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5.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7" r:id="rId4"/>
    <p:sldMasterId id="2147483699" r:id="rId5"/>
  </p:sldMasterIdLst>
  <p:notesMasterIdLst>
    <p:notesMasterId r:id="rId25"/>
  </p:notesMasterIdLst>
  <p:sldIdLst>
    <p:sldId id="319" r:id="rId6"/>
    <p:sldId id="302" r:id="rId7"/>
    <p:sldId id="315" r:id="rId8"/>
    <p:sldId id="320" r:id="rId9"/>
    <p:sldId id="321" r:id="rId10"/>
    <p:sldId id="322" r:id="rId11"/>
    <p:sldId id="314" r:id="rId12"/>
    <p:sldId id="269" r:id="rId13"/>
    <p:sldId id="308" r:id="rId14"/>
    <p:sldId id="310" r:id="rId15"/>
    <p:sldId id="324" r:id="rId16"/>
    <p:sldId id="256" r:id="rId17"/>
    <p:sldId id="257" r:id="rId18"/>
    <p:sldId id="258" r:id="rId19"/>
    <p:sldId id="259" r:id="rId20"/>
    <p:sldId id="318" r:id="rId21"/>
    <p:sldId id="326" r:id="rId22"/>
    <p:sldId id="327" r:id="rId23"/>
    <p:sldId id="328"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1784" y="-1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92" d="100"/>
          <a:sy n="92" d="100"/>
        </p:scale>
        <p:origin x="-3304"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462060506852425"/>
          <c:y val="0.0448275862068965"/>
          <c:w val="0.5085616479275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1">
                  <c:v>No</c:v>
                </c:pt>
                <c:pt idx="2">
                  <c:v>Yes</c:v>
                </c:pt>
              </c:strCache>
            </c:strRef>
          </c:cat>
          <c:val>
            <c:numRef>
              <c:f>Sheet1!$B$2:$B$4</c:f>
              <c:numCache>
                <c:formatCode>0%</c:formatCode>
                <c:ptCount val="3"/>
                <c:pt idx="0">
                  <c:v>0.04</c:v>
                </c:pt>
                <c:pt idx="1">
                  <c:v>0.47</c:v>
                </c:pt>
                <c:pt idx="2">
                  <c:v>0.49</c:v>
                </c:pt>
              </c:numCache>
            </c:numRef>
          </c:val>
        </c:ser>
        <c:dLbls>
          <c:showLegendKey val="0"/>
          <c:showVal val="0"/>
          <c:showCatName val="0"/>
          <c:showSerName val="0"/>
          <c:showPercent val="0"/>
          <c:showBubbleSize val="0"/>
        </c:dLbls>
        <c:gapWidth val="150"/>
        <c:axId val="614933960"/>
        <c:axId val="614936968"/>
      </c:barChart>
      <c:catAx>
        <c:axId val="614933960"/>
        <c:scaling>
          <c:orientation val="minMax"/>
        </c:scaling>
        <c:delete val="0"/>
        <c:axPos val="l"/>
        <c:majorTickMark val="out"/>
        <c:minorTickMark val="none"/>
        <c:tickLblPos val="nextTo"/>
        <c:txPr>
          <a:bodyPr/>
          <a:lstStyle/>
          <a:p>
            <a:pPr algn="r">
              <a:defRPr/>
            </a:pPr>
            <a:endParaRPr lang="en-US"/>
          </a:p>
        </c:txPr>
        <c:crossAx val="614936968"/>
        <c:crosses val="autoZero"/>
        <c:auto val="1"/>
        <c:lblAlgn val="ctr"/>
        <c:lblOffset val="100"/>
        <c:noMultiLvlLbl val="0"/>
      </c:catAx>
      <c:valAx>
        <c:axId val="614936968"/>
        <c:scaling>
          <c:orientation val="minMax"/>
        </c:scaling>
        <c:delete val="0"/>
        <c:axPos val="b"/>
        <c:numFmt formatCode="0%" sourceLinked="1"/>
        <c:majorTickMark val="out"/>
        <c:minorTickMark val="none"/>
        <c:tickLblPos val="nextTo"/>
        <c:txPr>
          <a:bodyPr/>
          <a:lstStyle/>
          <a:p>
            <a:pPr>
              <a:defRPr sz="1600"/>
            </a:pPr>
            <a:endParaRPr lang="en-US"/>
          </a:p>
        </c:txPr>
        <c:crossAx val="614933960"/>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9257015949929"/>
          <c:y val="0.0448275862068965"/>
          <c:w val="0.48770520672095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Other</c:v>
                </c:pt>
                <c:pt idx="1">
                  <c:v>No</c:v>
                </c:pt>
                <c:pt idx="2">
                  <c:v>Yes, other chemotherapy</c:v>
                </c:pt>
                <c:pt idx="3">
                  <c:v>Yes, anthracycline/taxane</c:v>
                </c:pt>
                <c:pt idx="4">
                  <c:v>Yes, anthracycline/cyclophosphamide</c:v>
                </c:pt>
                <c:pt idx="5">
                  <c:v>Yes, docetaxel/cyclophosphamide</c:v>
                </c:pt>
                <c:pt idx="6">
                  <c:v>"Coin flip" up to the patient</c:v>
                </c:pt>
              </c:strCache>
            </c:strRef>
          </c:cat>
          <c:val>
            <c:numRef>
              <c:f>Sheet1!$B$2:$B$8</c:f>
              <c:numCache>
                <c:formatCode>0%</c:formatCode>
                <c:ptCount val="7"/>
                <c:pt idx="0">
                  <c:v>0.04</c:v>
                </c:pt>
                <c:pt idx="1">
                  <c:v>0.61</c:v>
                </c:pt>
                <c:pt idx="2">
                  <c:v>0.03</c:v>
                </c:pt>
                <c:pt idx="3">
                  <c:v>0.05</c:v>
                </c:pt>
                <c:pt idx="4">
                  <c:v>0.06</c:v>
                </c:pt>
                <c:pt idx="5">
                  <c:v>0.15</c:v>
                </c:pt>
                <c:pt idx="6">
                  <c:v>0.07</c:v>
                </c:pt>
              </c:numCache>
            </c:numRef>
          </c:val>
        </c:ser>
        <c:dLbls>
          <c:showLegendKey val="0"/>
          <c:showVal val="0"/>
          <c:showCatName val="0"/>
          <c:showSerName val="0"/>
          <c:showPercent val="0"/>
          <c:showBubbleSize val="0"/>
        </c:dLbls>
        <c:gapWidth val="150"/>
        <c:axId val="566240584"/>
        <c:axId val="615558120"/>
      </c:barChart>
      <c:catAx>
        <c:axId val="566240584"/>
        <c:scaling>
          <c:orientation val="minMax"/>
        </c:scaling>
        <c:delete val="0"/>
        <c:axPos val="l"/>
        <c:majorTickMark val="out"/>
        <c:minorTickMark val="none"/>
        <c:tickLblPos val="nextTo"/>
        <c:txPr>
          <a:bodyPr/>
          <a:lstStyle/>
          <a:p>
            <a:pPr algn="r">
              <a:defRPr sz="1800"/>
            </a:pPr>
            <a:endParaRPr lang="en-US"/>
          </a:p>
        </c:txPr>
        <c:crossAx val="615558120"/>
        <c:crosses val="autoZero"/>
        <c:auto val="1"/>
        <c:lblAlgn val="ctr"/>
        <c:lblOffset val="100"/>
        <c:noMultiLvlLbl val="0"/>
      </c:catAx>
      <c:valAx>
        <c:axId val="615558120"/>
        <c:scaling>
          <c:orientation val="minMax"/>
        </c:scaling>
        <c:delete val="0"/>
        <c:axPos val="b"/>
        <c:numFmt formatCode="0%" sourceLinked="1"/>
        <c:majorTickMark val="out"/>
        <c:minorTickMark val="none"/>
        <c:tickLblPos val="nextTo"/>
        <c:txPr>
          <a:bodyPr/>
          <a:lstStyle/>
          <a:p>
            <a:pPr>
              <a:defRPr sz="1600"/>
            </a:pPr>
            <a:endParaRPr lang="en-US"/>
          </a:p>
        </c:txPr>
        <c:crossAx val="56624058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19488487687142"/>
          <c:y val="0.0448275862068965"/>
          <c:w val="0.54498046431601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No, I would use MammaPrint</c:v>
                </c:pt>
                <c:pt idx="1">
                  <c:v>No</c:v>
                </c:pt>
                <c:pt idx="2">
                  <c:v>Yes</c:v>
                </c:pt>
              </c:strCache>
            </c:strRef>
          </c:cat>
          <c:val>
            <c:numRef>
              <c:f>Sheet1!$B$2:$B$4</c:f>
              <c:numCache>
                <c:formatCode>0%</c:formatCode>
                <c:ptCount val="3"/>
                <c:pt idx="0">
                  <c:v>0.04</c:v>
                </c:pt>
                <c:pt idx="1">
                  <c:v>0.22</c:v>
                </c:pt>
                <c:pt idx="2">
                  <c:v>0.73</c:v>
                </c:pt>
              </c:numCache>
            </c:numRef>
          </c:val>
        </c:ser>
        <c:dLbls>
          <c:showLegendKey val="0"/>
          <c:showVal val="0"/>
          <c:showCatName val="0"/>
          <c:showSerName val="0"/>
          <c:showPercent val="0"/>
          <c:showBubbleSize val="0"/>
        </c:dLbls>
        <c:gapWidth val="150"/>
        <c:axId val="615463032"/>
        <c:axId val="615144632"/>
      </c:barChart>
      <c:catAx>
        <c:axId val="615463032"/>
        <c:scaling>
          <c:orientation val="minMax"/>
        </c:scaling>
        <c:delete val="0"/>
        <c:axPos val="l"/>
        <c:majorTickMark val="out"/>
        <c:minorTickMark val="none"/>
        <c:tickLblPos val="nextTo"/>
        <c:txPr>
          <a:bodyPr/>
          <a:lstStyle/>
          <a:p>
            <a:pPr algn="r">
              <a:defRPr/>
            </a:pPr>
            <a:endParaRPr lang="en-US"/>
          </a:p>
        </c:txPr>
        <c:crossAx val="615144632"/>
        <c:crosses val="autoZero"/>
        <c:auto val="1"/>
        <c:lblAlgn val="ctr"/>
        <c:lblOffset val="100"/>
        <c:noMultiLvlLbl val="0"/>
      </c:catAx>
      <c:valAx>
        <c:axId val="615144632"/>
        <c:scaling>
          <c:orientation val="minMax"/>
        </c:scaling>
        <c:delete val="0"/>
        <c:axPos val="b"/>
        <c:numFmt formatCode="0%" sourceLinked="1"/>
        <c:majorTickMark val="out"/>
        <c:minorTickMark val="none"/>
        <c:tickLblPos val="nextTo"/>
        <c:txPr>
          <a:bodyPr/>
          <a:lstStyle/>
          <a:p>
            <a:pPr>
              <a:defRPr sz="1600"/>
            </a:pPr>
            <a:endParaRPr lang="en-US"/>
          </a:p>
        </c:txPr>
        <c:crossAx val="61546303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70833333333334"/>
          <c:y val="0.130375984251968"/>
          <c:w val="0.829166666666666"/>
          <c:h val="0.713732529527559"/>
        </c:manualLayout>
      </c:layout>
      <c:pie3DChart>
        <c:varyColors val="1"/>
        <c:ser>
          <c:idx val="0"/>
          <c:order val="0"/>
          <c:tx>
            <c:strRef>
              <c:f>Sheet1!$B$1</c:f>
              <c:strCache>
                <c:ptCount val="1"/>
                <c:pt idx="0">
                  <c:v>Sales</c:v>
                </c:pt>
              </c:strCache>
            </c:strRef>
          </c:tx>
          <c:explosion val="21"/>
          <c:dPt>
            <c:idx val="0"/>
            <c:bubble3D val="0"/>
            <c:explosion val="13"/>
            <c:spPr>
              <a:solidFill>
                <a:srgbClr val="FFFF00"/>
              </a:solidFill>
            </c:spPr>
          </c:dPt>
          <c:dPt>
            <c:idx val="1"/>
            <c:bubble3D val="0"/>
            <c:spPr>
              <a:solidFill>
                <a:schemeClr val="accent3"/>
              </a:solidFill>
            </c:spPr>
          </c:dPt>
          <c:dPt>
            <c:idx val="2"/>
            <c:bubble3D val="0"/>
            <c:explosion val="25"/>
            <c:spPr>
              <a:solidFill>
                <a:srgbClr val="FF0000"/>
              </a:solidFill>
            </c:spPr>
          </c:dPt>
          <c:dLbls>
            <c:dLbl>
              <c:idx val="0"/>
              <c:delete val="1"/>
            </c:dLbl>
            <c:dLbl>
              <c:idx val="1"/>
              <c:delete val="1"/>
            </c:dLbl>
            <c:dLbl>
              <c:idx val="2"/>
              <c:delete val="1"/>
            </c:dLbl>
            <c:txPr>
              <a:bodyPr/>
              <a:lstStyle/>
              <a:p>
                <a:pPr>
                  <a:defRPr>
                    <a:solidFill>
                      <a:srgbClr val="FFFFFF"/>
                    </a:solidFill>
                  </a:defRPr>
                </a:pPr>
                <a:endParaRPr lang="en-US"/>
              </a:p>
            </c:txPr>
            <c:showLegendKey val="0"/>
            <c:showVal val="0"/>
            <c:showCatName val="1"/>
            <c:showSerName val="0"/>
            <c:showPercent val="1"/>
            <c:showBubbleSize val="0"/>
            <c:showLeaderLines val="1"/>
          </c:dLbls>
          <c:cat>
            <c:strRef>
              <c:f>Sheet1!$A$2:$A$5</c:f>
              <c:strCache>
                <c:ptCount val="3"/>
                <c:pt idx="0">
                  <c:v>Low RS</c:v>
                </c:pt>
                <c:pt idx="1">
                  <c:v>Intermediate RS</c:v>
                </c:pt>
                <c:pt idx="2">
                  <c:v>High RS</c:v>
                </c:pt>
              </c:strCache>
            </c:strRef>
          </c:cat>
          <c:val>
            <c:numRef>
              <c:f>Sheet1!$B$2:$B$5</c:f>
              <c:numCache>
                <c:formatCode>0%</c:formatCode>
                <c:ptCount val="4"/>
                <c:pt idx="0">
                  <c:v>0.36</c:v>
                </c:pt>
                <c:pt idx="1">
                  <c:v>0.340000000000001</c:v>
                </c:pt>
                <c:pt idx="2">
                  <c:v>0.3</c:v>
                </c:pt>
              </c:numCache>
            </c:numRef>
          </c:val>
        </c:ser>
        <c:dLbls>
          <c:showLegendKey val="0"/>
          <c:showVal val="0"/>
          <c:showCatName val="1"/>
          <c:showSerName val="0"/>
          <c:showPercent val="1"/>
          <c:showBubbleSize val="0"/>
          <c:showLeaderLines val="1"/>
        </c:dLbls>
      </c:pie3DChart>
    </c:plotArea>
    <c:plotVisOnly val="1"/>
    <c:dispBlanksAs val="zero"/>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2260441129069"/>
          <c:y val="0.0448275862068965"/>
          <c:w val="0.484577635032463"/>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OS/OA and an aromatase inhibitor (AI)</c:v>
                </c:pt>
                <c:pt idx="2">
                  <c:v>OS/AO and tamoxifen</c:v>
                </c:pt>
                <c:pt idx="3">
                  <c:v>Ovarian suppression/ablation (OS/OA)</c:v>
                </c:pt>
                <c:pt idx="4">
                  <c:v>Tamoxifen x 10 years</c:v>
                </c:pt>
                <c:pt idx="5">
                  <c:v>Tamoxifen x 5 years</c:v>
                </c:pt>
              </c:strCache>
            </c:strRef>
          </c:cat>
          <c:val>
            <c:numRef>
              <c:f>Sheet1!$B$2:$B$7</c:f>
              <c:numCache>
                <c:formatCode>0%</c:formatCode>
                <c:ptCount val="6"/>
                <c:pt idx="0">
                  <c:v>0.01</c:v>
                </c:pt>
                <c:pt idx="1">
                  <c:v>0.07</c:v>
                </c:pt>
                <c:pt idx="2">
                  <c:v>0.22</c:v>
                </c:pt>
                <c:pt idx="3">
                  <c:v>0.01</c:v>
                </c:pt>
                <c:pt idx="4">
                  <c:v>0.25</c:v>
                </c:pt>
                <c:pt idx="5">
                  <c:v>0.44</c:v>
                </c:pt>
              </c:numCache>
            </c:numRef>
          </c:val>
        </c:ser>
        <c:dLbls>
          <c:showLegendKey val="0"/>
          <c:showVal val="0"/>
          <c:showCatName val="0"/>
          <c:showSerName val="0"/>
          <c:showPercent val="0"/>
          <c:showBubbleSize val="0"/>
        </c:dLbls>
        <c:gapWidth val="150"/>
        <c:axId val="570998248"/>
        <c:axId val="570713480"/>
      </c:barChart>
      <c:catAx>
        <c:axId val="570998248"/>
        <c:scaling>
          <c:orientation val="minMax"/>
        </c:scaling>
        <c:delete val="0"/>
        <c:axPos val="l"/>
        <c:majorTickMark val="out"/>
        <c:minorTickMark val="none"/>
        <c:tickLblPos val="nextTo"/>
        <c:txPr>
          <a:bodyPr/>
          <a:lstStyle/>
          <a:p>
            <a:pPr algn="r">
              <a:defRPr sz="1700"/>
            </a:pPr>
            <a:endParaRPr lang="en-US"/>
          </a:p>
        </c:txPr>
        <c:crossAx val="570713480"/>
        <c:crosses val="autoZero"/>
        <c:auto val="1"/>
        <c:lblAlgn val="ctr"/>
        <c:lblOffset val="100"/>
        <c:noMultiLvlLbl val="0"/>
      </c:catAx>
      <c:valAx>
        <c:axId val="570713480"/>
        <c:scaling>
          <c:orientation val="minMax"/>
        </c:scaling>
        <c:delete val="0"/>
        <c:axPos val="b"/>
        <c:numFmt formatCode="0%" sourceLinked="1"/>
        <c:majorTickMark val="out"/>
        <c:minorTickMark val="none"/>
        <c:tickLblPos val="nextTo"/>
        <c:txPr>
          <a:bodyPr/>
          <a:lstStyle/>
          <a:p>
            <a:pPr>
              <a:defRPr sz="1400"/>
            </a:pPr>
            <a:endParaRPr lang="en-US"/>
          </a:p>
        </c:txPr>
        <c:crossAx val="5709982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CDB89C-AE85-47E2-8B47-15F69F114B9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FA9C05A3-C82A-4C18-8C8E-550413251C43}">
      <dgm:prSet phldrT="[Text]"/>
      <dgm:spPr/>
      <dgm:t>
        <a:bodyPr/>
        <a:lstStyle/>
        <a:p>
          <a:r>
            <a:rPr lang="en-US" dirty="0" smtClean="0">
              <a:solidFill>
                <a:schemeClr val="tx1"/>
              </a:solidFill>
            </a:rPr>
            <a:t>ER+, HER2- high risk*</a:t>
          </a:r>
          <a:endParaRPr lang="en-US" dirty="0">
            <a:solidFill>
              <a:schemeClr val="tx1"/>
            </a:solidFill>
          </a:endParaRPr>
        </a:p>
      </dgm:t>
    </dgm:pt>
    <dgm:pt modelId="{B07C3576-6C34-41DE-9E81-6590BDE6A7E3}" type="parTrans" cxnId="{B7A05DFD-781F-4FF1-AEA1-8CF0A37C8EBA}">
      <dgm:prSet/>
      <dgm:spPr/>
      <dgm:t>
        <a:bodyPr/>
        <a:lstStyle/>
        <a:p>
          <a:endParaRPr lang="en-US"/>
        </a:p>
      </dgm:t>
    </dgm:pt>
    <dgm:pt modelId="{0EA4CD31-7A2C-48E4-8BBA-749C5B931299}" type="sibTrans" cxnId="{B7A05DFD-781F-4FF1-AEA1-8CF0A37C8EBA}">
      <dgm:prSet/>
      <dgm:spPr/>
      <dgm:t>
        <a:bodyPr/>
        <a:lstStyle/>
        <a:p>
          <a:endParaRPr lang="en-US"/>
        </a:p>
      </dgm:t>
    </dgm:pt>
    <dgm:pt modelId="{55BB75A0-506C-4D34-A2DB-830E26562CFA}">
      <dgm:prSet phldrT="[Text]"/>
      <dgm:spPr/>
      <dgm:t>
        <a:bodyPr/>
        <a:lstStyle/>
        <a:p>
          <a:r>
            <a:rPr lang="en-US" dirty="0" smtClean="0">
              <a:solidFill>
                <a:schemeClr val="tx1"/>
              </a:solidFill>
            </a:rPr>
            <a:t>Endocrine Rx + Placebo</a:t>
          </a:r>
          <a:endParaRPr lang="en-US" dirty="0">
            <a:solidFill>
              <a:schemeClr val="tx1"/>
            </a:solidFill>
          </a:endParaRPr>
        </a:p>
      </dgm:t>
    </dgm:pt>
    <dgm:pt modelId="{9B312EFC-EEC3-4294-AC3E-C8C13A54D03F}" type="parTrans" cxnId="{CC7FF264-878E-40F7-A868-13C757B97108}">
      <dgm:prSet/>
      <dgm:spPr/>
      <dgm:t>
        <a:bodyPr/>
        <a:lstStyle/>
        <a:p>
          <a:endParaRPr lang="en-US"/>
        </a:p>
      </dgm:t>
    </dgm:pt>
    <dgm:pt modelId="{CBCB3902-7ACF-4516-BC7C-32602839D2DA}" type="sibTrans" cxnId="{CC7FF264-878E-40F7-A868-13C757B97108}">
      <dgm:prSet/>
      <dgm:spPr/>
      <dgm:t>
        <a:bodyPr/>
        <a:lstStyle/>
        <a:p>
          <a:endParaRPr lang="en-US"/>
        </a:p>
      </dgm:t>
    </dgm:pt>
    <dgm:pt modelId="{D9E413F1-CBAA-4F2D-A501-B179C2AED8C4}">
      <dgm:prSet phldrT="[Text]"/>
      <dgm:spPr/>
      <dgm:t>
        <a:bodyPr/>
        <a:lstStyle/>
        <a:p>
          <a:r>
            <a:rPr lang="en-US" dirty="0" smtClean="0">
              <a:solidFill>
                <a:schemeClr val="tx1"/>
              </a:solidFill>
            </a:rPr>
            <a:t>Endocrine Rx + </a:t>
          </a:r>
          <a:r>
            <a:rPr lang="en-US" dirty="0" err="1" smtClean="0">
              <a:solidFill>
                <a:schemeClr val="tx1"/>
              </a:solidFill>
            </a:rPr>
            <a:t>everolimus</a:t>
          </a:r>
          <a:endParaRPr lang="en-US" dirty="0">
            <a:solidFill>
              <a:schemeClr val="tx1"/>
            </a:solidFill>
          </a:endParaRPr>
        </a:p>
      </dgm:t>
    </dgm:pt>
    <dgm:pt modelId="{AB3D5EDB-1C53-43C2-8828-94795E06B1F6}" type="parTrans" cxnId="{F5B51D6E-948E-4A2B-B533-B25D733B7439}">
      <dgm:prSet/>
      <dgm:spPr/>
      <dgm:t>
        <a:bodyPr/>
        <a:lstStyle/>
        <a:p>
          <a:endParaRPr lang="en-US"/>
        </a:p>
      </dgm:t>
    </dgm:pt>
    <dgm:pt modelId="{E7A5189B-93F8-41A0-BEC4-17D90153AF69}" type="sibTrans" cxnId="{F5B51D6E-948E-4A2B-B533-B25D733B7439}">
      <dgm:prSet/>
      <dgm:spPr/>
      <dgm:t>
        <a:bodyPr/>
        <a:lstStyle/>
        <a:p>
          <a:endParaRPr lang="en-US"/>
        </a:p>
      </dgm:t>
    </dgm:pt>
    <dgm:pt modelId="{5079E8C1-66E8-4828-9F1D-384DF6E23716}" type="pres">
      <dgm:prSet presAssocID="{EFCDB89C-AE85-47E2-8B47-15F69F114B95}" presName="diagram" presStyleCnt="0">
        <dgm:presLayoutVars>
          <dgm:chPref val="1"/>
          <dgm:dir/>
          <dgm:animOne val="branch"/>
          <dgm:animLvl val="lvl"/>
          <dgm:resizeHandles val="exact"/>
        </dgm:presLayoutVars>
      </dgm:prSet>
      <dgm:spPr/>
      <dgm:t>
        <a:bodyPr/>
        <a:lstStyle/>
        <a:p>
          <a:endParaRPr lang="en-US"/>
        </a:p>
      </dgm:t>
    </dgm:pt>
    <dgm:pt modelId="{66A5DC2F-3BD7-4A49-92E0-A68F105FB367}" type="pres">
      <dgm:prSet presAssocID="{FA9C05A3-C82A-4C18-8C8E-550413251C43}" presName="root1" presStyleCnt="0"/>
      <dgm:spPr/>
    </dgm:pt>
    <dgm:pt modelId="{73B40F52-C130-46EB-8BE2-E2E21D61C3D2}" type="pres">
      <dgm:prSet presAssocID="{FA9C05A3-C82A-4C18-8C8E-550413251C43}" presName="LevelOneTextNode" presStyleLbl="node0" presStyleIdx="0" presStyleCnt="1">
        <dgm:presLayoutVars>
          <dgm:chPref val="3"/>
        </dgm:presLayoutVars>
      </dgm:prSet>
      <dgm:spPr/>
      <dgm:t>
        <a:bodyPr/>
        <a:lstStyle/>
        <a:p>
          <a:endParaRPr lang="en-US"/>
        </a:p>
      </dgm:t>
    </dgm:pt>
    <dgm:pt modelId="{53DBB0C4-5EB9-4B2F-B529-A8A9C645C90F}" type="pres">
      <dgm:prSet presAssocID="{FA9C05A3-C82A-4C18-8C8E-550413251C43}" presName="level2hierChild" presStyleCnt="0"/>
      <dgm:spPr/>
    </dgm:pt>
    <dgm:pt modelId="{33682F12-98F4-4E08-83A8-781A0BE8B98E}" type="pres">
      <dgm:prSet presAssocID="{9B312EFC-EEC3-4294-AC3E-C8C13A54D03F}" presName="conn2-1" presStyleLbl="parChTrans1D2" presStyleIdx="0" presStyleCnt="2"/>
      <dgm:spPr/>
      <dgm:t>
        <a:bodyPr/>
        <a:lstStyle/>
        <a:p>
          <a:endParaRPr lang="en-US"/>
        </a:p>
      </dgm:t>
    </dgm:pt>
    <dgm:pt modelId="{FE4E442D-6236-4DAE-927E-B289A51AF624}" type="pres">
      <dgm:prSet presAssocID="{9B312EFC-EEC3-4294-AC3E-C8C13A54D03F}" presName="connTx" presStyleLbl="parChTrans1D2" presStyleIdx="0" presStyleCnt="2"/>
      <dgm:spPr/>
      <dgm:t>
        <a:bodyPr/>
        <a:lstStyle/>
        <a:p>
          <a:endParaRPr lang="en-US"/>
        </a:p>
      </dgm:t>
    </dgm:pt>
    <dgm:pt modelId="{0AE6F765-3630-475B-A549-D74906BD7240}" type="pres">
      <dgm:prSet presAssocID="{55BB75A0-506C-4D34-A2DB-830E26562CFA}" presName="root2" presStyleCnt="0"/>
      <dgm:spPr/>
    </dgm:pt>
    <dgm:pt modelId="{19A72E2A-228D-4123-A81F-80D6960D5D62}" type="pres">
      <dgm:prSet presAssocID="{55BB75A0-506C-4D34-A2DB-830E26562CFA}" presName="LevelTwoTextNode" presStyleLbl="node2" presStyleIdx="0" presStyleCnt="2">
        <dgm:presLayoutVars>
          <dgm:chPref val="3"/>
        </dgm:presLayoutVars>
      </dgm:prSet>
      <dgm:spPr/>
      <dgm:t>
        <a:bodyPr/>
        <a:lstStyle/>
        <a:p>
          <a:endParaRPr lang="en-US"/>
        </a:p>
      </dgm:t>
    </dgm:pt>
    <dgm:pt modelId="{14F3D34A-F3D4-4A23-B72D-0E5A82DBF9E1}" type="pres">
      <dgm:prSet presAssocID="{55BB75A0-506C-4D34-A2DB-830E26562CFA}" presName="level3hierChild" presStyleCnt="0"/>
      <dgm:spPr/>
    </dgm:pt>
    <dgm:pt modelId="{04176DA9-D9DC-4A76-839B-84F75B46C099}" type="pres">
      <dgm:prSet presAssocID="{AB3D5EDB-1C53-43C2-8828-94795E06B1F6}" presName="conn2-1" presStyleLbl="parChTrans1D2" presStyleIdx="1" presStyleCnt="2"/>
      <dgm:spPr/>
      <dgm:t>
        <a:bodyPr/>
        <a:lstStyle/>
        <a:p>
          <a:endParaRPr lang="en-US"/>
        </a:p>
      </dgm:t>
    </dgm:pt>
    <dgm:pt modelId="{6238DC31-98BC-47F3-899A-32B454F6D83E}" type="pres">
      <dgm:prSet presAssocID="{AB3D5EDB-1C53-43C2-8828-94795E06B1F6}" presName="connTx" presStyleLbl="parChTrans1D2" presStyleIdx="1" presStyleCnt="2"/>
      <dgm:spPr/>
      <dgm:t>
        <a:bodyPr/>
        <a:lstStyle/>
        <a:p>
          <a:endParaRPr lang="en-US"/>
        </a:p>
      </dgm:t>
    </dgm:pt>
    <dgm:pt modelId="{D8997359-B17F-4347-A10E-BAA89B14B11A}" type="pres">
      <dgm:prSet presAssocID="{D9E413F1-CBAA-4F2D-A501-B179C2AED8C4}" presName="root2" presStyleCnt="0"/>
      <dgm:spPr/>
    </dgm:pt>
    <dgm:pt modelId="{BCFD16B9-75D1-45F9-9F8A-35E830920A1E}" type="pres">
      <dgm:prSet presAssocID="{D9E413F1-CBAA-4F2D-A501-B179C2AED8C4}" presName="LevelTwoTextNode" presStyleLbl="node2" presStyleIdx="1" presStyleCnt="2">
        <dgm:presLayoutVars>
          <dgm:chPref val="3"/>
        </dgm:presLayoutVars>
      </dgm:prSet>
      <dgm:spPr/>
      <dgm:t>
        <a:bodyPr/>
        <a:lstStyle/>
        <a:p>
          <a:endParaRPr lang="en-US"/>
        </a:p>
      </dgm:t>
    </dgm:pt>
    <dgm:pt modelId="{1B125FC7-1B62-4CF0-9F00-6975CA154D53}" type="pres">
      <dgm:prSet presAssocID="{D9E413F1-CBAA-4F2D-A501-B179C2AED8C4}" presName="level3hierChild" presStyleCnt="0"/>
      <dgm:spPr/>
    </dgm:pt>
  </dgm:ptLst>
  <dgm:cxnLst>
    <dgm:cxn modelId="{9C26E028-E79E-490D-8CD7-EB1CE7BB3AC4}" type="presOf" srcId="{EFCDB89C-AE85-47E2-8B47-15F69F114B95}" destId="{5079E8C1-66E8-4828-9F1D-384DF6E23716}" srcOrd="0" destOrd="0" presId="urn:microsoft.com/office/officeart/2005/8/layout/hierarchy2"/>
    <dgm:cxn modelId="{0822061C-FBF9-408C-89E1-B01D3C73B158}" type="presOf" srcId="{FA9C05A3-C82A-4C18-8C8E-550413251C43}" destId="{73B40F52-C130-46EB-8BE2-E2E21D61C3D2}" srcOrd="0" destOrd="0" presId="urn:microsoft.com/office/officeart/2005/8/layout/hierarchy2"/>
    <dgm:cxn modelId="{5C0AC76D-D9AD-4E40-A944-E3628FD0BF06}" type="presOf" srcId="{D9E413F1-CBAA-4F2D-A501-B179C2AED8C4}" destId="{BCFD16B9-75D1-45F9-9F8A-35E830920A1E}" srcOrd="0" destOrd="0" presId="urn:microsoft.com/office/officeart/2005/8/layout/hierarchy2"/>
    <dgm:cxn modelId="{EC0D032B-8AEB-4FA7-88EA-724465AE85B0}" type="presOf" srcId="{AB3D5EDB-1C53-43C2-8828-94795E06B1F6}" destId="{6238DC31-98BC-47F3-899A-32B454F6D83E}" srcOrd="1" destOrd="0" presId="urn:microsoft.com/office/officeart/2005/8/layout/hierarchy2"/>
    <dgm:cxn modelId="{B7A05DFD-781F-4FF1-AEA1-8CF0A37C8EBA}" srcId="{EFCDB89C-AE85-47E2-8B47-15F69F114B95}" destId="{FA9C05A3-C82A-4C18-8C8E-550413251C43}" srcOrd="0" destOrd="0" parTransId="{B07C3576-6C34-41DE-9E81-6590BDE6A7E3}" sibTransId="{0EA4CD31-7A2C-48E4-8BBA-749C5B931299}"/>
    <dgm:cxn modelId="{F5B51D6E-948E-4A2B-B533-B25D733B7439}" srcId="{FA9C05A3-C82A-4C18-8C8E-550413251C43}" destId="{D9E413F1-CBAA-4F2D-A501-B179C2AED8C4}" srcOrd="1" destOrd="0" parTransId="{AB3D5EDB-1C53-43C2-8828-94795E06B1F6}" sibTransId="{E7A5189B-93F8-41A0-BEC4-17D90153AF69}"/>
    <dgm:cxn modelId="{48E79CA1-69BA-4E42-9EEC-3279A3ACBEC5}" type="presOf" srcId="{AB3D5EDB-1C53-43C2-8828-94795E06B1F6}" destId="{04176DA9-D9DC-4A76-839B-84F75B46C099}" srcOrd="0" destOrd="0" presId="urn:microsoft.com/office/officeart/2005/8/layout/hierarchy2"/>
    <dgm:cxn modelId="{4029253D-18A1-4210-83A3-475594041B75}" type="presOf" srcId="{9B312EFC-EEC3-4294-AC3E-C8C13A54D03F}" destId="{33682F12-98F4-4E08-83A8-781A0BE8B98E}" srcOrd="0" destOrd="0" presId="urn:microsoft.com/office/officeart/2005/8/layout/hierarchy2"/>
    <dgm:cxn modelId="{86A6CD4A-6855-46AD-8FD8-30F15A47429F}" type="presOf" srcId="{9B312EFC-EEC3-4294-AC3E-C8C13A54D03F}" destId="{FE4E442D-6236-4DAE-927E-B289A51AF624}" srcOrd="1" destOrd="0" presId="urn:microsoft.com/office/officeart/2005/8/layout/hierarchy2"/>
    <dgm:cxn modelId="{38B2E38C-443D-4DE1-903E-A5E84F497DC4}" type="presOf" srcId="{55BB75A0-506C-4D34-A2DB-830E26562CFA}" destId="{19A72E2A-228D-4123-A81F-80D6960D5D62}" srcOrd="0" destOrd="0" presId="urn:microsoft.com/office/officeart/2005/8/layout/hierarchy2"/>
    <dgm:cxn modelId="{CC7FF264-878E-40F7-A868-13C757B97108}" srcId="{FA9C05A3-C82A-4C18-8C8E-550413251C43}" destId="{55BB75A0-506C-4D34-A2DB-830E26562CFA}" srcOrd="0" destOrd="0" parTransId="{9B312EFC-EEC3-4294-AC3E-C8C13A54D03F}" sibTransId="{CBCB3902-7ACF-4516-BC7C-32602839D2DA}"/>
    <dgm:cxn modelId="{E0A93777-88DA-4160-9C92-E673B3FF82E6}" type="presParOf" srcId="{5079E8C1-66E8-4828-9F1D-384DF6E23716}" destId="{66A5DC2F-3BD7-4A49-92E0-A68F105FB367}" srcOrd="0" destOrd="0" presId="urn:microsoft.com/office/officeart/2005/8/layout/hierarchy2"/>
    <dgm:cxn modelId="{BF6065A9-5E14-4E4D-8EE0-9B0996D3C863}" type="presParOf" srcId="{66A5DC2F-3BD7-4A49-92E0-A68F105FB367}" destId="{73B40F52-C130-46EB-8BE2-E2E21D61C3D2}" srcOrd="0" destOrd="0" presId="urn:microsoft.com/office/officeart/2005/8/layout/hierarchy2"/>
    <dgm:cxn modelId="{7852F643-5EFB-4A18-926E-834B23F0D7EC}" type="presParOf" srcId="{66A5DC2F-3BD7-4A49-92E0-A68F105FB367}" destId="{53DBB0C4-5EB9-4B2F-B529-A8A9C645C90F}" srcOrd="1" destOrd="0" presId="urn:microsoft.com/office/officeart/2005/8/layout/hierarchy2"/>
    <dgm:cxn modelId="{CB1ED6AF-4A01-4767-87A8-43AD59D6BC76}" type="presParOf" srcId="{53DBB0C4-5EB9-4B2F-B529-A8A9C645C90F}" destId="{33682F12-98F4-4E08-83A8-781A0BE8B98E}" srcOrd="0" destOrd="0" presId="urn:microsoft.com/office/officeart/2005/8/layout/hierarchy2"/>
    <dgm:cxn modelId="{6A7DD5E4-6B22-410C-8F18-39B496C4F4B4}" type="presParOf" srcId="{33682F12-98F4-4E08-83A8-781A0BE8B98E}" destId="{FE4E442D-6236-4DAE-927E-B289A51AF624}" srcOrd="0" destOrd="0" presId="urn:microsoft.com/office/officeart/2005/8/layout/hierarchy2"/>
    <dgm:cxn modelId="{1426DA72-894B-4E1D-AF36-07861970F4B2}" type="presParOf" srcId="{53DBB0C4-5EB9-4B2F-B529-A8A9C645C90F}" destId="{0AE6F765-3630-475B-A549-D74906BD7240}" srcOrd="1" destOrd="0" presId="urn:microsoft.com/office/officeart/2005/8/layout/hierarchy2"/>
    <dgm:cxn modelId="{FF5B1151-8458-41DE-9288-E5C598DF4D6D}" type="presParOf" srcId="{0AE6F765-3630-475B-A549-D74906BD7240}" destId="{19A72E2A-228D-4123-A81F-80D6960D5D62}" srcOrd="0" destOrd="0" presId="urn:microsoft.com/office/officeart/2005/8/layout/hierarchy2"/>
    <dgm:cxn modelId="{CC51F7A7-835C-48B8-8A50-93D91467E3E0}" type="presParOf" srcId="{0AE6F765-3630-475B-A549-D74906BD7240}" destId="{14F3D34A-F3D4-4A23-B72D-0E5A82DBF9E1}" srcOrd="1" destOrd="0" presId="urn:microsoft.com/office/officeart/2005/8/layout/hierarchy2"/>
    <dgm:cxn modelId="{05B68BD3-B37C-4E10-86E0-26AC93033CF6}" type="presParOf" srcId="{53DBB0C4-5EB9-4B2F-B529-A8A9C645C90F}" destId="{04176DA9-D9DC-4A76-839B-84F75B46C099}" srcOrd="2" destOrd="0" presId="urn:microsoft.com/office/officeart/2005/8/layout/hierarchy2"/>
    <dgm:cxn modelId="{F803C314-BB75-4E0A-886C-CC96ABA17A08}" type="presParOf" srcId="{04176DA9-D9DC-4A76-839B-84F75B46C099}" destId="{6238DC31-98BC-47F3-899A-32B454F6D83E}" srcOrd="0" destOrd="0" presId="urn:microsoft.com/office/officeart/2005/8/layout/hierarchy2"/>
    <dgm:cxn modelId="{D66C1DFC-B249-4A32-A4DB-A5427F29F758}" type="presParOf" srcId="{53DBB0C4-5EB9-4B2F-B529-A8A9C645C90F}" destId="{D8997359-B17F-4347-A10E-BAA89B14B11A}" srcOrd="3" destOrd="0" presId="urn:microsoft.com/office/officeart/2005/8/layout/hierarchy2"/>
    <dgm:cxn modelId="{9F3E6EBD-ACF1-41C2-A083-04B213384407}" type="presParOf" srcId="{D8997359-B17F-4347-A10E-BAA89B14B11A}" destId="{BCFD16B9-75D1-45F9-9F8A-35E830920A1E}" srcOrd="0" destOrd="0" presId="urn:microsoft.com/office/officeart/2005/8/layout/hierarchy2"/>
    <dgm:cxn modelId="{5249C393-3389-48D1-AB71-6BDCE9528921}" type="presParOf" srcId="{D8997359-B17F-4347-A10E-BAA89B14B11A}" destId="{1B125FC7-1B62-4CF0-9F00-6975CA154D5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40F52-C130-46EB-8BE2-E2E21D61C3D2}">
      <dsp:nvSpPr>
        <dsp:cNvPr id="0" name=""/>
        <dsp:cNvSpPr/>
      </dsp:nvSpPr>
      <dsp:spPr>
        <a:xfrm>
          <a:off x="4306" y="1406628"/>
          <a:ext cx="3425411" cy="1712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solidFill>
                <a:schemeClr val="tx1"/>
              </a:solidFill>
            </a:rPr>
            <a:t>ER+, HER2- high risk*</a:t>
          </a:r>
          <a:endParaRPr lang="en-US" sz="4200" kern="1200" dirty="0">
            <a:solidFill>
              <a:schemeClr val="tx1"/>
            </a:solidFill>
          </a:endParaRPr>
        </a:p>
      </dsp:txBody>
      <dsp:txXfrm>
        <a:off x="54469" y="1456791"/>
        <a:ext cx="3325085" cy="1612379"/>
      </dsp:txXfrm>
    </dsp:sp>
    <dsp:sp modelId="{33682F12-98F4-4E08-83A8-781A0BE8B98E}">
      <dsp:nvSpPr>
        <dsp:cNvPr id="0" name=""/>
        <dsp:cNvSpPr/>
      </dsp:nvSpPr>
      <dsp:spPr>
        <a:xfrm rot="19457599">
          <a:off x="3271118" y="1736520"/>
          <a:ext cx="1687362" cy="68115"/>
        </a:xfrm>
        <a:custGeom>
          <a:avLst/>
          <a:gdLst/>
          <a:ahLst/>
          <a:cxnLst/>
          <a:rect l="0" t="0" r="0" b="0"/>
          <a:pathLst>
            <a:path>
              <a:moveTo>
                <a:pt x="0" y="34057"/>
              </a:moveTo>
              <a:lnTo>
                <a:pt x="1687362" y="340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072615" y="1728394"/>
        <a:ext cx="84368" cy="84368"/>
      </dsp:txXfrm>
    </dsp:sp>
    <dsp:sp modelId="{19A72E2A-228D-4123-A81F-80D6960D5D62}">
      <dsp:nvSpPr>
        <dsp:cNvPr id="0" name=""/>
        <dsp:cNvSpPr/>
      </dsp:nvSpPr>
      <dsp:spPr>
        <a:xfrm>
          <a:off x="4799882" y="421822"/>
          <a:ext cx="3425411" cy="1712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solidFill>
                <a:schemeClr val="tx1"/>
              </a:solidFill>
            </a:rPr>
            <a:t>Endocrine Rx + Placebo</a:t>
          </a:r>
          <a:endParaRPr lang="en-US" sz="4200" kern="1200" dirty="0">
            <a:solidFill>
              <a:schemeClr val="tx1"/>
            </a:solidFill>
          </a:endParaRPr>
        </a:p>
      </dsp:txBody>
      <dsp:txXfrm>
        <a:off x="4850045" y="471985"/>
        <a:ext cx="3325085" cy="1612379"/>
      </dsp:txXfrm>
    </dsp:sp>
    <dsp:sp modelId="{04176DA9-D9DC-4A76-839B-84F75B46C099}">
      <dsp:nvSpPr>
        <dsp:cNvPr id="0" name=""/>
        <dsp:cNvSpPr/>
      </dsp:nvSpPr>
      <dsp:spPr>
        <a:xfrm rot="2142401">
          <a:off x="3271118" y="2721326"/>
          <a:ext cx="1687362" cy="68115"/>
        </a:xfrm>
        <a:custGeom>
          <a:avLst/>
          <a:gdLst/>
          <a:ahLst/>
          <a:cxnLst/>
          <a:rect l="0" t="0" r="0" b="0"/>
          <a:pathLst>
            <a:path>
              <a:moveTo>
                <a:pt x="0" y="34057"/>
              </a:moveTo>
              <a:lnTo>
                <a:pt x="1687362" y="340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072615" y="2713200"/>
        <a:ext cx="84368" cy="84368"/>
      </dsp:txXfrm>
    </dsp:sp>
    <dsp:sp modelId="{BCFD16B9-75D1-45F9-9F8A-35E830920A1E}">
      <dsp:nvSpPr>
        <dsp:cNvPr id="0" name=""/>
        <dsp:cNvSpPr/>
      </dsp:nvSpPr>
      <dsp:spPr>
        <a:xfrm>
          <a:off x="4799882" y="2391434"/>
          <a:ext cx="3425411" cy="1712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solidFill>
                <a:schemeClr val="tx1"/>
              </a:solidFill>
            </a:rPr>
            <a:t>Endocrine Rx + </a:t>
          </a:r>
          <a:r>
            <a:rPr lang="en-US" sz="4200" kern="1200" dirty="0" err="1" smtClean="0">
              <a:solidFill>
                <a:schemeClr val="tx1"/>
              </a:solidFill>
            </a:rPr>
            <a:t>everolimus</a:t>
          </a:r>
          <a:endParaRPr lang="en-US" sz="4200" kern="1200" dirty="0">
            <a:solidFill>
              <a:schemeClr val="tx1"/>
            </a:solidFill>
          </a:endParaRPr>
        </a:p>
      </dsp:txBody>
      <dsp:txXfrm>
        <a:off x="4850045" y="2441597"/>
        <a:ext cx="3325085" cy="161237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0.04552</cdr:x>
      <cdr:y>0.68276</cdr:y>
    </cdr:from>
    <cdr:to>
      <cdr:x>0.44613</cdr:x>
      <cdr:y>0.82759</cdr:y>
    </cdr:to>
    <cdr:sp macro="" textlink="">
      <cdr:nvSpPr>
        <cdr:cNvPr id="2" name="TextBox 1"/>
        <cdr:cNvSpPr txBox="1"/>
      </cdr:nvSpPr>
      <cdr:spPr>
        <a:xfrm xmlns:a="http://schemas.openxmlformats.org/drawingml/2006/main">
          <a:off x="381000" y="2514600"/>
          <a:ext cx="3352800" cy="53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r"/>
          <a:r>
            <a:rPr lang="en-US" sz="1800" b="0" i="0" dirty="0" smtClean="0">
              <a:solidFill>
                <a:srgbClr val="000000"/>
              </a:solidFill>
              <a:latin typeface="Arial"/>
              <a:ea typeface="Lucida Grande"/>
              <a:cs typeface="Arial"/>
            </a:rPr>
            <a:t>No, I would use </a:t>
          </a:r>
          <a:r>
            <a:rPr lang="en-US" sz="1800" b="0" i="0" dirty="0" err="1" smtClean="0">
              <a:solidFill>
                <a:srgbClr val="000000"/>
              </a:solidFill>
              <a:latin typeface="Arial"/>
              <a:ea typeface="Lucida Grande"/>
              <a:cs typeface="Arial"/>
            </a:rPr>
            <a:t>MammaPrint</a:t>
          </a:r>
          <a:r>
            <a:rPr lang="en-US" sz="1800" b="0" i="0" baseline="30000" dirty="0" smtClean="0">
              <a:solidFill>
                <a:srgbClr val="000000"/>
              </a:solidFill>
              <a:latin typeface="Arial"/>
              <a:ea typeface="Lucida Grande"/>
              <a:cs typeface="Arial"/>
            </a:rPr>
            <a:t>®</a:t>
          </a:r>
          <a:endParaRPr lang="en-US" sz="1800" baseline="30000" dirty="0">
            <a:latin typeface="Arial"/>
            <a:cs typeface="Aria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75C15A-8AB4-461A-8FB7-37EAEA3AA92E}" type="datetimeFigureOut">
              <a:rPr lang="en-US" smtClean="0"/>
              <a:pPr/>
              <a:t>2/28/13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6390A-9BC5-4633-8283-DA414C34AD08}" type="slidenum">
              <a:rPr lang="en-US" smtClean="0"/>
              <a:pPr/>
              <a:t>‹#›</a:t>
            </a:fld>
            <a:endParaRPr lang="en-US"/>
          </a:p>
        </p:txBody>
      </p:sp>
    </p:spTree>
    <p:extLst>
      <p:ext uri="{BB962C8B-B14F-4D97-AF65-F5344CB8AC3E}">
        <p14:creationId xmlns:p14="http://schemas.microsoft.com/office/powerpoint/2010/main" val="3379049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a:t>
            </a:fld>
            <a:endParaRPr lang="en-US"/>
          </a:p>
        </p:txBody>
      </p:sp>
    </p:spTree>
    <p:extLst>
      <p:ext uri="{BB962C8B-B14F-4D97-AF65-F5344CB8AC3E}">
        <p14:creationId xmlns:p14="http://schemas.microsoft.com/office/powerpoint/2010/main" val="50220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74E13C-C53B-4904-8B94-671679FB1796}"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2954035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11</a:t>
            </a:fld>
            <a:endParaRPr lang="en-US"/>
          </a:p>
        </p:txBody>
      </p:sp>
    </p:spTree>
    <p:extLst>
      <p:ext uri="{BB962C8B-B14F-4D97-AF65-F5344CB8AC3E}">
        <p14:creationId xmlns:p14="http://schemas.microsoft.com/office/powerpoint/2010/main" val="3669049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12</a:t>
            </a:fld>
            <a:endParaRPr lang="en-US"/>
          </a:p>
        </p:txBody>
      </p:sp>
    </p:spTree>
    <p:extLst>
      <p:ext uri="{BB962C8B-B14F-4D97-AF65-F5344CB8AC3E}">
        <p14:creationId xmlns:p14="http://schemas.microsoft.com/office/powerpoint/2010/main" val="446134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13</a:t>
            </a:fld>
            <a:endParaRPr lang="en-US"/>
          </a:p>
        </p:txBody>
      </p:sp>
    </p:spTree>
    <p:extLst>
      <p:ext uri="{BB962C8B-B14F-4D97-AF65-F5344CB8AC3E}">
        <p14:creationId xmlns:p14="http://schemas.microsoft.com/office/powerpoint/2010/main" val="1342500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14</a:t>
            </a:fld>
            <a:endParaRPr lang="en-US"/>
          </a:p>
        </p:txBody>
      </p:sp>
    </p:spTree>
    <p:extLst>
      <p:ext uri="{BB962C8B-B14F-4D97-AF65-F5344CB8AC3E}">
        <p14:creationId xmlns:p14="http://schemas.microsoft.com/office/powerpoint/2010/main" val="4276522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15</a:t>
            </a:fld>
            <a:endParaRPr lang="en-US"/>
          </a:p>
        </p:txBody>
      </p:sp>
    </p:spTree>
    <p:extLst>
      <p:ext uri="{BB962C8B-B14F-4D97-AF65-F5344CB8AC3E}">
        <p14:creationId xmlns:p14="http://schemas.microsoft.com/office/powerpoint/2010/main" val="3254574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16</a:t>
            </a:fld>
            <a:endParaRPr lang="en-US"/>
          </a:p>
        </p:txBody>
      </p:sp>
    </p:spTree>
    <p:extLst>
      <p:ext uri="{BB962C8B-B14F-4D97-AF65-F5344CB8AC3E}">
        <p14:creationId xmlns:p14="http://schemas.microsoft.com/office/powerpoint/2010/main" val="197849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ln>
            <a:miter lim="800000"/>
            <a:headEnd/>
            <a:tailEnd/>
          </a:ln>
        </p:spPr>
        <p:txBody>
          <a:bodyPr/>
          <a:lstStyle/>
          <a:p>
            <a:fld id="{C3FC26B4-BB9C-EF41-8FC4-3C9CC72630D6}" type="slidenum">
              <a:rPr lang="en-US"/>
              <a:pPr/>
              <a:t>17</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19</a:t>
            </a:fld>
            <a:endParaRPr lang="en-US"/>
          </a:p>
        </p:txBody>
      </p:sp>
    </p:spTree>
    <p:extLst>
      <p:ext uri="{BB962C8B-B14F-4D97-AF65-F5344CB8AC3E}">
        <p14:creationId xmlns:p14="http://schemas.microsoft.com/office/powerpoint/2010/main" val="28139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2</a:t>
            </a:fld>
            <a:endParaRPr lang="en-US"/>
          </a:p>
        </p:txBody>
      </p:sp>
    </p:spTree>
    <p:extLst>
      <p:ext uri="{BB962C8B-B14F-4D97-AF65-F5344CB8AC3E}">
        <p14:creationId xmlns:p14="http://schemas.microsoft.com/office/powerpoint/2010/main" val="220342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3</a:t>
            </a:fld>
            <a:endParaRPr lang="en-US"/>
          </a:p>
        </p:txBody>
      </p:sp>
    </p:spTree>
    <p:extLst>
      <p:ext uri="{BB962C8B-B14F-4D97-AF65-F5344CB8AC3E}">
        <p14:creationId xmlns:p14="http://schemas.microsoft.com/office/powerpoint/2010/main" val="21954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4</a:t>
            </a:fld>
            <a:endParaRPr lang="en-US"/>
          </a:p>
        </p:txBody>
      </p:sp>
    </p:spTree>
    <p:extLst>
      <p:ext uri="{BB962C8B-B14F-4D97-AF65-F5344CB8AC3E}">
        <p14:creationId xmlns:p14="http://schemas.microsoft.com/office/powerpoint/2010/main" val="3517765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5</a:t>
            </a:fld>
            <a:endParaRPr lang="en-US"/>
          </a:p>
        </p:txBody>
      </p:sp>
    </p:spTree>
    <p:extLst>
      <p:ext uri="{BB962C8B-B14F-4D97-AF65-F5344CB8AC3E}">
        <p14:creationId xmlns:p14="http://schemas.microsoft.com/office/powerpoint/2010/main" val="2867331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6</a:t>
            </a:fld>
            <a:endParaRPr lang="en-US"/>
          </a:p>
        </p:txBody>
      </p:sp>
    </p:spTree>
    <p:extLst>
      <p:ext uri="{BB962C8B-B14F-4D97-AF65-F5344CB8AC3E}">
        <p14:creationId xmlns:p14="http://schemas.microsoft.com/office/powerpoint/2010/main" val="3070020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B6390A-9BC5-4633-8283-DA414C34AD08}" type="slidenum">
              <a:rPr lang="en-US" smtClean="0"/>
              <a:pPr/>
              <a:t>7</a:t>
            </a:fld>
            <a:endParaRPr lang="en-US"/>
          </a:p>
        </p:txBody>
      </p:sp>
    </p:spTree>
    <p:extLst>
      <p:ext uri="{BB962C8B-B14F-4D97-AF65-F5344CB8AC3E}">
        <p14:creationId xmlns:p14="http://schemas.microsoft.com/office/powerpoint/2010/main" val="992500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74E13C-C53B-4904-8B94-671679FB1796}" type="slidenum">
              <a:rPr lang="en-US" smtClean="0"/>
              <a:pPr/>
              <a:t>8</a:t>
            </a:fld>
            <a:endParaRPr lang="en-US"/>
          </a:p>
        </p:txBody>
      </p:sp>
    </p:spTree>
    <p:extLst>
      <p:ext uri="{BB962C8B-B14F-4D97-AF65-F5344CB8AC3E}">
        <p14:creationId xmlns:p14="http://schemas.microsoft.com/office/powerpoint/2010/main" val="3813993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5474E13C-C53B-4904-8B94-671679FB1796}" type="slidenum">
              <a:rPr lang="en-US" smtClean="0">
                <a:solidFill>
                  <a:prstClr val="black"/>
                </a:solidFill>
                <a:latin typeface="Calibri"/>
              </a:rPr>
              <a:pPr/>
              <a:t>9</a:t>
            </a:fld>
            <a:endParaRPr lang="en-US">
              <a:solidFill>
                <a:prstClr val="black"/>
              </a:solidFill>
              <a:latin typeface="Calibri"/>
            </a:endParaRPr>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486241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60C8D5-58B5-49D9-A359-5955291FC9CE}"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74737A-8F4B-4506-B469-5426518A9025}"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C1684B-5885-4A42-9576-498B63229B34}"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5320097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7479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3232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64304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29094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215245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004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45843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F3C52AE-72A1-4A9F-87A7-95EF7476C19C}"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225553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13797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1294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1470025"/>
          </a:xfrm>
        </p:spPr>
        <p:txBody>
          <a:bodyPr/>
          <a:lstStyle>
            <a:lvl1pPr>
              <a:defRPr sz="3600">
                <a:solidFill>
                  <a:schemeClr val="bg2"/>
                </a:solidFill>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sz="2800">
                <a:solidFill>
                  <a:schemeClr val="tx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948382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spcBef>
                <a:spcPts val="0"/>
              </a:spcBef>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nSpc>
                <a:spcPct val="90000"/>
              </a:lnSpc>
              <a:spcBef>
                <a:spcPts val="1600"/>
              </a:spcBef>
              <a:defRPr/>
            </a:lvl1pPr>
            <a:lvl2pPr>
              <a:lnSpc>
                <a:spcPct val="90000"/>
              </a:lnSpc>
              <a:spcBef>
                <a:spcPts val="1600"/>
              </a:spcBef>
              <a:defRPr/>
            </a:lvl2pPr>
            <a:lvl3pPr>
              <a:lnSpc>
                <a:spcPct val="90000"/>
              </a:lnSpc>
              <a:spcBef>
                <a:spcPts val="1600"/>
              </a:spcBef>
              <a:defRPr/>
            </a:lvl3pPr>
            <a:lvl4pPr>
              <a:lnSpc>
                <a:spcPct val="90000"/>
              </a:lnSpc>
              <a:spcBef>
                <a:spcPts val="1600"/>
              </a:spcBef>
              <a:defRPr/>
            </a:lvl4pPr>
            <a:lvl5pPr>
              <a:lnSpc>
                <a:spcPct val="90000"/>
              </a:lnSpc>
              <a:spcBef>
                <a:spcPts val="1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054827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3553E5EC-1E42-4642-84B5-AF805E23C396}"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3311543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61E4BC9C-CEDC-406A-81F0-1B0A8459BCEE}"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3581079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8" name="Footer Placeholder 7"/>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9" name="Slide Number Placeholder 8"/>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343914B0-A70F-49BD-8DFE-AF834E9F7EE1}"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23197215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4" name="Footer Placeholder 3"/>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5" name="Slide Number Placeholder 4"/>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FA0BD4F7-539C-4AC6-87EA-B1C60DD8E56C}"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14608533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1"/>
          <p:cNvSpPr>
            <a:spLocks noGrp="1" noChangeArrowheads="1"/>
          </p:cNvSpPr>
          <p:nvPr>
            <p:ph type="ftr" sz="quarter" idx="10"/>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Tree>
    <p:extLst>
      <p:ext uri="{BB962C8B-B14F-4D97-AF65-F5344CB8AC3E}">
        <p14:creationId xmlns:p14="http://schemas.microsoft.com/office/powerpoint/2010/main" val="1127966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8CFC25D-AE82-4D3C-8356-E4449E2839D7}"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6E095D2B-B961-4E59-A729-3582C016939B}"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39193417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38EA1189-ED0B-4A04-B183-141065F34D0A}"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3992230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19BAB1B5-080A-4E9B-81F0-BCD9AE60F8B0}"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7792089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924CFB8D-1DB0-412B-B3A5-214272AE6451}"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5960050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8" name="Footer Placeholder 7"/>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9" name="Slide Number Placeholder 8"/>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16F6BC17-CCDB-4BD8-BE94-41D158D270E5}"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2239843425"/>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r>
              <a:rPr lang="en-US" noProof="0" smtClean="0"/>
              <a:t>Click icon to add table</a:t>
            </a:r>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BC987707-35B3-46D9-ACAB-2A0E0694198F}"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1249548047"/>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r>
              <a:rPr lang="en-US" noProof="0" smtClean="0"/>
              <a:t>Click icon to add chart</a:t>
            </a:r>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endParaRPr lang="en-US">
              <a:solidFill>
                <a:srgbClr val="FFFFFF"/>
              </a:solidFill>
            </a:endParaRPr>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1" hangingPunct="1">
              <a:defRPr/>
            </a:pPr>
            <a:fld id="{A6F60376-3CDF-4BAB-91E7-029863971EC5}" type="slidenum">
              <a:rPr lang="en-US">
                <a:solidFill>
                  <a:srgbClr val="FFFFFF"/>
                </a:solidFill>
              </a:rPr>
              <a:pPr eaLnBrk="1" hangingPunct="1">
                <a:defRPr/>
              </a:pPr>
              <a:t>‹#›</a:t>
            </a:fld>
            <a:endParaRPr lang="en-US">
              <a:solidFill>
                <a:srgbClr val="FFFFFF"/>
              </a:solidFill>
            </a:endParaRPr>
          </a:p>
        </p:txBody>
      </p:sp>
    </p:spTree>
    <p:extLst>
      <p:ext uri="{BB962C8B-B14F-4D97-AF65-F5344CB8AC3E}">
        <p14:creationId xmlns:p14="http://schemas.microsoft.com/office/powerpoint/2010/main" val="610600890"/>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81AC770-1E3E-4BFB-B278-1C331884F374}"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5320097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7479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EE69227-0AF9-47C3-8F6F-C4C86C033CB8}"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3232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64304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29094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215245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004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45843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225553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13797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1294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B394422-09BD-46DC-94D9-4595ADB263D9}"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12C19BC-C870-47D1-9FBD-81FC487E48CE}"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6AC6178-EFB0-4F88-96DA-FEB1B0FA9882}"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FB8DB1E-83A1-49F6-94B4-209C48EB4757}"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Relationship Id="rId15" Type="http://schemas.openxmlformats.org/officeDocument/2006/relationships/theme" Target="../theme/theme3.xml"/><Relationship Id="rId16" Type="http://schemas.openxmlformats.org/officeDocument/2006/relationships/image" Target="../media/image3.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theme" Target="../theme/theme4.xml"/><Relationship Id="rId13" Type="http://schemas.openxmlformats.org/officeDocument/2006/relationships/image" Target="../media/image1.png"/><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8.xml"/><Relationship Id="rId12" Type="http://schemas.openxmlformats.org/officeDocument/2006/relationships/theme" Target="../theme/theme5.xml"/><Relationship Id="rId13" Type="http://schemas.openxmlformats.org/officeDocument/2006/relationships/image" Target="../media/image1.png"/><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E2A80595-9477-45FE-821F-7BF3365311A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0">
          <a:gsLst>
            <a:gs pos="1000">
              <a:schemeClr val="tx2">
                <a:lumMod val="95000"/>
                <a:lumOff val="5000"/>
              </a:schemeClr>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317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CA" smtClean="0"/>
          </a:p>
        </p:txBody>
      </p:sp>
      <p:sp>
        <p:nvSpPr>
          <p:cNvPr id="1027" name="Rectangle 3"/>
          <p:cNvSpPr>
            <a:spLocks noGrp="1" noChangeArrowheads="1"/>
          </p:cNvSpPr>
          <p:nvPr>
            <p:ph type="body" idx="1"/>
          </p:nvPr>
        </p:nvSpPr>
        <p:spPr bwMode="auto">
          <a:xfrm>
            <a:off x="457200" y="17002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smtClean="0"/>
          </a:p>
        </p:txBody>
      </p:sp>
      <p:pic>
        <p:nvPicPr>
          <p:cNvPr id="1028" name="Picture 4"/>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580313" y="6464300"/>
            <a:ext cx="1524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20930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hf hdr="0" ftr="0" dt="0"/>
  <p:txStyles>
    <p:titleStyle>
      <a:lvl1pPr algn="ctr" rtl="0" eaLnBrk="0" fontAlgn="base" hangingPunct="0">
        <a:spcBef>
          <a:spcPct val="0"/>
        </a:spcBef>
        <a:spcAft>
          <a:spcPct val="0"/>
        </a:spcAft>
        <a:defRPr sz="3600" b="1">
          <a:solidFill>
            <a:schemeClr val="bg2"/>
          </a:solidFill>
          <a:latin typeface="+mj-lt"/>
          <a:ea typeface="+mj-ea"/>
          <a:cs typeface="+mj-cs"/>
        </a:defRPr>
      </a:lvl1pPr>
      <a:lvl2pPr algn="ctr" rtl="0" eaLnBrk="0" fontAlgn="base" hangingPunct="0">
        <a:spcBef>
          <a:spcPct val="0"/>
        </a:spcBef>
        <a:spcAft>
          <a:spcPct val="0"/>
        </a:spcAft>
        <a:defRPr sz="3600" b="1">
          <a:solidFill>
            <a:schemeClr val="bg2"/>
          </a:solidFill>
          <a:latin typeface="Arial" charset="0"/>
        </a:defRPr>
      </a:lvl2pPr>
      <a:lvl3pPr algn="ctr" rtl="0" eaLnBrk="0" fontAlgn="base" hangingPunct="0">
        <a:spcBef>
          <a:spcPct val="0"/>
        </a:spcBef>
        <a:spcAft>
          <a:spcPct val="0"/>
        </a:spcAft>
        <a:defRPr sz="3600" b="1">
          <a:solidFill>
            <a:schemeClr val="bg2"/>
          </a:solidFill>
          <a:latin typeface="Arial" charset="0"/>
        </a:defRPr>
      </a:lvl3pPr>
      <a:lvl4pPr algn="ctr" rtl="0" eaLnBrk="0" fontAlgn="base" hangingPunct="0">
        <a:spcBef>
          <a:spcPct val="0"/>
        </a:spcBef>
        <a:spcAft>
          <a:spcPct val="0"/>
        </a:spcAft>
        <a:defRPr sz="3600" b="1">
          <a:solidFill>
            <a:schemeClr val="bg2"/>
          </a:solidFill>
          <a:latin typeface="Arial" charset="0"/>
        </a:defRPr>
      </a:lvl4pPr>
      <a:lvl5pPr algn="ctr" rtl="0" eaLnBrk="0" fontAlgn="base" hangingPunct="0">
        <a:spcBef>
          <a:spcPct val="0"/>
        </a:spcBef>
        <a:spcAft>
          <a:spcPct val="0"/>
        </a:spcAft>
        <a:defRPr sz="3600" b="1">
          <a:solidFill>
            <a:schemeClr val="bg2"/>
          </a:solidFill>
          <a:latin typeface="Arial" charset="0"/>
        </a:defRPr>
      </a:lvl5pPr>
      <a:lvl6pPr marL="457200" algn="ctr" rtl="0" eaLnBrk="1" fontAlgn="base" hangingPunct="1">
        <a:spcBef>
          <a:spcPct val="0"/>
        </a:spcBef>
        <a:spcAft>
          <a:spcPct val="0"/>
        </a:spcAft>
        <a:defRPr sz="4400">
          <a:solidFill>
            <a:srgbClr val="FFCC00"/>
          </a:solidFill>
          <a:latin typeface="Arial" charset="0"/>
        </a:defRPr>
      </a:lvl6pPr>
      <a:lvl7pPr marL="914400" algn="ctr" rtl="0" eaLnBrk="1" fontAlgn="base" hangingPunct="1">
        <a:spcBef>
          <a:spcPct val="0"/>
        </a:spcBef>
        <a:spcAft>
          <a:spcPct val="0"/>
        </a:spcAft>
        <a:defRPr sz="4400">
          <a:solidFill>
            <a:srgbClr val="FFCC00"/>
          </a:solidFill>
          <a:latin typeface="Arial" charset="0"/>
        </a:defRPr>
      </a:lvl7pPr>
      <a:lvl8pPr marL="1371600" algn="ctr" rtl="0" eaLnBrk="1" fontAlgn="base" hangingPunct="1">
        <a:spcBef>
          <a:spcPct val="0"/>
        </a:spcBef>
        <a:spcAft>
          <a:spcPct val="0"/>
        </a:spcAft>
        <a:defRPr sz="4400">
          <a:solidFill>
            <a:srgbClr val="FFCC00"/>
          </a:solidFill>
          <a:latin typeface="Arial" charset="0"/>
        </a:defRPr>
      </a:lvl8pPr>
      <a:lvl9pPr marL="1828800" algn="ctr" rtl="0" eaLnBrk="1" fontAlgn="base" hangingPunct="1">
        <a:spcBef>
          <a:spcPct val="0"/>
        </a:spcBef>
        <a:spcAft>
          <a:spcPct val="0"/>
        </a:spcAft>
        <a:defRPr sz="4400">
          <a:solidFill>
            <a:srgbClr val="FFCC00"/>
          </a:solidFill>
          <a:latin typeface="Arial" charset="0"/>
        </a:defRPr>
      </a:lvl9pPr>
    </p:titleStyle>
    <p:bodyStyle>
      <a:lvl1pPr marL="342900" indent="-342900" algn="l" rtl="0" eaLnBrk="0" fontAlgn="base" hangingPunct="0">
        <a:lnSpc>
          <a:spcPct val="90000"/>
        </a:lnSpc>
        <a:spcBef>
          <a:spcPts val="1600"/>
        </a:spcBef>
        <a:spcAft>
          <a:spcPct val="0"/>
        </a:spcAft>
        <a:buChar char="•"/>
        <a:defRPr sz="3200" b="1">
          <a:solidFill>
            <a:schemeClr val="tx1"/>
          </a:solidFill>
          <a:latin typeface="+mn-lt"/>
          <a:ea typeface="+mn-ea"/>
          <a:cs typeface="+mn-cs"/>
        </a:defRPr>
      </a:lvl1pPr>
      <a:lvl2pPr marL="742950" indent="-285750" algn="l" rtl="0" eaLnBrk="0" fontAlgn="base" hangingPunct="0">
        <a:lnSpc>
          <a:spcPct val="90000"/>
        </a:lnSpc>
        <a:spcBef>
          <a:spcPts val="1600"/>
        </a:spcBef>
        <a:spcAft>
          <a:spcPct val="0"/>
        </a:spcAft>
        <a:buChar char="–"/>
        <a:defRPr sz="2800" b="1">
          <a:solidFill>
            <a:schemeClr val="tx1"/>
          </a:solidFill>
          <a:latin typeface="+mn-lt"/>
        </a:defRPr>
      </a:lvl2pPr>
      <a:lvl3pPr marL="1143000" indent="-228600" algn="l" rtl="0" eaLnBrk="0" fontAlgn="base" hangingPunct="0">
        <a:lnSpc>
          <a:spcPct val="90000"/>
        </a:lnSpc>
        <a:spcBef>
          <a:spcPts val="1600"/>
        </a:spcBef>
        <a:spcAft>
          <a:spcPct val="0"/>
        </a:spcAft>
        <a:buChar char="•"/>
        <a:defRPr sz="2400" b="1">
          <a:solidFill>
            <a:schemeClr val="tx1"/>
          </a:solidFill>
          <a:latin typeface="+mn-lt"/>
        </a:defRPr>
      </a:lvl3pPr>
      <a:lvl4pPr marL="1600200" indent="-228600" algn="l" rtl="0" eaLnBrk="0" fontAlgn="base" hangingPunct="0">
        <a:lnSpc>
          <a:spcPct val="90000"/>
        </a:lnSpc>
        <a:spcBef>
          <a:spcPts val="1600"/>
        </a:spcBef>
        <a:spcAft>
          <a:spcPct val="0"/>
        </a:spcAft>
        <a:buChar char="–"/>
        <a:defRPr sz="2000" b="1">
          <a:solidFill>
            <a:schemeClr val="tx1"/>
          </a:solidFill>
          <a:latin typeface="+mn-lt"/>
        </a:defRPr>
      </a:lvl4pPr>
      <a:lvl5pPr marL="2057400" indent="-228600" algn="l" rtl="0" eaLnBrk="0" fontAlgn="base" hangingPunct="0">
        <a:lnSpc>
          <a:spcPct val="90000"/>
        </a:lnSpc>
        <a:spcBef>
          <a:spcPts val="16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marL="0" indent="0" algn="ctr">
              <a:buFontTx/>
              <a:buNone/>
              <a:defRPr/>
            </a:pPr>
            <a:r>
              <a:rPr lang="en-US" sz="2800" dirty="0"/>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14698353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2800" dirty="0" smtClean="0"/>
              <a:t>DFS: </a:t>
            </a:r>
            <a:r>
              <a:rPr lang="en-US" sz="2800" dirty="0"/>
              <a:t>Benefit </a:t>
            </a:r>
            <a:r>
              <a:rPr lang="en-US" sz="2800" dirty="0" smtClean="0"/>
              <a:t>from </a:t>
            </a:r>
            <a:r>
              <a:rPr lang="en-US" sz="2800" dirty="0"/>
              <a:t>the Addition of Paclitaxel to AC </a:t>
            </a:r>
            <a:r>
              <a:rPr lang="en-US" sz="2800" dirty="0" smtClean="0"/>
              <a:t>by RS Risk Groups</a:t>
            </a:r>
            <a:endParaRPr lang="en-US" sz="2800" dirty="0"/>
          </a:p>
        </p:txBody>
      </p:sp>
      <p:sp>
        <p:nvSpPr>
          <p:cNvPr id="3" name="TextBox 2"/>
          <p:cNvSpPr txBox="1"/>
          <p:nvPr/>
        </p:nvSpPr>
        <p:spPr>
          <a:xfrm>
            <a:off x="5715000" y="4546937"/>
            <a:ext cx="2533650" cy="1631216"/>
          </a:xfrm>
          <a:prstGeom prst="rect">
            <a:avLst/>
          </a:prstGeom>
          <a:solidFill>
            <a:schemeClr val="accent5">
              <a:lumMod val="10000"/>
            </a:schemeClr>
          </a:solidFill>
        </p:spPr>
        <p:txBody>
          <a:bodyPr wrap="square" rtlCol="0">
            <a:spAutoFit/>
          </a:bodyPr>
          <a:lstStyle/>
          <a:p>
            <a:pPr algn="ctr" eaLnBrk="1" fontAlgn="auto" hangingPunct="1">
              <a:spcBef>
                <a:spcPts val="0"/>
              </a:spcBef>
              <a:spcAft>
                <a:spcPts val="0"/>
              </a:spcAft>
            </a:pPr>
            <a:r>
              <a:rPr lang="en-US" sz="2000" b="1" dirty="0" smtClean="0">
                <a:solidFill>
                  <a:srgbClr val="FFFF00"/>
                </a:solidFill>
                <a:latin typeface="Arial"/>
              </a:rPr>
              <a:t>Test for common treatment benefit of adding paclitaxel to AC:</a:t>
            </a:r>
          </a:p>
          <a:p>
            <a:pPr algn="ctr" eaLnBrk="1" fontAlgn="auto" hangingPunct="1">
              <a:spcBef>
                <a:spcPts val="0"/>
              </a:spcBef>
              <a:spcAft>
                <a:spcPts val="0"/>
              </a:spcAft>
            </a:pPr>
            <a:r>
              <a:rPr lang="en-US" sz="2000" b="1" dirty="0" smtClean="0">
                <a:solidFill>
                  <a:srgbClr val="FFFFFF"/>
                </a:solidFill>
                <a:latin typeface="Arial"/>
              </a:rPr>
              <a:t>P-value=0.65</a:t>
            </a:r>
            <a:endParaRPr lang="en-US" sz="2000" b="1" dirty="0">
              <a:solidFill>
                <a:srgbClr val="FFFFFF"/>
              </a:solidFill>
              <a:latin typeface="Arial"/>
            </a:endParaRPr>
          </a:p>
        </p:txBody>
      </p:sp>
      <p:sp>
        <p:nvSpPr>
          <p:cNvPr id="4" name="TextBox 3"/>
          <p:cNvSpPr txBox="1"/>
          <p:nvPr/>
        </p:nvSpPr>
        <p:spPr>
          <a:xfrm>
            <a:off x="5638800" y="1447800"/>
            <a:ext cx="3505200" cy="2031325"/>
          </a:xfrm>
          <a:prstGeom prst="rect">
            <a:avLst/>
          </a:prstGeom>
          <a:noFill/>
        </p:spPr>
        <p:txBody>
          <a:bodyPr wrap="square" rtlCol="0">
            <a:spAutoFit/>
          </a:bodyPr>
          <a:lstStyle/>
          <a:p>
            <a:r>
              <a:rPr lang="en-US" b="1" dirty="0"/>
              <a:t>RS Intermediate</a:t>
            </a:r>
            <a:endParaRPr lang="en-US" dirty="0"/>
          </a:p>
          <a:p>
            <a:pPr marL="225425" indent="-225425">
              <a:buFont typeface="Arial"/>
              <a:buChar char="•"/>
            </a:pPr>
            <a:r>
              <a:rPr lang="en-US" dirty="0">
                <a:solidFill>
                  <a:srgbClr val="00FFFF"/>
                </a:solidFill>
              </a:rPr>
              <a:t>AC+P (N=184), 60.4%</a:t>
            </a:r>
          </a:p>
          <a:p>
            <a:pPr marL="225425" indent="-225425">
              <a:buFont typeface="Arial"/>
              <a:buChar char="•"/>
            </a:pPr>
            <a:r>
              <a:rPr lang="en-US" dirty="0"/>
              <a:t>78 events</a:t>
            </a:r>
          </a:p>
          <a:p>
            <a:pPr marL="225425" indent="-225425">
              <a:buFont typeface="Arial"/>
              <a:buChar char="•"/>
            </a:pPr>
            <a:r>
              <a:rPr lang="en-US" dirty="0">
                <a:solidFill>
                  <a:srgbClr val="FFFF00"/>
                </a:solidFill>
              </a:rPr>
              <a:t>AC (N=180), 53.4%</a:t>
            </a:r>
          </a:p>
          <a:p>
            <a:pPr marL="225425" indent="-225425">
              <a:buFont typeface="Arial"/>
              <a:buChar char="•"/>
            </a:pPr>
            <a:r>
              <a:rPr lang="en-US" dirty="0"/>
              <a:t>84 events</a:t>
            </a:r>
          </a:p>
          <a:p>
            <a:pPr marL="569913" lvl="1" indent="-112713">
              <a:buFont typeface="Arial"/>
              <a:buChar char="•"/>
            </a:pPr>
            <a:r>
              <a:rPr lang="en-US" dirty="0"/>
              <a:t> </a:t>
            </a:r>
            <a:r>
              <a:rPr lang="en-US" dirty="0" smtClean="0"/>
              <a:t>HR</a:t>
            </a:r>
            <a:r>
              <a:rPr lang="en-US" dirty="0"/>
              <a:t>=0.84 (0.62, 1.14)</a:t>
            </a:r>
          </a:p>
          <a:p>
            <a:pPr marL="569913" lvl="1" indent="-112713">
              <a:buFont typeface="Arial"/>
              <a:buChar char="•"/>
            </a:pPr>
            <a:r>
              <a:rPr lang="fi-FI" dirty="0"/>
              <a:t> </a:t>
            </a:r>
            <a:r>
              <a:rPr lang="fi-FI" dirty="0" smtClean="0"/>
              <a:t>P</a:t>
            </a:r>
            <a:r>
              <a:rPr lang="fi-FI" dirty="0"/>
              <a:t>-</a:t>
            </a:r>
            <a:r>
              <a:rPr lang="fi-FI" dirty="0" smtClean="0"/>
              <a:t>value=0.26</a:t>
            </a:r>
            <a:endParaRPr lang="en-US" dirty="0"/>
          </a:p>
        </p:txBody>
      </p:sp>
      <p:sp>
        <p:nvSpPr>
          <p:cNvPr id="48" name="TextBox 47"/>
          <p:cNvSpPr txBox="1"/>
          <p:nvPr/>
        </p:nvSpPr>
        <p:spPr>
          <a:xfrm>
            <a:off x="1066800" y="1447800"/>
            <a:ext cx="3505200" cy="2031325"/>
          </a:xfrm>
          <a:prstGeom prst="rect">
            <a:avLst/>
          </a:prstGeom>
          <a:noFill/>
        </p:spPr>
        <p:txBody>
          <a:bodyPr wrap="square" rtlCol="0">
            <a:spAutoFit/>
          </a:bodyPr>
          <a:lstStyle/>
          <a:p>
            <a:r>
              <a:rPr lang="en-US" b="1" dirty="0" smtClean="0"/>
              <a:t>RS </a:t>
            </a:r>
            <a:r>
              <a:rPr lang="en-US" b="1" dirty="0"/>
              <a:t>Low</a:t>
            </a:r>
          </a:p>
          <a:p>
            <a:pPr marL="225425" indent="-225425">
              <a:buFont typeface="Arial"/>
              <a:buChar char="•"/>
            </a:pPr>
            <a:r>
              <a:rPr lang="en-US" dirty="0">
                <a:solidFill>
                  <a:schemeClr val="accent6">
                    <a:lumMod val="60000"/>
                    <a:lumOff val="40000"/>
                  </a:schemeClr>
                </a:solidFill>
              </a:rPr>
              <a:t>AC+P (N=200), 76.1%       </a:t>
            </a:r>
          </a:p>
          <a:p>
            <a:pPr marL="225425" indent="-225425">
              <a:buFont typeface="Arial"/>
              <a:buChar char="•"/>
            </a:pPr>
            <a:r>
              <a:rPr lang="en-US" dirty="0"/>
              <a:t>58 </a:t>
            </a:r>
            <a:r>
              <a:rPr lang="en-US" dirty="0" smtClean="0"/>
              <a:t>events</a:t>
            </a:r>
            <a:endParaRPr lang="en-US" dirty="0"/>
          </a:p>
          <a:p>
            <a:pPr marL="225425" indent="-225425">
              <a:buFont typeface="Arial"/>
              <a:buChar char="•"/>
            </a:pPr>
            <a:r>
              <a:rPr lang="en-US" dirty="0">
                <a:solidFill>
                  <a:srgbClr val="FFFF00"/>
                </a:solidFill>
              </a:rPr>
              <a:t>AC (N=186), 75.5%</a:t>
            </a:r>
          </a:p>
          <a:p>
            <a:pPr marL="225425" indent="-225425">
              <a:buFont typeface="Arial"/>
              <a:buChar char="•"/>
            </a:pPr>
            <a:r>
              <a:rPr lang="en-US" dirty="0"/>
              <a:t>51 events</a:t>
            </a:r>
          </a:p>
          <a:p>
            <a:pPr marL="628650" lvl="1" indent="-171450">
              <a:buFont typeface="Arial"/>
              <a:buChar char="•"/>
            </a:pPr>
            <a:r>
              <a:rPr lang="en-US" dirty="0" smtClean="0"/>
              <a:t>HR</a:t>
            </a:r>
            <a:r>
              <a:rPr lang="en-US" dirty="0"/>
              <a:t>=1.01 (0.69, 1.47)</a:t>
            </a:r>
          </a:p>
          <a:p>
            <a:pPr marL="628650" lvl="1" indent="-171450">
              <a:buFont typeface="Arial"/>
              <a:buChar char="•"/>
            </a:pPr>
            <a:r>
              <a:rPr lang="fi-FI" dirty="0" smtClean="0"/>
              <a:t>P</a:t>
            </a:r>
            <a:r>
              <a:rPr lang="fi-FI" dirty="0"/>
              <a:t>-</a:t>
            </a:r>
            <a:r>
              <a:rPr lang="fi-FI" dirty="0" smtClean="0"/>
              <a:t>value=0.99</a:t>
            </a:r>
            <a:endParaRPr lang="en-US" dirty="0"/>
          </a:p>
        </p:txBody>
      </p:sp>
      <p:sp>
        <p:nvSpPr>
          <p:cNvPr id="49" name="TextBox 48"/>
          <p:cNvSpPr txBox="1"/>
          <p:nvPr/>
        </p:nvSpPr>
        <p:spPr>
          <a:xfrm>
            <a:off x="1066800" y="4114800"/>
            <a:ext cx="3505200" cy="2031325"/>
          </a:xfrm>
          <a:prstGeom prst="rect">
            <a:avLst/>
          </a:prstGeom>
          <a:noFill/>
        </p:spPr>
        <p:txBody>
          <a:bodyPr wrap="square" rtlCol="0">
            <a:spAutoFit/>
          </a:bodyPr>
          <a:lstStyle/>
          <a:p>
            <a:r>
              <a:rPr lang="en-US" b="1" dirty="0"/>
              <a:t>RS High</a:t>
            </a:r>
            <a:endParaRPr lang="en-US" dirty="0"/>
          </a:p>
          <a:p>
            <a:pPr marL="225425" indent="-225425">
              <a:buFont typeface="Arial"/>
              <a:buChar char="•"/>
            </a:pPr>
            <a:r>
              <a:rPr lang="en-US" dirty="0">
                <a:solidFill>
                  <a:schemeClr val="accent1"/>
                </a:solidFill>
              </a:rPr>
              <a:t>AC+P (N=162), 50.5%</a:t>
            </a:r>
          </a:p>
          <a:p>
            <a:pPr marL="225425" indent="-225425">
              <a:buFont typeface="Arial"/>
              <a:buChar char="•"/>
            </a:pPr>
            <a:r>
              <a:rPr lang="en-US" dirty="0"/>
              <a:t>81 events</a:t>
            </a:r>
          </a:p>
          <a:p>
            <a:pPr marL="225425" indent="-225425">
              <a:buFont typeface="Arial"/>
              <a:buChar char="•"/>
            </a:pPr>
            <a:r>
              <a:rPr lang="en-US" dirty="0">
                <a:solidFill>
                  <a:srgbClr val="FFFF00"/>
                </a:solidFill>
              </a:rPr>
              <a:t>AC (N=153), 45.3%</a:t>
            </a:r>
          </a:p>
          <a:p>
            <a:pPr marL="225425" indent="-225425">
              <a:buFont typeface="Arial"/>
              <a:buChar char="•"/>
            </a:pPr>
            <a:r>
              <a:rPr lang="en-US" dirty="0"/>
              <a:t>87 events</a:t>
            </a:r>
          </a:p>
          <a:p>
            <a:pPr marL="622300" lvl="1" indent="-165100">
              <a:buFont typeface="Arial"/>
              <a:buChar char="•"/>
            </a:pPr>
            <a:r>
              <a:rPr lang="en-US" dirty="0" smtClean="0"/>
              <a:t>HR</a:t>
            </a:r>
            <a:r>
              <a:rPr lang="en-US" dirty="0"/>
              <a:t>=0.81 (0.60, 1.10</a:t>
            </a:r>
            <a:r>
              <a:rPr lang="en-US" dirty="0" smtClean="0"/>
              <a:t>)</a:t>
            </a:r>
          </a:p>
          <a:p>
            <a:pPr marL="622300" lvl="1" indent="-165100">
              <a:buFont typeface="Arial"/>
              <a:buChar char="•"/>
            </a:pPr>
            <a:r>
              <a:rPr lang="fi-FI" dirty="0" smtClean="0"/>
              <a:t>P</a:t>
            </a:r>
            <a:r>
              <a:rPr lang="fi-FI" dirty="0"/>
              <a:t>-</a:t>
            </a:r>
            <a:r>
              <a:rPr lang="fi-FI" dirty="0" smtClean="0"/>
              <a:t>value=0.21</a:t>
            </a:r>
            <a:endParaRPr lang="en-US" dirty="0"/>
          </a:p>
        </p:txBody>
      </p:sp>
    </p:spTree>
    <p:extLst>
      <p:ext uri="{BB962C8B-B14F-4D97-AF65-F5344CB8AC3E}">
        <p14:creationId xmlns:p14="http://schemas.microsoft.com/office/powerpoint/2010/main" val="34758761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2800" dirty="0"/>
              <a:t>OS: </a:t>
            </a:r>
            <a:r>
              <a:rPr lang="en-US" sz="2800" dirty="0" smtClean="0"/>
              <a:t>Benefit </a:t>
            </a:r>
            <a:r>
              <a:rPr lang="en-US" sz="2800" dirty="0"/>
              <a:t>from the Addition of Paclitaxel to AC by RS Risk Groups</a:t>
            </a:r>
          </a:p>
        </p:txBody>
      </p:sp>
      <p:sp>
        <p:nvSpPr>
          <p:cNvPr id="32" name="TextBox 31"/>
          <p:cNvSpPr txBox="1"/>
          <p:nvPr/>
        </p:nvSpPr>
        <p:spPr>
          <a:xfrm>
            <a:off x="6515100" y="4457700"/>
            <a:ext cx="2286000" cy="1631216"/>
          </a:xfrm>
          <a:prstGeom prst="rect">
            <a:avLst/>
          </a:prstGeom>
          <a:solidFill>
            <a:schemeClr val="accent5">
              <a:lumMod val="10000"/>
            </a:schemeClr>
          </a:solidFill>
        </p:spPr>
        <p:txBody>
          <a:bodyPr wrap="square" rtlCol="0">
            <a:spAutoFit/>
          </a:bodyPr>
          <a:lstStyle/>
          <a:p>
            <a:pPr algn="ctr" eaLnBrk="1" fontAlgn="auto" hangingPunct="1">
              <a:spcBef>
                <a:spcPts val="0"/>
              </a:spcBef>
              <a:spcAft>
                <a:spcPts val="0"/>
              </a:spcAft>
            </a:pPr>
            <a:r>
              <a:rPr lang="en-US" sz="2000" b="1" dirty="0">
                <a:solidFill>
                  <a:srgbClr val="FFFF00"/>
                </a:solidFill>
                <a:latin typeface="Arial"/>
              </a:rPr>
              <a:t>Test for </a:t>
            </a:r>
            <a:r>
              <a:rPr lang="en-US" sz="2000" b="1" dirty="0" smtClean="0">
                <a:solidFill>
                  <a:srgbClr val="FFFF00"/>
                </a:solidFill>
                <a:latin typeface="Arial"/>
              </a:rPr>
              <a:t>common </a:t>
            </a:r>
            <a:r>
              <a:rPr lang="en-US" sz="2000" b="1" dirty="0">
                <a:solidFill>
                  <a:srgbClr val="FFFF00"/>
                </a:solidFill>
                <a:latin typeface="Arial"/>
              </a:rPr>
              <a:t>treatment benefit of adding paclitaxel to AC:</a:t>
            </a:r>
          </a:p>
          <a:p>
            <a:pPr algn="ctr" eaLnBrk="1" fontAlgn="auto" hangingPunct="1">
              <a:spcBef>
                <a:spcPts val="0"/>
              </a:spcBef>
              <a:spcAft>
                <a:spcPts val="0"/>
              </a:spcAft>
            </a:pPr>
            <a:r>
              <a:rPr lang="en-US" sz="2000" b="1" dirty="0" smtClean="0">
                <a:solidFill>
                  <a:srgbClr val="FFFFFF"/>
                </a:solidFill>
                <a:latin typeface="Arial"/>
              </a:rPr>
              <a:t>P-value=0.30</a:t>
            </a:r>
            <a:endParaRPr lang="en-US" sz="2000" b="1" dirty="0">
              <a:solidFill>
                <a:srgbClr val="FFFFFF"/>
              </a:solidFill>
              <a:latin typeface="Arial"/>
            </a:endParaRPr>
          </a:p>
        </p:txBody>
      </p:sp>
      <p:sp>
        <p:nvSpPr>
          <p:cNvPr id="33" name="TextBox 32"/>
          <p:cNvSpPr txBox="1"/>
          <p:nvPr/>
        </p:nvSpPr>
        <p:spPr>
          <a:xfrm>
            <a:off x="5638800" y="1447800"/>
            <a:ext cx="3505200" cy="2031325"/>
          </a:xfrm>
          <a:prstGeom prst="rect">
            <a:avLst/>
          </a:prstGeom>
          <a:noFill/>
        </p:spPr>
        <p:txBody>
          <a:bodyPr wrap="square" rtlCol="0">
            <a:spAutoFit/>
          </a:bodyPr>
          <a:lstStyle/>
          <a:p>
            <a:r>
              <a:rPr lang="en-US" b="1" dirty="0"/>
              <a:t>RS Intermediate</a:t>
            </a:r>
          </a:p>
          <a:p>
            <a:pPr marL="285750" indent="-285750">
              <a:buFont typeface="Arial"/>
              <a:buChar char="•"/>
            </a:pPr>
            <a:r>
              <a:rPr lang="en-US" dirty="0">
                <a:solidFill>
                  <a:srgbClr val="00FFFF"/>
                </a:solidFill>
              </a:rPr>
              <a:t>AC+P (N=184), 79.3%</a:t>
            </a:r>
          </a:p>
          <a:p>
            <a:pPr marL="285750" indent="-285750">
              <a:buFont typeface="Arial"/>
              <a:buChar char="•"/>
            </a:pPr>
            <a:r>
              <a:rPr lang="en-US" dirty="0"/>
              <a:t>47 events</a:t>
            </a:r>
          </a:p>
          <a:p>
            <a:pPr marL="285750" indent="-285750">
              <a:buFont typeface="Arial"/>
              <a:buChar char="•"/>
            </a:pPr>
            <a:r>
              <a:rPr lang="en-US" dirty="0">
                <a:solidFill>
                  <a:srgbClr val="FFFF00"/>
                </a:solidFill>
              </a:rPr>
              <a:t>AC (N=180), 69.9%</a:t>
            </a:r>
          </a:p>
          <a:p>
            <a:pPr marL="285750" indent="-285750">
              <a:buFont typeface="Arial"/>
              <a:buChar char="•"/>
            </a:pPr>
            <a:r>
              <a:rPr lang="en-US" dirty="0"/>
              <a:t>58 events</a:t>
            </a:r>
          </a:p>
          <a:p>
            <a:pPr marL="742950" lvl="1" indent="-285750">
              <a:buFont typeface="Arial"/>
              <a:buChar char="•"/>
            </a:pPr>
            <a:r>
              <a:rPr lang="en-US" dirty="0" smtClean="0"/>
              <a:t>HR</a:t>
            </a:r>
            <a:r>
              <a:rPr lang="en-US" dirty="0"/>
              <a:t>=0.74 (0.51, 1.09)</a:t>
            </a:r>
          </a:p>
          <a:p>
            <a:pPr marL="742950" lvl="1" indent="-285750">
              <a:buFont typeface="Arial"/>
              <a:buChar char="•"/>
            </a:pPr>
            <a:r>
              <a:rPr lang="fi-FI" dirty="0" smtClean="0"/>
              <a:t>P</a:t>
            </a:r>
            <a:r>
              <a:rPr lang="fi-FI" dirty="0"/>
              <a:t>-</a:t>
            </a:r>
            <a:r>
              <a:rPr lang="fi-FI" dirty="0" smtClean="0"/>
              <a:t>value=0.12</a:t>
            </a:r>
            <a:endParaRPr lang="en-US" dirty="0"/>
          </a:p>
        </p:txBody>
      </p:sp>
      <p:sp>
        <p:nvSpPr>
          <p:cNvPr id="34" name="TextBox 33"/>
          <p:cNvSpPr txBox="1"/>
          <p:nvPr/>
        </p:nvSpPr>
        <p:spPr>
          <a:xfrm>
            <a:off x="1066800" y="1447800"/>
            <a:ext cx="3505200" cy="2031325"/>
          </a:xfrm>
          <a:prstGeom prst="rect">
            <a:avLst/>
          </a:prstGeom>
          <a:noFill/>
        </p:spPr>
        <p:txBody>
          <a:bodyPr wrap="square" rtlCol="0">
            <a:spAutoFit/>
          </a:bodyPr>
          <a:lstStyle/>
          <a:p>
            <a:r>
              <a:rPr lang="en-US" b="1" dirty="0"/>
              <a:t>RS Low</a:t>
            </a:r>
          </a:p>
          <a:p>
            <a:pPr marL="285750" indent="-285750">
              <a:buFont typeface="Arial"/>
              <a:buChar char="•"/>
            </a:pPr>
            <a:r>
              <a:rPr lang="en-US" dirty="0">
                <a:solidFill>
                  <a:srgbClr val="00FFFF"/>
                </a:solidFill>
              </a:rPr>
              <a:t>AC+P (N=200), 88.5%</a:t>
            </a:r>
          </a:p>
          <a:p>
            <a:pPr marL="285750" indent="-285750">
              <a:buFont typeface="Arial"/>
              <a:buChar char="•"/>
            </a:pPr>
            <a:r>
              <a:rPr lang="en-US" dirty="0"/>
              <a:t>28 events</a:t>
            </a:r>
          </a:p>
          <a:p>
            <a:pPr marL="285750" indent="-285750">
              <a:buFont typeface="Arial"/>
              <a:buChar char="•"/>
            </a:pPr>
            <a:r>
              <a:rPr lang="en-US" dirty="0">
                <a:solidFill>
                  <a:srgbClr val="FFFF00"/>
                </a:solidFill>
              </a:rPr>
              <a:t>AC (N=186), 91.5%</a:t>
            </a:r>
          </a:p>
          <a:p>
            <a:pPr marL="285750" indent="-285750">
              <a:buFont typeface="Arial"/>
              <a:buChar char="•"/>
            </a:pPr>
            <a:r>
              <a:rPr lang="en-US" dirty="0"/>
              <a:t>20 events</a:t>
            </a:r>
          </a:p>
          <a:p>
            <a:pPr marL="742950" lvl="1" indent="-285750">
              <a:buFont typeface="Arial"/>
              <a:buChar char="•"/>
            </a:pPr>
            <a:r>
              <a:rPr lang="en-US" dirty="0" smtClean="0"/>
              <a:t>HR</a:t>
            </a:r>
            <a:r>
              <a:rPr lang="en-US" dirty="0"/>
              <a:t>=1.28 (0.72, 2.27)</a:t>
            </a:r>
          </a:p>
          <a:p>
            <a:pPr marL="742950" lvl="1" indent="-285750">
              <a:buFont typeface="Arial"/>
              <a:buChar char="•"/>
            </a:pPr>
            <a:r>
              <a:rPr lang="fi-FI" dirty="0" smtClean="0"/>
              <a:t>P</a:t>
            </a:r>
            <a:r>
              <a:rPr lang="fi-FI" dirty="0"/>
              <a:t>-</a:t>
            </a:r>
            <a:r>
              <a:rPr lang="fi-FI" dirty="0" smtClean="0"/>
              <a:t>value=0.40</a:t>
            </a:r>
            <a:endParaRPr lang="en-US" dirty="0"/>
          </a:p>
        </p:txBody>
      </p:sp>
      <p:sp>
        <p:nvSpPr>
          <p:cNvPr id="35" name="TextBox 34"/>
          <p:cNvSpPr txBox="1"/>
          <p:nvPr/>
        </p:nvSpPr>
        <p:spPr>
          <a:xfrm>
            <a:off x="1066800" y="4114800"/>
            <a:ext cx="3505200" cy="2031325"/>
          </a:xfrm>
          <a:prstGeom prst="rect">
            <a:avLst/>
          </a:prstGeom>
          <a:noFill/>
        </p:spPr>
        <p:txBody>
          <a:bodyPr wrap="square" rtlCol="0">
            <a:spAutoFit/>
          </a:bodyPr>
          <a:lstStyle/>
          <a:p>
            <a:r>
              <a:rPr lang="en-US" b="1" dirty="0"/>
              <a:t>RS High</a:t>
            </a:r>
          </a:p>
          <a:p>
            <a:pPr marL="285750" indent="-285750">
              <a:buFont typeface="Arial"/>
              <a:buChar char="•"/>
            </a:pPr>
            <a:r>
              <a:rPr lang="en-US" dirty="0">
                <a:solidFill>
                  <a:srgbClr val="00FFFF"/>
                </a:solidFill>
              </a:rPr>
              <a:t>AC+P (N=162), 65.3%</a:t>
            </a:r>
          </a:p>
          <a:p>
            <a:pPr marL="285750" indent="-285750">
              <a:buFont typeface="Arial"/>
              <a:buChar char="•"/>
            </a:pPr>
            <a:r>
              <a:rPr lang="en-US" dirty="0"/>
              <a:t>59 events</a:t>
            </a:r>
          </a:p>
          <a:p>
            <a:pPr marL="285750" indent="-285750">
              <a:buFont typeface="Arial"/>
              <a:buChar char="•"/>
            </a:pPr>
            <a:r>
              <a:rPr lang="en-US" dirty="0">
                <a:solidFill>
                  <a:srgbClr val="FFFF00"/>
                </a:solidFill>
              </a:rPr>
              <a:t>AC (</a:t>
            </a:r>
            <a:r>
              <a:rPr lang="en-US" dirty="0" smtClean="0">
                <a:solidFill>
                  <a:srgbClr val="FFFF00"/>
                </a:solidFill>
              </a:rPr>
              <a:t>N=153</a:t>
            </a:r>
            <a:r>
              <a:rPr lang="en-US" dirty="0">
                <a:solidFill>
                  <a:srgbClr val="FFFF00"/>
                </a:solidFill>
              </a:rPr>
              <a:t>), 60.7%</a:t>
            </a:r>
          </a:p>
          <a:p>
            <a:pPr marL="285750" indent="-285750">
              <a:buFont typeface="Arial"/>
              <a:buChar char="•"/>
            </a:pPr>
            <a:r>
              <a:rPr lang="en-US" dirty="0"/>
              <a:t>62 events</a:t>
            </a:r>
          </a:p>
          <a:p>
            <a:pPr marL="742950" lvl="1" indent="-285750">
              <a:buFont typeface="Arial"/>
              <a:buChar char="•"/>
            </a:pPr>
            <a:r>
              <a:rPr lang="en-US" dirty="0" smtClean="0"/>
              <a:t>HR</a:t>
            </a:r>
            <a:r>
              <a:rPr lang="en-US" dirty="0"/>
              <a:t>=0.86 (0.60, 1.23</a:t>
            </a:r>
            <a:r>
              <a:rPr lang="en-US" dirty="0" smtClean="0"/>
              <a:t>)</a:t>
            </a:r>
          </a:p>
          <a:p>
            <a:pPr marL="742950" lvl="1" indent="-285750">
              <a:buFont typeface="Arial"/>
              <a:buChar char="•"/>
            </a:pPr>
            <a:r>
              <a:rPr lang="fi-FI" dirty="0" smtClean="0"/>
              <a:t>P</a:t>
            </a:r>
            <a:r>
              <a:rPr lang="fi-FI" dirty="0"/>
              <a:t>-</a:t>
            </a:r>
            <a:r>
              <a:rPr lang="fi-FI" dirty="0" smtClean="0"/>
              <a:t>value=0.45</a:t>
            </a:r>
            <a:endParaRPr lang="en-US" dirty="0"/>
          </a:p>
        </p:txBody>
      </p:sp>
    </p:spTree>
    <p:extLst>
      <p:ext uri="{BB962C8B-B14F-4D97-AF65-F5344CB8AC3E}">
        <p14:creationId xmlns:p14="http://schemas.microsoft.com/office/powerpoint/2010/main" val="406081340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Straight Connector 53"/>
          <p:cNvCxnSpPr/>
          <p:nvPr/>
        </p:nvCxnSpPr>
        <p:spPr bwMode="auto">
          <a:xfrm>
            <a:off x="5562600" y="1066800"/>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a:off x="5562600" y="685800"/>
            <a:ext cx="0" cy="193357"/>
          </a:xfrm>
          <a:prstGeom prst="line">
            <a:avLst/>
          </a:prstGeom>
          <a:solidFill>
            <a:schemeClr val="accent1"/>
          </a:solidFill>
          <a:ln w="9525" cap="flat" cmpd="sng" algn="ctr">
            <a:solidFill>
              <a:srgbClr val="000000"/>
            </a:solidFill>
            <a:prstDash val="solid"/>
            <a:round/>
            <a:headEnd type="none" w="med" len="med"/>
            <a:tailEnd type="arrow" w="med" len="med"/>
          </a:ln>
          <a:effectLst/>
        </p:spPr>
      </p:cxnSp>
      <p:sp>
        <p:nvSpPr>
          <p:cNvPr id="4100" name="Text Box 4"/>
          <p:cNvSpPr txBox="1">
            <a:spLocks noChangeArrowheads="1"/>
          </p:cNvSpPr>
          <p:nvPr/>
        </p:nvSpPr>
        <p:spPr bwMode="auto">
          <a:xfrm>
            <a:off x="152400" y="5999202"/>
            <a:ext cx="2590800" cy="553998"/>
          </a:xfrm>
          <a:prstGeom prst="rect">
            <a:avLst/>
          </a:prstGeom>
          <a:noFill/>
          <a:ln w="9525">
            <a:noFill/>
            <a:miter lim="800000"/>
            <a:headEnd/>
            <a:tailEnd/>
          </a:ln>
          <a:effectLst/>
        </p:spPr>
        <p:txBody>
          <a:bodyPr wrap="square">
            <a:spAutoFit/>
          </a:bodyPr>
          <a:lstStyle/>
          <a:p>
            <a:pPr eaLnBrk="1" hangingPunct="1"/>
            <a:r>
              <a:rPr lang="en-US" sz="1000" dirty="0" err="1"/>
              <a:t>Emiel</a:t>
            </a:r>
            <a:r>
              <a:rPr lang="en-US" sz="1000" dirty="0"/>
              <a:t>  </a:t>
            </a:r>
            <a:r>
              <a:rPr lang="en-US" sz="1000" dirty="0" smtClean="0"/>
              <a:t>Rutgers, </a:t>
            </a:r>
            <a:r>
              <a:rPr lang="en-US" sz="1000" dirty="0"/>
              <a:t>Martine J</a:t>
            </a:r>
            <a:r>
              <a:rPr lang="en-US" sz="1000" dirty="0" smtClean="0"/>
              <a:t>. </a:t>
            </a:r>
            <a:r>
              <a:rPr lang="en-US" sz="1000" dirty="0" err="1"/>
              <a:t>Piccart-</a:t>
            </a:r>
            <a:r>
              <a:rPr lang="en-US" sz="1000" dirty="0" err="1" smtClean="0"/>
              <a:t>Gebhart</a:t>
            </a:r>
            <a:r>
              <a:rPr lang="en-US" sz="1000" dirty="0" smtClean="0"/>
              <a:t>, </a:t>
            </a:r>
            <a:r>
              <a:rPr lang="en-US" sz="1000" dirty="0"/>
              <a:t>Jan </a:t>
            </a:r>
            <a:r>
              <a:rPr lang="en-US" sz="1000" dirty="0" err="1" smtClean="0"/>
              <a:t>Bogaerts</a:t>
            </a:r>
            <a:r>
              <a:rPr lang="en-US" sz="1000" dirty="0" smtClean="0"/>
              <a:t>, </a:t>
            </a:r>
            <a:r>
              <a:rPr lang="en-US" sz="1000" dirty="0"/>
              <a:t>Suzette </a:t>
            </a:r>
            <a:r>
              <a:rPr lang="en-US" sz="1000" dirty="0" err="1" smtClean="0"/>
              <a:t>Delaloge</a:t>
            </a:r>
            <a:r>
              <a:rPr lang="en-US" sz="1000" dirty="0" smtClean="0"/>
              <a:t>, </a:t>
            </a:r>
            <a:r>
              <a:rPr lang="en-US" sz="1000" dirty="0"/>
              <a:t>Laura </a:t>
            </a:r>
            <a:r>
              <a:rPr lang="en-US" sz="1000" dirty="0" err="1" smtClean="0"/>
              <a:t>Van’t</a:t>
            </a:r>
            <a:r>
              <a:rPr lang="en-US" sz="1000" dirty="0" smtClean="0"/>
              <a:t> Veer, </a:t>
            </a:r>
            <a:r>
              <a:rPr lang="en-US" sz="1000" dirty="0"/>
              <a:t>Isabel Teresa </a:t>
            </a:r>
            <a:r>
              <a:rPr lang="en-US" sz="1000" dirty="0" smtClean="0"/>
              <a:t>R.</a:t>
            </a:r>
            <a:endParaRPr lang="en-US" sz="1000" dirty="0"/>
          </a:p>
        </p:txBody>
      </p:sp>
      <p:sp>
        <p:nvSpPr>
          <p:cNvPr id="4102" name="Text Box 6"/>
          <p:cNvSpPr txBox="1">
            <a:spLocks noChangeArrowheads="1"/>
          </p:cNvSpPr>
          <p:nvPr/>
        </p:nvSpPr>
        <p:spPr bwMode="auto">
          <a:xfrm>
            <a:off x="152400" y="6527800"/>
            <a:ext cx="7620000" cy="254000"/>
          </a:xfrm>
          <a:prstGeom prst="rect">
            <a:avLst/>
          </a:prstGeom>
          <a:noFill/>
          <a:ln w="9525">
            <a:noFill/>
            <a:miter lim="800000"/>
            <a:headEnd/>
            <a:tailEnd/>
          </a:ln>
          <a:effectLst/>
        </p:spPr>
        <p:txBody>
          <a:bodyPr>
            <a:spAutoFit/>
          </a:bodyPr>
          <a:lstStyle/>
          <a:p>
            <a:pPr eaLnBrk="1" hangingPunct="1"/>
            <a:r>
              <a:rPr lang="en-US" sz="1000" dirty="0"/>
              <a:t>European Journal of Cancer Volume 47, Issue 18 2011 2742 - 2749</a:t>
            </a:r>
          </a:p>
        </p:txBody>
      </p:sp>
      <p:sp>
        <p:nvSpPr>
          <p:cNvPr id="2" name="TextBox 1"/>
          <p:cNvSpPr txBox="1"/>
          <p:nvPr/>
        </p:nvSpPr>
        <p:spPr>
          <a:xfrm>
            <a:off x="381000" y="304800"/>
            <a:ext cx="2743200" cy="492443"/>
          </a:xfrm>
          <a:prstGeom prst="rect">
            <a:avLst/>
          </a:prstGeom>
          <a:noFill/>
        </p:spPr>
        <p:txBody>
          <a:bodyPr wrap="square" rtlCol="0">
            <a:spAutoFit/>
          </a:bodyPr>
          <a:lstStyle/>
          <a:p>
            <a:r>
              <a:rPr lang="en-US" sz="2600" b="1" dirty="0"/>
              <a:t>MINDACT Trial</a:t>
            </a:r>
          </a:p>
        </p:txBody>
      </p:sp>
      <p:sp>
        <p:nvSpPr>
          <p:cNvPr id="3" name="TextBox 2"/>
          <p:cNvSpPr txBox="1"/>
          <p:nvPr/>
        </p:nvSpPr>
        <p:spPr>
          <a:xfrm>
            <a:off x="4343400" y="228600"/>
            <a:ext cx="2438400" cy="492443"/>
          </a:xfrm>
          <a:prstGeom prst="rect">
            <a:avLst/>
          </a:prstGeom>
          <a:solidFill>
            <a:schemeClr val="bg1"/>
          </a:solidFill>
          <a:ln>
            <a:solidFill>
              <a:schemeClr val="tx1"/>
            </a:solidFill>
          </a:ln>
        </p:spPr>
        <p:txBody>
          <a:bodyPr wrap="square" rtlCol="0">
            <a:spAutoFit/>
          </a:bodyPr>
          <a:lstStyle/>
          <a:p>
            <a:pPr algn="ctr"/>
            <a:r>
              <a:rPr lang="en-US" sz="1300" dirty="0" smtClean="0"/>
              <a:t>Diagnosis of breast cancer</a:t>
            </a:r>
            <a:br>
              <a:rPr lang="en-US" sz="1300" dirty="0" smtClean="0"/>
            </a:br>
            <a:r>
              <a:rPr lang="en-US" sz="1300" b="1" dirty="0" smtClean="0"/>
              <a:t>Registration and Screening</a:t>
            </a:r>
            <a:endParaRPr lang="en-US" sz="1300" b="1" dirty="0"/>
          </a:p>
        </p:txBody>
      </p:sp>
      <p:sp>
        <p:nvSpPr>
          <p:cNvPr id="7" name="TextBox 6"/>
          <p:cNvSpPr txBox="1"/>
          <p:nvPr/>
        </p:nvSpPr>
        <p:spPr>
          <a:xfrm>
            <a:off x="4876800" y="838200"/>
            <a:ext cx="1371600" cy="292388"/>
          </a:xfrm>
          <a:prstGeom prst="rect">
            <a:avLst/>
          </a:prstGeom>
          <a:solidFill>
            <a:srgbClr val="FFFFFF"/>
          </a:solidFill>
          <a:ln>
            <a:solidFill>
              <a:schemeClr val="tx1"/>
            </a:solidFill>
          </a:ln>
        </p:spPr>
        <p:txBody>
          <a:bodyPr wrap="square" rtlCol="0">
            <a:spAutoFit/>
          </a:bodyPr>
          <a:lstStyle/>
          <a:p>
            <a:pPr algn="ctr"/>
            <a:r>
              <a:rPr lang="en-US" sz="1300" b="1" dirty="0" smtClean="0"/>
              <a:t>Surgery</a:t>
            </a:r>
            <a:endParaRPr lang="en-US" sz="1300" b="1" dirty="0"/>
          </a:p>
        </p:txBody>
      </p:sp>
      <p:sp>
        <p:nvSpPr>
          <p:cNvPr id="34" name="TextBox 33"/>
          <p:cNvSpPr txBox="1"/>
          <p:nvPr/>
        </p:nvSpPr>
        <p:spPr>
          <a:xfrm>
            <a:off x="5257800" y="3746212"/>
            <a:ext cx="685800" cy="292388"/>
          </a:xfrm>
          <a:prstGeom prst="rect">
            <a:avLst/>
          </a:prstGeom>
          <a:noFill/>
          <a:ln>
            <a:solidFill>
              <a:schemeClr val="tx1"/>
            </a:solidFill>
          </a:ln>
        </p:spPr>
        <p:txBody>
          <a:bodyPr wrap="square" rtlCol="0">
            <a:spAutoFit/>
          </a:bodyPr>
          <a:lstStyle/>
          <a:p>
            <a:pPr algn="ctr"/>
            <a:r>
              <a:rPr lang="en-US" sz="1300" b="1" dirty="0" smtClean="0"/>
              <a:t>R-T</a:t>
            </a:r>
            <a:endParaRPr lang="en-US" sz="1300" b="1" dirty="0"/>
          </a:p>
        </p:txBody>
      </p:sp>
      <p:sp>
        <p:nvSpPr>
          <p:cNvPr id="35" name="TextBox 34"/>
          <p:cNvSpPr txBox="1"/>
          <p:nvPr/>
        </p:nvSpPr>
        <p:spPr>
          <a:xfrm>
            <a:off x="2362200" y="4127212"/>
            <a:ext cx="1651000" cy="292388"/>
          </a:xfrm>
          <a:prstGeom prst="rect">
            <a:avLst/>
          </a:prstGeom>
          <a:noFill/>
          <a:ln>
            <a:solidFill>
              <a:schemeClr val="tx1"/>
            </a:solidFill>
          </a:ln>
        </p:spPr>
        <p:txBody>
          <a:bodyPr wrap="square" rtlCol="0">
            <a:spAutoFit/>
          </a:bodyPr>
          <a:lstStyle/>
          <a:p>
            <a:pPr algn="ctr"/>
            <a:r>
              <a:rPr lang="en-US" sz="1300" dirty="0" smtClean="0"/>
              <a:t>Chemotherapy</a:t>
            </a:r>
            <a:endParaRPr lang="en-US" sz="1300" dirty="0"/>
          </a:p>
        </p:txBody>
      </p:sp>
      <p:sp>
        <p:nvSpPr>
          <p:cNvPr id="36" name="TextBox 35"/>
          <p:cNvSpPr txBox="1"/>
          <p:nvPr/>
        </p:nvSpPr>
        <p:spPr>
          <a:xfrm>
            <a:off x="5257800" y="4114800"/>
            <a:ext cx="685800" cy="292388"/>
          </a:xfrm>
          <a:prstGeom prst="rect">
            <a:avLst/>
          </a:prstGeom>
          <a:noFill/>
          <a:ln>
            <a:solidFill>
              <a:schemeClr val="tx1"/>
            </a:solidFill>
          </a:ln>
        </p:spPr>
        <p:txBody>
          <a:bodyPr wrap="square" rtlCol="0">
            <a:spAutoFit/>
          </a:bodyPr>
          <a:lstStyle/>
          <a:p>
            <a:pPr algn="ctr"/>
            <a:r>
              <a:rPr lang="en-US" sz="1300" b="1" dirty="0" smtClean="0"/>
              <a:t>R-C</a:t>
            </a:r>
            <a:endParaRPr lang="en-US" sz="1300" b="1" dirty="0"/>
          </a:p>
        </p:txBody>
      </p:sp>
      <p:sp>
        <p:nvSpPr>
          <p:cNvPr id="37" name="TextBox 36"/>
          <p:cNvSpPr txBox="1"/>
          <p:nvPr/>
        </p:nvSpPr>
        <p:spPr>
          <a:xfrm>
            <a:off x="7366000" y="4127212"/>
            <a:ext cx="1625600" cy="292388"/>
          </a:xfrm>
          <a:prstGeom prst="rect">
            <a:avLst/>
          </a:prstGeom>
          <a:noFill/>
          <a:ln>
            <a:solidFill>
              <a:schemeClr val="tx1"/>
            </a:solidFill>
          </a:ln>
        </p:spPr>
        <p:txBody>
          <a:bodyPr wrap="square" rtlCol="0">
            <a:spAutoFit/>
          </a:bodyPr>
          <a:lstStyle/>
          <a:p>
            <a:pPr algn="ctr"/>
            <a:r>
              <a:rPr lang="en-US" sz="1300" dirty="0" smtClean="0"/>
              <a:t>No chemotherapy</a:t>
            </a:r>
            <a:endParaRPr lang="en-US" sz="1300" dirty="0"/>
          </a:p>
        </p:txBody>
      </p:sp>
      <p:sp>
        <p:nvSpPr>
          <p:cNvPr id="41" name="TextBox 40"/>
          <p:cNvSpPr txBox="1"/>
          <p:nvPr/>
        </p:nvSpPr>
        <p:spPr>
          <a:xfrm>
            <a:off x="3505200" y="5105400"/>
            <a:ext cx="838200" cy="236988"/>
          </a:xfrm>
          <a:prstGeom prst="rect">
            <a:avLst/>
          </a:prstGeom>
          <a:noFill/>
          <a:ln>
            <a:solidFill>
              <a:schemeClr val="tx1"/>
            </a:solidFill>
          </a:ln>
        </p:spPr>
        <p:txBody>
          <a:bodyPr wrap="square" tIns="18288" rIns="0" bIns="18288" rtlCol="0">
            <a:spAutoFit/>
          </a:bodyPr>
          <a:lstStyle/>
          <a:p>
            <a:pPr algn="ctr"/>
            <a:r>
              <a:rPr lang="en-US" sz="1300" dirty="0" smtClean="0"/>
              <a:t>HR+</a:t>
            </a:r>
            <a:endParaRPr lang="en-US" sz="1300" dirty="0"/>
          </a:p>
        </p:txBody>
      </p:sp>
      <p:sp>
        <p:nvSpPr>
          <p:cNvPr id="42" name="TextBox 41"/>
          <p:cNvSpPr txBox="1"/>
          <p:nvPr/>
        </p:nvSpPr>
        <p:spPr>
          <a:xfrm>
            <a:off x="7086600" y="5105400"/>
            <a:ext cx="838200" cy="236988"/>
          </a:xfrm>
          <a:prstGeom prst="rect">
            <a:avLst/>
          </a:prstGeom>
          <a:noFill/>
          <a:ln>
            <a:solidFill>
              <a:schemeClr val="tx1"/>
            </a:solidFill>
          </a:ln>
        </p:spPr>
        <p:txBody>
          <a:bodyPr wrap="square" tIns="18288" rIns="0" bIns="18288" rtlCol="0">
            <a:spAutoFit/>
          </a:bodyPr>
          <a:lstStyle/>
          <a:p>
            <a:pPr algn="ctr"/>
            <a:r>
              <a:rPr lang="en-US" sz="1300" dirty="0" smtClean="0"/>
              <a:t>HR+</a:t>
            </a:r>
            <a:endParaRPr lang="en-US" sz="1300" dirty="0"/>
          </a:p>
        </p:txBody>
      </p:sp>
      <p:sp>
        <p:nvSpPr>
          <p:cNvPr id="45" name="TextBox 44"/>
          <p:cNvSpPr txBox="1"/>
          <p:nvPr/>
        </p:nvSpPr>
        <p:spPr>
          <a:xfrm>
            <a:off x="4762500" y="6184612"/>
            <a:ext cx="1600200" cy="292388"/>
          </a:xfrm>
          <a:prstGeom prst="rect">
            <a:avLst/>
          </a:prstGeom>
          <a:noFill/>
          <a:ln>
            <a:solidFill>
              <a:srgbClr val="000000"/>
            </a:solidFill>
          </a:ln>
        </p:spPr>
        <p:txBody>
          <a:bodyPr wrap="square" rtlCol="0">
            <a:spAutoFit/>
          </a:bodyPr>
          <a:lstStyle/>
          <a:p>
            <a:pPr algn="ctr"/>
            <a:r>
              <a:rPr lang="en-US" sz="1300" dirty="0" smtClean="0"/>
              <a:t>Follow-up</a:t>
            </a:r>
            <a:endParaRPr lang="en-US" sz="1300" dirty="0"/>
          </a:p>
        </p:txBody>
      </p:sp>
      <p:sp>
        <p:nvSpPr>
          <p:cNvPr id="46" name="TextBox 45"/>
          <p:cNvSpPr txBox="1"/>
          <p:nvPr/>
        </p:nvSpPr>
        <p:spPr>
          <a:xfrm>
            <a:off x="2743200" y="5410200"/>
            <a:ext cx="838200" cy="292388"/>
          </a:xfrm>
          <a:prstGeom prst="rect">
            <a:avLst/>
          </a:prstGeom>
          <a:noFill/>
          <a:ln>
            <a:solidFill>
              <a:srgbClr val="000000"/>
            </a:solidFill>
          </a:ln>
        </p:spPr>
        <p:txBody>
          <a:bodyPr wrap="square" rtlCol="0">
            <a:spAutoFit/>
          </a:bodyPr>
          <a:lstStyle/>
          <a:p>
            <a:pPr algn="ctr"/>
            <a:r>
              <a:rPr lang="en-US" sz="1300" dirty="0" smtClean="0"/>
              <a:t>HR-</a:t>
            </a:r>
            <a:endParaRPr lang="en-US" sz="1300" dirty="0"/>
          </a:p>
        </p:txBody>
      </p:sp>
      <p:sp>
        <p:nvSpPr>
          <p:cNvPr id="48" name="TextBox 47"/>
          <p:cNvSpPr txBox="1"/>
          <p:nvPr/>
        </p:nvSpPr>
        <p:spPr>
          <a:xfrm>
            <a:off x="7772400" y="5410200"/>
            <a:ext cx="838200" cy="292388"/>
          </a:xfrm>
          <a:prstGeom prst="rect">
            <a:avLst/>
          </a:prstGeom>
          <a:noFill/>
          <a:ln>
            <a:solidFill>
              <a:srgbClr val="000000"/>
            </a:solidFill>
          </a:ln>
        </p:spPr>
        <p:txBody>
          <a:bodyPr wrap="square" rtlCol="0">
            <a:spAutoFit/>
          </a:bodyPr>
          <a:lstStyle/>
          <a:p>
            <a:pPr algn="ctr"/>
            <a:r>
              <a:rPr lang="en-US" sz="1300" dirty="0" smtClean="0"/>
              <a:t>HR-</a:t>
            </a:r>
            <a:endParaRPr lang="en-US" sz="1300" dirty="0"/>
          </a:p>
        </p:txBody>
      </p:sp>
      <p:cxnSp>
        <p:nvCxnSpPr>
          <p:cNvPr id="52" name="Straight Connector 51"/>
          <p:cNvCxnSpPr/>
          <p:nvPr/>
        </p:nvCxnSpPr>
        <p:spPr bwMode="auto">
          <a:xfrm>
            <a:off x="4114800" y="1219200"/>
            <a:ext cx="3276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p:cNvCxnSpPr/>
          <p:nvPr/>
        </p:nvCxnSpPr>
        <p:spPr bwMode="auto">
          <a:xfrm>
            <a:off x="4114800" y="1219200"/>
            <a:ext cx="0" cy="193357"/>
          </a:xfrm>
          <a:prstGeom prst="line">
            <a:avLst/>
          </a:prstGeom>
          <a:solidFill>
            <a:schemeClr val="accent1"/>
          </a:solidFill>
          <a:ln w="9525" cap="flat" cmpd="sng" algn="ctr">
            <a:solidFill>
              <a:srgbClr val="000000"/>
            </a:solidFill>
            <a:prstDash val="solid"/>
            <a:round/>
            <a:headEnd type="none" w="med" len="med"/>
            <a:tailEnd type="arrow" w="med" len="med"/>
          </a:ln>
          <a:effectLst/>
        </p:spPr>
      </p:cxnSp>
      <p:cxnSp>
        <p:nvCxnSpPr>
          <p:cNvPr id="59" name="Straight Connector 58"/>
          <p:cNvCxnSpPr/>
          <p:nvPr/>
        </p:nvCxnSpPr>
        <p:spPr bwMode="auto">
          <a:xfrm>
            <a:off x="7391400" y="1219200"/>
            <a:ext cx="0" cy="193357"/>
          </a:xfrm>
          <a:prstGeom prst="line">
            <a:avLst/>
          </a:prstGeom>
          <a:solidFill>
            <a:schemeClr val="accent1"/>
          </a:solidFill>
          <a:ln w="9525" cap="flat" cmpd="sng" algn="ctr">
            <a:solidFill>
              <a:srgbClr val="000000"/>
            </a:solidFill>
            <a:prstDash val="solid"/>
            <a:round/>
            <a:headEnd type="none" w="med" len="med"/>
            <a:tailEnd type="arrow" w="med" len="med"/>
          </a:ln>
          <a:effectLst/>
        </p:spPr>
      </p:cxnSp>
      <p:cxnSp>
        <p:nvCxnSpPr>
          <p:cNvPr id="60" name="Straight Connector 59"/>
          <p:cNvCxnSpPr/>
          <p:nvPr/>
        </p:nvCxnSpPr>
        <p:spPr bwMode="auto">
          <a:xfrm>
            <a:off x="4114800" y="2133600"/>
            <a:ext cx="3276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7" name="Straight Connector 56"/>
          <p:cNvCxnSpPr/>
          <p:nvPr/>
        </p:nvCxnSpPr>
        <p:spPr bwMode="auto">
          <a:xfrm>
            <a:off x="4114800" y="1981200"/>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3" name="Straight Connector 62"/>
          <p:cNvCxnSpPr/>
          <p:nvPr/>
        </p:nvCxnSpPr>
        <p:spPr bwMode="auto">
          <a:xfrm>
            <a:off x="7391400" y="1981200"/>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TextBox 7"/>
          <p:cNvSpPr txBox="1"/>
          <p:nvPr/>
        </p:nvSpPr>
        <p:spPr>
          <a:xfrm>
            <a:off x="2819400" y="1371600"/>
            <a:ext cx="2438400" cy="635815"/>
          </a:xfrm>
          <a:prstGeom prst="rect">
            <a:avLst/>
          </a:prstGeom>
          <a:noFill/>
          <a:ln>
            <a:solidFill>
              <a:srgbClr val="000000"/>
            </a:solidFill>
          </a:ln>
        </p:spPr>
        <p:txBody>
          <a:bodyPr wrap="square" rtlCol="0">
            <a:spAutoFit/>
          </a:bodyPr>
          <a:lstStyle/>
          <a:p>
            <a:pPr algn="ctr">
              <a:lnSpc>
                <a:spcPct val="90000"/>
              </a:lnSpc>
            </a:pPr>
            <a:r>
              <a:rPr lang="en-US" sz="1300" b="1" dirty="0" smtClean="0"/>
              <a:t>Local pathology</a:t>
            </a:r>
            <a:br>
              <a:rPr lang="en-US" sz="1300" b="1" dirty="0" smtClean="0"/>
            </a:br>
            <a:r>
              <a:rPr lang="en-US" sz="1300" dirty="0" smtClean="0"/>
              <a:t>(T1-3, 0 to 3 positive nodes, ER status, HER2 status</a:t>
            </a:r>
            <a:endParaRPr lang="en-US" sz="1300" dirty="0"/>
          </a:p>
        </p:txBody>
      </p:sp>
      <p:sp>
        <p:nvSpPr>
          <p:cNvPr id="9" name="TextBox 8"/>
          <p:cNvSpPr txBox="1"/>
          <p:nvPr/>
        </p:nvSpPr>
        <p:spPr>
          <a:xfrm>
            <a:off x="5905500" y="1371600"/>
            <a:ext cx="3009900" cy="635815"/>
          </a:xfrm>
          <a:prstGeom prst="rect">
            <a:avLst/>
          </a:prstGeom>
          <a:noFill/>
          <a:ln>
            <a:solidFill>
              <a:srgbClr val="000000"/>
            </a:solidFill>
          </a:ln>
        </p:spPr>
        <p:txBody>
          <a:bodyPr wrap="square" rtlCol="0">
            <a:spAutoFit/>
          </a:bodyPr>
          <a:lstStyle/>
          <a:p>
            <a:pPr algn="ctr">
              <a:lnSpc>
                <a:spcPct val="90000"/>
              </a:lnSpc>
            </a:pPr>
            <a:r>
              <a:rPr lang="en-US" sz="1300" b="1" dirty="0" err="1" smtClean="0"/>
              <a:t>Agendia</a:t>
            </a:r>
            <a:r>
              <a:rPr lang="en-US" sz="1300" b="1" baseline="30000" dirty="0" err="1" smtClean="0"/>
              <a:t>TM</a:t>
            </a:r>
            <a:r>
              <a:rPr lang="en-US" sz="1300" b="1" dirty="0" smtClean="0"/>
              <a:t/>
            </a:r>
            <a:br>
              <a:rPr lang="en-US" sz="1300" b="1" dirty="0" smtClean="0"/>
            </a:br>
            <a:r>
              <a:rPr lang="en-US" sz="1300" dirty="0" smtClean="0"/>
              <a:t>(frozen tumor sample shipment, RNA extraction, microarray analysis)</a:t>
            </a:r>
            <a:endParaRPr lang="en-US" sz="1300" dirty="0"/>
          </a:p>
        </p:txBody>
      </p:sp>
      <p:cxnSp>
        <p:nvCxnSpPr>
          <p:cNvPr id="64" name="Straight Connector 63"/>
          <p:cNvCxnSpPr/>
          <p:nvPr/>
        </p:nvCxnSpPr>
        <p:spPr bwMode="auto">
          <a:xfrm>
            <a:off x="5562600" y="2133600"/>
            <a:ext cx="0" cy="838200"/>
          </a:xfrm>
          <a:prstGeom prst="line">
            <a:avLst/>
          </a:prstGeom>
          <a:solidFill>
            <a:schemeClr val="accent1"/>
          </a:solidFill>
          <a:ln w="9525" cap="flat" cmpd="sng" algn="ctr">
            <a:solidFill>
              <a:srgbClr val="000000"/>
            </a:solidFill>
            <a:prstDash val="solid"/>
            <a:round/>
            <a:headEnd type="none" w="med" len="med"/>
            <a:tailEnd type="arrow" w="med" len="med"/>
          </a:ln>
          <a:effectLst/>
        </p:spPr>
      </p:cxnSp>
      <p:sp>
        <p:nvSpPr>
          <p:cNvPr id="10" name="TextBox 9"/>
          <p:cNvSpPr txBox="1"/>
          <p:nvPr/>
        </p:nvSpPr>
        <p:spPr>
          <a:xfrm>
            <a:off x="2895600" y="2332833"/>
            <a:ext cx="5410200" cy="200055"/>
          </a:xfrm>
          <a:prstGeom prst="rect">
            <a:avLst/>
          </a:prstGeom>
          <a:solidFill>
            <a:srgbClr val="FFFFFF"/>
          </a:solidFill>
          <a:ln>
            <a:solidFill>
              <a:srgbClr val="000000"/>
            </a:solidFill>
          </a:ln>
        </p:spPr>
        <p:txBody>
          <a:bodyPr wrap="square" lIns="0" tIns="0" rIns="0" bIns="0" rtlCol="0">
            <a:spAutoFit/>
          </a:bodyPr>
          <a:lstStyle/>
          <a:p>
            <a:pPr algn="ctr"/>
            <a:r>
              <a:rPr lang="en-US" sz="1300" b="1" dirty="0" smtClean="0"/>
              <a:t>Enrollment</a:t>
            </a:r>
            <a:endParaRPr lang="en-US" sz="1300" b="1" dirty="0"/>
          </a:p>
        </p:txBody>
      </p:sp>
      <p:sp>
        <p:nvSpPr>
          <p:cNvPr id="11" name="TextBox 10"/>
          <p:cNvSpPr txBox="1"/>
          <p:nvPr/>
        </p:nvSpPr>
        <p:spPr>
          <a:xfrm>
            <a:off x="2895600" y="2543145"/>
            <a:ext cx="2514600" cy="200055"/>
          </a:xfrm>
          <a:prstGeom prst="rect">
            <a:avLst/>
          </a:prstGeom>
          <a:solidFill>
            <a:srgbClr val="FFFFFF"/>
          </a:solidFill>
          <a:ln>
            <a:solidFill>
              <a:srgbClr val="000000"/>
            </a:solidFill>
          </a:ln>
        </p:spPr>
        <p:txBody>
          <a:bodyPr wrap="square" lIns="0" tIns="0" rIns="0" bIns="0" rtlCol="0">
            <a:spAutoFit/>
          </a:bodyPr>
          <a:lstStyle/>
          <a:p>
            <a:pPr algn="ctr"/>
            <a:r>
              <a:rPr lang="en-US" sz="1300" dirty="0" smtClean="0"/>
              <a:t>Clinical risk (Adjuvant! Online)</a:t>
            </a:r>
            <a:endParaRPr lang="en-US" sz="1300" dirty="0"/>
          </a:p>
        </p:txBody>
      </p:sp>
      <p:sp>
        <p:nvSpPr>
          <p:cNvPr id="12" name="TextBox 11"/>
          <p:cNvSpPr txBox="1"/>
          <p:nvPr/>
        </p:nvSpPr>
        <p:spPr>
          <a:xfrm>
            <a:off x="5410200" y="2543145"/>
            <a:ext cx="2895600" cy="200055"/>
          </a:xfrm>
          <a:prstGeom prst="rect">
            <a:avLst/>
          </a:prstGeom>
          <a:solidFill>
            <a:srgbClr val="FFFFFF"/>
          </a:solidFill>
          <a:ln>
            <a:solidFill>
              <a:srgbClr val="000000"/>
            </a:solidFill>
          </a:ln>
        </p:spPr>
        <p:txBody>
          <a:bodyPr wrap="square" lIns="0" tIns="0" rIns="0" bIns="0" rtlCol="0">
            <a:spAutoFit/>
          </a:bodyPr>
          <a:lstStyle/>
          <a:p>
            <a:pPr algn="ctr"/>
            <a:r>
              <a:rPr lang="en-US" sz="1300" dirty="0" smtClean="0"/>
              <a:t>Genomic risk (70-gene expression)</a:t>
            </a:r>
            <a:endParaRPr lang="en-US" sz="1300" dirty="0"/>
          </a:p>
        </p:txBody>
      </p:sp>
      <p:cxnSp>
        <p:nvCxnSpPr>
          <p:cNvPr id="67" name="Straight Connector 66"/>
          <p:cNvCxnSpPr/>
          <p:nvPr/>
        </p:nvCxnSpPr>
        <p:spPr bwMode="auto">
          <a:xfrm>
            <a:off x="3200400" y="2819400"/>
            <a:ext cx="5029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a:off x="8229600" y="2819400"/>
            <a:ext cx="0" cy="193357"/>
          </a:xfrm>
          <a:prstGeom prst="line">
            <a:avLst/>
          </a:prstGeom>
          <a:solidFill>
            <a:schemeClr val="accent1"/>
          </a:solidFill>
          <a:ln w="9525" cap="flat" cmpd="sng" algn="ctr">
            <a:solidFill>
              <a:srgbClr val="000000"/>
            </a:solidFill>
            <a:prstDash val="solid"/>
            <a:round/>
            <a:headEnd type="none" w="med" len="med"/>
            <a:tailEnd type="arrow" w="med" len="med"/>
          </a:ln>
          <a:effectLst/>
        </p:spPr>
      </p:cxnSp>
      <p:cxnSp>
        <p:nvCxnSpPr>
          <p:cNvPr id="71" name="Straight Connector 70"/>
          <p:cNvCxnSpPr/>
          <p:nvPr/>
        </p:nvCxnSpPr>
        <p:spPr bwMode="auto">
          <a:xfrm>
            <a:off x="3200400" y="2819400"/>
            <a:ext cx="0" cy="193357"/>
          </a:xfrm>
          <a:prstGeom prst="line">
            <a:avLst/>
          </a:prstGeom>
          <a:solidFill>
            <a:schemeClr val="accent1"/>
          </a:solidFill>
          <a:ln w="9525" cap="flat" cmpd="sng" algn="ctr">
            <a:solidFill>
              <a:srgbClr val="000000"/>
            </a:solidFill>
            <a:prstDash val="solid"/>
            <a:round/>
            <a:headEnd type="none" w="med" len="med"/>
            <a:tailEnd type="arrow" w="med" len="med"/>
          </a:ln>
          <a:effectLst/>
        </p:spPr>
      </p:cxnSp>
      <p:sp>
        <p:nvSpPr>
          <p:cNvPr id="13" name="TextBox 12"/>
          <p:cNvSpPr txBox="1"/>
          <p:nvPr/>
        </p:nvSpPr>
        <p:spPr>
          <a:xfrm>
            <a:off x="2362200" y="2971800"/>
            <a:ext cx="1676400" cy="292388"/>
          </a:xfrm>
          <a:prstGeom prst="rect">
            <a:avLst/>
          </a:prstGeom>
          <a:solidFill>
            <a:srgbClr val="FFFFFF"/>
          </a:solidFill>
          <a:ln>
            <a:solidFill>
              <a:srgbClr val="000000"/>
            </a:solidFill>
          </a:ln>
        </p:spPr>
        <p:txBody>
          <a:bodyPr wrap="square" rtlCol="0">
            <a:spAutoFit/>
          </a:bodyPr>
          <a:lstStyle/>
          <a:p>
            <a:pPr algn="ctr"/>
            <a:r>
              <a:rPr lang="en-US" sz="1300" dirty="0" smtClean="0"/>
              <a:t>C-high/G-high</a:t>
            </a:r>
            <a:endParaRPr lang="en-US" sz="1300" dirty="0"/>
          </a:p>
        </p:txBody>
      </p:sp>
      <p:sp>
        <p:nvSpPr>
          <p:cNvPr id="15" name="TextBox 14"/>
          <p:cNvSpPr txBox="1"/>
          <p:nvPr/>
        </p:nvSpPr>
        <p:spPr>
          <a:xfrm>
            <a:off x="7315200" y="2971800"/>
            <a:ext cx="1676400" cy="292388"/>
          </a:xfrm>
          <a:prstGeom prst="rect">
            <a:avLst/>
          </a:prstGeom>
          <a:solidFill>
            <a:srgbClr val="FFFFFF"/>
          </a:solidFill>
          <a:ln>
            <a:solidFill>
              <a:srgbClr val="000000"/>
            </a:solidFill>
          </a:ln>
        </p:spPr>
        <p:txBody>
          <a:bodyPr wrap="square" rtlCol="0">
            <a:spAutoFit/>
          </a:bodyPr>
          <a:lstStyle/>
          <a:p>
            <a:pPr algn="ctr"/>
            <a:r>
              <a:rPr lang="en-US" sz="1300" dirty="0" smtClean="0"/>
              <a:t>C-low/G-low</a:t>
            </a:r>
            <a:endParaRPr lang="en-US" sz="1300" dirty="0"/>
          </a:p>
        </p:txBody>
      </p:sp>
      <p:cxnSp>
        <p:nvCxnSpPr>
          <p:cNvPr id="4099" name="Straight Connector 4098"/>
          <p:cNvCxnSpPr/>
          <p:nvPr/>
        </p:nvCxnSpPr>
        <p:spPr bwMode="auto">
          <a:xfrm flipH="1">
            <a:off x="4800600" y="3200400"/>
            <a:ext cx="38100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03" name="Straight Connector 4102"/>
          <p:cNvCxnSpPr/>
          <p:nvPr/>
        </p:nvCxnSpPr>
        <p:spPr bwMode="auto">
          <a:xfrm>
            <a:off x="6096000" y="3200400"/>
            <a:ext cx="30480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 name="TextBox 13"/>
          <p:cNvSpPr txBox="1"/>
          <p:nvPr/>
        </p:nvSpPr>
        <p:spPr>
          <a:xfrm>
            <a:off x="4648200" y="2971800"/>
            <a:ext cx="1828800" cy="292388"/>
          </a:xfrm>
          <a:prstGeom prst="rect">
            <a:avLst/>
          </a:prstGeom>
          <a:solidFill>
            <a:srgbClr val="FFFFFF"/>
          </a:solidFill>
          <a:ln>
            <a:solidFill>
              <a:srgbClr val="000000"/>
            </a:solidFill>
          </a:ln>
        </p:spPr>
        <p:txBody>
          <a:bodyPr wrap="square" rtlCol="0">
            <a:spAutoFit/>
          </a:bodyPr>
          <a:lstStyle/>
          <a:p>
            <a:pPr algn="ctr"/>
            <a:r>
              <a:rPr lang="en-US" sz="1300" dirty="0" smtClean="0"/>
              <a:t>Discordant</a:t>
            </a:r>
            <a:endParaRPr lang="en-US" sz="1300" dirty="0"/>
          </a:p>
        </p:txBody>
      </p:sp>
      <p:cxnSp>
        <p:nvCxnSpPr>
          <p:cNvPr id="4107" name="Straight Connector 4106"/>
          <p:cNvCxnSpPr/>
          <p:nvPr/>
        </p:nvCxnSpPr>
        <p:spPr bwMode="auto">
          <a:xfrm>
            <a:off x="4876800" y="35814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09" name="Straight Connector 4108"/>
          <p:cNvCxnSpPr/>
          <p:nvPr/>
        </p:nvCxnSpPr>
        <p:spPr bwMode="auto">
          <a:xfrm>
            <a:off x="4876800" y="3886200"/>
            <a:ext cx="304800" cy="0"/>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82" name="Straight Connector 81"/>
          <p:cNvCxnSpPr/>
          <p:nvPr/>
        </p:nvCxnSpPr>
        <p:spPr bwMode="auto">
          <a:xfrm>
            <a:off x="6324600" y="35814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a:off x="6019800" y="3886200"/>
            <a:ext cx="304800" cy="0"/>
          </a:xfrm>
          <a:prstGeom prst="line">
            <a:avLst/>
          </a:prstGeom>
          <a:solidFill>
            <a:schemeClr val="accent1"/>
          </a:solidFill>
          <a:ln w="9525" cap="flat" cmpd="sng" algn="ctr">
            <a:solidFill>
              <a:srgbClr val="000000"/>
            </a:solidFill>
            <a:prstDash val="solid"/>
            <a:round/>
            <a:headEnd type="arrow" w="med" len="med"/>
            <a:tailEnd type="none" w="med" len="med"/>
          </a:ln>
          <a:effectLst/>
        </p:spPr>
      </p:cxnSp>
      <p:sp>
        <p:nvSpPr>
          <p:cNvPr id="16" name="TextBox 15"/>
          <p:cNvSpPr txBox="1"/>
          <p:nvPr/>
        </p:nvSpPr>
        <p:spPr>
          <a:xfrm>
            <a:off x="4038600" y="3365212"/>
            <a:ext cx="1295400" cy="292388"/>
          </a:xfrm>
          <a:prstGeom prst="rect">
            <a:avLst/>
          </a:prstGeom>
          <a:solidFill>
            <a:srgbClr val="FFFFFF"/>
          </a:solidFill>
          <a:ln>
            <a:solidFill>
              <a:srgbClr val="000000"/>
            </a:solidFill>
          </a:ln>
        </p:spPr>
        <p:txBody>
          <a:bodyPr wrap="square" rtlCol="0">
            <a:spAutoFit/>
          </a:bodyPr>
          <a:lstStyle/>
          <a:p>
            <a:pPr algn="ctr"/>
            <a:r>
              <a:rPr lang="en-US" sz="1300" dirty="0" smtClean="0"/>
              <a:t>C-high/G-low</a:t>
            </a:r>
            <a:endParaRPr lang="en-US" sz="1300" dirty="0"/>
          </a:p>
        </p:txBody>
      </p:sp>
      <p:sp>
        <p:nvSpPr>
          <p:cNvPr id="17" name="TextBox 16"/>
          <p:cNvSpPr txBox="1"/>
          <p:nvPr/>
        </p:nvSpPr>
        <p:spPr>
          <a:xfrm>
            <a:off x="5791200" y="3365212"/>
            <a:ext cx="1295400" cy="292388"/>
          </a:xfrm>
          <a:prstGeom prst="rect">
            <a:avLst/>
          </a:prstGeom>
          <a:solidFill>
            <a:srgbClr val="FFFFFF"/>
          </a:solidFill>
          <a:ln>
            <a:solidFill>
              <a:srgbClr val="000000"/>
            </a:solidFill>
          </a:ln>
        </p:spPr>
        <p:txBody>
          <a:bodyPr wrap="square" rtlCol="0">
            <a:spAutoFit/>
          </a:bodyPr>
          <a:lstStyle/>
          <a:p>
            <a:pPr algn="ctr"/>
            <a:r>
              <a:rPr lang="en-US" sz="1300" dirty="0" smtClean="0"/>
              <a:t>C-low/G-high</a:t>
            </a:r>
            <a:endParaRPr lang="en-US" sz="1300" dirty="0"/>
          </a:p>
        </p:txBody>
      </p:sp>
      <p:cxnSp>
        <p:nvCxnSpPr>
          <p:cNvPr id="4111" name="Straight Connector 4110"/>
          <p:cNvCxnSpPr>
            <a:endCxn id="35" idx="0"/>
          </p:cNvCxnSpPr>
          <p:nvPr/>
        </p:nvCxnSpPr>
        <p:spPr bwMode="auto">
          <a:xfrm flipH="1">
            <a:off x="3187700" y="3962400"/>
            <a:ext cx="2070100" cy="164812"/>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4114" name="Straight Connector 4113"/>
          <p:cNvCxnSpPr>
            <a:endCxn id="37" idx="0"/>
          </p:cNvCxnSpPr>
          <p:nvPr/>
        </p:nvCxnSpPr>
        <p:spPr bwMode="auto">
          <a:xfrm>
            <a:off x="5943600" y="3962400"/>
            <a:ext cx="2235200" cy="164812"/>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4117" name="Straight Connector 4116"/>
          <p:cNvCxnSpPr>
            <a:stCxn id="35" idx="3"/>
            <a:endCxn id="36" idx="1"/>
          </p:cNvCxnSpPr>
          <p:nvPr/>
        </p:nvCxnSpPr>
        <p:spPr bwMode="auto">
          <a:xfrm flipV="1">
            <a:off x="4013200" y="4260994"/>
            <a:ext cx="1244600" cy="1241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20" name="Straight Connector 4119"/>
          <p:cNvCxnSpPr/>
          <p:nvPr/>
        </p:nvCxnSpPr>
        <p:spPr bwMode="auto">
          <a:xfrm flipH="1">
            <a:off x="4876800" y="4419600"/>
            <a:ext cx="609600" cy="76200"/>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4122" name="Straight Connector 4121"/>
          <p:cNvCxnSpPr/>
          <p:nvPr/>
        </p:nvCxnSpPr>
        <p:spPr bwMode="auto">
          <a:xfrm>
            <a:off x="5867400" y="4419600"/>
            <a:ext cx="533400" cy="76200"/>
          </a:xfrm>
          <a:prstGeom prst="line">
            <a:avLst/>
          </a:prstGeom>
          <a:solidFill>
            <a:schemeClr val="accent1"/>
          </a:solidFill>
          <a:ln w="9525" cap="flat" cmpd="sng" algn="ctr">
            <a:solidFill>
              <a:schemeClr val="tx1"/>
            </a:solidFill>
            <a:prstDash val="solid"/>
            <a:round/>
            <a:headEnd type="none" w="med" len="med"/>
            <a:tailEnd type="arrow" w="med" len="med"/>
          </a:ln>
          <a:effectLst/>
        </p:spPr>
      </p:cxnSp>
      <p:sp>
        <p:nvSpPr>
          <p:cNvPr id="38" name="TextBox 37"/>
          <p:cNvSpPr txBox="1"/>
          <p:nvPr/>
        </p:nvSpPr>
        <p:spPr>
          <a:xfrm>
            <a:off x="3733800" y="4508212"/>
            <a:ext cx="1803400" cy="292388"/>
          </a:xfrm>
          <a:prstGeom prst="rect">
            <a:avLst/>
          </a:prstGeom>
          <a:solidFill>
            <a:srgbClr val="FFFFFF"/>
          </a:solidFill>
          <a:ln>
            <a:solidFill>
              <a:schemeClr val="tx1"/>
            </a:solidFill>
          </a:ln>
        </p:spPr>
        <p:txBody>
          <a:bodyPr wrap="square" rtlCol="0">
            <a:spAutoFit/>
          </a:bodyPr>
          <a:lstStyle/>
          <a:p>
            <a:pPr algn="ctr"/>
            <a:r>
              <a:rPr lang="en-US" sz="1300" dirty="0" err="1" smtClean="0"/>
              <a:t>Anthracycline</a:t>
            </a:r>
            <a:r>
              <a:rPr lang="en-US" sz="1300" dirty="0" smtClean="0"/>
              <a:t> based</a:t>
            </a:r>
            <a:endParaRPr lang="en-US" sz="1300" dirty="0"/>
          </a:p>
        </p:txBody>
      </p:sp>
      <p:sp>
        <p:nvSpPr>
          <p:cNvPr id="39" name="TextBox 38"/>
          <p:cNvSpPr txBox="1"/>
          <p:nvPr/>
        </p:nvSpPr>
        <p:spPr>
          <a:xfrm>
            <a:off x="5715000" y="4508212"/>
            <a:ext cx="2133600" cy="292388"/>
          </a:xfrm>
          <a:prstGeom prst="rect">
            <a:avLst/>
          </a:prstGeom>
          <a:solidFill>
            <a:srgbClr val="FFFFFF"/>
          </a:solidFill>
          <a:ln>
            <a:solidFill>
              <a:schemeClr val="tx1"/>
            </a:solidFill>
          </a:ln>
        </p:spPr>
        <p:txBody>
          <a:bodyPr wrap="square" rtlCol="0">
            <a:spAutoFit/>
          </a:bodyPr>
          <a:lstStyle/>
          <a:p>
            <a:pPr algn="ctr"/>
            <a:r>
              <a:rPr lang="en-US" sz="1300" dirty="0" err="1" smtClean="0"/>
              <a:t>Docetaxel-Capecitabine</a:t>
            </a:r>
            <a:endParaRPr lang="en-US" sz="1300" dirty="0"/>
          </a:p>
        </p:txBody>
      </p:sp>
      <p:cxnSp>
        <p:nvCxnSpPr>
          <p:cNvPr id="4125" name="Straight Connector 4124"/>
          <p:cNvCxnSpPr>
            <a:stCxn id="13" idx="2"/>
            <a:endCxn id="35" idx="0"/>
          </p:cNvCxnSpPr>
          <p:nvPr/>
        </p:nvCxnSpPr>
        <p:spPr bwMode="auto">
          <a:xfrm flipH="1">
            <a:off x="3187700" y="3264188"/>
            <a:ext cx="12700" cy="863024"/>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101" name="Straight Connector 100"/>
          <p:cNvCxnSpPr/>
          <p:nvPr/>
        </p:nvCxnSpPr>
        <p:spPr bwMode="auto">
          <a:xfrm flipH="1">
            <a:off x="8229600" y="3264188"/>
            <a:ext cx="12700" cy="863024"/>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68" name="Straight Connector 67"/>
          <p:cNvCxnSpPr/>
          <p:nvPr/>
        </p:nvCxnSpPr>
        <p:spPr bwMode="auto">
          <a:xfrm>
            <a:off x="3200400" y="5105400"/>
            <a:ext cx="1981200" cy="0"/>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72" name="Straight Connector 71"/>
          <p:cNvCxnSpPr/>
          <p:nvPr/>
        </p:nvCxnSpPr>
        <p:spPr bwMode="auto">
          <a:xfrm>
            <a:off x="3200400" y="4419600"/>
            <a:ext cx="0" cy="10668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9" name="Straight Connector 108"/>
          <p:cNvCxnSpPr/>
          <p:nvPr/>
        </p:nvCxnSpPr>
        <p:spPr bwMode="auto">
          <a:xfrm>
            <a:off x="8229600" y="4419600"/>
            <a:ext cx="0" cy="10668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0" name="Straight Connector 109"/>
          <p:cNvCxnSpPr>
            <a:endCxn id="43" idx="0"/>
          </p:cNvCxnSpPr>
          <p:nvPr/>
        </p:nvCxnSpPr>
        <p:spPr bwMode="auto">
          <a:xfrm flipH="1">
            <a:off x="4762500" y="5029200"/>
            <a:ext cx="647700" cy="421957"/>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112" name="Straight Connector 111"/>
          <p:cNvCxnSpPr>
            <a:endCxn id="44" idx="0"/>
          </p:cNvCxnSpPr>
          <p:nvPr/>
        </p:nvCxnSpPr>
        <p:spPr bwMode="auto">
          <a:xfrm>
            <a:off x="5791200" y="5029200"/>
            <a:ext cx="647700" cy="381000"/>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115" name="Straight Connector 114"/>
          <p:cNvCxnSpPr/>
          <p:nvPr/>
        </p:nvCxnSpPr>
        <p:spPr bwMode="auto">
          <a:xfrm>
            <a:off x="3200400" y="5791200"/>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8" name="Straight Connector 117"/>
          <p:cNvCxnSpPr/>
          <p:nvPr/>
        </p:nvCxnSpPr>
        <p:spPr bwMode="auto">
          <a:xfrm>
            <a:off x="8229600" y="5791200"/>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9" name="Straight Connector 78"/>
          <p:cNvCxnSpPr>
            <a:endCxn id="45" idx="1"/>
          </p:cNvCxnSpPr>
          <p:nvPr/>
        </p:nvCxnSpPr>
        <p:spPr bwMode="auto">
          <a:xfrm>
            <a:off x="3200400" y="6324600"/>
            <a:ext cx="1562100" cy="6206"/>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121" name="Straight Connector 120"/>
          <p:cNvCxnSpPr>
            <a:stCxn id="45" idx="3"/>
          </p:cNvCxnSpPr>
          <p:nvPr/>
        </p:nvCxnSpPr>
        <p:spPr bwMode="auto">
          <a:xfrm>
            <a:off x="6362700" y="6330806"/>
            <a:ext cx="1866900" cy="0"/>
          </a:xfrm>
          <a:prstGeom prst="line">
            <a:avLst/>
          </a:prstGeom>
          <a:solidFill>
            <a:schemeClr val="accent1"/>
          </a:solidFill>
          <a:ln w="9525" cap="flat" cmpd="sng" algn="ctr">
            <a:solidFill>
              <a:schemeClr val="tx1"/>
            </a:solidFill>
            <a:prstDash val="solid"/>
            <a:round/>
            <a:headEnd type="arrow" w="med" len="med"/>
            <a:tailEnd type="none" w="med" len="med"/>
          </a:ln>
          <a:effectLst/>
        </p:spPr>
      </p:cxnSp>
      <p:cxnSp>
        <p:nvCxnSpPr>
          <p:cNvPr id="87" name="Straight Connector 86"/>
          <p:cNvCxnSpPr/>
          <p:nvPr/>
        </p:nvCxnSpPr>
        <p:spPr bwMode="auto">
          <a:xfrm>
            <a:off x="4876800" y="5867400"/>
            <a:ext cx="0" cy="152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3" name="Straight Connector 92"/>
          <p:cNvCxnSpPr/>
          <p:nvPr/>
        </p:nvCxnSpPr>
        <p:spPr bwMode="auto">
          <a:xfrm>
            <a:off x="4876800" y="6019800"/>
            <a:ext cx="152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5" name="Straight Connector 134"/>
          <p:cNvCxnSpPr/>
          <p:nvPr/>
        </p:nvCxnSpPr>
        <p:spPr bwMode="auto">
          <a:xfrm>
            <a:off x="5638800" y="6019800"/>
            <a:ext cx="0" cy="193357"/>
          </a:xfrm>
          <a:prstGeom prst="line">
            <a:avLst/>
          </a:prstGeom>
          <a:solidFill>
            <a:schemeClr val="accent1"/>
          </a:solidFill>
          <a:ln w="9525" cap="flat" cmpd="sng" algn="ctr">
            <a:solidFill>
              <a:srgbClr val="000000"/>
            </a:solidFill>
            <a:prstDash val="solid"/>
            <a:round/>
            <a:headEnd type="none" w="med" len="med"/>
            <a:tailEnd type="arrow" w="med" len="med"/>
          </a:ln>
          <a:effectLst/>
        </p:spPr>
      </p:cxnSp>
      <p:sp>
        <p:nvSpPr>
          <p:cNvPr id="40" name="TextBox 39"/>
          <p:cNvSpPr txBox="1"/>
          <p:nvPr/>
        </p:nvSpPr>
        <p:spPr>
          <a:xfrm>
            <a:off x="5181600" y="4876800"/>
            <a:ext cx="838200" cy="236988"/>
          </a:xfrm>
          <a:prstGeom prst="rect">
            <a:avLst/>
          </a:prstGeom>
          <a:solidFill>
            <a:srgbClr val="FFFFFF"/>
          </a:solidFill>
          <a:ln>
            <a:solidFill>
              <a:schemeClr val="tx1"/>
            </a:solidFill>
          </a:ln>
        </p:spPr>
        <p:txBody>
          <a:bodyPr wrap="square" tIns="18288" rIns="0" bIns="18288" rtlCol="0">
            <a:spAutoFit/>
          </a:bodyPr>
          <a:lstStyle/>
          <a:p>
            <a:pPr algn="ctr"/>
            <a:r>
              <a:rPr lang="en-US" sz="1300" b="1" dirty="0" smtClean="0"/>
              <a:t>R-E</a:t>
            </a:r>
            <a:endParaRPr lang="en-US" sz="1300" b="1" dirty="0"/>
          </a:p>
        </p:txBody>
      </p:sp>
      <p:cxnSp>
        <p:nvCxnSpPr>
          <p:cNvPr id="102" name="Straight Connector 101"/>
          <p:cNvCxnSpPr/>
          <p:nvPr/>
        </p:nvCxnSpPr>
        <p:spPr bwMode="auto">
          <a:xfrm>
            <a:off x="6400800" y="5638800"/>
            <a:ext cx="0" cy="381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TextBox 42"/>
          <p:cNvSpPr txBox="1"/>
          <p:nvPr/>
        </p:nvSpPr>
        <p:spPr>
          <a:xfrm>
            <a:off x="3962400" y="5451157"/>
            <a:ext cx="1600200" cy="437043"/>
          </a:xfrm>
          <a:prstGeom prst="rect">
            <a:avLst/>
          </a:prstGeom>
          <a:solidFill>
            <a:srgbClr val="FFFFFF"/>
          </a:solidFill>
          <a:ln>
            <a:solidFill>
              <a:srgbClr val="000000"/>
            </a:solidFill>
          </a:ln>
        </p:spPr>
        <p:txBody>
          <a:bodyPr wrap="square" tIns="18288" bIns="18288" rtlCol="0">
            <a:spAutoFit/>
          </a:bodyPr>
          <a:lstStyle/>
          <a:p>
            <a:pPr algn="ctr"/>
            <a:r>
              <a:rPr lang="en-US" sz="1300" dirty="0" err="1" smtClean="0"/>
              <a:t>Tamoxifen</a:t>
            </a:r>
            <a:r>
              <a:rPr lang="en-US" sz="1300" dirty="0" smtClean="0"/>
              <a:t> 2y/</a:t>
            </a:r>
            <a:r>
              <a:rPr lang="en-US" sz="1300" dirty="0" err="1" smtClean="0"/>
              <a:t>Letrozole</a:t>
            </a:r>
            <a:r>
              <a:rPr lang="en-US" sz="1300" dirty="0" smtClean="0"/>
              <a:t> 5y</a:t>
            </a:r>
            <a:endParaRPr lang="en-US" sz="1300" dirty="0"/>
          </a:p>
        </p:txBody>
      </p:sp>
      <p:sp>
        <p:nvSpPr>
          <p:cNvPr id="44" name="TextBox 43"/>
          <p:cNvSpPr txBox="1"/>
          <p:nvPr/>
        </p:nvSpPr>
        <p:spPr>
          <a:xfrm>
            <a:off x="5867400" y="5410200"/>
            <a:ext cx="1143000" cy="236988"/>
          </a:xfrm>
          <a:prstGeom prst="rect">
            <a:avLst/>
          </a:prstGeom>
          <a:solidFill>
            <a:srgbClr val="FFFFFF"/>
          </a:solidFill>
          <a:ln>
            <a:solidFill>
              <a:srgbClr val="000000"/>
            </a:solidFill>
          </a:ln>
        </p:spPr>
        <p:txBody>
          <a:bodyPr wrap="square" tIns="18288" bIns="18288" rtlCol="0">
            <a:spAutoFit/>
          </a:bodyPr>
          <a:lstStyle/>
          <a:p>
            <a:pPr algn="ctr"/>
            <a:r>
              <a:rPr lang="en-US" sz="1300" dirty="0" err="1" smtClean="0"/>
              <a:t>Letrozole</a:t>
            </a:r>
            <a:r>
              <a:rPr lang="en-US" sz="1300" dirty="0" smtClean="0"/>
              <a:t> 7y</a:t>
            </a:r>
            <a:endParaRPr lang="en-US" sz="1300" dirty="0"/>
          </a:p>
        </p:txBody>
      </p:sp>
      <p:cxnSp>
        <p:nvCxnSpPr>
          <p:cNvPr id="147" name="Straight Connector 146"/>
          <p:cNvCxnSpPr/>
          <p:nvPr/>
        </p:nvCxnSpPr>
        <p:spPr bwMode="auto">
          <a:xfrm>
            <a:off x="6019800" y="5105400"/>
            <a:ext cx="2209800" cy="0"/>
          </a:xfrm>
          <a:prstGeom prst="line">
            <a:avLst/>
          </a:prstGeom>
          <a:solidFill>
            <a:schemeClr val="accent1"/>
          </a:solidFill>
          <a:ln w="9525" cap="flat" cmpd="sng" algn="ctr">
            <a:solidFill>
              <a:schemeClr val="tx1"/>
            </a:solidFill>
            <a:prstDash val="solid"/>
            <a:round/>
            <a:headEnd type="arrow" w="med" len="med"/>
            <a:tailEnd type="none" w="med" len="med"/>
          </a:ln>
          <a:effectLst/>
        </p:spPr>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MINDACT:</a:t>
            </a:r>
            <a:br>
              <a:rPr lang="en-US" sz="3600" dirty="0" smtClean="0"/>
            </a:br>
            <a:r>
              <a:rPr lang="en-US" sz="3600" dirty="0" smtClean="0"/>
              <a:t>Feasibility study of ~ 800 patients</a:t>
            </a:r>
            <a:endParaRPr lang="en-US" sz="3600" dirty="0"/>
          </a:p>
        </p:txBody>
      </p:sp>
      <p:graphicFrame>
        <p:nvGraphicFramePr>
          <p:cNvPr id="4" name="Content Placeholder 3"/>
          <p:cNvGraphicFramePr>
            <a:graphicFrameLocks noGrp="1"/>
          </p:cNvGraphicFramePr>
          <p:nvPr>
            <p:ph idx="1"/>
          </p:nvPr>
        </p:nvGraphicFramePr>
        <p:xfrm>
          <a:off x="609600" y="1905000"/>
          <a:ext cx="8229600" cy="2123440"/>
        </p:xfrm>
        <a:graphic>
          <a:graphicData uri="http://schemas.openxmlformats.org/drawingml/2006/table">
            <a:tbl>
              <a:tblPr firstRow="1" bandRow="1">
                <a:tableStyleId>{5C22544A-7EE6-4342-B048-85BDC9FD1C3A}</a:tableStyleId>
              </a:tblPr>
              <a:tblGrid>
                <a:gridCol w="1645920"/>
                <a:gridCol w="944880"/>
                <a:gridCol w="2346960"/>
                <a:gridCol w="853440"/>
                <a:gridCol w="2438400"/>
              </a:tblGrid>
              <a:tr h="370840">
                <a:tc>
                  <a:txBody>
                    <a:bodyPr/>
                    <a:lstStyle/>
                    <a:p>
                      <a:r>
                        <a:rPr lang="en-US" dirty="0" smtClean="0">
                          <a:solidFill>
                            <a:schemeClr val="tx1"/>
                          </a:solidFill>
                        </a:rPr>
                        <a:t>Genomic Risk</a:t>
                      </a:r>
                      <a:endParaRPr lang="en-US" dirty="0">
                        <a:solidFill>
                          <a:schemeClr val="tx1"/>
                        </a:solidFill>
                      </a:endParaRPr>
                    </a:p>
                  </a:txBody>
                  <a:tcPr/>
                </a:tc>
                <a:tc>
                  <a:txBody>
                    <a:bodyPr/>
                    <a:lstStyle/>
                    <a:p>
                      <a:endParaRPr lang="en-US" dirty="0">
                        <a:solidFill>
                          <a:schemeClr val="tx1"/>
                        </a:solidFill>
                      </a:endParaRPr>
                    </a:p>
                  </a:txBody>
                  <a:tcPr/>
                </a:tc>
                <a:tc gridSpan="2">
                  <a:txBody>
                    <a:bodyPr/>
                    <a:lstStyle/>
                    <a:p>
                      <a:pPr algn="ctr"/>
                      <a:r>
                        <a:rPr lang="en-US" dirty="0" smtClean="0">
                          <a:solidFill>
                            <a:schemeClr val="tx1"/>
                          </a:solidFill>
                        </a:rPr>
                        <a:t>Clinical Risk</a:t>
                      </a:r>
                      <a:endParaRPr lang="en-US" dirty="0">
                        <a:solidFill>
                          <a:schemeClr val="tx1"/>
                        </a:solidFill>
                      </a:endParaRPr>
                    </a:p>
                  </a:txBody>
                  <a:tcPr/>
                </a:tc>
                <a:tc hMerge="1">
                  <a:txBody>
                    <a:bodyPr/>
                    <a:lstStyle/>
                    <a:p>
                      <a:endParaRPr lang="en-US" dirty="0"/>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r>
                        <a:rPr lang="en-US" dirty="0" smtClean="0"/>
                        <a:t>High</a:t>
                      </a:r>
                      <a:endParaRPr lang="en-US" dirty="0"/>
                    </a:p>
                  </a:txBody>
                  <a:tcPr/>
                </a:tc>
                <a:tc>
                  <a:txBody>
                    <a:bodyPr/>
                    <a:lstStyle/>
                    <a:p>
                      <a:r>
                        <a:rPr lang="en-US" dirty="0" smtClean="0"/>
                        <a:t>Low</a:t>
                      </a:r>
                      <a:endParaRPr lang="en-US" dirty="0"/>
                    </a:p>
                  </a:txBody>
                  <a:tcPr/>
                </a:tc>
                <a:tc>
                  <a:txBody>
                    <a:bodyPr/>
                    <a:lstStyle/>
                    <a:p>
                      <a:endParaRPr lang="en-US"/>
                    </a:p>
                  </a:txBody>
                  <a:tcPr/>
                </a:tc>
              </a:tr>
              <a:tr h="370840">
                <a:tc>
                  <a:txBody>
                    <a:bodyPr/>
                    <a:lstStyle/>
                    <a:p>
                      <a:r>
                        <a:rPr lang="en-US" dirty="0" smtClean="0"/>
                        <a:t>High</a:t>
                      </a:r>
                      <a:endParaRPr lang="en-US" dirty="0"/>
                    </a:p>
                  </a:txBody>
                  <a:tcPr/>
                </a:tc>
                <a:tc>
                  <a:txBody>
                    <a:bodyPr/>
                    <a:lstStyle/>
                    <a:p>
                      <a:endParaRPr lang="en-US"/>
                    </a:p>
                  </a:txBody>
                  <a:tcPr/>
                </a:tc>
                <a:tc>
                  <a:txBody>
                    <a:bodyPr/>
                    <a:lstStyle/>
                    <a:p>
                      <a:r>
                        <a:rPr lang="en-US" dirty="0" smtClean="0"/>
                        <a:t>24.8%</a:t>
                      </a:r>
                      <a:endParaRPr lang="en-US" dirty="0"/>
                    </a:p>
                  </a:txBody>
                  <a:tcPr/>
                </a:tc>
                <a:tc>
                  <a:txBody>
                    <a:bodyPr/>
                    <a:lstStyle/>
                    <a:p>
                      <a:r>
                        <a:rPr lang="en-US" dirty="0" smtClean="0"/>
                        <a:t>9.4%</a:t>
                      </a:r>
                      <a:endParaRPr lang="en-US" dirty="0"/>
                    </a:p>
                  </a:txBody>
                  <a:tcPr/>
                </a:tc>
                <a:tc>
                  <a:txBody>
                    <a:bodyPr/>
                    <a:lstStyle/>
                    <a:p>
                      <a:endParaRPr lang="en-US"/>
                    </a:p>
                  </a:txBody>
                  <a:tcPr/>
                </a:tc>
              </a:tr>
              <a:tr h="370840">
                <a:tc>
                  <a:txBody>
                    <a:bodyPr/>
                    <a:lstStyle/>
                    <a:p>
                      <a:r>
                        <a:rPr lang="en-US" dirty="0" smtClean="0"/>
                        <a:t>Low</a:t>
                      </a:r>
                      <a:endParaRPr lang="en-US" dirty="0"/>
                    </a:p>
                  </a:txBody>
                  <a:tcPr/>
                </a:tc>
                <a:tc>
                  <a:txBody>
                    <a:bodyPr/>
                    <a:lstStyle/>
                    <a:p>
                      <a:endParaRPr lang="en-US" dirty="0"/>
                    </a:p>
                  </a:txBody>
                  <a:tcPr/>
                </a:tc>
                <a:tc>
                  <a:txBody>
                    <a:bodyPr/>
                    <a:lstStyle/>
                    <a:p>
                      <a:r>
                        <a:rPr lang="en-US" dirty="0" smtClean="0"/>
                        <a:t>17.6%</a:t>
                      </a:r>
                      <a:endParaRPr lang="en-US" dirty="0"/>
                    </a:p>
                  </a:txBody>
                  <a:tcPr/>
                </a:tc>
                <a:tc>
                  <a:txBody>
                    <a:bodyPr/>
                    <a:lstStyle/>
                    <a:p>
                      <a:r>
                        <a:rPr lang="en-US" dirty="0" smtClean="0"/>
                        <a:t>48.2%</a:t>
                      </a:r>
                      <a:endParaRPr lang="en-US" dirty="0"/>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29549950"/>
              </p:ext>
            </p:extLst>
          </p:nvPr>
        </p:nvGraphicFramePr>
        <p:xfrm>
          <a:off x="228601" y="1549400"/>
          <a:ext cx="8686799" cy="3251200"/>
        </p:xfrm>
        <a:graphic>
          <a:graphicData uri="http://schemas.openxmlformats.org/drawingml/2006/table">
            <a:tbl>
              <a:tblPr/>
              <a:tblGrid>
                <a:gridCol w="1523999"/>
                <a:gridCol w="1059810"/>
                <a:gridCol w="1530990"/>
                <a:gridCol w="838200"/>
                <a:gridCol w="1389077"/>
                <a:gridCol w="1125523"/>
                <a:gridCol w="1219200"/>
              </a:tblGrid>
              <a:tr h="568960">
                <a:tc gridSpan="7">
                  <a:txBody>
                    <a:bodyPr/>
                    <a:lstStyle/>
                    <a:p>
                      <a:r>
                        <a:rPr lang="en-US" sz="1600" dirty="0"/>
                        <a:t>Table 4. Incremental Cost-Effectiveness Ratio Results for the Base Case</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56640">
                <a:tc>
                  <a:txBody>
                    <a:bodyPr/>
                    <a:lstStyle/>
                    <a:p>
                      <a:r>
                        <a:rPr lang="en-US" sz="1600" b="1" dirty="0"/>
                        <a:t>Diagnostic Strategy</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a:t>Costs, $</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a:t>Incremental, $</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a:t>QALYs</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smtClean="0"/>
                        <a:t>Incremental, </a:t>
                      </a:r>
                      <a:r>
                        <a:rPr lang="en-US" sz="1600" b="1" dirty="0"/>
                        <a:t>QALYs</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a:t>C/E, </a:t>
                      </a:r>
                      <a:r>
                        <a:rPr lang="en-US" sz="1600" b="1" dirty="0" smtClean="0"/>
                        <a:t/>
                      </a:r>
                      <a:br>
                        <a:rPr lang="en-US" sz="1600" b="1" dirty="0" smtClean="0"/>
                      </a:br>
                      <a:r>
                        <a:rPr lang="en-US" sz="1600" b="1" dirty="0" smtClean="0"/>
                        <a:t>$</a:t>
                      </a:r>
                      <a:r>
                        <a:rPr lang="en-US" sz="1600" b="1" dirty="0"/>
                        <a:t>/QALYs</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a:t>ICER, </a:t>
                      </a:r>
                      <a:r>
                        <a:rPr lang="en-US" sz="1600" b="1" dirty="0" smtClean="0"/>
                        <a:t/>
                      </a:r>
                      <a:br>
                        <a:rPr lang="en-US" sz="1600" b="1" dirty="0" smtClean="0"/>
                      </a:br>
                      <a:r>
                        <a:rPr lang="en-US" sz="1600" b="1" dirty="0" smtClean="0"/>
                        <a:t>$</a:t>
                      </a:r>
                      <a:r>
                        <a:rPr lang="en-US" sz="1600" b="1" dirty="0"/>
                        <a:t>/QALYs</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812800">
                <a:tc>
                  <a:txBody>
                    <a:bodyPr/>
                    <a:lstStyle/>
                    <a:p>
                      <a:r>
                        <a:rPr lang="en-US" sz="1600" dirty="0" err="1" smtClean="0"/>
                        <a:t>MammaPrint</a:t>
                      </a:r>
                      <a:r>
                        <a:rPr lang="en-US" sz="1600" baseline="30000" dirty="0" smtClean="0"/>
                        <a:t>®</a:t>
                      </a:r>
                      <a:endParaRPr lang="en-US" sz="1600" baseline="30000" dirty="0"/>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21,598</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 </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7.461</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 </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t>2,895</a:t>
                      </a:r>
                      <a:endParaRPr lang="en-US" sz="1600" dirty="0"/>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 </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812800">
                <a:tc>
                  <a:txBody>
                    <a:bodyPr/>
                    <a:lstStyle/>
                    <a:p>
                      <a:r>
                        <a:rPr lang="en-US" sz="1600" dirty="0" err="1"/>
                        <a:t>Onco</a:t>
                      </a:r>
                      <a:r>
                        <a:rPr lang="en-US" sz="1600" i="1" dirty="0" err="1"/>
                        <a:t>type</a:t>
                      </a:r>
                      <a:r>
                        <a:rPr lang="en-US" sz="1600" dirty="0"/>
                        <a:t> </a:t>
                      </a:r>
                      <a:r>
                        <a:rPr lang="en-US" sz="1600" dirty="0" smtClean="0"/>
                        <a:t>DX</a:t>
                      </a:r>
                      <a:r>
                        <a:rPr lang="en-US" sz="1600" baseline="30000" dirty="0" smtClean="0"/>
                        <a:t>®</a:t>
                      </a:r>
                      <a:endParaRPr lang="en-US" sz="1600" baseline="30000" dirty="0"/>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a:t>27,882</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a:t>6284</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a:t>7.364</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a:t>−0.097</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t>3,786</a:t>
                      </a:r>
                      <a:endParaRPr lang="en-US" sz="1600" dirty="0"/>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Dominated</a:t>
                      </a:r>
                    </a:p>
                  </a:txBody>
                  <a:tcPr marL="81280" marR="81280" marT="40640" marB="4064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4" name="TextBox 3"/>
          <p:cNvSpPr txBox="1"/>
          <p:nvPr/>
        </p:nvSpPr>
        <p:spPr>
          <a:xfrm>
            <a:off x="228600" y="6324600"/>
            <a:ext cx="5780237" cy="369332"/>
          </a:xfrm>
          <a:prstGeom prst="rect">
            <a:avLst/>
          </a:prstGeom>
          <a:noFill/>
        </p:spPr>
        <p:txBody>
          <a:bodyPr wrap="none" rtlCol="0">
            <a:spAutoFit/>
          </a:bodyPr>
          <a:lstStyle/>
          <a:p>
            <a:r>
              <a:rPr lang="en-US" dirty="0" smtClean="0"/>
              <a:t>Yang M, </a:t>
            </a:r>
            <a:r>
              <a:rPr lang="en-US" dirty="0" err="1" smtClean="0"/>
              <a:t>Rajan</a:t>
            </a:r>
            <a:r>
              <a:rPr lang="en-US" dirty="0" smtClean="0"/>
              <a:t> S, </a:t>
            </a:r>
            <a:r>
              <a:rPr lang="en-US" dirty="0" err="1" smtClean="0"/>
              <a:t>Issa</a:t>
            </a:r>
            <a:r>
              <a:rPr lang="en-US" dirty="0" smtClean="0"/>
              <a:t> AM.  Cancer 2012;118:5163-70.</a:t>
            </a:r>
            <a:endParaRPr lang="en-US" dirty="0"/>
          </a:p>
        </p:txBody>
      </p:sp>
      <p:sp>
        <p:nvSpPr>
          <p:cNvPr id="3" name="TextBox 2"/>
          <p:cNvSpPr txBox="1"/>
          <p:nvPr/>
        </p:nvSpPr>
        <p:spPr>
          <a:xfrm>
            <a:off x="381000" y="152400"/>
            <a:ext cx="8305800" cy="1015663"/>
          </a:xfrm>
          <a:prstGeom prst="rect">
            <a:avLst/>
          </a:prstGeom>
          <a:noFill/>
        </p:spPr>
        <p:txBody>
          <a:bodyPr wrap="square" rtlCol="0">
            <a:spAutoFit/>
          </a:bodyPr>
          <a:lstStyle/>
          <a:p>
            <a:r>
              <a:rPr lang="en-US" sz="3000" dirty="0"/>
              <a:t>Cost Effectiveness of Gene Expression Profiling for </a:t>
            </a:r>
            <a:r>
              <a:rPr lang="en-US" sz="3000" dirty="0" smtClean="0"/>
              <a:t>Early</a:t>
            </a:r>
            <a:r>
              <a:rPr lang="en-US" sz="3000" dirty="0"/>
              <a:t>-Stage Breast Cancer</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SWOG S1207</a:t>
            </a:r>
            <a:endParaRPr lang="en-US" dirty="0"/>
          </a:p>
        </p:txBody>
      </p:sp>
      <p:graphicFrame>
        <p:nvGraphicFramePr>
          <p:cNvPr id="4" name="Content Placeholder 3"/>
          <p:cNvGraphicFramePr>
            <a:graphicFrameLocks noGrp="1"/>
          </p:cNvGraphicFramePr>
          <p:nvPr>
            <p:ph idx="1"/>
          </p:nvPr>
        </p:nvGraphicFramePr>
        <p:xfrm>
          <a:off x="457200" y="1219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63072" y="5075872"/>
            <a:ext cx="5299528" cy="1477328"/>
          </a:xfrm>
          <a:prstGeom prst="rect">
            <a:avLst/>
          </a:prstGeom>
          <a:noFill/>
        </p:spPr>
        <p:txBody>
          <a:bodyPr wrap="none" rtlCol="0">
            <a:spAutoFit/>
          </a:bodyPr>
          <a:lstStyle/>
          <a:p>
            <a:r>
              <a:rPr lang="en-US" u="sng" dirty="0" smtClean="0"/>
              <a:t>*high risk</a:t>
            </a:r>
          </a:p>
          <a:p>
            <a:r>
              <a:rPr lang="en-US" dirty="0" smtClean="0"/>
              <a:t>s/p chemo for T &gt; 2cm and/or 1-3+ LN, ODX &gt; 25;</a:t>
            </a:r>
          </a:p>
          <a:p>
            <a:r>
              <a:rPr lang="en-US" dirty="0" smtClean="0"/>
              <a:t>s/p chemo for 4+ LN</a:t>
            </a:r>
          </a:p>
          <a:p>
            <a:r>
              <a:rPr lang="en-US" dirty="0" smtClean="0"/>
              <a:t>s/p neoadjuvant chemo and 4+ LN</a:t>
            </a:r>
          </a:p>
          <a:p>
            <a:endParaRPr lang="en-US" dirty="0"/>
          </a:p>
        </p:txBody>
      </p:sp>
      <p:sp>
        <p:nvSpPr>
          <p:cNvPr id="7" name="TextBox 6"/>
          <p:cNvSpPr txBox="1"/>
          <p:nvPr/>
        </p:nvSpPr>
        <p:spPr>
          <a:xfrm>
            <a:off x="685800" y="2057400"/>
            <a:ext cx="3116395" cy="369332"/>
          </a:xfrm>
          <a:prstGeom prst="rect">
            <a:avLst/>
          </a:prstGeom>
          <a:noFill/>
        </p:spPr>
        <p:txBody>
          <a:bodyPr wrap="none" rtlCol="0">
            <a:spAutoFit/>
          </a:bodyPr>
          <a:lstStyle/>
          <a:p>
            <a:r>
              <a:rPr lang="en-US" dirty="0" smtClean="0"/>
              <a:t>N ~ 3,500 (</a:t>
            </a:r>
            <a:r>
              <a:rPr lang="en-US" dirty="0"/>
              <a:t>not yet recruiting)</a:t>
            </a:r>
          </a:p>
        </p:txBody>
      </p:sp>
      <p:sp>
        <p:nvSpPr>
          <p:cNvPr id="3" name="TextBox 2"/>
          <p:cNvSpPr txBox="1"/>
          <p:nvPr/>
        </p:nvSpPr>
        <p:spPr>
          <a:xfrm>
            <a:off x="228600" y="6412468"/>
            <a:ext cx="5562600" cy="369332"/>
          </a:xfrm>
          <a:prstGeom prst="rect">
            <a:avLst/>
          </a:prstGeom>
          <a:noFill/>
        </p:spPr>
        <p:txBody>
          <a:bodyPr wrap="square" rtlCol="0">
            <a:spAutoFit/>
          </a:bodyPr>
          <a:lstStyle/>
          <a:p>
            <a:r>
              <a:rPr lang="en-US" dirty="0" err="1"/>
              <a:t>www.clinicaltrials.gov</a:t>
            </a:r>
            <a:r>
              <a:rPr lang="en-US" dirty="0"/>
              <a:t>. Accessed Dec 4, 2012.</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DATA</a:t>
            </a:r>
            <a:endParaRPr lang="en-US" dirty="0"/>
          </a:p>
        </p:txBody>
      </p:sp>
      <p:sp>
        <p:nvSpPr>
          <p:cNvPr id="3" name="Content Placeholder 2"/>
          <p:cNvSpPr>
            <a:spLocks noGrp="1"/>
          </p:cNvSpPr>
          <p:nvPr>
            <p:ph idx="1"/>
          </p:nvPr>
        </p:nvSpPr>
        <p:spPr/>
        <p:txBody>
          <a:bodyPr/>
          <a:lstStyle/>
          <a:p>
            <a:r>
              <a:rPr lang="en-US" dirty="0" smtClean="0"/>
              <a:t>SABCS 2012</a:t>
            </a:r>
          </a:p>
          <a:p>
            <a:r>
              <a:rPr lang="en-US" dirty="0" smtClean="0"/>
              <a:t>Lancet 2012</a:t>
            </a:r>
          </a:p>
          <a:p>
            <a:endParaRPr lang="en-US" dirty="0"/>
          </a:p>
          <a:p>
            <a:endParaRPr lang="en-US" dirty="0" smtClean="0"/>
          </a:p>
          <a:p>
            <a:r>
              <a:rPr lang="en-US" dirty="0" smtClean="0"/>
              <a:t>5 years </a:t>
            </a:r>
            <a:r>
              <a:rPr lang="en-US" dirty="0" err="1" smtClean="0"/>
              <a:t>tamoxifen</a:t>
            </a:r>
            <a:r>
              <a:rPr lang="en-US" dirty="0" smtClean="0"/>
              <a:t> </a:t>
            </a:r>
            <a:r>
              <a:rPr lang="en-US" dirty="0" smtClean="0">
                <a:sym typeface="Wingdings"/>
              </a:rPr>
              <a:t> continue tam or stop</a:t>
            </a:r>
          </a:p>
          <a:p>
            <a:endParaRPr lang="en-US" dirty="0">
              <a:sym typeface="Wingdings"/>
            </a:endParaRPr>
          </a:p>
          <a:p>
            <a:r>
              <a:rPr lang="en-US" dirty="0" smtClean="0">
                <a:sym typeface="Wingdings"/>
              </a:rPr>
              <a:t>+ DFS, + breast cancer mortality findings</a:t>
            </a:r>
            <a:endParaRPr lang="en-US" dirty="0"/>
          </a:p>
        </p:txBody>
      </p:sp>
    </p:spTree>
    <p:extLst>
      <p:ext uri="{BB962C8B-B14F-4D97-AF65-F5344CB8AC3E}">
        <p14:creationId xmlns:p14="http://schemas.microsoft.com/office/powerpoint/2010/main" val="35313828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ea typeface="ヒラギノ角ゴ Pro W3" charset="-128"/>
                <a:cs typeface="ヒラギノ角ゴ Pro W3" charset="-128"/>
              </a:rPr>
              <a:t>One Year Later: The Practical Application </a:t>
            </a:r>
            <a:br>
              <a:rPr lang="en-US">
                <a:solidFill>
                  <a:srgbClr val="EFC53D"/>
                </a:solidFill>
                <a:ea typeface="ヒラギノ角ゴ Pro W3" charset="-128"/>
                <a:cs typeface="ヒラギノ角ゴ Pro W3" charset="-128"/>
              </a:rPr>
            </a:br>
            <a:r>
              <a:rPr lang="en-US">
                <a:solidFill>
                  <a:srgbClr val="EFC53D"/>
                </a:solidFill>
                <a:ea typeface="ヒラギノ角ゴ Pro W3" charset="-128"/>
                <a:cs typeface="ヒラギノ角ゴ Pro W3" charset="-128"/>
              </a:rPr>
              <a:t>of Research Advances in the Management of </a:t>
            </a:r>
            <a:br>
              <a:rPr lang="en-US">
                <a:solidFill>
                  <a:srgbClr val="EFC53D"/>
                </a:solidFill>
                <a:ea typeface="ヒラギノ角ゴ Pro W3" charset="-128"/>
                <a:cs typeface="ヒラギノ角ゴ Pro W3" charset="-128"/>
              </a:rPr>
            </a:br>
            <a:r>
              <a:rPr lang="en-US">
                <a:solidFill>
                  <a:srgbClr val="EFC53D"/>
                </a:solidFill>
                <a:ea typeface="ヒラギノ角ゴ Pro W3" charset="-128"/>
                <a:cs typeface="ヒラギノ角ゴ Pro W3" charset="-128"/>
              </a:rPr>
              <a:t>Early and Advanced Breast Cancer</a:t>
            </a:r>
            <a:br>
              <a:rPr lang="en-US">
                <a:solidFill>
                  <a:srgbClr val="EFC53D"/>
                </a:solidFill>
                <a:ea typeface="ヒラギノ角ゴ Pro W3" charset="-128"/>
                <a:cs typeface="ヒラギノ角ゴ Pro W3" charset="-128"/>
              </a:rPr>
            </a:br>
            <a:r>
              <a:rPr lang="en-US" sz="800">
                <a:ea typeface="ヒラギノ角ゴ Pro W3" charset="-128"/>
                <a:cs typeface="ヒラギノ角ゴ Pro W3" charset="-128"/>
              </a:rPr>
              <a:t> </a:t>
            </a:r>
            <a:r>
              <a:rPr lang="en-US" sz="1400">
                <a:ea typeface="ヒラギノ角ゴ Pro W3" charset="-128"/>
                <a:cs typeface="ヒラギノ角ゴ Pro W3" charset="-128"/>
              </a:rPr>
              <a:t/>
            </a:r>
            <a:br>
              <a:rPr lang="en-US" sz="1400">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Wednesday, December 5, 2012</a:t>
            </a:r>
            <a:br>
              <a:rPr lang="en-US" sz="2400">
                <a:solidFill>
                  <a:schemeClr val="accent1"/>
                </a:solidFill>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7:30 PM – 9:30 PM</a:t>
            </a:r>
            <a:br>
              <a:rPr lang="en-US" sz="2400">
                <a:solidFill>
                  <a:schemeClr val="accent1"/>
                </a:solidFill>
                <a:ea typeface="ヒラギノ角ゴ Pro W3" charset="-128"/>
                <a:cs typeface="ヒラギノ角ゴ Pro W3" charset="-128"/>
              </a:rPr>
            </a:br>
            <a:r>
              <a:rPr lang="en-US" sz="2400">
                <a:solidFill>
                  <a:schemeClr val="accent1"/>
                </a:solidFill>
                <a:ea typeface="ヒラギノ角ゴ Pro W3" charset="-128"/>
                <a:cs typeface="ヒラギノ角ゴ Pro W3" charset="-128"/>
              </a:rPr>
              <a:t>San Antonio, Texas</a:t>
            </a:r>
          </a:p>
        </p:txBody>
      </p:sp>
      <p:sp>
        <p:nvSpPr>
          <p:cNvPr id="4098" name="Text Box 7"/>
          <p:cNvSpPr txBox="1">
            <a:spLocks noChangeArrowheads="1"/>
          </p:cNvSpPr>
          <p:nvPr/>
        </p:nvSpPr>
        <p:spPr bwMode="auto">
          <a:xfrm>
            <a:off x="3998913" y="4572000"/>
            <a:ext cx="1146175" cy="360363"/>
          </a:xfrm>
          <a:prstGeom prst="rect">
            <a:avLst/>
          </a:prstGeom>
          <a:noFill/>
          <a:ln w="9525">
            <a:noFill/>
            <a:miter lim="800000"/>
            <a:headEnd type="none" w="sm" len="sm"/>
            <a:tailEnd type="none" w="sm" len="sm"/>
          </a:ln>
        </p:spPr>
        <p:txBody>
          <a:bodyPr wrap="none">
            <a:prstTxWarp prst="textNoShape">
              <a:avLst/>
            </a:prstTxWarp>
            <a:spAutoFit/>
          </a:bodyPr>
          <a:lstStyle/>
          <a:p>
            <a:r>
              <a:rPr lang="en-US" sz="2000" b="1">
                <a:solidFill>
                  <a:srgbClr val="EFC53D"/>
                </a:solidFill>
                <a:ea typeface="ヒラギノ角ゴ Pro W3" charset="-128"/>
                <a:cs typeface="ヒラギノ角ゴ Pro W3" charset="-128"/>
              </a:rPr>
              <a:t>Faculty</a:t>
            </a:r>
            <a:r>
              <a:rPr lang="en-US" sz="2000" b="1">
                <a:solidFill>
                  <a:schemeClr val="bg1"/>
                </a:solidFill>
                <a:ea typeface="ヒラギノ角ゴ Pro W3" charset="-128"/>
                <a:cs typeface="ヒラギノ角ゴ Pro W3" charset="-128"/>
              </a:rPr>
              <a:t> </a:t>
            </a:r>
          </a:p>
        </p:txBody>
      </p:sp>
      <p:sp>
        <p:nvSpPr>
          <p:cNvPr id="4099" name="Text Box 6"/>
          <p:cNvSpPr txBox="1">
            <a:spLocks noChangeArrowheads="1"/>
          </p:cNvSpPr>
          <p:nvPr/>
        </p:nvSpPr>
        <p:spPr bwMode="auto">
          <a:xfrm>
            <a:off x="1295400" y="4945063"/>
            <a:ext cx="3206750" cy="922337"/>
          </a:xfrm>
          <a:prstGeom prst="rect">
            <a:avLst/>
          </a:prstGeom>
          <a:noFill/>
          <a:ln w="9525">
            <a:noFill/>
            <a:miter lim="800000"/>
            <a:headEnd type="none" w="sm" len="sm"/>
            <a:tailEnd type="none" w="sm" len="sm"/>
          </a:ln>
        </p:spPr>
        <p:txBody>
          <a:bodyPr wrap="none">
            <a:prstTxWarp prst="textNoShape">
              <a:avLst/>
            </a:prstTxWarp>
            <a:spAutoFit/>
          </a:bodyPr>
          <a:lstStyle/>
          <a:p>
            <a:r>
              <a:rPr lang="en-US" sz="1800" b="1" dirty="0"/>
              <a:t>Kimberly L Blackwell, MD</a:t>
            </a:r>
          </a:p>
          <a:p>
            <a:r>
              <a:rPr lang="en-US" sz="1800" b="1" dirty="0"/>
              <a:t>Harold J Burstein, MD, PhD</a:t>
            </a:r>
          </a:p>
          <a:p>
            <a:r>
              <a:rPr lang="en-US" sz="1800" b="1" dirty="0"/>
              <a:t>George W Sledge </a:t>
            </a:r>
            <a:r>
              <a:rPr lang="en-US" sz="1800" b="1" dirty="0" err="1"/>
              <a:t>Jr</a:t>
            </a:r>
            <a:r>
              <a:rPr lang="en-US" sz="1800" b="1" dirty="0"/>
              <a:t>, MD</a:t>
            </a:r>
          </a:p>
        </p:txBody>
      </p:sp>
      <p:sp>
        <p:nvSpPr>
          <p:cNvPr id="4100" name="Text Box 6"/>
          <p:cNvSpPr txBox="1">
            <a:spLocks noChangeArrowheads="1"/>
          </p:cNvSpPr>
          <p:nvPr/>
        </p:nvSpPr>
        <p:spPr bwMode="auto">
          <a:xfrm>
            <a:off x="4591050" y="4973638"/>
            <a:ext cx="4271963" cy="646112"/>
          </a:xfrm>
          <a:prstGeom prst="rect">
            <a:avLst/>
          </a:prstGeom>
          <a:noFill/>
          <a:ln w="9525">
            <a:noFill/>
            <a:miter lim="800000"/>
            <a:headEnd type="none" w="sm" len="sm"/>
            <a:tailEnd type="none" w="sm" len="sm"/>
          </a:ln>
        </p:spPr>
        <p:txBody>
          <a:bodyPr wrap="none">
            <a:prstTxWarp prst="textNoShape">
              <a:avLst/>
            </a:prstTxWarp>
            <a:spAutoFit/>
          </a:bodyPr>
          <a:lstStyle/>
          <a:p>
            <a:r>
              <a:rPr lang="en-US" sz="1800" b="1"/>
              <a:t>Chris Twelves, BMedSci, MBChB, MD</a:t>
            </a:r>
          </a:p>
          <a:p>
            <a:r>
              <a:rPr lang="en-US" sz="1800" b="1"/>
              <a:t>Clifford Hudis, MD</a:t>
            </a:r>
          </a:p>
        </p:txBody>
      </p:sp>
      <p:sp>
        <p:nvSpPr>
          <p:cNvPr id="4101" name="Text Box 7"/>
          <p:cNvSpPr txBox="1">
            <a:spLocks noChangeArrowheads="1"/>
          </p:cNvSpPr>
          <p:nvPr/>
        </p:nvSpPr>
        <p:spPr bwMode="auto">
          <a:xfrm>
            <a:off x="3859213" y="3657600"/>
            <a:ext cx="1425575" cy="396875"/>
          </a:xfrm>
          <a:prstGeom prst="rect">
            <a:avLst/>
          </a:prstGeom>
          <a:noFill/>
          <a:ln w="9525">
            <a:noFill/>
            <a:miter lim="800000"/>
            <a:headEnd type="none" w="sm" len="sm"/>
            <a:tailEnd type="none" w="sm" len="sm"/>
          </a:ln>
        </p:spPr>
        <p:txBody>
          <a:bodyPr wrap="none">
            <a:prstTxWarp prst="textNoShape">
              <a:avLst/>
            </a:prstTxWarp>
            <a:spAutoFit/>
          </a:bodyPr>
          <a:lstStyle/>
          <a:p>
            <a:pPr algn="ctr"/>
            <a:r>
              <a:rPr lang="en-US" sz="2000" b="1">
                <a:solidFill>
                  <a:srgbClr val="EFC53D"/>
                </a:solidFill>
              </a:rPr>
              <a:t>Moderator</a:t>
            </a:r>
          </a:p>
        </p:txBody>
      </p:sp>
      <p:sp>
        <p:nvSpPr>
          <p:cNvPr id="4102" name="Text Box 6"/>
          <p:cNvSpPr txBox="1">
            <a:spLocks noChangeArrowheads="1"/>
          </p:cNvSpPr>
          <p:nvPr/>
        </p:nvSpPr>
        <p:spPr bwMode="auto">
          <a:xfrm>
            <a:off x="3362325" y="3962400"/>
            <a:ext cx="2419350" cy="366713"/>
          </a:xfrm>
          <a:prstGeom prst="rect">
            <a:avLst/>
          </a:prstGeom>
          <a:noFill/>
          <a:ln w="9525">
            <a:noFill/>
            <a:miter lim="800000"/>
            <a:headEnd type="none" w="sm" len="sm"/>
            <a:tailEnd type="none" w="sm" len="sm"/>
          </a:ln>
        </p:spPr>
        <p:txBody>
          <a:bodyPr>
            <a:prstTxWarp prst="textNoShape">
              <a:avLst/>
            </a:prstTxWarp>
            <a:spAutoFit/>
          </a:bodyPr>
          <a:lstStyle/>
          <a:p>
            <a:pPr algn="ctr">
              <a:spcBef>
                <a:spcPts val="213"/>
              </a:spcBef>
            </a:pPr>
            <a:r>
              <a:rPr lang="en-US" sz="1800" b="1"/>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0" y="292100"/>
            <a:ext cx="9144000" cy="1143000"/>
          </a:xfrm>
        </p:spPr>
        <p:txBody>
          <a:bodyPr/>
          <a:lstStyle/>
          <a:p>
            <a:pPr algn="ctr" eaLnBrk="1" hangingPunct="1"/>
            <a:r>
              <a:rPr lang="en-US">
                <a:latin typeface="Arial" charset="0"/>
                <a:ea typeface="ＭＳ Ｐゴシック" charset="0"/>
                <a:cs typeface="Arial" charset="0"/>
              </a:rPr>
              <a:t>Case</a:t>
            </a:r>
            <a:r>
              <a:rPr lang="en-US">
                <a:latin typeface="Arial" charset="0"/>
                <a:ea typeface="ＭＳ Ｐゴシック" charset="0"/>
                <a:cs typeface="ＭＳ Ｐゴシック" charset="0"/>
              </a:rPr>
              <a:t>: From the practice of Margaret A Deutsch, MD</a:t>
            </a:r>
            <a:endParaRPr lang="en-US">
              <a:latin typeface="Arial" charset="0"/>
              <a:ea typeface="ＭＳ Ｐゴシック" charset="0"/>
              <a:cs typeface="Arial" charset="0"/>
            </a:endParaRPr>
          </a:p>
        </p:txBody>
      </p:sp>
      <p:sp>
        <p:nvSpPr>
          <p:cNvPr id="11266" name="Content Placeholder 2"/>
          <p:cNvSpPr>
            <a:spLocks noGrp="1"/>
          </p:cNvSpPr>
          <p:nvPr>
            <p:ph idx="1"/>
          </p:nvPr>
        </p:nvSpPr>
        <p:spPr>
          <a:xfrm>
            <a:off x="685800" y="1754188"/>
            <a:ext cx="7467600" cy="5027612"/>
          </a:xfrm>
        </p:spPr>
        <p:txBody>
          <a:bodyPr/>
          <a:lstStyle/>
          <a:p>
            <a:r>
              <a:rPr lang="en-US">
                <a:latin typeface="Arial" charset="0"/>
                <a:ea typeface="ＭＳ Ｐゴシック" charset="0"/>
                <a:cs typeface="Arial" charset="0"/>
              </a:rPr>
              <a:t>38 yo premenopausal woman: ER+/PR+, </a:t>
            </a:r>
            <a:br>
              <a:rPr lang="en-US">
                <a:latin typeface="Arial" charset="0"/>
                <a:ea typeface="ＭＳ Ｐゴシック" charset="0"/>
                <a:cs typeface="Arial" charset="0"/>
              </a:rPr>
            </a:br>
            <a:r>
              <a:rPr lang="en-US">
                <a:latin typeface="Arial" charset="0"/>
                <a:ea typeface="ＭＳ Ｐゴシック" charset="0"/>
                <a:cs typeface="Arial" charset="0"/>
              </a:rPr>
              <a:t>HER2-neg, multifocal IDC (5 areas), </a:t>
            </a:r>
            <a:br>
              <a:rPr lang="en-US">
                <a:latin typeface="Arial" charset="0"/>
                <a:ea typeface="ＭＳ Ｐゴシック" charset="0"/>
                <a:cs typeface="Arial" charset="0"/>
              </a:rPr>
            </a:br>
            <a:r>
              <a:rPr lang="en-US">
                <a:latin typeface="Arial" charset="0"/>
                <a:ea typeface="ＭＳ Ｐゴシック" charset="0"/>
                <a:cs typeface="Arial" charset="0"/>
              </a:rPr>
              <a:t>node-negative </a:t>
            </a:r>
          </a:p>
          <a:p>
            <a:pPr eaLnBrk="1" hangingPunct="1"/>
            <a:r>
              <a:rPr lang="en-US">
                <a:latin typeface="Arial" charset="0"/>
                <a:ea typeface="ＭＳ Ｐゴシック" charset="0"/>
                <a:cs typeface="Arial" charset="0"/>
              </a:rPr>
              <a:t>4 cycles of AC, regular menses remained </a:t>
            </a:r>
            <a:br>
              <a:rPr lang="en-US">
                <a:latin typeface="Arial" charset="0"/>
                <a:ea typeface="ＭＳ Ｐゴシック" charset="0"/>
                <a:cs typeface="Arial" charset="0"/>
              </a:rPr>
            </a:br>
            <a:r>
              <a:rPr lang="en-US">
                <a:latin typeface="Arial" charset="0"/>
                <a:ea typeface="ＭＳ Ｐゴシック" charset="0"/>
                <a:cs typeface="Arial" charset="0"/>
              </a:rPr>
              <a:t>at end of Tx</a:t>
            </a:r>
          </a:p>
          <a:p>
            <a:pPr eaLnBrk="1" hangingPunct="1"/>
            <a:r>
              <a:rPr lang="en-US">
                <a:latin typeface="Arial" charset="0"/>
                <a:ea typeface="ＭＳ Ｐゴシック" charset="0"/>
                <a:cs typeface="Arial" charset="0"/>
              </a:rPr>
              <a:t>What hormone therapy would you recommend?</a:t>
            </a:r>
          </a:p>
        </p:txBody>
      </p:sp>
    </p:spTree>
    <p:extLst>
      <p:ext uri="{BB962C8B-B14F-4D97-AF65-F5344CB8AC3E}">
        <p14:creationId xmlns:p14="http://schemas.microsoft.com/office/powerpoint/2010/main" val="8185803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381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600" b="1" dirty="0" smtClean="0"/>
              <a:t>A 38-year-old premenopausal woman: ER/PR-positive, HER2-negative, multifocal IDC (5 areas), node-negative. AC x 4 administered. What hormone therapy would you recommend?</a:t>
            </a:r>
            <a:endParaRPr lang="en-US" sz="2600" b="1" dirty="0"/>
          </a:p>
        </p:txBody>
      </p:sp>
      <p:graphicFrame>
        <p:nvGraphicFramePr>
          <p:cNvPr id="5" name="Chart 4"/>
          <p:cNvGraphicFramePr/>
          <p:nvPr>
            <p:extLst>
              <p:ext uri="{D42A27DB-BD31-4B8C-83A1-F6EECF244321}">
                <p14:modId xmlns:p14="http://schemas.microsoft.com/office/powerpoint/2010/main" val="2554241222"/>
              </p:ext>
            </p:extLst>
          </p:nvPr>
        </p:nvGraphicFramePr>
        <p:xfrm>
          <a:off x="152400" y="2362200"/>
          <a:ext cx="8686800" cy="3683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52400" y="6400800"/>
            <a:ext cx="999567" cy="369332"/>
          </a:xfrm>
          <a:prstGeom prst="rect">
            <a:avLst/>
          </a:prstGeom>
          <a:noFill/>
        </p:spPr>
        <p:txBody>
          <a:bodyPr wrap="none" rtlCol="0" anchor="ctr">
            <a:spAutoFit/>
          </a:bodyPr>
          <a:lstStyle/>
          <a:p>
            <a:r>
              <a:rPr lang="en-US" dirty="0" smtClean="0"/>
              <a:t>N = 223</a:t>
            </a:r>
            <a:endParaRPr lang="en-US" dirty="0"/>
          </a:p>
        </p:txBody>
      </p:sp>
    </p:spTree>
    <p:extLst>
      <p:ext uri="{BB962C8B-B14F-4D97-AF65-F5344CB8AC3E}">
        <p14:creationId xmlns:p14="http://schemas.microsoft.com/office/powerpoint/2010/main" val="13452801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90600"/>
            <a:ext cx="8001000" cy="5181600"/>
          </a:xfrm>
        </p:spPr>
        <p:txBody>
          <a:bodyPr anchor="t"/>
          <a:lstStyle/>
          <a:p>
            <a:r>
              <a:rPr lang="en-US" dirty="0" smtClean="0"/>
              <a:t>Module II:</a:t>
            </a:r>
            <a:br>
              <a:rPr lang="en-US" dirty="0" smtClean="0"/>
            </a:br>
            <a:r>
              <a:rPr lang="en-US" dirty="0" smtClean="0"/>
              <a:t>Adjuvant Treatment of </a:t>
            </a:r>
            <a:br>
              <a:rPr lang="en-US" dirty="0" smtClean="0"/>
            </a:br>
            <a:r>
              <a:rPr lang="en-US" dirty="0"/>
              <a:t>ER-Positive, HER2-Negative</a:t>
            </a:r>
            <a:r>
              <a:rPr lang="en-US" dirty="0" smtClean="0"/>
              <a:t> </a:t>
            </a:r>
            <a:r>
              <a:rPr lang="en-US" dirty="0"/>
              <a:t>B</a:t>
            </a:r>
            <a:r>
              <a:rPr lang="en-US" dirty="0" smtClean="0"/>
              <a:t>reast </a:t>
            </a:r>
            <a:r>
              <a:rPr lang="en-US" dirty="0"/>
              <a:t>C</a:t>
            </a:r>
            <a:r>
              <a:rPr lang="en-US" dirty="0" smtClean="0"/>
              <a:t>ancer</a:t>
            </a:r>
            <a:br>
              <a:rPr lang="en-US" dirty="0" smtClean="0"/>
            </a:br>
            <a:r>
              <a:rPr lang="en-US" baseline="30000" dirty="0"/>
              <a:t/>
            </a:r>
            <a:br>
              <a:rPr lang="en-US" baseline="30000" dirty="0"/>
            </a:br>
            <a:r>
              <a:rPr lang="en-US" sz="3200" dirty="0"/>
              <a:t>Harold J Burstein, MD, PhD</a:t>
            </a:r>
            <a:br>
              <a:rPr lang="en-US" sz="3200" dirty="0"/>
            </a:br>
            <a:r>
              <a:rPr lang="en-US" sz="3200" dirty="0"/>
              <a:t>Harvard Medical School</a:t>
            </a:r>
            <a:br>
              <a:rPr lang="en-US" sz="3200" dirty="0"/>
            </a:br>
            <a:r>
              <a:rPr lang="en-US" sz="3200" dirty="0"/>
              <a:t>Dana-Farber Cancer Institute</a:t>
            </a:r>
          </a:p>
        </p:txBody>
      </p:sp>
    </p:spTree>
    <p:extLst>
      <p:ext uri="{BB962C8B-B14F-4D97-AF65-F5344CB8AC3E}">
        <p14:creationId xmlns:p14="http://schemas.microsoft.com/office/powerpoint/2010/main" val="22032191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0" y="292100"/>
            <a:ext cx="9144000" cy="1143000"/>
          </a:xfrm>
        </p:spPr>
        <p:txBody>
          <a:bodyPr/>
          <a:lstStyle/>
          <a:p>
            <a:pPr algn="ctr" eaLnBrk="1" hangingPunct="1"/>
            <a:r>
              <a:rPr lang="en-US">
                <a:latin typeface="Arial" charset="0"/>
                <a:ea typeface="ＭＳ Ｐゴシック" charset="0"/>
                <a:cs typeface="Arial" charset="0"/>
              </a:rPr>
              <a:t>Case</a:t>
            </a:r>
            <a:r>
              <a:rPr lang="en-US">
                <a:latin typeface="Arial" charset="0"/>
                <a:ea typeface="ＭＳ Ｐゴシック" charset="0"/>
                <a:cs typeface="ＭＳ Ｐゴシック" charset="0"/>
              </a:rPr>
              <a:t>: From the practice of Margaret A Deutsch, MD</a:t>
            </a:r>
            <a:endParaRPr lang="en-US">
              <a:latin typeface="Arial" charset="0"/>
              <a:ea typeface="ＭＳ Ｐゴシック" charset="0"/>
              <a:cs typeface="Arial" charset="0"/>
            </a:endParaRPr>
          </a:p>
        </p:txBody>
      </p:sp>
      <p:sp>
        <p:nvSpPr>
          <p:cNvPr id="10242" name="Content Placeholder 2"/>
          <p:cNvSpPr>
            <a:spLocks noGrp="1"/>
          </p:cNvSpPr>
          <p:nvPr>
            <p:ph idx="1"/>
          </p:nvPr>
        </p:nvSpPr>
        <p:spPr>
          <a:xfrm>
            <a:off x="685800" y="1754188"/>
            <a:ext cx="7772400" cy="5027612"/>
          </a:xfrm>
        </p:spPr>
        <p:txBody>
          <a:bodyPr/>
          <a:lstStyle/>
          <a:p>
            <a:r>
              <a:rPr lang="en-US">
                <a:latin typeface="Arial" charset="0"/>
                <a:ea typeface="ＭＳ Ｐゴシック" charset="0"/>
                <a:cs typeface="Arial" charset="0"/>
              </a:rPr>
              <a:t>60 yo woman, s/p lumpectomy: 2.1-cm ER+/PR+, HER2-neg IDC</a:t>
            </a:r>
          </a:p>
          <a:p>
            <a:r>
              <a:rPr lang="en-US">
                <a:latin typeface="Arial" charset="0"/>
                <a:ea typeface="ＭＳ Ｐゴシック" charset="0"/>
                <a:cs typeface="Arial" charset="0"/>
              </a:rPr>
              <a:t>1/14 positive axillary nodes</a:t>
            </a:r>
          </a:p>
          <a:p>
            <a:r>
              <a:rPr lang="en-US">
                <a:latin typeface="Arial" charset="0"/>
                <a:ea typeface="ＭＳ Ｐゴシック" charset="0"/>
                <a:cs typeface="Arial" charset="0"/>
              </a:rPr>
              <a:t>Would you generally order Onco</a:t>
            </a:r>
            <a:r>
              <a:rPr lang="en-US" i="1">
                <a:latin typeface="Arial" charset="0"/>
                <a:ea typeface="ＭＳ Ｐゴシック" charset="0"/>
                <a:cs typeface="Arial" charset="0"/>
              </a:rPr>
              <a:t>type</a:t>
            </a:r>
            <a:r>
              <a:rPr lang="en-US">
                <a:latin typeface="Arial" charset="0"/>
                <a:ea typeface="ＭＳ Ｐゴシック" charset="0"/>
                <a:cs typeface="Arial" charset="0"/>
              </a:rPr>
              <a:t>DX</a:t>
            </a:r>
            <a:r>
              <a:rPr lang="en-US" baseline="30000">
                <a:latin typeface="Arial" charset="0"/>
                <a:ea typeface="ＭＳ Ｐゴシック" charset="0"/>
                <a:cs typeface="Arial" charset="0"/>
              </a:rPr>
              <a:t>®</a:t>
            </a:r>
            <a:r>
              <a:rPr lang="en-US">
                <a:latin typeface="Arial" charset="0"/>
                <a:ea typeface="ＭＳ Ｐゴシック" charset="0"/>
                <a:cs typeface="Arial" charset="0"/>
              </a:rPr>
              <a:t>?</a:t>
            </a:r>
          </a:p>
        </p:txBody>
      </p:sp>
    </p:spTree>
    <p:extLst>
      <p:ext uri="{BB962C8B-B14F-4D97-AF65-F5344CB8AC3E}">
        <p14:creationId xmlns:p14="http://schemas.microsoft.com/office/powerpoint/2010/main" val="22076429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533400"/>
            <a:ext cx="8229600" cy="1600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600" b="1" dirty="0" smtClean="0"/>
              <a:t>A 60-year-old woman is s/p lumpectomy for a </a:t>
            </a:r>
            <a:br>
              <a:rPr lang="en-US" sz="2600" b="1" dirty="0" smtClean="0"/>
            </a:br>
            <a:r>
              <a:rPr lang="en-US" sz="2600" b="1" dirty="0" smtClean="0"/>
              <a:t>2.1-cm, ER/PR-positive, HER2-negative IDC with 1/14 positive axillary nodes. Would you likely </a:t>
            </a:r>
            <a:br>
              <a:rPr lang="en-US" sz="2600" b="1" dirty="0" smtClean="0"/>
            </a:br>
            <a:r>
              <a:rPr lang="en-US" sz="2600" b="1" dirty="0" smtClean="0"/>
              <a:t>order an </a:t>
            </a:r>
            <a:r>
              <a:rPr lang="en-US" sz="2600" b="1" dirty="0" err="1" smtClean="0"/>
              <a:t>Onco</a:t>
            </a:r>
            <a:r>
              <a:rPr lang="en-US" sz="2600" b="1" i="1" dirty="0" err="1" smtClean="0"/>
              <a:t>type</a:t>
            </a:r>
            <a:r>
              <a:rPr lang="en-US" sz="2600" b="1" dirty="0" smtClean="0"/>
              <a:t> DX</a:t>
            </a:r>
            <a:r>
              <a:rPr lang="en-US" sz="2600" b="1" baseline="30000" dirty="0" smtClean="0"/>
              <a:t>®</a:t>
            </a:r>
            <a:r>
              <a:rPr lang="en-US" sz="2600" b="1" dirty="0" smtClean="0"/>
              <a:t> assay for this patient?</a:t>
            </a:r>
            <a:endParaRPr lang="en-US" sz="2600" b="1" dirty="0"/>
          </a:p>
        </p:txBody>
      </p:sp>
      <p:graphicFrame>
        <p:nvGraphicFramePr>
          <p:cNvPr id="5" name="Chart 4"/>
          <p:cNvGraphicFramePr/>
          <p:nvPr>
            <p:extLst>
              <p:ext uri="{D42A27DB-BD31-4B8C-83A1-F6EECF244321}">
                <p14:modId xmlns:p14="http://schemas.microsoft.com/office/powerpoint/2010/main" val="3265729366"/>
              </p:ext>
            </p:extLst>
          </p:nvPr>
        </p:nvGraphicFramePr>
        <p:xfrm>
          <a:off x="381000" y="2362200"/>
          <a:ext cx="8369300" cy="3683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52400" y="6400800"/>
            <a:ext cx="999567" cy="369332"/>
          </a:xfrm>
          <a:prstGeom prst="rect">
            <a:avLst/>
          </a:prstGeom>
          <a:noFill/>
        </p:spPr>
        <p:txBody>
          <a:bodyPr wrap="none" rtlCol="0" anchor="ctr">
            <a:spAutoFit/>
          </a:bodyPr>
          <a:lstStyle/>
          <a:p>
            <a:r>
              <a:rPr lang="en-US" dirty="0" smtClean="0"/>
              <a:t>N = 217</a:t>
            </a:r>
            <a:endParaRPr lang="en-US" dirty="0"/>
          </a:p>
        </p:txBody>
      </p:sp>
    </p:spTree>
    <p:extLst>
      <p:ext uri="{BB962C8B-B14F-4D97-AF65-F5344CB8AC3E}">
        <p14:creationId xmlns:p14="http://schemas.microsoft.com/office/powerpoint/2010/main" val="3967544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304800"/>
            <a:ext cx="7696200" cy="1981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600" b="1" dirty="0" smtClean="0"/>
              <a:t>A 60-year-old woman is s/p lumpectomy for a 2.1-cm, ER/PR-positive, HER2-negative IDC with 1/14 positive axillary nodes. </a:t>
            </a:r>
            <a:r>
              <a:rPr lang="en-US" sz="2600" b="1" dirty="0" err="1" smtClean="0"/>
              <a:t>Onco</a:t>
            </a:r>
            <a:r>
              <a:rPr lang="en-US" sz="2600" b="1" i="1" dirty="0" err="1" smtClean="0"/>
              <a:t>type</a:t>
            </a:r>
            <a:r>
              <a:rPr lang="en-US" sz="2600" b="1" dirty="0" smtClean="0"/>
              <a:t> DX Recurrence Score</a:t>
            </a:r>
            <a:r>
              <a:rPr lang="en-US" sz="2600" b="1" baseline="30000" dirty="0" smtClean="0"/>
              <a:t>®</a:t>
            </a:r>
            <a:r>
              <a:rPr lang="en-US" sz="2600" b="1" dirty="0" smtClean="0"/>
              <a:t> is 12 (low). Would you likely recommend chemotherapy?</a:t>
            </a:r>
            <a:endParaRPr lang="en-US" sz="2600" b="1" dirty="0"/>
          </a:p>
        </p:txBody>
      </p:sp>
      <p:graphicFrame>
        <p:nvGraphicFramePr>
          <p:cNvPr id="5" name="Chart 4"/>
          <p:cNvGraphicFramePr/>
          <p:nvPr>
            <p:extLst>
              <p:ext uri="{D42A27DB-BD31-4B8C-83A1-F6EECF244321}">
                <p14:modId xmlns:p14="http://schemas.microsoft.com/office/powerpoint/2010/main" val="2973015374"/>
              </p:ext>
            </p:extLst>
          </p:nvPr>
        </p:nvGraphicFramePr>
        <p:xfrm>
          <a:off x="152400" y="2514600"/>
          <a:ext cx="8915400" cy="4140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52400" y="6400800"/>
            <a:ext cx="999567" cy="369332"/>
          </a:xfrm>
          <a:prstGeom prst="rect">
            <a:avLst/>
          </a:prstGeom>
          <a:noFill/>
        </p:spPr>
        <p:txBody>
          <a:bodyPr wrap="none" rtlCol="0" anchor="ctr">
            <a:spAutoFit/>
          </a:bodyPr>
          <a:lstStyle/>
          <a:p>
            <a:r>
              <a:rPr lang="en-US" dirty="0" smtClean="0"/>
              <a:t>N = 222</a:t>
            </a:r>
            <a:endParaRPr lang="en-US" dirty="0"/>
          </a:p>
        </p:txBody>
      </p:sp>
    </p:spTree>
    <p:extLst>
      <p:ext uri="{BB962C8B-B14F-4D97-AF65-F5344CB8AC3E}">
        <p14:creationId xmlns:p14="http://schemas.microsoft.com/office/powerpoint/2010/main" val="19820408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381000"/>
            <a:ext cx="8229600" cy="1600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2600" b="1" dirty="0" smtClean="0"/>
              <a:t>A 42-year-old woman with a 2.0-cm, Grade 2, </a:t>
            </a:r>
            <a:br>
              <a:rPr lang="en-US" sz="2600" b="1" dirty="0" smtClean="0"/>
            </a:br>
            <a:r>
              <a:rPr lang="en-US" sz="2600" b="1" dirty="0" smtClean="0"/>
              <a:t>ER-positive, HER2-negative, node-negative IDC. Would you likely order an </a:t>
            </a:r>
            <a:r>
              <a:rPr lang="en-US" sz="2600" b="1" dirty="0" err="1" smtClean="0"/>
              <a:t>Onco</a:t>
            </a:r>
            <a:r>
              <a:rPr lang="en-US" sz="2600" b="1" i="1" dirty="0" err="1" smtClean="0"/>
              <a:t>type</a:t>
            </a:r>
            <a:r>
              <a:rPr lang="en-US" sz="2600" b="1" dirty="0" smtClean="0"/>
              <a:t> DX assay </a:t>
            </a:r>
            <a:br>
              <a:rPr lang="en-US" sz="2600" b="1" dirty="0" smtClean="0"/>
            </a:br>
            <a:r>
              <a:rPr lang="en-US" sz="2600" b="1" dirty="0" smtClean="0"/>
              <a:t>for this patient?</a:t>
            </a:r>
            <a:endParaRPr lang="en-US" sz="2600" b="1" dirty="0"/>
          </a:p>
        </p:txBody>
      </p:sp>
      <p:graphicFrame>
        <p:nvGraphicFramePr>
          <p:cNvPr id="5" name="Chart 4"/>
          <p:cNvGraphicFramePr/>
          <p:nvPr>
            <p:extLst>
              <p:ext uri="{D42A27DB-BD31-4B8C-83A1-F6EECF244321}">
                <p14:modId xmlns:p14="http://schemas.microsoft.com/office/powerpoint/2010/main" val="4181585264"/>
              </p:ext>
            </p:extLst>
          </p:nvPr>
        </p:nvGraphicFramePr>
        <p:xfrm>
          <a:off x="228600" y="2362200"/>
          <a:ext cx="8369300" cy="3987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52400" y="6400800"/>
            <a:ext cx="999567" cy="369332"/>
          </a:xfrm>
          <a:prstGeom prst="rect">
            <a:avLst/>
          </a:prstGeom>
          <a:noFill/>
        </p:spPr>
        <p:txBody>
          <a:bodyPr wrap="none" rtlCol="0" anchor="ctr">
            <a:spAutoFit/>
          </a:bodyPr>
          <a:lstStyle/>
          <a:p>
            <a:r>
              <a:rPr lang="en-US" dirty="0" smtClean="0"/>
              <a:t>N = 224</a:t>
            </a:r>
            <a:endParaRPr lang="en-US" dirty="0"/>
          </a:p>
        </p:txBody>
      </p:sp>
    </p:spTree>
    <p:extLst>
      <p:ext uri="{BB962C8B-B14F-4D97-AF65-F5344CB8AC3E}">
        <p14:creationId xmlns:p14="http://schemas.microsoft.com/office/powerpoint/2010/main" val="34513890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381000" y="914400"/>
            <a:ext cx="8229600" cy="1470025"/>
          </a:xfrm>
        </p:spPr>
        <p:txBody>
          <a:bodyPr/>
          <a:lstStyle/>
          <a:p>
            <a:r>
              <a:rPr lang="en-US" sz="2800" dirty="0"/>
              <a:t>Association Between the </a:t>
            </a:r>
            <a:r>
              <a:rPr lang="en-US" sz="2800" dirty="0" smtClean="0"/>
              <a:t>21-Gene </a:t>
            </a:r>
            <a:r>
              <a:rPr lang="en-US" sz="2800" dirty="0"/>
              <a:t>Recurrence Score (RS) and Benefit from </a:t>
            </a:r>
            <a:r>
              <a:rPr lang="en-US" sz="2800" dirty="0" smtClean="0"/>
              <a:t>Addition of Adjuvant </a:t>
            </a:r>
            <a:r>
              <a:rPr lang="en-US" sz="2800" dirty="0"/>
              <a:t>Paclitaxel in Node-</a:t>
            </a:r>
            <a:r>
              <a:rPr lang="en-US" sz="2800" dirty="0" smtClean="0"/>
              <a:t>positive,</a:t>
            </a:r>
            <a:br>
              <a:rPr lang="en-US" sz="2800" dirty="0" smtClean="0"/>
            </a:br>
            <a:r>
              <a:rPr lang="en-US" sz="2800" dirty="0" smtClean="0"/>
              <a:t>ER-positive </a:t>
            </a:r>
            <a:r>
              <a:rPr lang="en-US" sz="2800" dirty="0"/>
              <a:t>Breast Cancer </a:t>
            </a:r>
            <a:r>
              <a:rPr lang="en-US" sz="2800" dirty="0" smtClean="0"/>
              <a:t>Patients: </a:t>
            </a:r>
            <a:br>
              <a:rPr lang="en-US" sz="2800" dirty="0" smtClean="0"/>
            </a:br>
            <a:r>
              <a:rPr lang="en-US" sz="2800" dirty="0" smtClean="0"/>
              <a:t>Results </a:t>
            </a:r>
            <a:r>
              <a:rPr lang="en-US" sz="2800" dirty="0"/>
              <a:t>from NSABP B-28 </a:t>
            </a:r>
            <a:endParaRPr lang="en-US" sz="2700" dirty="0">
              <a:effectLst>
                <a:outerShdw blurRad="38100" dist="38100" dir="2700000" algn="tl">
                  <a:srgbClr val="000000">
                    <a:alpha val="43137"/>
                  </a:srgbClr>
                </a:outerShdw>
              </a:effectLst>
              <a:latin typeface="News Gothic MT" charset="0"/>
              <a:ea typeface="ＭＳ Ｐゴシック" charset="0"/>
              <a:cs typeface="ＭＳ Ｐゴシック" charset="0"/>
            </a:endParaRPr>
          </a:p>
        </p:txBody>
      </p:sp>
      <p:sp>
        <p:nvSpPr>
          <p:cNvPr id="15363" name="Subtitle 4"/>
          <p:cNvSpPr>
            <a:spLocks noGrp="1"/>
          </p:cNvSpPr>
          <p:nvPr>
            <p:ph type="subTitle" idx="1"/>
          </p:nvPr>
        </p:nvSpPr>
        <p:spPr>
          <a:xfrm>
            <a:off x="457200" y="3508375"/>
            <a:ext cx="8229600" cy="1292225"/>
          </a:xfrm>
        </p:spPr>
        <p:txBody>
          <a:bodyPr/>
          <a:lstStyle/>
          <a:p>
            <a:r>
              <a:rPr lang="en-US" sz="2000" b="0" u="sng" dirty="0" smtClean="0">
                <a:effectLst>
                  <a:outerShdw blurRad="38100" dist="38100" dir="2700000" algn="tl">
                    <a:srgbClr val="000000">
                      <a:alpha val="43137"/>
                    </a:srgbClr>
                  </a:outerShdw>
                </a:effectLst>
              </a:rPr>
              <a:t>Mamounas EP</a:t>
            </a:r>
            <a:r>
              <a:rPr lang="en-US" sz="2000" b="0" dirty="0" smtClean="0">
                <a:effectLst>
                  <a:outerShdw blurRad="38100" dist="38100" dir="2700000" algn="tl">
                    <a:srgbClr val="000000">
                      <a:alpha val="43137"/>
                    </a:srgbClr>
                  </a:outerShdw>
                </a:effectLst>
              </a:rPr>
              <a:t>, Tang G, Paik S, Baehner FL, Liu Q, Jeong J-H, Kim S-R, Butler SM, Jamshidian F, Cherbavaz DB, Sing AP, Shak, S, Julian T, Lembersky B, Wickerham DL, Costantino JP, and Wolmark N. NSABP Operations and Biostatistical Center, Pittsburgh, PA and Genomic Health, Inc., Redwood City, CA</a:t>
            </a:r>
            <a:r>
              <a:rPr lang="en-US" sz="2000" dirty="0" smtClean="0">
                <a:solidFill>
                  <a:schemeClr val="tx2">
                    <a:lumMod val="75000"/>
                  </a:schemeClr>
                </a:solidFill>
                <a:effectLst>
                  <a:outerShdw blurRad="38100" dist="38100" dir="2700000" algn="tl">
                    <a:srgbClr val="000000">
                      <a:alpha val="43137"/>
                    </a:srgbClr>
                  </a:outerShdw>
                </a:effectLst>
              </a:rPr>
              <a:t>.</a:t>
            </a:r>
            <a:endParaRPr lang="en-US" sz="2000" dirty="0">
              <a:solidFill>
                <a:schemeClr val="tx2">
                  <a:lumMod val="75000"/>
                </a:schemeClr>
              </a:solidFill>
              <a:effectLst>
                <a:outerShdw blurRad="38100" dist="38100" dir="2700000" algn="tl">
                  <a:srgbClr val="000000">
                    <a:alpha val="43137"/>
                  </a:srgbClr>
                </a:outerShdw>
              </a:effectLst>
            </a:endParaRPr>
          </a:p>
        </p:txBody>
      </p:sp>
      <p:sp>
        <p:nvSpPr>
          <p:cNvPr id="4" name="Rectangle 3"/>
          <p:cNvSpPr/>
          <p:nvPr/>
        </p:nvSpPr>
        <p:spPr>
          <a:xfrm>
            <a:off x="304800" y="5715000"/>
            <a:ext cx="8534400" cy="523220"/>
          </a:xfrm>
          <a:prstGeom prst="rect">
            <a:avLst/>
          </a:prstGeom>
        </p:spPr>
        <p:txBody>
          <a:bodyPr wrap="square">
            <a:spAutoFit/>
          </a:bodyPr>
          <a:lstStyle/>
          <a:p>
            <a:pPr algn="ctr" eaLnBrk="1" fontAlgn="auto" hangingPunct="1">
              <a:spcBef>
                <a:spcPts val="0"/>
              </a:spcBef>
              <a:spcAft>
                <a:spcPts val="0"/>
              </a:spcAft>
            </a:pPr>
            <a:r>
              <a:rPr lang="en-US" sz="1400" dirty="0" smtClean="0">
                <a:solidFill>
                  <a:srgbClr val="FFFFFF"/>
                </a:solidFill>
                <a:effectLst>
                  <a:outerShdw blurRad="38100" dist="38100" dir="2700000" algn="tl">
                    <a:srgbClr val="000000">
                      <a:alpha val="43137"/>
                    </a:srgbClr>
                  </a:outerShdw>
                </a:effectLst>
                <a:latin typeface="Arial"/>
              </a:rPr>
              <a:t>Supported by: Susan G. Komen for the Cure® , NCI, HHS, PHS (grants U10-CA-12027, -69651, -37377, -69974, and U24-CA-114732), and Bristol-Myers Squibb Pharmaceutical Research Institute</a:t>
            </a:r>
            <a:endParaRPr lang="en-US" sz="1400"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354451020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24771" y="152400"/>
            <a:ext cx="8229600" cy="838200"/>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b="1" kern="0" dirty="0" smtClean="0">
                <a:solidFill>
                  <a:srgbClr val="FFFF00"/>
                </a:solidFill>
                <a:effectLst>
                  <a:outerShdw blurRad="50800" dist="38100" dir="2700000" algn="tl" rotWithShape="0">
                    <a:srgbClr val="000000">
                      <a:alpha val="43000"/>
                    </a:srgbClr>
                  </a:outerShdw>
                </a:effectLst>
              </a:rPr>
              <a:t>Overall Recurrence Score Distribution</a:t>
            </a:r>
            <a:endParaRPr kumimoji="0" lang="en-US" sz="3200" b="1" i="0" u="none" strike="noStrike" kern="0" cap="none" spc="0" normalizeH="0" baseline="0" noProof="0" dirty="0" smtClean="0">
              <a:ln>
                <a:noFill/>
              </a:ln>
              <a:solidFill>
                <a:srgbClr val="FFFF00"/>
              </a:solidFill>
              <a:effectLst>
                <a:outerShdw blurRad="50800" dist="38100" dir="2700000" algn="tl" rotWithShape="0">
                  <a:srgbClr val="000000">
                    <a:alpha val="43000"/>
                  </a:srgbClr>
                </a:outerShdw>
              </a:effectLst>
              <a:uLnTx/>
              <a:uFillTx/>
            </a:endParaRPr>
          </a:p>
        </p:txBody>
      </p:sp>
      <p:sp>
        <p:nvSpPr>
          <p:cNvPr id="19" name="Content Placeholder 2"/>
          <p:cNvSpPr>
            <a:spLocks noGrp="1"/>
          </p:cNvSpPr>
          <p:nvPr>
            <p:ph idx="1"/>
          </p:nvPr>
        </p:nvSpPr>
        <p:spPr>
          <a:xfrm>
            <a:off x="381000" y="4595813"/>
            <a:ext cx="8458200" cy="2033587"/>
          </a:xfrm>
        </p:spPr>
        <p:txBody>
          <a:bodyPr/>
          <a:lstStyle/>
          <a:p>
            <a:r>
              <a:rPr lang="en-US" sz="2000" dirty="0" smtClean="0">
                <a:solidFill>
                  <a:schemeClr val="bg1"/>
                </a:solidFill>
              </a:rPr>
              <a:t>The distribution of RS was not statistically significantly different according to treatment, surgery type or number of positive nodes</a:t>
            </a:r>
          </a:p>
          <a:p>
            <a:r>
              <a:rPr lang="en-US" sz="2000" dirty="0" smtClean="0">
                <a:solidFill>
                  <a:schemeClr val="bg1"/>
                </a:solidFill>
              </a:rPr>
              <a:t>There were statistically significant differences in the distribution of RS according to age and tumor size with </a:t>
            </a:r>
            <a:r>
              <a:rPr lang="en-US" sz="2000" dirty="0" smtClean="0">
                <a:solidFill>
                  <a:srgbClr val="FFFF00"/>
                </a:solidFill>
              </a:rPr>
              <a:t>older patients and patients with small tumors being more likely to have low RS </a:t>
            </a:r>
            <a:endParaRPr lang="en-US" sz="2000" dirty="0">
              <a:solidFill>
                <a:srgbClr val="FFFF00"/>
              </a:solidFill>
            </a:endParaRPr>
          </a:p>
        </p:txBody>
      </p:sp>
      <p:graphicFrame>
        <p:nvGraphicFramePr>
          <p:cNvPr id="14" name="Chart 13"/>
          <p:cNvGraphicFramePr/>
          <p:nvPr>
            <p:extLst>
              <p:ext uri="{D42A27DB-BD31-4B8C-83A1-F6EECF244321}">
                <p14:modId xmlns:p14="http://schemas.microsoft.com/office/powerpoint/2010/main" val="1391148114"/>
              </p:ext>
            </p:extLst>
          </p:nvPr>
        </p:nvGraphicFramePr>
        <p:xfrm>
          <a:off x="992585" y="1090613"/>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19"/>
          <p:cNvSpPr txBox="1"/>
          <p:nvPr/>
        </p:nvSpPr>
        <p:spPr>
          <a:xfrm>
            <a:off x="3958431" y="3529013"/>
            <a:ext cx="918369" cy="369332"/>
          </a:xfrm>
          <a:prstGeom prst="rect">
            <a:avLst/>
          </a:prstGeom>
          <a:noFill/>
        </p:spPr>
        <p:txBody>
          <a:bodyPr wrap="square" rtlCol="0">
            <a:spAutoFit/>
          </a:bodyPr>
          <a:lstStyle/>
          <a:p>
            <a:r>
              <a:rPr lang="en-US" dirty="0" smtClean="0">
                <a:solidFill>
                  <a:schemeClr val="tx2"/>
                </a:solidFill>
              </a:rPr>
              <a:t> </a:t>
            </a:r>
            <a:r>
              <a:rPr lang="en-US" b="1" dirty="0" smtClean="0">
                <a:solidFill>
                  <a:schemeClr val="tx2"/>
                </a:solidFill>
              </a:rPr>
              <a:t>n=386</a:t>
            </a:r>
            <a:endParaRPr lang="en-US" b="1" dirty="0">
              <a:solidFill>
                <a:schemeClr val="tx2"/>
              </a:solidFill>
            </a:endParaRPr>
          </a:p>
        </p:txBody>
      </p:sp>
      <p:sp>
        <p:nvSpPr>
          <p:cNvPr id="22" name="TextBox 21"/>
          <p:cNvSpPr txBox="1"/>
          <p:nvPr/>
        </p:nvSpPr>
        <p:spPr>
          <a:xfrm>
            <a:off x="5715000" y="2462213"/>
            <a:ext cx="918369" cy="369332"/>
          </a:xfrm>
          <a:prstGeom prst="rect">
            <a:avLst/>
          </a:prstGeom>
          <a:noFill/>
        </p:spPr>
        <p:txBody>
          <a:bodyPr wrap="square" rtlCol="0">
            <a:spAutoFit/>
          </a:bodyPr>
          <a:lstStyle/>
          <a:p>
            <a:r>
              <a:rPr lang="en-US" b="1" dirty="0" smtClean="0">
                <a:solidFill>
                  <a:schemeClr val="tx2"/>
                </a:solidFill>
              </a:rPr>
              <a:t> n=364</a:t>
            </a:r>
            <a:endParaRPr lang="en-US" b="1" dirty="0">
              <a:solidFill>
                <a:schemeClr val="tx2"/>
              </a:solidFill>
            </a:endParaRPr>
          </a:p>
        </p:txBody>
      </p:sp>
      <p:sp>
        <p:nvSpPr>
          <p:cNvPr id="23" name="TextBox 22"/>
          <p:cNvSpPr txBox="1"/>
          <p:nvPr/>
        </p:nvSpPr>
        <p:spPr>
          <a:xfrm>
            <a:off x="5101431" y="2000548"/>
            <a:ext cx="918369" cy="523220"/>
          </a:xfrm>
          <a:prstGeom prst="rect">
            <a:avLst/>
          </a:prstGeom>
          <a:noFill/>
        </p:spPr>
        <p:txBody>
          <a:bodyPr wrap="square" rtlCol="0">
            <a:spAutoFit/>
          </a:bodyPr>
          <a:lstStyle/>
          <a:p>
            <a:r>
              <a:rPr lang="en-US" sz="2800" b="1" dirty="0" smtClean="0">
                <a:solidFill>
                  <a:schemeClr val="tx2"/>
                </a:solidFill>
              </a:rPr>
              <a:t>34%</a:t>
            </a:r>
            <a:endParaRPr lang="en-US" sz="2800" b="1" dirty="0">
              <a:solidFill>
                <a:schemeClr val="tx2"/>
              </a:solidFill>
            </a:endParaRPr>
          </a:p>
        </p:txBody>
      </p:sp>
      <p:sp>
        <p:nvSpPr>
          <p:cNvPr id="25" name="TextBox 24"/>
          <p:cNvSpPr txBox="1"/>
          <p:nvPr/>
        </p:nvSpPr>
        <p:spPr>
          <a:xfrm>
            <a:off x="3272631" y="1848148"/>
            <a:ext cx="918369" cy="523220"/>
          </a:xfrm>
          <a:prstGeom prst="rect">
            <a:avLst/>
          </a:prstGeom>
          <a:noFill/>
        </p:spPr>
        <p:txBody>
          <a:bodyPr wrap="square" rtlCol="0">
            <a:spAutoFit/>
          </a:bodyPr>
          <a:lstStyle/>
          <a:p>
            <a:r>
              <a:rPr lang="en-US" sz="2800" b="1" dirty="0" smtClean="0">
                <a:solidFill>
                  <a:srgbClr val="FFFFFF"/>
                </a:solidFill>
              </a:rPr>
              <a:t>30%</a:t>
            </a:r>
            <a:endParaRPr lang="en-US" sz="2800" b="1" dirty="0">
              <a:solidFill>
                <a:srgbClr val="FFFFFF"/>
              </a:solidFill>
            </a:endParaRPr>
          </a:p>
        </p:txBody>
      </p:sp>
      <p:sp>
        <p:nvSpPr>
          <p:cNvPr id="24" name="TextBox 23"/>
          <p:cNvSpPr txBox="1"/>
          <p:nvPr/>
        </p:nvSpPr>
        <p:spPr>
          <a:xfrm>
            <a:off x="2434431" y="2233613"/>
            <a:ext cx="918369" cy="369332"/>
          </a:xfrm>
          <a:prstGeom prst="rect">
            <a:avLst/>
          </a:prstGeom>
          <a:noFill/>
        </p:spPr>
        <p:txBody>
          <a:bodyPr wrap="square" rtlCol="0">
            <a:spAutoFit/>
          </a:bodyPr>
          <a:lstStyle/>
          <a:p>
            <a:r>
              <a:rPr lang="en-US" dirty="0" smtClean="0">
                <a:solidFill>
                  <a:srgbClr val="FFFFFF"/>
                </a:solidFill>
              </a:rPr>
              <a:t> </a:t>
            </a:r>
            <a:r>
              <a:rPr lang="en-US" b="1" dirty="0" smtClean="0">
                <a:solidFill>
                  <a:srgbClr val="FFFFFF"/>
                </a:solidFill>
              </a:rPr>
              <a:t>n=315</a:t>
            </a:r>
            <a:endParaRPr lang="en-US" b="1" dirty="0">
              <a:solidFill>
                <a:srgbClr val="FFFFFF"/>
              </a:solidFill>
            </a:endParaRPr>
          </a:p>
        </p:txBody>
      </p:sp>
      <p:sp>
        <p:nvSpPr>
          <p:cNvPr id="21" name="TextBox 20"/>
          <p:cNvSpPr txBox="1"/>
          <p:nvPr/>
        </p:nvSpPr>
        <p:spPr>
          <a:xfrm>
            <a:off x="3962400" y="2919413"/>
            <a:ext cx="918369" cy="523220"/>
          </a:xfrm>
          <a:prstGeom prst="rect">
            <a:avLst/>
          </a:prstGeom>
          <a:noFill/>
        </p:spPr>
        <p:txBody>
          <a:bodyPr wrap="square" rtlCol="0">
            <a:spAutoFit/>
          </a:bodyPr>
          <a:lstStyle/>
          <a:p>
            <a:r>
              <a:rPr lang="en-US" sz="2800" b="1" dirty="0" smtClean="0">
                <a:solidFill>
                  <a:schemeClr val="tx2"/>
                </a:solidFill>
              </a:rPr>
              <a:t>36%</a:t>
            </a:r>
            <a:endParaRPr lang="en-US" sz="2800" b="1" dirty="0">
              <a:solidFill>
                <a:schemeClr val="tx2"/>
              </a:solidFill>
            </a:endParaRPr>
          </a:p>
        </p:txBody>
      </p:sp>
      <p:sp>
        <p:nvSpPr>
          <p:cNvPr id="15" name="TextBox 14"/>
          <p:cNvSpPr txBox="1"/>
          <p:nvPr/>
        </p:nvSpPr>
        <p:spPr>
          <a:xfrm>
            <a:off x="1371600" y="3833813"/>
            <a:ext cx="1311578" cy="461665"/>
          </a:xfrm>
          <a:prstGeom prst="rect">
            <a:avLst/>
          </a:prstGeom>
          <a:noFill/>
        </p:spPr>
        <p:txBody>
          <a:bodyPr wrap="none" rtlCol="0">
            <a:spAutoFit/>
          </a:bodyPr>
          <a:lstStyle/>
          <a:p>
            <a:r>
              <a:rPr lang="en-US" sz="2400" b="1" dirty="0" smtClean="0">
                <a:solidFill>
                  <a:schemeClr val="bg1"/>
                </a:solidFill>
              </a:rPr>
              <a:t>Low RS</a:t>
            </a:r>
            <a:endParaRPr lang="en-US" sz="2400" b="1" dirty="0">
              <a:solidFill>
                <a:schemeClr val="bg1"/>
              </a:solidFill>
            </a:endParaRPr>
          </a:p>
        </p:txBody>
      </p:sp>
      <p:sp>
        <p:nvSpPr>
          <p:cNvPr id="17" name="TextBox 16"/>
          <p:cNvSpPr txBox="1"/>
          <p:nvPr/>
        </p:nvSpPr>
        <p:spPr>
          <a:xfrm>
            <a:off x="6248400" y="1624013"/>
            <a:ext cx="2528256" cy="461665"/>
          </a:xfrm>
          <a:prstGeom prst="rect">
            <a:avLst/>
          </a:prstGeom>
          <a:noFill/>
        </p:spPr>
        <p:txBody>
          <a:bodyPr wrap="none" rtlCol="0">
            <a:spAutoFit/>
          </a:bodyPr>
          <a:lstStyle/>
          <a:p>
            <a:r>
              <a:rPr lang="en-US" sz="2400" b="1" dirty="0" smtClean="0">
                <a:solidFill>
                  <a:schemeClr val="bg1"/>
                </a:solidFill>
              </a:rPr>
              <a:t>Intermediate RS</a:t>
            </a:r>
            <a:endParaRPr lang="en-US" sz="2400" b="1" dirty="0">
              <a:solidFill>
                <a:schemeClr val="bg1"/>
              </a:solidFill>
            </a:endParaRPr>
          </a:p>
        </p:txBody>
      </p:sp>
      <p:sp>
        <p:nvSpPr>
          <p:cNvPr id="18" name="TextBox 17"/>
          <p:cNvSpPr txBox="1"/>
          <p:nvPr/>
        </p:nvSpPr>
        <p:spPr>
          <a:xfrm>
            <a:off x="1295400" y="1624013"/>
            <a:ext cx="1380506" cy="461665"/>
          </a:xfrm>
          <a:prstGeom prst="rect">
            <a:avLst/>
          </a:prstGeom>
          <a:noFill/>
        </p:spPr>
        <p:txBody>
          <a:bodyPr wrap="none" rtlCol="0">
            <a:spAutoFit/>
          </a:bodyPr>
          <a:lstStyle/>
          <a:p>
            <a:r>
              <a:rPr lang="en-US" sz="2400" b="1" dirty="0" smtClean="0">
                <a:solidFill>
                  <a:schemeClr val="bg1"/>
                </a:solidFill>
              </a:rPr>
              <a:t>High RS</a:t>
            </a:r>
            <a:endParaRPr lang="en-US" sz="2400" b="1" dirty="0">
              <a:solidFill>
                <a:schemeClr val="bg1"/>
              </a:solidFill>
            </a:endParaRPr>
          </a:p>
        </p:txBody>
      </p:sp>
    </p:spTree>
    <p:extLst>
      <p:ext uri="{BB962C8B-B14F-4D97-AF65-F5344CB8AC3E}">
        <p14:creationId xmlns:p14="http://schemas.microsoft.com/office/powerpoint/2010/main" val="15022789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5"/>
            <a:ext cx="8229600" cy="1143000"/>
          </a:xfrm>
        </p:spPr>
        <p:txBody>
          <a:bodyPr/>
          <a:lstStyle/>
          <a:p>
            <a:r>
              <a:rPr lang="en-US" sz="2800" dirty="0" smtClean="0"/>
              <a:t>Benefit  from the Addition of Paclitaxel </a:t>
            </a:r>
            <a:r>
              <a:rPr lang="en-US" sz="2800" dirty="0"/>
              <a:t>to </a:t>
            </a:r>
            <a:r>
              <a:rPr lang="en-US" sz="2800" dirty="0" smtClean="0"/>
              <a:t>AC in the B-28 Subset of ER+ Patients</a:t>
            </a:r>
            <a:br>
              <a:rPr lang="en-US" sz="2800" dirty="0" smtClean="0"/>
            </a:br>
            <a:r>
              <a:rPr lang="en-US" sz="2800" dirty="0" smtClean="0">
                <a:solidFill>
                  <a:schemeClr val="tx1"/>
                </a:solidFill>
              </a:rPr>
              <a:t> (10-Year Data)</a:t>
            </a:r>
            <a:endParaRPr lang="en-US" sz="28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3289815"/>
              </p:ext>
            </p:extLst>
          </p:nvPr>
        </p:nvGraphicFramePr>
        <p:xfrm>
          <a:off x="336332" y="2330853"/>
          <a:ext cx="8458201" cy="2441624"/>
        </p:xfrm>
        <a:graphic>
          <a:graphicData uri="http://schemas.openxmlformats.org/drawingml/2006/table">
            <a:tbl>
              <a:tblPr firstRow="1" bandRow="1">
                <a:tableStyleId>{2D5ABB26-0587-4C30-8999-92F81FD0307C}</a:tableStyleId>
              </a:tblPr>
              <a:tblGrid>
                <a:gridCol w="1185729"/>
                <a:gridCol w="1818118"/>
                <a:gridCol w="1818118"/>
                <a:gridCol w="1818118"/>
                <a:gridCol w="1818118"/>
              </a:tblGrid>
              <a:tr h="698894">
                <a:tc>
                  <a:txBody>
                    <a:bodyPr/>
                    <a:lstStyle/>
                    <a:p>
                      <a:r>
                        <a:rPr lang="en-US" b="1" dirty="0" smtClean="0">
                          <a:effectLst>
                            <a:outerShdw blurRad="38100" dist="38100" dir="2700000" algn="tl">
                              <a:srgbClr val="000000">
                                <a:alpha val="43137"/>
                              </a:srgbClr>
                            </a:outerShdw>
                          </a:effectLst>
                        </a:rPr>
                        <a:t>Endpoints</a:t>
                      </a:r>
                      <a:endParaRPr lang="en-US" b="1" dirty="0">
                        <a:effectLst>
                          <a:outerShdw blurRad="38100" dist="38100" dir="2700000" algn="tl">
                            <a:srgbClr val="000000">
                              <a:alpha val="43137"/>
                            </a:srgbClr>
                          </a:outerShdw>
                        </a:effectLst>
                      </a:endParaRP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0000AC"/>
                    </a:solidFill>
                  </a:tcPr>
                </a:tc>
                <a:tc gridSpan="2">
                  <a:txBody>
                    <a:bodyPr/>
                    <a:lstStyle/>
                    <a:p>
                      <a:pPr algn="ctr"/>
                      <a:r>
                        <a:rPr lang="en-US" sz="2000" b="1" dirty="0" smtClean="0">
                          <a:solidFill>
                            <a:schemeClr val="bg2"/>
                          </a:solidFill>
                          <a:effectLst>
                            <a:outerShdw blurRad="38100" dist="38100" dir="2700000" algn="tl">
                              <a:srgbClr val="000000">
                                <a:alpha val="43137"/>
                              </a:srgbClr>
                            </a:outerShdw>
                          </a:effectLst>
                        </a:rPr>
                        <a:t>All B-28</a:t>
                      </a:r>
                      <a:r>
                        <a:rPr lang="en-US" sz="2000" b="1" baseline="0" dirty="0" smtClean="0">
                          <a:solidFill>
                            <a:schemeClr val="bg2"/>
                          </a:solidFill>
                          <a:effectLst>
                            <a:outerShdw blurRad="38100" dist="38100" dir="2700000" algn="tl">
                              <a:srgbClr val="000000">
                                <a:alpha val="43137"/>
                              </a:srgbClr>
                            </a:outerShdw>
                          </a:effectLst>
                        </a:rPr>
                        <a:t> </a:t>
                      </a:r>
                      <a:r>
                        <a:rPr lang="en-US" sz="2000" b="1" dirty="0" smtClean="0">
                          <a:solidFill>
                            <a:schemeClr val="bg2"/>
                          </a:solidFill>
                          <a:effectLst>
                            <a:outerShdw blurRad="38100" dist="38100" dir="2700000" algn="tl">
                              <a:srgbClr val="000000">
                                <a:alpha val="43137"/>
                              </a:srgbClr>
                            </a:outerShdw>
                          </a:effectLst>
                        </a:rPr>
                        <a:t>ER +</a:t>
                      </a:r>
                      <a:r>
                        <a:rPr lang="en-US" sz="2000" b="1" baseline="0" dirty="0" smtClean="0">
                          <a:solidFill>
                            <a:schemeClr val="bg2"/>
                          </a:solidFill>
                          <a:effectLst>
                            <a:outerShdw blurRad="38100" dist="38100" dir="2700000" algn="tl">
                              <a:srgbClr val="000000">
                                <a:alpha val="43137"/>
                              </a:srgbClr>
                            </a:outerShdw>
                          </a:effectLst>
                        </a:rPr>
                        <a:t>  Patients </a:t>
                      </a:r>
                    </a:p>
                    <a:p>
                      <a:pPr algn="ctr"/>
                      <a:r>
                        <a:rPr lang="en-US" sz="2000" b="1" baseline="0" dirty="0" smtClean="0">
                          <a:solidFill>
                            <a:schemeClr val="bg2"/>
                          </a:solidFill>
                          <a:effectLst>
                            <a:outerShdw blurRad="38100" dist="38100" dir="2700000" algn="tl">
                              <a:srgbClr val="000000">
                                <a:alpha val="43137"/>
                              </a:srgbClr>
                            </a:outerShdw>
                          </a:effectLst>
                        </a:rPr>
                        <a:t>(N=2007)</a:t>
                      </a:r>
                      <a:r>
                        <a:rPr lang="en-US" sz="2000" b="1" baseline="30000" dirty="0" smtClean="0">
                          <a:solidFill>
                            <a:schemeClr val="bg2"/>
                          </a:solidFill>
                          <a:effectLst>
                            <a:outerShdw blurRad="38100" dist="38100" dir="2700000" algn="tl">
                              <a:srgbClr val="000000">
                                <a:alpha val="43137"/>
                              </a:srgbClr>
                            </a:outerShdw>
                          </a:effectLst>
                        </a:rPr>
                        <a:t>1</a:t>
                      </a:r>
                      <a:endParaRPr lang="en-US" sz="2000" b="1" baseline="30000" dirty="0">
                        <a:solidFill>
                          <a:schemeClr val="bg2"/>
                        </a:solidFill>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0000AC"/>
                    </a:solidFill>
                  </a:tcPr>
                </a:tc>
                <a:tc hMerge="1">
                  <a:txBody>
                    <a:bodyPr/>
                    <a:lstStyle/>
                    <a:p>
                      <a:endParaRPr lang="en-US"/>
                    </a:p>
                  </a:txBody>
                  <a:tcPr/>
                </a:tc>
                <a:tc gridSpan="2">
                  <a:txBody>
                    <a:bodyPr/>
                    <a:lstStyle/>
                    <a:p>
                      <a:pPr algn="ctr"/>
                      <a:r>
                        <a:rPr lang="en-US" sz="2000" b="1" dirty="0" smtClean="0">
                          <a:solidFill>
                            <a:schemeClr val="accent1"/>
                          </a:solidFill>
                          <a:effectLst>
                            <a:outerShdw blurRad="38100" dist="38100" dir="2700000" algn="tl">
                              <a:srgbClr val="000000">
                                <a:alpha val="43137"/>
                              </a:srgbClr>
                            </a:outerShdw>
                          </a:effectLst>
                        </a:rPr>
                        <a:t>B-28 ER+ Patients Included </a:t>
                      </a:r>
                    </a:p>
                    <a:p>
                      <a:pPr algn="ctr"/>
                      <a:r>
                        <a:rPr lang="en-US" sz="2000" b="1" dirty="0" smtClean="0">
                          <a:solidFill>
                            <a:schemeClr val="accent1"/>
                          </a:solidFill>
                          <a:effectLst>
                            <a:outerShdw blurRad="38100" dist="38100" dir="2700000" algn="tl">
                              <a:srgbClr val="000000">
                                <a:alpha val="43137"/>
                              </a:srgbClr>
                            </a:outerShdw>
                          </a:effectLst>
                        </a:rPr>
                        <a:t>in Analysis (N=1065)</a:t>
                      </a:r>
                      <a:r>
                        <a:rPr lang="en-US" sz="2000" b="1" baseline="30000" dirty="0" smtClean="0">
                          <a:solidFill>
                            <a:schemeClr val="accent1"/>
                          </a:solidFill>
                          <a:effectLst>
                            <a:outerShdw blurRad="38100" dist="38100" dir="2700000" algn="tl">
                              <a:srgbClr val="000000">
                                <a:alpha val="43137"/>
                              </a:srgbClr>
                            </a:outerShdw>
                          </a:effectLst>
                        </a:rPr>
                        <a:t>2</a:t>
                      </a:r>
                      <a:endParaRPr lang="en-US" sz="2000" b="1" dirty="0">
                        <a:solidFill>
                          <a:schemeClr val="accent1"/>
                        </a:solidFill>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0000AC"/>
                    </a:solidFill>
                  </a:tcPr>
                </a:tc>
                <a:tc hMerge="1">
                  <a:txBody>
                    <a:bodyPr/>
                    <a:lstStyle/>
                    <a:p>
                      <a:endParaRPr lang="en-US" dirty="0"/>
                    </a:p>
                  </a:txBody>
                  <a:tcPr/>
                </a:tc>
              </a:tr>
              <a:tr h="398030">
                <a:tc>
                  <a:txBody>
                    <a:bodyPr/>
                    <a:lstStyle/>
                    <a:p>
                      <a:endParaRPr lang="en-US" b="1" dirty="0">
                        <a:effectLst>
                          <a:outerShdw blurRad="38100" dist="38100" dir="2700000" algn="tl">
                            <a:srgbClr val="000000">
                              <a:alpha val="43137"/>
                            </a:srgbClr>
                          </a:outerShdw>
                        </a:effectLst>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AC"/>
                    </a:solidFill>
                  </a:tcPr>
                </a:tc>
                <a:tc>
                  <a:txBody>
                    <a:bodyPr/>
                    <a:lstStyle/>
                    <a:p>
                      <a:pPr algn="ctr"/>
                      <a:r>
                        <a:rPr lang="en-US" b="1" dirty="0" smtClean="0">
                          <a:effectLst>
                            <a:outerShdw blurRad="38100" dist="38100" dir="2700000" algn="tl">
                              <a:srgbClr val="000000">
                                <a:alpha val="43137"/>
                              </a:srgbClr>
                            </a:outerShdw>
                          </a:effectLst>
                        </a:rPr>
                        <a:t>HR (95% CI)</a:t>
                      </a:r>
                      <a:endParaRPr lang="en-US" b="1"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AC"/>
                    </a:solidFill>
                  </a:tcPr>
                </a:tc>
                <a:tc>
                  <a:txBody>
                    <a:bodyPr/>
                    <a:lstStyle/>
                    <a:p>
                      <a:pPr algn="ctr"/>
                      <a:r>
                        <a:rPr lang="en-US" b="1" dirty="0" smtClean="0">
                          <a:effectLst>
                            <a:outerShdw blurRad="38100" dist="38100" dir="2700000" algn="tl">
                              <a:srgbClr val="000000">
                                <a:alpha val="43137"/>
                              </a:srgbClr>
                            </a:outerShdw>
                          </a:effectLst>
                        </a:rPr>
                        <a:t>Log-rank test </a:t>
                      </a:r>
                    </a:p>
                    <a:p>
                      <a:pPr algn="ctr"/>
                      <a:r>
                        <a:rPr lang="en-US" b="1" dirty="0" smtClean="0">
                          <a:effectLst>
                            <a:outerShdw blurRad="38100" dist="38100" dir="2700000" algn="tl">
                              <a:srgbClr val="000000">
                                <a:alpha val="43137"/>
                              </a:srgbClr>
                            </a:outerShdw>
                          </a:effectLst>
                        </a:rPr>
                        <a:t>P-value</a:t>
                      </a:r>
                      <a:endParaRPr lang="en-US" b="1"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AC"/>
                    </a:solidFill>
                  </a:tcPr>
                </a:tc>
                <a:tc>
                  <a:txBody>
                    <a:bodyPr/>
                    <a:lstStyle/>
                    <a:p>
                      <a:pPr algn="ctr"/>
                      <a:r>
                        <a:rPr lang="en-US" b="1" dirty="0" smtClean="0">
                          <a:effectLst>
                            <a:outerShdw blurRad="38100" dist="38100" dir="2700000" algn="tl">
                              <a:srgbClr val="000000">
                                <a:alpha val="43137"/>
                              </a:srgbClr>
                            </a:outerShdw>
                          </a:effectLst>
                        </a:rPr>
                        <a:t>HR (95%</a:t>
                      </a:r>
                      <a:r>
                        <a:rPr lang="en-US" b="1" baseline="0" dirty="0" smtClean="0">
                          <a:effectLst>
                            <a:outerShdw blurRad="38100" dist="38100" dir="2700000" algn="tl">
                              <a:srgbClr val="000000">
                                <a:alpha val="43137"/>
                              </a:srgbClr>
                            </a:outerShdw>
                          </a:effectLst>
                        </a:rPr>
                        <a:t> CI)</a:t>
                      </a:r>
                      <a:endParaRPr lang="en-US" b="1"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AC"/>
                    </a:solidFill>
                  </a:tcPr>
                </a:tc>
                <a:tc>
                  <a:txBody>
                    <a:bodyPr/>
                    <a:lstStyle/>
                    <a:p>
                      <a:pPr algn="ctr"/>
                      <a:r>
                        <a:rPr lang="en-US" b="1" dirty="0" smtClean="0">
                          <a:effectLst>
                            <a:outerShdw blurRad="38100" dist="38100" dir="2700000" algn="tl">
                              <a:srgbClr val="000000">
                                <a:alpha val="43137"/>
                              </a:srgbClr>
                            </a:outerShdw>
                          </a:effectLst>
                        </a:rPr>
                        <a:t>Log-rank test </a:t>
                      </a:r>
                    </a:p>
                    <a:p>
                      <a:pPr algn="ctr"/>
                      <a:r>
                        <a:rPr lang="en-US" b="1" dirty="0" smtClean="0">
                          <a:effectLst>
                            <a:outerShdw blurRad="38100" dist="38100" dir="2700000" algn="tl">
                              <a:srgbClr val="000000">
                                <a:alpha val="43137"/>
                              </a:srgbClr>
                            </a:outerShdw>
                          </a:effectLst>
                        </a:rPr>
                        <a:t>P-value</a:t>
                      </a:r>
                      <a:endParaRPr lang="en-US" b="1"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AC"/>
                    </a:solidFill>
                  </a:tcPr>
                </a:tc>
              </a:tr>
              <a:tr h="398030">
                <a:tc>
                  <a:txBody>
                    <a:bodyPr/>
                    <a:lstStyle/>
                    <a:p>
                      <a:pPr algn="ctr"/>
                      <a:r>
                        <a:rPr lang="en-US" b="1" dirty="0" smtClean="0">
                          <a:effectLst>
                            <a:outerShdw blurRad="38100" dist="38100" dir="2700000" algn="tl">
                              <a:srgbClr val="000000">
                                <a:alpha val="43137"/>
                              </a:srgbClr>
                            </a:outerShdw>
                          </a:effectLst>
                        </a:rPr>
                        <a:t>DFS</a:t>
                      </a:r>
                      <a:endParaRPr lang="en-US" b="1" dirty="0">
                        <a:effectLst>
                          <a:outerShdw blurRad="38100" dist="38100" dir="2700000" algn="tl">
                            <a:srgbClr val="000000">
                              <a:alpha val="43137"/>
                            </a:srgbClr>
                          </a:outerShdw>
                        </a:effectLst>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00AC"/>
                    </a:solidFill>
                  </a:tcPr>
                </a:tc>
                <a:tc>
                  <a:txBody>
                    <a:bodyPr/>
                    <a:lstStyle/>
                    <a:p>
                      <a:pPr algn="ctr"/>
                      <a:r>
                        <a:rPr lang="en-US" b="1" i="0" dirty="0" smtClean="0">
                          <a:solidFill>
                            <a:schemeClr val="bg2"/>
                          </a:solidFill>
                          <a:effectLst>
                            <a:outerShdw blurRad="38100" dist="38100" dir="2700000" algn="tl">
                              <a:srgbClr val="000000">
                                <a:alpha val="43137"/>
                              </a:srgbClr>
                            </a:outerShdw>
                          </a:effectLst>
                        </a:rPr>
                        <a:t>0.86</a:t>
                      </a:r>
                      <a:r>
                        <a:rPr lang="en-US" b="1" i="0" dirty="0" smtClean="0">
                          <a:effectLst>
                            <a:outerShdw blurRad="38100" dist="38100" dir="2700000" algn="tl">
                              <a:srgbClr val="000000">
                                <a:alpha val="43137"/>
                              </a:srgbClr>
                            </a:outerShdw>
                          </a:effectLst>
                        </a:rPr>
                        <a:t> </a:t>
                      </a:r>
                      <a:r>
                        <a:rPr lang="en-US" sz="1600" b="0" i="0" dirty="0" smtClean="0">
                          <a:effectLst>
                            <a:outerShdw blurRad="38100" dist="38100" dir="2700000" algn="tl">
                              <a:srgbClr val="000000">
                                <a:alpha val="43137"/>
                              </a:srgbClr>
                            </a:outerShdw>
                          </a:effectLst>
                        </a:rPr>
                        <a:t>(0.75, 0.99)</a:t>
                      </a:r>
                      <a:endParaRPr lang="en-US" b="0"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00AC"/>
                    </a:solidFill>
                  </a:tcPr>
                </a:tc>
                <a:tc>
                  <a:txBody>
                    <a:bodyPr/>
                    <a:lstStyle/>
                    <a:p>
                      <a:pPr algn="ctr"/>
                      <a:r>
                        <a:rPr lang="en-US" b="1" i="0" dirty="0" smtClean="0">
                          <a:solidFill>
                            <a:schemeClr val="bg2"/>
                          </a:solidFill>
                          <a:effectLst>
                            <a:outerShdw blurRad="38100" dist="38100" dir="2700000" algn="tl">
                              <a:srgbClr val="000000">
                                <a:alpha val="43137"/>
                              </a:srgbClr>
                            </a:outerShdw>
                          </a:effectLst>
                        </a:rPr>
                        <a:t>0.04</a:t>
                      </a:r>
                      <a:endParaRPr lang="en-US" b="1" i="0" dirty="0">
                        <a:solidFill>
                          <a:schemeClr val="bg2"/>
                        </a:solidFill>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00AC"/>
                    </a:solidFill>
                  </a:tcPr>
                </a:tc>
                <a:tc>
                  <a:txBody>
                    <a:bodyPr/>
                    <a:lstStyle/>
                    <a:p>
                      <a:pPr algn="ctr"/>
                      <a:r>
                        <a:rPr lang="en-US" b="1" i="0" dirty="0" smtClean="0">
                          <a:solidFill>
                            <a:schemeClr val="accent1"/>
                          </a:solidFill>
                          <a:effectLst>
                            <a:outerShdw blurRad="38100" dist="38100" dir="2700000" algn="tl">
                              <a:srgbClr val="000000">
                                <a:alpha val="43137"/>
                              </a:srgbClr>
                            </a:outerShdw>
                          </a:effectLst>
                        </a:rPr>
                        <a:t>0.87</a:t>
                      </a:r>
                      <a:r>
                        <a:rPr lang="en-US" b="1" i="0" baseline="0" dirty="0" smtClean="0">
                          <a:effectLst>
                            <a:outerShdw blurRad="38100" dist="38100" dir="2700000" algn="tl">
                              <a:srgbClr val="000000">
                                <a:alpha val="43137"/>
                              </a:srgbClr>
                            </a:outerShdw>
                          </a:effectLst>
                        </a:rPr>
                        <a:t> </a:t>
                      </a:r>
                      <a:r>
                        <a:rPr lang="en-US" sz="1600" b="0" i="0" baseline="0" dirty="0" smtClean="0">
                          <a:effectLst>
                            <a:outerShdw blurRad="38100" dist="38100" dir="2700000" algn="tl">
                              <a:srgbClr val="000000">
                                <a:alpha val="43137"/>
                              </a:srgbClr>
                            </a:outerShdw>
                          </a:effectLst>
                        </a:rPr>
                        <a:t>(0.72, 1.05)</a:t>
                      </a:r>
                      <a:endParaRPr lang="en-US" b="0"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00AC"/>
                    </a:solidFill>
                  </a:tcPr>
                </a:tc>
                <a:tc>
                  <a:txBody>
                    <a:bodyPr/>
                    <a:lstStyle/>
                    <a:p>
                      <a:pPr algn="ctr"/>
                      <a:r>
                        <a:rPr lang="en-US" b="1" i="0" dirty="0" smtClean="0">
                          <a:effectLst>
                            <a:outerShdw blurRad="38100" dist="38100" dir="2700000" algn="tl">
                              <a:srgbClr val="000000">
                                <a:alpha val="43137"/>
                              </a:srgbClr>
                            </a:outerShdw>
                          </a:effectLst>
                        </a:rPr>
                        <a:t>0.14</a:t>
                      </a:r>
                      <a:endParaRPr lang="en-US" b="1"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00AC"/>
                    </a:solidFill>
                  </a:tcPr>
                </a:tc>
              </a:tr>
              <a:tr h="398030">
                <a:tc>
                  <a:txBody>
                    <a:bodyPr/>
                    <a:lstStyle/>
                    <a:p>
                      <a:pPr algn="ctr"/>
                      <a:r>
                        <a:rPr lang="en-US" b="1" dirty="0" smtClean="0">
                          <a:effectLst>
                            <a:outerShdw blurRad="38100" dist="38100" dir="2700000" algn="tl">
                              <a:srgbClr val="000000">
                                <a:alpha val="43137"/>
                              </a:srgbClr>
                            </a:outerShdw>
                          </a:effectLst>
                        </a:rPr>
                        <a:t>DFRI</a:t>
                      </a:r>
                      <a:endParaRPr lang="en-US" b="1" dirty="0">
                        <a:effectLst>
                          <a:outerShdw blurRad="38100" dist="38100" dir="2700000" algn="tl">
                            <a:srgbClr val="000000">
                              <a:alpha val="43137"/>
                            </a:srgbClr>
                          </a:outerShdw>
                        </a:effectLst>
                      </a:endParaRPr>
                    </a:p>
                  </a:txBody>
                  <a:tcPr marL="0" marR="0" marT="0" marB="0">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solidFill>
                            <a:schemeClr val="bg2"/>
                          </a:solidFill>
                          <a:effectLst>
                            <a:outerShdw blurRad="38100" dist="38100" dir="2700000" algn="tl">
                              <a:srgbClr val="000000">
                                <a:alpha val="43137"/>
                              </a:srgbClr>
                            </a:outerShdw>
                          </a:effectLst>
                        </a:rPr>
                        <a:t>0.86</a:t>
                      </a:r>
                      <a:r>
                        <a:rPr lang="en-US" b="1" i="0" dirty="0" smtClean="0">
                          <a:effectLst>
                            <a:outerShdw blurRad="38100" dist="38100" dir="2700000" algn="tl">
                              <a:srgbClr val="000000">
                                <a:alpha val="43137"/>
                              </a:srgbClr>
                            </a:outerShdw>
                          </a:effectLst>
                        </a:rPr>
                        <a:t> </a:t>
                      </a:r>
                      <a:r>
                        <a:rPr lang="en-US" sz="1600" b="0" i="0" dirty="0" smtClean="0">
                          <a:effectLst>
                            <a:outerShdw blurRad="38100" dist="38100" dir="2700000" algn="tl">
                              <a:srgbClr val="000000">
                                <a:alpha val="43137"/>
                              </a:srgbClr>
                            </a:outerShdw>
                          </a:effectLst>
                        </a:rPr>
                        <a:t>(0.73, 1.00)</a:t>
                      </a:r>
                      <a:endParaRPr lang="en-US" b="0"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solidFill>
                            <a:schemeClr val="bg2"/>
                          </a:solidFill>
                          <a:effectLst>
                            <a:outerShdw blurRad="38100" dist="38100" dir="2700000" algn="tl">
                              <a:srgbClr val="000000">
                                <a:alpha val="43137"/>
                              </a:srgbClr>
                            </a:outerShdw>
                          </a:effectLst>
                        </a:rPr>
                        <a:t>0.05</a:t>
                      </a:r>
                      <a:endParaRPr lang="en-US" b="1" i="0" dirty="0">
                        <a:solidFill>
                          <a:schemeClr val="bg2"/>
                        </a:solidFill>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solidFill>
                            <a:schemeClr val="accent1"/>
                          </a:solidFill>
                          <a:effectLst>
                            <a:outerShdw blurRad="38100" dist="38100" dir="2700000" algn="tl">
                              <a:srgbClr val="000000">
                                <a:alpha val="43137"/>
                              </a:srgbClr>
                            </a:outerShdw>
                          </a:effectLst>
                        </a:rPr>
                        <a:t>0.89</a:t>
                      </a:r>
                      <a:r>
                        <a:rPr lang="en-US" b="1" i="0" baseline="0" dirty="0" smtClean="0">
                          <a:effectLst>
                            <a:outerShdw blurRad="38100" dist="38100" dir="2700000" algn="tl">
                              <a:srgbClr val="000000">
                                <a:alpha val="43137"/>
                              </a:srgbClr>
                            </a:outerShdw>
                          </a:effectLst>
                        </a:rPr>
                        <a:t> </a:t>
                      </a:r>
                      <a:r>
                        <a:rPr lang="en-US" sz="1600" b="0" i="0" baseline="0" dirty="0" smtClean="0">
                          <a:effectLst>
                            <a:outerShdw blurRad="38100" dist="38100" dir="2700000" algn="tl">
                              <a:srgbClr val="000000">
                                <a:alpha val="43137"/>
                              </a:srgbClr>
                            </a:outerShdw>
                          </a:effectLst>
                        </a:rPr>
                        <a:t>(0.72, 1.09)</a:t>
                      </a:r>
                      <a:endParaRPr lang="en-US" b="0"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effectLst>
                            <a:outerShdw blurRad="38100" dist="38100" dir="2700000" algn="tl">
                              <a:srgbClr val="000000">
                                <a:alpha val="43137"/>
                              </a:srgbClr>
                            </a:outerShdw>
                          </a:effectLst>
                        </a:rPr>
                        <a:t>0.26</a:t>
                      </a:r>
                      <a:endParaRPr lang="en-US" b="1"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solidFill>
                      <a:srgbClr val="0000AC"/>
                    </a:solidFill>
                  </a:tcPr>
                </a:tc>
              </a:tr>
              <a:tr h="398030">
                <a:tc>
                  <a:txBody>
                    <a:bodyPr/>
                    <a:lstStyle/>
                    <a:p>
                      <a:pPr algn="ctr"/>
                      <a:r>
                        <a:rPr lang="en-US" b="1" dirty="0" smtClean="0">
                          <a:effectLst>
                            <a:outerShdw blurRad="38100" dist="38100" dir="2700000" algn="tl">
                              <a:srgbClr val="000000">
                                <a:alpha val="43137"/>
                              </a:srgbClr>
                            </a:outerShdw>
                          </a:effectLst>
                        </a:rPr>
                        <a:t>OS</a:t>
                      </a:r>
                      <a:endParaRPr lang="en-US" b="1" dirty="0">
                        <a:effectLst>
                          <a:outerShdw blurRad="38100" dist="38100" dir="2700000" algn="tl">
                            <a:srgbClr val="000000">
                              <a:alpha val="43137"/>
                            </a:srgbClr>
                          </a:outerShdw>
                        </a:effectLst>
                      </a:endParaRPr>
                    </a:p>
                  </a:txBody>
                  <a:tcPr marL="0" marR="0" marT="0" marB="0">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solidFill>
                            <a:schemeClr val="bg2"/>
                          </a:solidFill>
                          <a:effectLst>
                            <a:outerShdw blurRad="38100" dist="38100" dir="2700000" algn="tl">
                              <a:srgbClr val="000000">
                                <a:alpha val="43137"/>
                              </a:srgbClr>
                            </a:outerShdw>
                          </a:effectLst>
                        </a:rPr>
                        <a:t>0.90</a:t>
                      </a:r>
                      <a:r>
                        <a:rPr lang="en-US" b="1" i="0" dirty="0" smtClean="0">
                          <a:effectLst>
                            <a:outerShdw blurRad="38100" dist="38100" dir="2700000" algn="tl">
                              <a:srgbClr val="000000">
                                <a:alpha val="43137"/>
                              </a:srgbClr>
                            </a:outerShdw>
                          </a:effectLst>
                        </a:rPr>
                        <a:t> </a:t>
                      </a:r>
                      <a:r>
                        <a:rPr lang="en-US" sz="1600" b="0" i="0" dirty="0" smtClean="0">
                          <a:effectLst>
                            <a:outerShdw blurRad="38100" dist="38100" dir="2700000" algn="tl">
                              <a:srgbClr val="000000">
                                <a:alpha val="43137"/>
                              </a:srgbClr>
                            </a:outerShdw>
                          </a:effectLst>
                        </a:rPr>
                        <a:t>(0.75, 1.07)</a:t>
                      </a:r>
                      <a:endParaRPr lang="en-US" b="0"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effectLst>
                            <a:outerShdw blurRad="38100" dist="38100" dir="2700000" algn="tl">
                              <a:srgbClr val="000000">
                                <a:alpha val="43137"/>
                              </a:srgbClr>
                            </a:outerShdw>
                          </a:effectLst>
                        </a:rPr>
                        <a:t>0.23</a:t>
                      </a:r>
                      <a:endParaRPr lang="en-US" b="1"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solidFill>
                            <a:schemeClr val="accent1"/>
                          </a:solidFill>
                          <a:effectLst>
                            <a:outerShdw blurRad="38100" dist="38100" dir="2700000" algn="tl">
                              <a:srgbClr val="000000">
                                <a:alpha val="43137"/>
                              </a:srgbClr>
                            </a:outerShdw>
                          </a:effectLst>
                        </a:rPr>
                        <a:t>0.87</a:t>
                      </a:r>
                      <a:r>
                        <a:rPr lang="en-US" b="1" i="0" dirty="0" smtClean="0">
                          <a:effectLst>
                            <a:outerShdw blurRad="38100" dist="38100" dir="2700000" algn="tl">
                              <a:srgbClr val="000000">
                                <a:alpha val="43137"/>
                              </a:srgbClr>
                            </a:outerShdw>
                          </a:effectLst>
                        </a:rPr>
                        <a:t> </a:t>
                      </a:r>
                      <a:r>
                        <a:rPr lang="en-US" sz="1600" b="0" i="0" dirty="0" smtClean="0">
                          <a:effectLst>
                            <a:outerShdw blurRad="38100" dist="38100" dir="2700000" algn="tl">
                              <a:srgbClr val="000000">
                                <a:alpha val="43137"/>
                              </a:srgbClr>
                            </a:outerShdw>
                          </a:effectLst>
                        </a:rPr>
                        <a:t>(0.69,</a:t>
                      </a:r>
                      <a:r>
                        <a:rPr lang="en-US" sz="1600" b="0" i="0" baseline="0" dirty="0" smtClean="0">
                          <a:effectLst>
                            <a:outerShdw blurRad="38100" dist="38100" dir="2700000" algn="tl">
                              <a:srgbClr val="000000">
                                <a:alpha val="43137"/>
                              </a:srgbClr>
                            </a:outerShdw>
                          </a:effectLst>
                        </a:rPr>
                        <a:t> 1.11)</a:t>
                      </a:r>
                      <a:endParaRPr lang="en-US" sz="1600" b="0"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0000AC"/>
                    </a:solidFill>
                  </a:tcPr>
                </a:tc>
                <a:tc>
                  <a:txBody>
                    <a:bodyPr/>
                    <a:lstStyle/>
                    <a:p>
                      <a:pPr algn="ctr"/>
                      <a:r>
                        <a:rPr lang="en-US" b="1" i="0" dirty="0" smtClean="0">
                          <a:effectLst>
                            <a:outerShdw blurRad="38100" dist="38100" dir="2700000" algn="tl">
                              <a:srgbClr val="000000">
                                <a:alpha val="43137"/>
                              </a:srgbClr>
                            </a:outerShdw>
                          </a:effectLst>
                        </a:rPr>
                        <a:t>0.26</a:t>
                      </a:r>
                      <a:endParaRPr lang="en-US" b="1" i="0" dirty="0">
                        <a:effectLst>
                          <a:outerShdw blurRad="38100" dist="38100" dir="2700000" algn="tl">
                            <a:srgbClr val="000000">
                              <a:alpha val="43137"/>
                            </a:srgbClr>
                          </a:outerShdw>
                        </a:effectLst>
                      </a:endParaRPr>
                    </a:p>
                  </a:txBody>
                  <a:tcPr marL="0" marR="0" marT="0" marB="0">
                    <a:lnL w="12700" cap="flat" cmpd="sng" algn="ctr">
                      <a:solidFill>
                        <a:schemeClr val="tx1"/>
                      </a:solidFill>
                      <a:prstDash val="solid"/>
                      <a:round/>
                      <a:headEnd type="none" w="med" len="med"/>
                      <a:tailEnd type="none" w="med" len="med"/>
                    </a:lnL>
                    <a:solidFill>
                      <a:srgbClr val="0000AC"/>
                    </a:solidFill>
                  </a:tcPr>
                </a:tc>
              </a:tr>
            </a:tbl>
          </a:graphicData>
        </a:graphic>
      </p:graphicFrame>
      <p:sp>
        <p:nvSpPr>
          <p:cNvPr id="3" name="TextBox 2"/>
          <p:cNvSpPr txBox="1"/>
          <p:nvPr/>
        </p:nvSpPr>
        <p:spPr>
          <a:xfrm>
            <a:off x="205110" y="5778792"/>
            <a:ext cx="8723285" cy="523220"/>
          </a:xfrm>
          <a:prstGeom prst="rect">
            <a:avLst/>
          </a:prstGeom>
          <a:noFill/>
        </p:spPr>
        <p:txBody>
          <a:bodyPr wrap="none" rtlCol="0">
            <a:spAutoFit/>
          </a:bodyPr>
          <a:lstStyle/>
          <a:p>
            <a:pPr marL="342900" indent="-342900" eaLnBrk="1" fontAlgn="auto" hangingPunct="1">
              <a:spcBef>
                <a:spcPts val="0"/>
              </a:spcBef>
              <a:spcAft>
                <a:spcPts val="0"/>
              </a:spcAft>
              <a:buFontTx/>
              <a:buAutoNum type="arabicPeriod"/>
            </a:pPr>
            <a:r>
              <a:rPr lang="en-US" sz="1400" b="1" dirty="0" smtClean="0">
                <a:solidFill>
                  <a:srgbClr val="FFFFFF"/>
                </a:solidFill>
                <a:latin typeface="Arial"/>
              </a:rPr>
              <a:t>ER assessment in the parent trial was performed by </a:t>
            </a:r>
            <a:r>
              <a:rPr lang="en-US" sz="1400" b="1" dirty="0" smtClean="0">
                <a:solidFill>
                  <a:srgbClr val="FFFF00"/>
                </a:solidFill>
                <a:latin typeface="Arial"/>
              </a:rPr>
              <a:t>local institutions</a:t>
            </a:r>
          </a:p>
          <a:p>
            <a:pPr marL="342900" indent="-342900" eaLnBrk="1" fontAlgn="auto" hangingPunct="1">
              <a:spcBef>
                <a:spcPts val="0"/>
              </a:spcBef>
              <a:spcAft>
                <a:spcPts val="0"/>
              </a:spcAft>
              <a:buFontTx/>
              <a:buAutoNum type="arabicPeriod"/>
            </a:pPr>
            <a:r>
              <a:rPr lang="en-US" sz="1400" b="1" dirty="0" smtClean="0">
                <a:solidFill>
                  <a:srgbClr val="FFFFFF"/>
                </a:solidFill>
                <a:latin typeface="Arial"/>
              </a:rPr>
              <a:t>ER assessment in patients in this subset was performed in </a:t>
            </a:r>
            <a:r>
              <a:rPr lang="en-US" sz="1400" b="1" dirty="0" smtClean="0">
                <a:solidFill>
                  <a:srgbClr val="FFFF00"/>
                </a:solidFill>
                <a:latin typeface="Arial"/>
              </a:rPr>
              <a:t>NSABP Pathology using TMA in 2011</a:t>
            </a:r>
            <a:endParaRPr lang="en-US" sz="1400" b="1" dirty="0">
              <a:solidFill>
                <a:srgbClr val="FFFF00"/>
              </a:solidFill>
              <a:latin typeface="Arial"/>
            </a:endParaRPr>
          </a:p>
        </p:txBody>
      </p:sp>
    </p:spTree>
    <p:extLst>
      <p:ext uri="{BB962C8B-B14F-4D97-AF65-F5344CB8AC3E}">
        <p14:creationId xmlns:p14="http://schemas.microsoft.com/office/powerpoint/2010/main" val="1412698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41 Robidoux ASCO Slides Current Working Draft 5-18-12_245pm">
  <a:themeElements>
    <a:clrScheme name="Custom 1">
      <a:dk1>
        <a:srgbClr val="FFFFFF"/>
      </a:dk1>
      <a:lt1>
        <a:srgbClr val="000099"/>
      </a:lt1>
      <a:dk2>
        <a:srgbClr val="000000"/>
      </a:dk2>
      <a:lt2>
        <a:srgbClr val="FFFF00"/>
      </a:lt2>
      <a:accent1>
        <a:srgbClr val="00FFFF"/>
      </a:accent1>
      <a:accent2>
        <a:srgbClr val="FF9933"/>
      </a:accent2>
      <a:accent3>
        <a:srgbClr val="00FF00"/>
      </a:accent3>
      <a:accent4>
        <a:srgbClr val="FF99FF"/>
      </a:accent4>
      <a:accent5>
        <a:srgbClr val="99CCFF"/>
      </a:accent5>
      <a:accent6>
        <a:srgbClr val="009999"/>
      </a:accent6>
      <a:hlink>
        <a:srgbClr val="FF00FF"/>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348</TotalTime>
  <Words>1328</Words>
  <Application>Microsoft Macintosh PowerPoint</Application>
  <PresentationFormat>On-screen Show (4:3)</PresentationFormat>
  <Paragraphs>220</Paragraphs>
  <Slides>19</Slides>
  <Notes>18</Notes>
  <HiddenSlides>0</HiddenSlides>
  <MMClips>0</MMClips>
  <ScaleCrop>false</ScaleCrop>
  <HeadingPairs>
    <vt:vector size="4" baseType="variant">
      <vt:variant>
        <vt:lpstr>Theme</vt:lpstr>
      </vt:variant>
      <vt:variant>
        <vt:i4>5</vt:i4>
      </vt:variant>
      <vt:variant>
        <vt:lpstr>Slide Titles</vt:lpstr>
      </vt:variant>
      <vt:variant>
        <vt:i4>19</vt:i4>
      </vt:variant>
    </vt:vector>
  </HeadingPairs>
  <TitlesOfParts>
    <vt:vector size="24" baseType="lpstr">
      <vt:lpstr>Office Theme</vt:lpstr>
      <vt:lpstr>Blank Presentation</vt:lpstr>
      <vt:lpstr>B-41 Robidoux ASCO Slides Current Working Draft 5-18-12_245pm</vt:lpstr>
      <vt:lpstr>1_Blank Presentation</vt:lpstr>
      <vt:lpstr>2_Blank Presentation</vt:lpstr>
      <vt:lpstr>PowerPoint Presentation</vt:lpstr>
      <vt:lpstr>Module II: Adjuvant Treatment of  ER-Positive, HER2-Negative Breast Cancer  Harold J Burstein, MD, PhD Harvard Medical School Dana-Farber Cancer Institute</vt:lpstr>
      <vt:lpstr>Case: From the practice of Margaret A Deutsch, MD</vt:lpstr>
      <vt:lpstr>PowerPoint Presentation</vt:lpstr>
      <vt:lpstr>PowerPoint Presentation</vt:lpstr>
      <vt:lpstr>PowerPoint Presentation</vt:lpstr>
      <vt:lpstr>Association Between the 21-Gene Recurrence Score (RS) and Benefit from Addition of Adjuvant Paclitaxel in Node-positive, ER-positive Breast Cancer Patients:  Results from NSABP B-28 </vt:lpstr>
      <vt:lpstr>Overall Recurrence Score Distribution</vt:lpstr>
      <vt:lpstr>Benefit  from the Addition of Paclitaxel to AC in the B-28 Subset of ER+ Patients  (10-Year Data)</vt:lpstr>
      <vt:lpstr>DFS: Benefit from the Addition of Paclitaxel to AC by RS Risk Groups</vt:lpstr>
      <vt:lpstr>OS: Benefit from the Addition of Paclitaxel to AC by RS Risk Groups</vt:lpstr>
      <vt:lpstr>PowerPoint Presentation</vt:lpstr>
      <vt:lpstr>MINDACT: Feasibility study of ~ 800 patients</vt:lpstr>
      <vt:lpstr>PowerPoint Presentation</vt:lpstr>
      <vt:lpstr>SWOG S1207</vt:lpstr>
      <vt:lpstr>ATLAS DATA</vt:lpstr>
      <vt:lpstr>One Year Later: The Practical Application  of Research Advances in the Management of  Early and Advanced Breast Cancer   Wednesday, December 5, 2012 7:30 PM – 9:30 PM San Antonio, Texas</vt:lpstr>
      <vt:lpstr>Case: From the practice of Margaret A Deutsch, MD</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83</cp:revision>
  <cp:lastPrinted>2012-12-24T15:26:40Z</cp:lastPrinted>
  <dcterms:created xsi:type="dcterms:W3CDTF">2013-02-11T20:10:47Z</dcterms:created>
  <dcterms:modified xsi:type="dcterms:W3CDTF">2013-02-28T19:08:04Z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_AdHocReviewCycleID">
    <vt:i4>574595633</vt:i4>
  </property>
  <property fmtid="{D5CDD505-2E9C-101B-9397-08002B2CF9AE}" pid="4" name="_NewReviewCycle">
    <vt:lpwstr/>
  </property>
  <property fmtid="{D5CDD505-2E9C-101B-9397-08002B2CF9AE}" pid="5" name="_EmailSubject">
    <vt:lpwstr>Satellite symposium in San Antonio, Wednesday December 5; 730 PM</vt:lpwstr>
  </property>
  <property fmtid="{D5CDD505-2E9C-101B-9397-08002B2CF9AE}" pid="6" name="_AuthorEmail">
    <vt:lpwstr>hal_burstein@dfci.harvard.edu</vt:lpwstr>
  </property>
  <property fmtid="{D5CDD505-2E9C-101B-9397-08002B2CF9AE}" pid="7" name="_AuthorEmailDisplayName">
    <vt:lpwstr>Burstein, Harold J.,M.D.,Ph.D.</vt:lpwstr>
  </property>
</Properties>
</file>