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2" r:id="rId3"/>
  </p:sldMasterIdLst>
  <p:notesMasterIdLst>
    <p:notesMasterId r:id="rId27"/>
  </p:notesMasterIdLst>
  <p:sldIdLst>
    <p:sldId id="339" r:id="rId4"/>
    <p:sldId id="334" r:id="rId5"/>
    <p:sldId id="335" r:id="rId6"/>
    <p:sldId id="340" r:id="rId7"/>
    <p:sldId id="341" r:id="rId8"/>
    <p:sldId id="327" r:id="rId9"/>
    <p:sldId id="268" r:id="rId10"/>
    <p:sldId id="343" r:id="rId11"/>
    <p:sldId id="276" r:id="rId12"/>
    <p:sldId id="274" r:id="rId13"/>
    <p:sldId id="328" r:id="rId14"/>
    <p:sldId id="264" r:id="rId15"/>
    <p:sldId id="314" r:id="rId16"/>
    <p:sldId id="293" r:id="rId17"/>
    <p:sldId id="326" r:id="rId18"/>
    <p:sldId id="280" r:id="rId19"/>
    <p:sldId id="295" r:id="rId20"/>
    <p:sldId id="279" r:id="rId21"/>
    <p:sldId id="338" r:id="rId22"/>
    <p:sldId id="329" r:id="rId23"/>
    <p:sldId id="336" r:id="rId24"/>
    <p:sldId id="345" r:id="rId25"/>
    <p:sldId id="346"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ura Evans" initials="L" lastIdx="2" clrIdx="0"/>
  <p:cmAuthor id="1" name="Tona Gilmer" initials="TG" lastIdx="2"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D9E9"/>
    <a:srgbClr val="FF00FF"/>
    <a:srgbClr val="E9EEF4"/>
    <a:srgbClr val="000080"/>
    <a:srgbClr val="FD83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771" autoAdjust="0"/>
  </p:normalViewPr>
  <p:slideViewPr>
    <p:cSldViewPr snapToGrid="0" snapToObjects="1">
      <p:cViewPr>
        <p:scale>
          <a:sx n="100" d="100"/>
          <a:sy n="100" d="100"/>
        </p:scale>
        <p:origin x="-1784" y="-160"/>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notesViewPr>
    <p:cSldViewPr snapToGrid="0" snapToObjects="1">
      <p:cViewPr varScale="1">
        <p:scale>
          <a:sx n="87" d="100"/>
          <a:sy n="87" d="100"/>
        </p:scale>
        <p:origin x="-3408"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notesMaster" Target="notesMasters/notesMaster1.xml"/><Relationship Id="rId28" Type="http://schemas.openxmlformats.org/officeDocument/2006/relationships/printerSettings" Target="printerSettings/printerSettings1.bin"/><Relationship Id="rId29" Type="http://schemas.openxmlformats.org/officeDocument/2006/relationships/commentAuthors" Target="commentAuthor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6.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33"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462060506852425"/>
          <c:y val="0.0448275862068965"/>
          <c:w val="0.508561647927545"/>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Sheet1!$A$2:$A$8</c:f>
              <c:strCache>
                <c:ptCount val="7"/>
                <c:pt idx="0">
                  <c:v>Other</c:v>
                </c:pt>
                <c:pt idx="1">
                  <c:v>No additional systemic therapy</c:v>
                </c:pt>
                <c:pt idx="2">
                  <c:v>Trastuzumab alone</c:v>
                </c:pt>
                <c:pt idx="3">
                  <c:v>Paclitaxel + trastuzumab</c:v>
                </c:pt>
                <c:pt idx="4">
                  <c:v>TC (docetaxel/cyclophosphamide) + trastuzumab</c:v>
                </c:pt>
                <c:pt idx="5">
                  <c:v>AC-TH</c:v>
                </c:pt>
                <c:pt idx="6">
                  <c:v>TCH (docetaxel/carboplatin/trastuzumab)</c:v>
                </c:pt>
              </c:strCache>
            </c:strRef>
          </c:cat>
          <c:val>
            <c:numRef>
              <c:f>Sheet1!$B$2:$B$8</c:f>
              <c:numCache>
                <c:formatCode>0%</c:formatCode>
                <c:ptCount val="7"/>
                <c:pt idx="0">
                  <c:v>0.04</c:v>
                </c:pt>
                <c:pt idx="1">
                  <c:v>0.06</c:v>
                </c:pt>
                <c:pt idx="2">
                  <c:v>0.07</c:v>
                </c:pt>
                <c:pt idx="3">
                  <c:v>0.12</c:v>
                </c:pt>
                <c:pt idx="4">
                  <c:v>0.16</c:v>
                </c:pt>
                <c:pt idx="5">
                  <c:v>0.14</c:v>
                </c:pt>
                <c:pt idx="6">
                  <c:v>0.41</c:v>
                </c:pt>
              </c:numCache>
            </c:numRef>
          </c:val>
        </c:ser>
        <c:dLbls>
          <c:showLegendKey val="0"/>
          <c:showVal val="0"/>
          <c:showCatName val="0"/>
          <c:showSerName val="0"/>
          <c:showPercent val="0"/>
          <c:showBubbleSize val="0"/>
        </c:dLbls>
        <c:gapWidth val="150"/>
        <c:axId val="616449336"/>
        <c:axId val="616452344"/>
      </c:barChart>
      <c:catAx>
        <c:axId val="616449336"/>
        <c:scaling>
          <c:orientation val="minMax"/>
        </c:scaling>
        <c:delete val="0"/>
        <c:axPos val="l"/>
        <c:majorTickMark val="out"/>
        <c:minorTickMark val="none"/>
        <c:tickLblPos val="nextTo"/>
        <c:txPr>
          <a:bodyPr/>
          <a:lstStyle/>
          <a:p>
            <a:pPr algn="r">
              <a:defRPr sz="1600"/>
            </a:pPr>
            <a:endParaRPr lang="en-US"/>
          </a:p>
        </c:txPr>
        <c:crossAx val="616452344"/>
        <c:crosses val="autoZero"/>
        <c:auto val="1"/>
        <c:lblAlgn val="ctr"/>
        <c:lblOffset val="100"/>
        <c:noMultiLvlLbl val="0"/>
      </c:catAx>
      <c:valAx>
        <c:axId val="616452344"/>
        <c:scaling>
          <c:orientation val="minMax"/>
        </c:scaling>
        <c:delete val="0"/>
        <c:axPos val="b"/>
        <c:numFmt formatCode="0%" sourceLinked="1"/>
        <c:majorTickMark val="out"/>
        <c:minorTickMark val="none"/>
        <c:tickLblPos val="nextTo"/>
        <c:txPr>
          <a:bodyPr/>
          <a:lstStyle/>
          <a:p>
            <a:pPr>
              <a:defRPr sz="1600"/>
            </a:pPr>
            <a:endParaRPr lang="en-US"/>
          </a:p>
        </c:txPr>
        <c:crossAx val="61644933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75438635541582"/>
          <c:y val="0.0448275862068965"/>
          <c:w val="0.787056982276509"/>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Sheet1!$A$2:$A$3</c:f>
              <c:strCache>
                <c:ptCount val="2"/>
                <c:pt idx="0">
                  <c:v>No</c:v>
                </c:pt>
                <c:pt idx="1">
                  <c:v>Yes</c:v>
                </c:pt>
              </c:strCache>
            </c:strRef>
          </c:cat>
          <c:val>
            <c:numRef>
              <c:f>Sheet1!$B$2:$B$3</c:f>
              <c:numCache>
                <c:formatCode>0%</c:formatCode>
                <c:ptCount val="2"/>
                <c:pt idx="0">
                  <c:v>0.28</c:v>
                </c:pt>
                <c:pt idx="1">
                  <c:v>0.72</c:v>
                </c:pt>
              </c:numCache>
            </c:numRef>
          </c:val>
        </c:ser>
        <c:dLbls>
          <c:showLegendKey val="0"/>
          <c:showVal val="0"/>
          <c:showCatName val="0"/>
          <c:showSerName val="0"/>
          <c:showPercent val="0"/>
          <c:showBubbleSize val="0"/>
        </c:dLbls>
        <c:gapWidth val="150"/>
        <c:axId val="489192376"/>
        <c:axId val="489195384"/>
      </c:barChart>
      <c:catAx>
        <c:axId val="489192376"/>
        <c:scaling>
          <c:orientation val="minMax"/>
        </c:scaling>
        <c:delete val="0"/>
        <c:axPos val="l"/>
        <c:majorTickMark val="out"/>
        <c:minorTickMark val="none"/>
        <c:tickLblPos val="nextTo"/>
        <c:txPr>
          <a:bodyPr/>
          <a:lstStyle/>
          <a:p>
            <a:pPr algn="r">
              <a:defRPr sz="1600"/>
            </a:pPr>
            <a:endParaRPr lang="en-US"/>
          </a:p>
        </c:txPr>
        <c:crossAx val="489195384"/>
        <c:crosses val="autoZero"/>
        <c:auto val="1"/>
        <c:lblAlgn val="ctr"/>
        <c:lblOffset val="100"/>
        <c:noMultiLvlLbl val="0"/>
      </c:catAx>
      <c:valAx>
        <c:axId val="489195384"/>
        <c:scaling>
          <c:orientation val="minMax"/>
        </c:scaling>
        <c:delete val="0"/>
        <c:axPos val="b"/>
        <c:numFmt formatCode="0%" sourceLinked="1"/>
        <c:majorTickMark val="out"/>
        <c:minorTickMark val="none"/>
        <c:tickLblPos val="nextTo"/>
        <c:txPr>
          <a:bodyPr/>
          <a:lstStyle/>
          <a:p>
            <a:pPr>
              <a:defRPr sz="1600"/>
            </a:pPr>
            <a:endParaRPr lang="en-US"/>
          </a:p>
        </c:txPr>
        <c:crossAx val="489192376"/>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C95921-DC61-AE4B-9260-E45D9AA303BE}" type="datetimeFigureOut">
              <a:rPr lang="en-US" smtClean="0"/>
              <a:pPr/>
              <a:t>2/28/13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AD0B6F-679E-1E40-8C20-D4627BCDFF78}" type="slidenum">
              <a:rPr lang="en-US" smtClean="0"/>
              <a:pPr/>
              <a:t>‹#›</a:t>
            </a:fld>
            <a:endParaRPr lang="en-US"/>
          </a:p>
        </p:txBody>
      </p:sp>
    </p:spTree>
    <p:extLst>
      <p:ext uri="{BB962C8B-B14F-4D97-AF65-F5344CB8AC3E}">
        <p14:creationId xmlns:p14="http://schemas.microsoft.com/office/powerpoint/2010/main" val="428701292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AD0B6F-679E-1E40-8C20-D4627BCDFF78}" type="slidenum">
              <a:rPr lang="en-US" smtClean="0"/>
              <a:pPr/>
              <a:t>1</a:t>
            </a:fld>
            <a:endParaRPr lang="en-US"/>
          </a:p>
        </p:txBody>
      </p:sp>
    </p:spTree>
    <p:extLst>
      <p:ext uri="{BB962C8B-B14F-4D97-AF65-F5344CB8AC3E}">
        <p14:creationId xmlns:p14="http://schemas.microsoft.com/office/powerpoint/2010/main" val="28497025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AD0B6F-679E-1E40-8C20-D4627BCDFF78}" type="slidenum">
              <a:rPr lang="en-US" smtClean="0"/>
              <a:pPr/>
              <a:t>10</a:t>
            </a:fld>
            <a:endParaRPr lang="en-US"/>
          </a:p>
        </p:txBody>
      </p:sp>
    </p:spTree>
    <p:extLst>
      <p:ext uri="{BB962C8B-B14F-4D97-AF65-F5344CB8AC3E}">
        <p14:creationId xmlns:p14="http://schemas.microsoft.com/office/powerpoint/2010/main" val="27683976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AD0B6F-679E-1E40-8C20-D4627BCDFF78}" type="slidenum">
              <a:rPr lang="en-US" smtClean="0"/>
              <a:pPr/>
              <a:t>11</a:t>
            </a:fld>
            <a:endParaRPr lang="en-US"/>
          </a:p>
        </p:txBody>
      </p:sp>
    </p:spTree>
    <p:extLst>
      <p:ext uri="{BB962C8B-B14F-4D97-AF65-F5344CB8AC3E}">
        <p14:creationId xmlns:p14="http://schemas.microsoft.com/office/powerpoint/2010/main" val="4292461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1141413" y="685800"/>
            <a:ext cx="4573587" cy="3432175"/>
          </a:xfrm>
          <a:ln/>
        </p:spPr>
      </p:sp>
      <p:sp>
        <p:nvSpPr>
          <p:cNvPr id="59395" name="Rectangle 3"/>
          <p:cNvSpPr>
            <a:spLocks noGrp="1" noChangeArrowheads="1"/>
          </p:cNvSpPr>
          <p:nvPr>
            <p:ph type="body" idx="1"/>
          </p:nvPr>
        </p:nvSpPr>
        <p:spPr>
          <a:xfrm>
            <a:off x="687388" y="4343400"/>
            <a:ext cx="5483225" cy="4114800"/>
          </a:xfrm>
          <a:noFill/>
          <a:ln/>
        </p:spPr>
        <p:txBody>
          <a:bodyPr lIns="0" tIns="44795" rIns="89591" bIns="44795"/>
          <a:lstStyle/>
          <a:p>
            <a:endParaRPr lang="en-GB">
              <a:latin typeface="Times" charset="0"/>
              <a:ea typeface="ＭＳ Ｐゴシック" charset="-128"/>
              <a:cs typeface="ＭＳ Ｐゴシック"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AD0B6F-679E-1E40-8C20-D4627BCDFF78}" type="slidenum">
              <a:rPr lang="en-US" smtClean="0"/>
              <a:pPr/>
              <a:t>13</a:t>
            </a:fld>
            <a:endParaRPr lang="en-US"/>
          </a:p>
        </p:txBody>
      </p:sp>
    </p:spTree>
    <p:extLst>
      <p:ext uri="{BB962C8B-B14F-4D97-AF65-F5344CB8AC3E}">
        <p14:creationId xmlns:p14="http://schemas.microsoft.com/office/powerpoint/2010/main" val="41421188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562AA9-19AB-49AD-915E-14BF96D0ECD0}" type="slidenum">
              <a:rPr lang="en-US"/>
              <a:pPr/>
              <a:t>14</a:t>
            </a:fld>
            <a:endParaRPr lang="en-US"/>
          </a:p>
        </p:txBody>
      </p:sp>
      <p:sp>
        <p:nvSpPr>
          <p:cNvPr id="244738" name="Rectangle 2"/>
          <p:cNvSpPr>
            <a:spLocks noGrp="1" noRot="1" noChangeAspect="1" noChangeArrowheads="1" noTextEdit="1"/>
          </p:cNvSpPr>
          <p:nvPr>
            <p:ph type="sldImg"/>
          </p:nvPr>
        </p:nvSpPr>
        <p:spPr>
          <a:ln/>
        </p:spPr>
      </p:sp>
      <p:sp>
        <p:nvSpPr>
          <p:cNvPr id="24473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AD0B6F-679E-1E40-8C20-D4627BCDFF78}" type="slidenum">
              <a:rPr lang="en-US" smtClean="0"/>
              <a:pPr/>
              <a:t>15</a:t>
            </a:fld>
            <a:endParaRPr lang="en-US"/>
          </a:p>
        </p:txBody>
      </p:sp>
    </p:spTree>
    <p:extLst>
      <p:ext uri="{BB962C8B-B14F-4D97-AF65-F5344CB8AC3E}">
        <p14:creationId xmlns:p14="http://schemas.microsoft.com/office/powerpoint/2010/main" val="29846239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AD0B6F-679E-1E40-8C20-D4627BCDFF78}" type="slidenum">
              <a:rPr lang="en-US" smtClean="0"/>
              <a:pPr/>
              <a:t>16</a:t>
            </a:fld>
            <a:endParaRPr lang="en-US"/>
          </a:p>
        </p:txBody>
      </p:sp>
    </p:spTree>
    <p:extLst>
      <p:ext uri="{BB962C8B-B14F-4D97-AF65-F5344CB8AC3E}">
        <p14:creationId xmlns:p14="http://schemas.microsoft.com/office/powerpoint/2010/main" val="41063451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32CF0E10-2669-4C15-9843-1568270F6061}" type="slidenum">
              <a:rPr lang="en-US" smtClean="0"/>
              <a:pPr>
                <a:defRPr/>
              </a:pPr>
              <a:t>17</a:t>
            </a:fld>
            <a:endParaRPr lang="en-US"/>
          </a:p>
        </p:txBody>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AD0B6F-679E-1E40-8C20-D4627BCDFF78}" type="slidenum">
              <a:rPr lang="en-US" smtClean="0"/>
              <a:pPr/>
              <a:t>18</a:t>
            </a:fld>
            <a:endParaRPr lang="en-US"/>
          </a:p>
        </p:txBody>
      </p:sp>
    </p:spTree>
    <p:extLst>
      <p:ext uri="{BB962C8B-B14F-4D97-AF65-F5344CB8AC3E}">
        <p14:creationId xmlns:p14="http://schemas.microsoft.com/office/powerpoint/2010/main" val="37700801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AD0B6F-679E-1E40-8C20-D4627BCDFF78}" type="slidenum">
              <a:rPr lang="en-US" smtClean="0"/>
              <a:pPr/>
              <a:t>19</a:t>
            </a:fld>
            <a:endParaRPr lang="en-US"/>
          </a:p>
        </p:txBody>
      </p:sp>
    </p:spTree>
    <p:extLst>
      <p:ext uri="{BB962C8B-B14F-4D97-AF65-F5344CB8AC3E}">
        <p14:creationId xmlns:p14="http://schemas.microsoft.com/office/powerpoint/2010/main" val="37924137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AD0B6F-679E-1E40-8C20-D4627BCDFF78}" type="slidenum">
              <a:rPr lang="en-US" smtClean="0"/>
              <a:pPr/>
              <a:t>2</a:t>
            </a:fld>
            <a:endParaRPr lang="en-US"/>
          </a:p>
        </p:txBody>
      </p:sp>
    </p:spTree>
    <p:extLst>
      <p:ext uri="{BB962C8B-B14F-4D97-AF65-F5344CB8AC3E}">
        <p14:creationId xmlns:p14="http://schemas.microsoft.com/office/powerpoint/2010/main" val="8187339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AD0B6F-679E-1E40-8C20-D4627BCDFF78}" type="slidenum">
              <a:rPr lang="en-US" smtClean="0"/>
              <a:pPr/>
              <a:t>20</a:t>
            </a:fld>
            <a:endParaRPr lang="en-US"/>
          </a:p>
        </p:txBody>
      </p:sp>
    </p:spTree>
    <p:extLst>
      <p:ext uri="{BB962C8B-B14F-4D97-AF65-F5344CB8AC3E}">
        <p14:creationId xmlns:p14="http://schemas.microsoft.com/office/powerpoint/2010/main" val="22344384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AD0B6F-679E-1E40-8C20-D4627BCDFF78}" type="slidenum">
              <a:rPr lang="en-US" smtClean="0"/>
              <a:pPr/>
              <a:t>21</a:t>
            </a:fld>
            <a:endParaRPr lang="en-US"/>
          </a:p>
        </p:txBody>
      </p:sp>
    </p:spTree>
    <p:extLst>
      <p:ext uri="{BB962C8B-B14F-4D97-AF65-F5344CB8AC3E}">
        <p14:creationId xmlns:p14="http://schemas.microsoft.com/office/powerpoint/2010/main" val="22291946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AD0B6F-679E-1E40-8C20-D4627BCDFF78}" type="slidenum">
              <a:rPr lang="en-US" smtClean="0"/>
              <a:pPr/>
              <a:t>22</a:t>
            </a:fld>
            <a:endParaRPr lang="en-US"/>
          </a:p>
        </p:txBody>
      </p:sp>
    </p:spTree>
    <p:extLst>
      <p:ext uri="{BB962C8B-B14F-4D97-AF65-F5344CB8AC3E}">
        <p14:creationId xmlns:p14="http://schemas.microsoft.com/office/powerpoint/2010/main" val="3289868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7"/>
          <p:cNvSpPr>
            <a:spLocks noGrp="1" noChangeArrowheads="1"/>
          </p:cNvSpPr>
          <p:nvPr>
            <p:ph type="sldNum" sz="quarter" idx="5"/>
          </p:nvPr>
        </p:nvSpPr>
        <p:spPr>
          <a:noFill/>
          <a:ln>
            <a:miter lim="800000"/>
            <a:headEnd/>
            <a:tailEnd/>
          </a:ln>
        </p:spPr>
        <p:txBody>
          <a:bodyPr/>
          <a:lstStyle/>
          <a:p>
            <a:fld id="{C3FC26B4-BB9C-EF41-8FC4-3C9CC72630D6}" type="slidenum">
              <a:rPr lang="en-US"/>
              <a:pPr/>
              <a:t>23</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p:spPr>
        <p:txBody>
          <a:bodyPr/>
          <a:lstStyle/>
          <a:p>
            <a:pPr eaLnBrk="1" hangingPunct="1"/>
            <a:endParaRPr lang="en-US">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AD0B6F-679E-1E40-8C20-D4627BCDFF78}" type="slidenum">
              <a:rPr lang="en-US" smtClean="0"/>
              <a:pPr/>
              <a:t>3</a:t>
            </a:fld>
            <a:endParaRPr lang="en-US"/>
          </a:p>
        </p:txBody>
      </p:sp>
    </p:spTree>
    <p:extLst>
      <p:ext uri="{BB962C8B-B14F-4D97-AF65-F5344CB8AC3E}">
        <p14:creationId xmlns:p14="http://schemas.microsoft.com/office/powerpoint/2010/main" val="12231940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AD0B6F-679E-1E40-8C20-D4627BCDFF78}" type="slidenum">
              <a:rPr lang="en-US" smtClean="0"/>
              <a:pPr/>
              <a:t>4</a:t>
            </a:fld>
            <a:endParaRPr lang="en-US"/>
          </a:p>
        </p:txBody>
      </p:sp>
    </p:spTree>
    <p:extLst>
      <p:ext uri="{BB962C8B-B14F-4D97-AF65-F5344CB8AC3E}">
        <p14:creationId xmlns:p14="http://schemas.microsoft.com/office/powerpoint/2010/main" val="20604181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AD0B6F-679E-1E40-8C20-D4627BCDFF78}" type="slidenum">
              <a:rPr lang="en-US" smtClean="0"/>
              <a:pPr/>
              <a:t>5</a:t>
            </a:fld>
            <a:endParaRPr lang="en-US"/>
          </a:p>
        </p:txBody>
      </p:sp>
    </p:spTree>
    <p:extLst>
      <p:ext uri="{BB962C8B-B14F-4D97-AF65-F5344CB8AC3E}">
        <p14:creationId xmlns:p14="http://schemas.microsoft.com/office/powerpoint/2010/main" val="17734776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AD0B6F-679E-1E40-8C20-D4627BCDFF78}" type="slidenum">
              <a:rPr lang="en-US" smtClean="0"/>
              <a:pPr/>
              <a:t>6</a:t>
            </a:fld>
            <a:endParaRPr lang="en-US"/>
          </a:p>
        </p:txBody>
      </p:sp>
    </p:spTree>
    <p:extLst>
      <p:ext uri="{BB962C8B-B14F-4D97-AF65-F5344CB8AC3E}">
        <p14:creationId xmlns:p14="http://schemas.microsoft.com/office/powerpoint/2010/main" val="30926887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TextEdit="1"/>
          </p:cNvSpPr>
          <p:nvPr>
            <p:ph type="sldImg"/>
          </p:nvPr>
        </p:nvSpPr>
        <p:spPr bwMode="auto">
          <a:noFill/>
          <a:ln>
            <a:solidFill>
              <a:srgbClr val="000000"/>
            </a:solidFill>
            <a:miter lim="800000"/>
            <a:headEnd/>
            <a:tailEnd/>
          </a:ln>
        </p:spPr>
      </p:sp>
      <p:sp>
        <p:nvSpPr>
          <p:cNvPr id="107523" name="Rectangle 3"/>
          <p:cNvSpPr>
            <a:spLocks noGrp="1"/>
          </p:cNvSpPr>
          <p:nvPr>
            <p:ph type="body" idx="1"/>
          </p:nvPr>
        </p:nvSpPr>
        <p:spPr bwMode="auto">
          <a:noFill/>
        </p:spPr>
        <p:txBody>
          <a:bodyPr wrap="square" numCol="1" anchor="t" anchorCtr="0" compatLnSpc="1">
            <a:prstTxWarp prst="textNoShape">
              <a:avLst/>
            </a:prstTxWarp>
          </a:bodyPr>
          <a:lstStyle/>
          <a:p>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AD0B6F-679E-1E40-8C20-D4627BCDFF78}" type="slidenum">
              <a:rPr lang="en-US" smtClean="0"/>
              <a:pPr/>
              <a:t>8</a:t>
            </a:fld>
            <a:endParaRPr lang="en-US"/>
          </a:p>
        </p:txBody>
      </p:sp>
    </p:spTree>
    <p:extLst>
      <p:ext uri="{BB962C8B-B14F-4D97-AF65-F5344CB8AC3E}">
        <p14:creationId xmlns:p14="http://schemas.microsoft.com/office/powerpoint/2010/main" val="26345014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AD0B6F-679E-1E40-8C20-D4627BCDFF78}" type="slidenum">
              <a:rPr lang="en-US" smtClean="0"/>
              <a:pPr/>
              <a:t>9</a:t>
            </a:fld>
            <a:endParaRPr lang="en-US"/>
          </a:p>
        </p:txBody>
      </p:sp>
    </p:spTree>
    <p:extLst>
      <p:ext uri="{BB962C8B-B14F-4D97-AF65-F5344CB8AC3E}">
        <p14:creationId xmlns:p14="http://schemas.microsoft.com/office/powerpoint/2010/main" val="14830641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D457B10-FA83-2943-98C6-755655E533F4}" type="datetimeFigureOut">
              <a:rPr lang="en-US" smtClean="0"/>
              <a:pPr/>
              <a:t>2/28/13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3B4618-4328-CF4F-80FD-8428940ADDFC}"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457B10-FA83-2943-98C6-755655E533F4}" type="datetimeFigureOut">
              <a:rPr lang="en-US" smtClean="0"/>
              <a:pPr/>
              <a:t>2/28/13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3B4618-4328-CF4F-80FD-8428940ADDFC}"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457B10-FA83-2943-98C6-755655E533F4}" type="datetimeFigureOut">
              <a:rPr lang="en-US" smtClean="0"/>
              <a:pPr/>
              <a:t>2/28/13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3B4618-4328-CF4F-80FD-8428940ADDFC}"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PCUTT_v1fr.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40589166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903237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0372910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6522557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6506810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320713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01780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02389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457B10-FA83-2943-98C6-755655E533F4}" type="datetimeFigureOut">
              <a:rPr lang="en-US" smtClean="0"/>
              <a:pPr/>
              <a:t>2/28/13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3B4618-4328-CF4F-80FD-8428940ADDFC}"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158340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566704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3968773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PCUTT_v1fr.png"/>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cSld>
  <p:clrMapOvr>
    <a:masterClrMapping/>
  </p:clrMapOvr>
  <p:transition xmlns:p14="http://schemas.microsoft.com/office/powerpoint/2010/main" advClick="0"/>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advClick="0"/>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xmlns:p14="http://schemas.microsoft.com/office/powerpoint/2010/main" advClick="0"/>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advClick="0"/>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advClick="0"/>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xmlns:p14="http://schemas.microsoft.com/office/powerpoint/2010/main" advClick="0"/>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457B10-FA83-2943-98C6-755655E533F4}" type="datetimeFigureOut">
              <a:rPr lang="en-US" smtClean="0"/>
              <a:pPr/>
              <a:t>2/28/13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3B4618-4328-CF4F-80FD-8428940ADDFC}"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xmlns:p14="http://schemas.microsoft.com/office/powerpoint/2010/mai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xmlns:p14="http://schemas.microsoft.com/office/powerpoint/2010/mai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advClick="0"/>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D457B10-FA83-2943-98C6-755655E533F4}" type="datetimeFigureOut">
              <a:rPr lang="en-US" smtClean="0"/>
              <a:pPr/>
              <a:t>2/28/13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3B4618-4328-CF4F-80FD-8428940ADDFC}"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D457B10-FA83-2943-98C6-755655E533F4}" type="datetimeFigureOut">
              <a:rPr lang="en-US" smtClean="0"/>
              <a:pPr/>
              <a:t>2/28/13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63B4618-4328-CF4F-80FD-8428940ADDFC}"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457B10-FA83-2943-98C6-755655E533F4}" type="datetimeFigureOut">
              <a:rPr lang="en-US" smtClean="0"/>
              <a:pPr/>
              <a:t>2/28/13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63B4618-4328-CF4F-80FD-8428940ADDFC}"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457B10-FA83-2943-98C6-755655E533F4}" type="datetimeFigureOut">
              <a:rPr lang="en-US" smtClean="0"/>
              <a:pPr/>
              <a:t>2/28/13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63B4618-4328-CF4F-80FD-8428940ADDFC}"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457B10-FA83-2943-98C6-755655E533F4}" type="datetimeFigureOut">
              <a:rPr lang="en-US" smtClean="0"/>
              <a:pPr/>
              <a:t>2/28/13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3B4618-4328-CF4F-80FD-8428940ADDFC}"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457B10-FA83-2943-98C6-755655E533F4}" type="datetimeFigureOut">
              <a:rPr lang="en-US" smtClean="0"/>
              <a:pPr/>
              <a:t>2/28/13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3B4618-4328-CF4F-80FD-8428940ADDFC}"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1.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3" Type="http://schemas.openxmlformats.org/officeDocument/2006/relationships/image" Target="../media/image1.pn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457B10-FA83-2943-98C6-755655E533F4}" type="datetimeFigureOut">
              <a:rPr lang="en-US" smtClean="0"/>
              <a:pPr/>
              <a:t>2/28/13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3B4618-4328-CF4F-80FD-8428940ADDF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2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2fr-Bulleted.png"/>
          <p:cNvPicPr>
            <a:picLocks noChangeAspect="1"/>
          </p:cNvPicPr>
          <p:nvPr userDrawn="1"/>
        </p:nvPicPr>
        <p:blipFill>
          <a:blip r:embed="rId13"/>
          <a:srcRect/>
          <a:stretch>
            <a:fillRect/>
          </a:stretch>
        </p:blipFill>
        <p:spPr bwMode="auto">
          <a:xfrm>
            <a:off x="0" y="0"/>
            <a:ext cx="9144000" cy="68580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685800" y="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 Id="rId3" Type="http://schemas.openxmlformats.org/officeDocument/2006/relationships/chart" Target="../charts/char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chart" Target="../charts/char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2.xml"/><Relationship Id="rId3"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30300"/>
            <a:ext cx="8293100" cy="4525963"/>
          </a:xfrm>
        </p:spPr>
        <p:txBody>
          <a:bodyPr>
            <a:normAutofit/>
          </a:bodyPr>
          <a:lstStyle/>
          <a:p>
            <a:pPr marL="0" indent="0" algn="ctr">
              <a:buNone/>
            </a:pPr>
            <a:r>
              <a:rPr lang="en-US" sz="3000" dirty="0"/>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r>
              <a:rPr lang="en-US" sz="3000" dirty="0" smtClean="0"/>
              <a:t>.</a:t>
            </a:r>
            <a:endParaRPr lang="en-US" sz="3000" dirty="0"/>
          </a:p>
        </p:txBody>
      </p:sp>
    </p:spTree>
    <p:extLst>
      <p:ext uri="{BB962C8B-B14F-4D97-AF65-F5344CB8AC3E}">
        <p14:creationId xmlns:p14="http://schemas.microsoft.com/office/powerpoint/2010/main" val="14818330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5400" y="219238"/>
            <a:ext cx="8994216" cy="6441941"/>
          </a:xfrm>
          <a:prstGeom prst="rect">
            <a:avLst/>
          </a:prstGeom>
        </p:spPr>
      </p:pic>
      <p:sp>
        <p:nvSpPr>
          <p:cNvPr id="3" name="TextBox 2"/>
          <p:cNvSpPr txBox="1"/>
          <p:nvPr/>
        </p:nvSpPr>
        <p:spPr>
          <a:xfrm>
            <a:off x="838200" y="3829566"/>
            <a:ext cx="596900" cy="369332"/>
          </a:xfrm>
          <a:prstGeom prst="rect">
            <a:avLst/>
          </a:prstGeom>
          <a:noFill/>
        </p:spPr>
        <p:txBody>
          <a:bodyPr wrap="square" rtlCol="0">
            <a:spAutoFit/>
          </a:bodyPr>
          <a:lstStyle/>
          <a:p>
            <a:r>
              <a:rPr lang="en-US" dirty="0"/>
              <a:t>—</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F497D"/>
                </a:solidFill>
              </a:rPr>
              <a:t>Trastuzumab Duration</a:t>
            </a:r>
            <a:endParaRPr lang="en-US" dirty="0">
              <a:solidFill>
                <a:srgbClr val="1F497D"/>
              </a:solidFill>
            </a:endParaRPr>
          </a:p>
        </p:txBody>
      </p:sp>
      <p:sp>
        <p:nvSpPr>
          <p:cNvPr id="3" name="Content Placeholder 2"/>
          <p:cNvSpPr>
            <a:spLocks noGrp="1"/>
          </p:cNvSpPr>
          <p:nvPr>
            <p:ph idx="1"/>
          </p:nvPr>
        </p:nvSpPr>
        <p:spPr/>
        <p:txBody>
          <a:bodyPr/>
          <a:lstStyle/>
          <a:p>
            <a:r>
              <a:rPr lang="en-US" dirty="0" smtClean="0"/>
              <a:t>Final answer not yet in, but…</a:t>
            </a:r>
            <a:endParaRPr lang="en-US" dirty="0"/>
          </a:p>
        </p:txBody>
      </p:sp>
      <p:pic>
        <p:nvPicPr>
          <p:cNvPr id="4" name="Picture 3"/>
          <p:cNvPicPr>
            <a:picLocks noChangeAspect="1"/>
          </p:cNvPicPr>
          <p:nvPr/>
        </p:nvPicPr>
        <p:blipFill>
          <a:blip r:embed="rId3"/>
          <a:stretch>
            <a:fillRect/>
          </a:stretch>
        </p:blipFill>
        <p:spPr>
          <a:xfrm>
            <a:off x="1502094" y="2541147"/>
            <a:ext cx="6270807" cy="385815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SledgeGraph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4485" y="1803400"/>
            <a:ext cx="8737115" cy="4578248"/>
          </a:xfrm>
          <a:prstGeom prst="rect">
            <a:avLst/>
          </a:prstGeom>
        </p:spPr>
      </p:pic>
      <p:sp>
        <p:nvSpPr>
          <p:cNvPr id="58370" name="Text Box 634"/>
          <p:cNvSpPr txBox="1">
            <a:spLocks noChangeArrowheads="1"/>
          </p:cNvSpPr>
          <p:nvPr/>
        </p:nvSpPr>
        <p:spPr bwMode="auto">
          <a:xfrm>
            <a:off x="1098550" y="1192213"/>
            <a:ext cx="2276475" cy="427037"/>
          </a:xfrm>
          <a:prstGeom prst="rect">
            <a:avLst/>
          </a:prstGeom>
          <a:noFill/>
          <a:ln w="38100">
            <a:noFill/>
            <a:miter lim="800000"/>
            <a:headEnd/>
            <a:tailEnd/>
          </a:ln>
        </p:spPr>
        <p:txBody>
          <a:bodyPr>
            <a:prstTxWarp prst="textNoShape">
              <a:avLst/>
            </a:prstTxWarp>
            <a:spAutoFit/>
          </a:bodyPr>
          <a:lstStyle/>
          <a:p>
            <a:pPr>
              <a:spcBef>
                <a:spcPct val="50000"/>
              </a:spcBef>
            </a:pPr>
            <a:r>
              <a:rPr lang="fr-BE" sz="2200" b="1" dirty="0">
                <a:latin typeface="Arial Unicode MS" charset="0"/>
              </a:rPr>
              <a:t>STRATEGY A</a:t>
            </a:r>
            <a:endParaRPr lang="en-US" sz="2200" b="1" dirty="0">
              <a:latin typeface="Arial Unicode MS" charset="0"/>
            </a:endParaRPr>
          </a:p>
        </p:txBody>
      </p:sp>
      <p:sp>
        <p:nvSpPr>
          <p:cNvPr id="58371" name="Text Box 633"/>
          <p:cNvSpPr txBox="1">
            <a:spLocks noChangeArrowheads="1"/>
          </p:cNvSpPr>
          <p:nvPr/>
        </p:nvSpPr>
        <p:spPr bwMode="auto">
          <a:xfrm>
            <a:off x="5911850" y="1192213"/>
            <a:ext cx="2135188" cy="427037"/>
          </a:xfrm>
          <a:prstGeom prst="rect">
            <a:avLst/>
          </a:prstGeom>
          <a:noFill/>
          <a:ln w="38100">
            <a:noFill/>
            <a:miter lim="800000"/>
            <a:headEnd/>
            <a:tailEnd/>
          </a:ln>
        </p:spPr>
        <p:txBody>
          <a:bodyPr>
            <a:prstTxWarp prst="textNoShape">
              <a:avLst/>
            </a:prstTxWarp>
            <a:spAutoFit/>
          </a:bodyPr>
          <a:lstStyle/>
          <a:p>
            <a:pPr>
              <a:spcBef>
                <a:spcPct val="50000"/>
              </a:spcBef>
            </a:pPr>
            <a:r>
              <a:rPr lang="fr-BE" sz="2200" b="1">
                <a:latin typeface="Arial Unicode MS" charset="0"/>
              </a:rPr>
              <a:t>STRATEGY B</a:t>
            </a:r>
            <a:endParaRPr lang="en-US" sz="2200" b="1">
              <a:latin typeface="Arial Unicode MS" charset="0"/>
            </a:endParaRPr>
          </a:p>
        </p:txBody>
      </p:sp>
      <p:sp>
        <p:nvSpPr>
          <p:cNvPr id="612" name="Title 611"/>
          <p:cNvSpPr>
            <a:spLocks noGrp="1"/>
          </p:cNvSpPr>
          <p:nvPr>
            <p:ph type="title"/>
          </p:nvPr>
        </p:nvSpPr>
        <p:spPr>
          <a:xfrm>
            <a:off x="457200" y="274638"/>
            <a:ext cx="8229600" cy="701675"/>
          </a:xfrm>
        </p:spPr>
        <p:txBody>
          <a:bodyPr>
            <a:normAutofit fontScale="90000"/>
          </a:bodyPr>
          <a:lstStyle/>
          <a:p>
            <a:pPr>
              <a:defRPr/>
            </a:pPr>
            <a:r>
              <a:rPr lang="fr-BE" b="1" dirty="0" smtClean="0">
                <a:solidFill>
                  <a:srgbClr val="000080"/>
                </a:solidFill>
                <a:cs typeface="ＭＳ Ｐゴシック" charset="-128"/>
              </a:rPr>
              <a:t>Dual HER2 Blockade</a:t>
            </a:r>
            <a:r>
              <a:rPr lang="en-US" b="1" dirty="0" smtClean="0">
                <a:solidFill>
                  <a:srgbClr val="000080"/>
                </a:solidFill>
                <a:cs typeface="ＭＳ Ｐゴシック" charset="-128"/>
              </a:rPr>
              <a:t/>
            </a:r>
            <a:br>
              <a:rPr lang="en-US" b="1" dirty="0" smtClean="0">
                <a:solidFill>
                  <a:srgbClr val="000080"/>
                </a:solidFill>
                <a:cs typeface="ＭＳ Ｐゴシック" charset="-128"/>
              </a:rPr>
            </a:br>
            <a:endParaRPr lang="en-US" b="1" dirty="0" smtClean="0">
              <a:solidFill>
                <a:srgbClr val="000080"/>
              </a:solidFill>
              <a:cs typeface="ＭＳ Ｐゴシック" charset="-128"/>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76200" y="0"/>
            <a:ext cx="9067800" cy="1143000"/>
          </a:xfrm>
        </p:spPr>
        <p:txBody>
          <a:bodyPr>
            <a:normAutofit fontScale="90000"/>
          </a:bodyPr>
          <a:lstStyle/>
          <a:p>
            <a:r>
              <a:rPr lang="en-US" sz="3300" b="1" dirty="0">
                <a:solidFill>
                  <a:srgbClr val="1F497D"/>
                </a:solidFill>
              </a:rPr>
              <a:t>Preclinical Synergy Of </a:t>
            </a:r>
            <a:r>
              <a:rPr lang="en-US" sz="3300" b="1" dirty="0" err="1" smtClean="0">
                <a:solidFill>
                  <a:srgbClr val="1F497D"/>
                </a:solidFill>
              </a:rPr>
              <a:t>Lapatinib</a:t>
            </a:r>
            <a:r>
              <a:rPr lang="en-US" sz="3300" b="1" dirty="0" smtClean="0">
                <a:solidFill>
                  <a:srgbClr val="1F497D"/>
                </a:solidFill>
              </a:rPr>
              <a:t> (L) </a:t>
            </a:r>
            <a:r>
              <a:rPr lang="en-US" sz="3300" b="1" dirty="0">
                <a:solidFill>
                  <a:srgbClr val="1F497D"/>
                </a:solidFill>
              </a:rPr>
              <a:t>+ </a:t>
            </a:r>
            <a:r>
              <a:rPr lang="en-US" sz="3300" b="1" dirty="0" err="1" smtClean="0">
                <a:solidFill>
                  <a:srgbClr val="1F497D"/>
                </a:solidFill>
              </a:rPr>
              <a:t>Trastuzumab</a:t>
            </a:r>
            <a:r>
              <a:rPr lang="en-US" sz="3300" b="1" dirty="0" smtClean="0">
                <a:solidFill>
                  <a:srgbClr val="1F497D"/>
                </a:solidFill>
              </a:rPr>
              <a:t> (T) </a:t>
            </a:r>
            <a:br>
              <a:rPr lang="en-US" sz="3300" b="1" dirty="0" smtClean="0">
                <a:solidFill>
                  <a:srgbClr val="1F497D"/>
                </a:solidFill>
              </a:rPr>
            </a:br>
            <a:r>
              <a:rPr lang="en-US" sz="3300" b="1" dirty="0" smtClean="0">
                <a:solidFill>
                  <a:srgbClr val="1F497D"/>
                </a:solidFill>
              </a:rPr>
              <a:t>In HER2-Positive </a:t>
            </a:r>
            <a:r>
              <a:rPr lang="en-US" sz="3300" b="1" dirty="0">
                <a:solidFill>
                  <a:srgbClr val="1F497D"/>
                </a:solidFill>
              </a:rPr>
              <a:t>Tumor </a:t>
            </a:r>
            <a:r>
              <a:rPr lang="en-US" sz="3300" b="1" dirty="0" err="1">
                <a:solidFill>
                  <a:srgbClr val="1F497D"/>
                </a:solidFill>
              </a:rPr>
              <a:t>Xenografts</a:t>
            </a:r>
            <a:endParaRPr lang="en-US" sz="3300" b="1" dirty="0">
              <a:solidFill>
                <a:srgbClr val="1F497D"/>
              </a:solidFill>
            </a:endParaRPr>
          </a:p>
        </p:txBody>
      </p:sp>
      <p:sp>
        <p:nvSpPr>
          <p:cNvPr id="17411" name="Text Box 3"/>
          <p:cNvSpPr txBox="1">
            <a:spLocks noChangeArrowheads="1"/>
          </p:cNvSpPr>
          <p:nvPr/>
        </p:nvSpPr>
        <p:spPr bwMode="auto">
          <a:xfrm>
            <a:off x="2286000" y="2133600"/>
            <a:ext cx="5130800" cy="1458861"/>
          </a:xfrm>
          <a:prstGeom prst="rect">
            <a:avLst/>
          </a:prstGeom>
          <a:noFill/>
          <a:ln w="9525">
            <a:noFill/>
            <a:miter lim="800000"/>
            <a:headEnd/>
            <a:tailEnd/>
          </a:ln>
        </p:spPr>
        <p:txBody>
          <a:bodyPr wrap="square">
            <a:prstTxWarp prst="textNoShape">
              <a:avLst/>
            </a:prstTxWarp>
            <a:spAutoFit/>
          </a:bodyPr>
          <a:lstStyle/>
          <a:p>
            <a:pPr algn="l">
              <a:spcBef>
                <a:spcPct val="70000"/>
              </a:spcBef>
            </a:pPr>
            <a:r>
              <a:rPr lang="en-US" sz="2400" b="1" i="1" dirty="0"/>
              <a:t>Greater antitumor activity with </a:t>
            </a:r>
            <a:r>
              <a:rPr lang="en-US" sz="2400" b="1" i="1" dirty="0" smtClean="0"/>
              <a:t/>
            </a:r>
            <a:br>
              <a:rPr lang="en-US" sz="2400" b="1" i="1" dirty="0" smtClean="0"/>
            </a:br>
            <a:r>
              <a:rPr lang="en-US" sz="2400" b="1" i="1" dirty="0" smtClean="0"/>
              <a:t>T + </a:t>
            </a:r>
            <a:r>
              <a:rPr lang="en-US" sz="2400" b="1" i="1" dirty="0"/>
              <a:t>L compared to either T or L alone.</a:t>
            </a:r>
          </a:p>
          <a:p>
            <a:pPr algn="l">
              <a:spcBef>
                <a:spcPct val="70000"/>
              </a:spcBef>
            </a:pPr>
            <a:endParaRPr lang="en-US" sz="2400" b="1" i="1" dirty="0"/>
          </a:p>
        </p:txBody>
      </p:sp>
      <p:sp>
        <p:nvSpPr>
          <p:cNvPr id="17412" name="Text Box 4"/>
          <p:cNvSpPr txBox="1">
            <a:spLocks noChangeArrowheads="1"/>
          </p:cNvSpPr>
          <p:nvPr/>
        </p:nvSpPr>
        <p:spPr bwMode="auto">
          <a:xfrm>
            <a:off x="2286000" y="3708400"/>
            <a:ext cx="5245100" cy="1754326"/>
          </a:xfrm>
          <a:prstGeom prst="rect">
            <a:avLst/>
          </a:prstGeom>
          <a:noFill/>
          <a:ln w="9525">
            <a:noFill/>
            <a:miter lim="800000"/>
            <a:headEnd/>
            <a:tailEnd/>
          </a:ln>
        </p:spPr>
        <p:txBody>
          <a:bodyPr wrap="square">
            <a:prstTxWarp prst="textNoShape">
              <a:avLst/>
            </a:prstTxWarp>
            <a:spAutoFit/>
          </a:bodyPr>
          <a:lstStyle/>
          <a:p>
            <a:pPr algn="l">
              <a:spcBef>
                <a:spcPct val="50000"/>
              </a:spcBef>
            </a:pPr>
            <a:r>
              <a:rPr lang="en-US" sz="2400" b="1" i="1" dirty="0"/>
              <a:t>IHC after 6d treatment showing enhanced expression of HER2 with L or T + L compared with T alone.</a:t>
            </a:r>
          </a:p>
          <a:p>
            <a:pPr algn="l">
              <a:spcBef>
                <a:spcPct val="50000"/>
              </a:spcBef>
            </a:pPr>
            <a:endParaRPr lang="en-US" sz="2400" b="1" i="1" dirty="0"/>
          </a:p>
        </p:txBody>
      </p:sp>
      <p:sp>
        <p:nvSpPr>
          <p:cNvPr id="17413" name="Text Box 5"/>
          <p:cNvSpPr txBox="1">
            <a:spLocks noChangeArrowheads="1"/>
          </p:cNvSpPr>
          <p:nvPr/>
        </p:nvSpPr>
        <p:spPr bwMode="auto">
          <a:xfrm>
            <a:off x="4724400" y="6553200"/>
            <a:ext cx="4319588" cy="255588"/>
          </a:xfrm>
          <a:prstGeom prst="rect">
            <a:avLst/>
          </a:prstGeom>
          <a:noFill/>
          <a:ln w="9525">
            <a:noFill/>
            <a:round/>
            <a:headEnd/>
            <a:tailEnd/>
          </a:ln>
        </p:spPr>
        <p:txBody>
          <a:bodyPr lIns="0" tIns="0" rIns="0" bIns="0">
            <a:prstTxWarp prst="textNoShape">
              <a:avLst/>
            </a:prstTxWarp>
          </a:bodyPr>
          <a:lstStyle/>
          <a:p>
            <a:pPr algn="r" hangingPunct="0">
              <a:lnSpc>
                <a:spcPct val="93000"/>
              </a:lnSpc>
              <a:buClr>
                <a:srgbClr val="000000"/>
              </a:buClr>
              <a:buSzPct val="45000"/>
              <a:tabLst>
                <a:tab pos="723900" algn="l"/>
                <a:tab pos="1447800" algn="l"/>
                <a:tab pos="2171700" algn="l"/>
                <a:tab pos="2895600" algn="l"/>
                <a:tab pos="3619500" algn="l"/>
              </a:tabLst>
            </a:pPr>
            <a:r>
              <a:rPr lang="en-GB" sz="1600" dirty="0" err="1">
                <a:solidFill>
                  <a:srgbClr val="000000"/>
                </a:solidFill>
                <a:latin typeface="Calibri"/>
                <a:cs typeface="Calibri"/>
              </a:rPr>
              <a:t>Scaltriti</a:t>
            </a:r>
            <a:r>
              <a:rPr lang="en-GB" sz="1600" dirty="0">
                <a:solidFill>
                  <a:srgbClr val="000000"/>
                </a:solidFill>
                <a:latin typeface="Calibri"/>
                <a:cs typeface="Calibri"/>
              </a:rPr>
              <a:t> </a:t>
            </a:r>
            <a:r>
              <a:rPr lang="en-GB" sz="1600" dirty="0" smtClean="0">
                <a:solidFill>
                  <a:srgbClr val="000000"/>
                </a:solidFill>
                <a:latin typeface="Calibri"/>
                <a:cs typeface="Calibri"/>
              </a:rPr>
              <a:t>M et </a:t>
            </a:r>
            <a:r>
              <a:rPr lang="en-GB" sz="1600" dirty="0">
                <a:solidFill>
                  <a:srgbClr val="000000"/>
                </a:solidFill>
                <a:latin typeface="Calibri"/>
                <a:cs typeface="Calibri"/>
              </a:rPr>
              <a:t>al. </a:t>
            </a:r>
            <a:r>
              <a:rPr lang="en-GB" sz="1600" dirty="0" smtClean="0">
                <a:solidFill>
                  <a:srgbClr val="000000"/>
                </a:solidFill>
                <a:latin typeface="Calibri"/>
                <a:cs typeface="Calibri"/>
              </a:rPr>
              <a:t>Oncogene 2009</a:t>
            </a:r>
            <a:r>
              <a:rPr lang="en-US" sz="1600" dirty="0">
                <a:latin typeface="Calibri"/>
                <a:cs typeface="Calibri"/>
              </a:rPr>
              <a:t>;28(6):803-14</a:t>
            </a:r>
            <a:endParaRPr lang="en-GB" sz="1600" dirty="0">
              <a:solidFill>
                <a:srgbClr val="000000"/>
              </a:solidFill>
              <a:latin typeface="Calibri"/>
              <a:cs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Text Box 3"/>
          <p:cNvSpPr txBox="1">
            <a:spLocks noChangeArrowheads="1"/>
          </p:cNvSpPr>
          <p:nvPr/>
        </p:nvSpPr>
        <p:spPr bwMode="auto">
          <a:xfrm>
            <a:off x="194469" y="5935662"/>
            <a:ext cx="8516938" cy="892552"/>
          </a:xfrm>
          <a:prstGeom prst="rect">
            <a:avLst/>
          </a:prstGeom>
          <a:noFill/>
          <a:ln w="9525">
            <a:noFill/>
            <a:miter lim="800000"/>
            <a:headEnd/>
            <a:tailEnd/>
          </a:ln>
          <a:effectLst/>
        </p:spPr>
        <p:txBody>
          <a:bodyPr>
            <a:spAutoFit/>
          </a:bodyPr>
          <a:lstStyle/>
          <a:p>
            <a:pPr marL="177800" indent="-177800" algn="l">
              <a:buFontTx/>
              <a:buChar char="•"/>
            </a:pPr>
            <a:r>
              <a:rPr lang="en-US" sz="1300" b="1" dirty="0">
                <a:latin typeface="Arial" pitchFamily="34" charset="0"/>
                <a:cs typeface="Arial" pitchFamily="34" charset="0"/>
              </a:rPr>
              <a:t>Patients with ER or </a:t>
            </a:r>
            <a:r>
              <a:rPr lang="en-US" sz="1300" b="1" dirty="0" err="1">
                <a:latin typeface="Arial" pitchFamily="34" charset="0"/>
                <a:cs typeface="Arial" pitchFamily="34" charset="0"/>
              </a:rPr>
              <a:t>PgR</a:t>
            </a:r>
            <a:r>
              <a:rPr lang="en-US" sz="1300" b="1" dirty="0">
                <a:latin typeface="Arial" pitchFamily="34" charset="0"/>
                <a:cs typeface="Arial" pitchFamily="34" charset="0"/>
              </a:rPr>
              <a:t>-positive tumors receive endocrine therapy selected accordingly to menopausal status; endocrine therapy will be started after the end of chemotherapy, will be administered concurrently with targeted therapies and will be planned for at least 5 years</a:t>
            </a:r>
          </a:p>
          <a:p>
            <a:pPr marL="177800" indent="-177800" algn="l">
              <a:buFontTx/>
              <a:buChar char="•"/>
            </a:pPr>
            <a:r>
              <a:rPr lang="en-US" sz="1300" b="1" dirty="0" smtClean="0">
                <a:latin typeface="Arial" pitchFamily="34" charset="0"/>
                <a:cs typeface="Arial" pitchFamily="34" charset="0"/>
              </a:rPr>
              <a:t>Radiotherapy </a:t>
            </a:r>
            <a:r>
              <a:rPr lang="en-US" sz="1300" b="1" dirty="0">
                <a:latin typeface="Arial" pitchFamily="34" charset="0"/>
                <a:cs typeface="Arial" pitchFamily="34" charset="0"/>
              </a:rPr>
              <a:t>if indicated</a:t>
            </a:r>
          </a:p>
        </p:txBody>
      </p:sp>
      <p:sp>
        <p:nvSpPr>
          <p:cNvPr id="243716" name="Text Box 4"/>
          <p:cNvSpPr txBox="1">
            <a:spLocks noChangeArrowheads="1"/>
          </p:cNvSpPr>
          <p:nvPr/>
        </p:nvSpPr>
        <p:spPr bwMode="auto">
          <a:xfrm>
            <a:off x="228600" y="685800"/>
            <a:ext cx="8915400" cy="769441"/>
          </a:xfrm>
          <a:prstGeom prst="rect">
            <a:avLst/>
          </a:prstGeom>
          <a:noFill/>
          <a:ln w="9525">
            <a:noFill/>
            <a:miter lim="800000"/>
            <a:headEnd/>
            <a:tailEnd/>
          </a:ln>
          <a:effectLst/>
        </p:spPr>
        <p:txBody>
          <a:bodyPr>
            <a:spAutoFit/>
          </a:bodyPr>
          <a:lstStyle/>
          <a:p>
            <a:pPr algn="ctr"/>
            <a:r>
              <a:rPr lang="fr-BE" sz="4400" dirty="0" smtClean="0">
                <a:solidFill>
                  <a:srgbClr val="1F497D"/>
                </a:solidFill>
                <a:latin typeface="+mj-lt"/>
                <a:cs typeface="Arial" pitchFamily="34" charset="0"/>
              </a:rPr>
              <a:t>ALTTO: Lapatinib and Trastuzumab</a:t>
            </a:r>
            <a:endParaRPr lang="en-US" sz="4400" dirty="0">
              <a:solidFill>
                <a:srgbClr val="1F497D"/>
              </a:solidFill>
              <a:latin typeface="+mj-lt"/>
              <a:cs typeface="Arial" pitchFamily="34" charset="0"/>
            </a:endParaRPr>
          </a:p>
        </p:txBody>
      </p:sp>
      <p:sp>
        <p:nvSpPr>
          <p:cNvPr id="243718" name="Text Box 6"/>
          <p:cNvSpPr txBox="1">
            <a:spLocks noChangeArrowheads="1"/>
          </p:cNvSpPr>
          <p:nvPr/>
        </p:nvSpPr>
        <p:spPr bwMode="auto">
          <a:xfrm>
            <a:off x="482600" y="2743200"/>
            <a:ext cx="1655763" cy="2024063"/>
          </a:xfrm>
          <a:prstGeom prst="rect">
            <a:avLst/>
          </a:prstGeom>
          <a:solidFill>
            <a:srgbClr val="99CCFF"/>
          </a:solidFill>
          <a:ln w="9525">
            <a:solidFill>
              <a:schemeClr val="bg2"/>
            </a:solidFill>
            <a:miter lim="800000"/>
            <a:headEnd/>
            <a:tailEnd/>
          </a:ln>
          <a:effectLst/>
        </p:spPr>
        <p:txBody>
          <a:bodyPr>
            <a:spAutoFit/>
          </a:bodyPr>
          <a:lstStyle/>
          <a:p>
            <a:r>
              <a:rPr lang="fr-BE" sz="1800" dirty="0">
                <a:solidFill>
                  <a:schemeClr val="accent2"/>
                </a:solidFill>
                <a:latin typeface="Arial" pitchFamily="34" charset="0"/>
                <a:cs typeface="Arial" pitchFamily="34" charset="0"/>
              </a:rPr>
              <a:t>3-</a:t>
            </a:r>
            <a:r>
              <a:rPr lang="fr-BE" sz="1800" dirty="0" err="1">
                <a:solidFill>
                  <a:schemeClr val="accent2"/>
                </a:solidFill>
                <a:latin typeface="Arial" pitchFamily="34" charset="0"/>
                <a:cs typeface="Arial" pitchFamily="34" charset="0"/>
              </a:rPr>
              <a:t>weekly</a:t>
            </a:r>
            <a:r>
              <a:rPr lang="fr-BE" sz="1800" dirty="0">
                <a:solidFill>
                  <a:schemeClr val="accent2"/>
                </a:solidFill>
                <a:latin typeface="Arial" pitchFamily="34" charset="0"/>
                <a:cs typeface="Arial" pitchFamily="34" charset="0"/>
              </a:rPr>
              <a:t> Trastuzumab</a:t>
            </a:r>
          </a:p>
          <a:p>
            <a:r>
              <a:rPr lang="fr-BE" sz="1800" dirty="0">
                <a:solidFill>
                  <a:schemeClr val="accent2"/>
                </a:solidFill>
                <a:latin typeface="Arial" pitchFamily="34" charset="0"/>
                <a:cs typeface="Arial" pitchFamily="34" charset="0"/>
              </a:rPr>
              <a:t>for 52 </a:t>
            </a:r>
            <a:r>
              <a:rPr lang="fr-BE" sz="1800" dirty="0" err="1">
                <a:solidFill>
                  <a:schemeClr val="accent2"/>
                </a:solidFill>
                <a:latin typeface="Arial" pitchFamily="34" charset="0"/>
                <a:cs typeface="Arial" pitchFamily="34" charset="0"/>
              </a:rPr>
              <a:t>weeks</a:t>
            </a:r>
            <a:endParaRPr lang="fr-BE" sz="1800" dirty="0">
              <a:solidFill>
                <a:schemeClr val="accent2"/>
              </a:solidFill>
              <a:latin typeface="Arial" pitchFamily="34" charset="0"/>
              <a:cs typeface="Arial" pitchFamily="34" charset="0"/>
            </a:endParaRPr>
          </a:p>
          <a:p>
            <a:endParaRPr lang="fr-BE" sz="1800" dirty="0">
              <a:solidFill>
                <a:schemeClr val="accent2"/>
              </a:solidFill>
              <a:latin typeface="Arial" pitchFamily="34" charset="0"/>
              <a:cs typeface="Arial" pitchFamily="34" charset="0"/>
            </a:endParaRPr>
          </a:p>
          <a:p>
            <a:endParaRPr lang="fr-BE" sz="1800" dirty="0">
              <a:solidFill>
                <a:schemeClr val="accent2"/>
              </a:solidFill>
              <a:latin typeface="Arial" pitchFamily="34" charset="0"/>
              <a:cs typeface="Arial" pitchFamily="34" charset="0"/>
            </a:endParaRPr>
          </a:p>
          <a:p>
            <a:endParaRPr lang="fr-BE" sz="1800" dirty="0">
              <a:solidFill>
                <a:schemeClr val="accent2"/>
              </a:solidFill>
              <a:latin typeface="Arial" pitchFamily="34" charset="0"/>
              <a:cs typeface="Arial" pitchFamily="34" charset="0"/>
            </a:endParaRPr>
          </a:p>
          <a:p>
            <a:endParaRPr lang="en-US" sz="1800" dirty="0">
              <a:solidFill>
                <a:schemeClr val="accent2"/>
              </a:solidFill>
              <a:latin typeface="Arial" pitchFamily="34" charset="0"/>
              <a:cs typeface="Arial" pitchFamily="34" charset="0"/>
            </a:endParaRPr>
          </a:p>
        </p:txBody>
      </p:sp>
      <p:sp>
        <p:nvSpPr>
          <p:cNvPr id="243719" name="Text Box 7"/>
          <p:cNvSpPr txBox="1">
            <a:spLocks noChangeArrowheads="1"/>
          </p:cNvSpPr>
          <p:nvPr/>
        </p:nvSpPr>
        <p:spPr bwMode="auto">
          <a:xfrm>
            <a:off x="2616200" y="2741613"/>
            <a:ext cx="1560513" cy="2031325"/>
          </a:xfrm>
          <a:prstGeom prst="rect">
            <a:avLst/>
          </a:prstGeom>
          <a:solidFill>
            <a:srgbClr val="FFCC00"/>
          </a:solidFill>
          <a:ln w="9525">
            <a:solidFill>
              <a:schemeClr val="bg2"/>
            </a:solidFill>
            <a:miter lim="800000"/>
            <a:headEnd/>
            <a:tailEnd/>
          </a:ln>
          <a:effectLst/>
        </p:spPr>
        <p:txBody>
          <a:bodyPr>
            <a:spAutoFit/>
          </a:bodyPr>
          <a:lstStyle/>
          <a:p>
            <a:r>
              <a:rPr lang="fr-BE" sz="1800" dirty="0">
                <a:solidFill>
                  <a:schemeClr val="accent2"/>
                </a:solidFill>
                <a:latin typeface="Arial" pitchFamily="34" charset="0"/>
                <a:cs typeface="Arial" pitchFamily="34" charset="0"/>
              </a:rPr>
              <a:t>Lapatinib</a:t>
            </a:r>
          </a:p>
          <a:p>
            <a:r>
              <a:rPr lang="fr-BE" sz="1800" dirty="0">
                <a:solidFill>
                  <a:schemeClr val="accent2"/>
                </a:solidFill>
                <a:latin typeface="Arial" pitchFamily="34" charset="0"/>
                <a:cs typeface="Arial" pitchFamily="34" charset="0"/>
              </a:rPr>
              <a:t>for 52 </a:t>
            </a:r>
            <a:r>
              <a:rPr lang="fr-BE" sz="1800" dirty="0" err="1">
                <a:solidFill>
                  <a:schemeClr val="accent2"/>
                </a:solidFill>
                <a:latin typeface="Arial" pitchFamily="34" charset="0"/>
                <a:cs typeface="Arial" pitchFamily="34" charset="0"/>
              </a:rPr>
              <a:t>weeks</a:t>
            </a:r>
            <a:endParaRPr lang="fr-BE" sz="1800" dirty="0">
              <a:solidFill>
                <a:schemeClr val="accent2"/>
              </a:solidFill>
              <a:latin typeface="Arial" pitchFamily="34" charset="0"/>
              <a:cs typeface="Arial" pitchFamily="34" charset="0"/>
            </a:endParaRPr>
          </a:p>
          <a:p>
            <a:endParaRPr lang="fr-BE" sz="1800" dirty="0">
              <a:solidFill>
                <a:schemeClr val="accent2"/>
              </a:solidFill>
              <a:latin typeface="Arial" pitchFamily="34" charset="0"/>
              <a:cs typeface="Arial" pitchFamily="34" charset="0"/>
            </a:endParaRPr>
          </a:p>
          <a:p>
            <a:endParaRPr lang="fr-BE" sz="1800" dirty="0">
              <a:solidFill>
                <a:schemeClr val="accent2"/>
              </a:solidFill>
              <a:latin typeface="Arial" pitchFamily="34" charset="0"/>
              <a:cs typeface="Arial" pitchFamily="34" charset="0"/>
            </a:endParaRPr>
          </a:p>
          <a:p>
            <a:endParaRPr lang="fr-BE" sz="1800" dirty="0">
              <a:solidFill>
                <a:schemeClr val="accent2"/>
              </a:solidFill>
              <a:latin typeface="Arial" pitchFamily="34" charset="0"/>
              <a:cs typeface="Arial" pitchFamily="34" charset="0"/>
            </a:endParaRPr>
          </a:p>
          <a:p>
            <a:endParaRPr lang="fr-BE" sz="1800" dirty="0">
              <a:solidFill>
                <a:schemeClr val="accent2"/>
              </a:solidFill>
              <a:latin typeface="Arial" pitchFamily="34" charset="0"/>
              <a:cs typeface="Arial" pitchFamily="34" charset="0"/>
            </a:endParaRPr>
          </a:p>
          <a:p>
            <a:endParaRPr lang="en-US" sz="1800" dirty="0">
              <a:solidFill>
                <a:schemeClr val="accent2"/>
              </a:solidFill>
              <a:latin typeface="Arial" pitchFamily="34" charset="0"/>
              <a:cs typeface="Arial" pitchFamily="34" charset="0"/>
            </a:endParaRPr>
          </a:p>
        </p:txBody>
      </p:sp>
      <p:sp>
        <p:nvSpPr>
          <p:cNvPr id="243720" name="Text Box 8"/>
          <p:cNvSpPr txBox="1">
            <a:spLocks noChangeArrowheads="1"/>
          </p:cNvSpPr>
          <p:nvPr/>
        </p:nvSpPr>
        <p:spPr bwMode="auto">
          <a:xfrm>
            <a:off x="4521200" y="2741613"/>
            <a:ext cx="1981200" cy="925512"/>
          </a:xfrm>
          <a:prstGeom prst="rect">
            <a:avLst/>
          </a:prstGeom>
          <a:solidFill>
            <a:srgbClr val="99CCFF"/>
          </a:solidFill>
          <a:ln w="9525">
            <a:solidFill>
              <a:schemeClr val="bg2"/>
            </a:solidFill>
            <a:miter lim="800000"/>
            <a:headEnd/>
            <a:tailEnd/>
          </a:ln>
          <a:effectLst/>
        </p:spPr>
        <p:txBody>
          <a:bodyPr>
            <a:spAutoFit/>
          </a:bodyPr>
          <a:lstStyle/>
          <a:p>
            <a:r>
              <a:rPr lang="fr-BE" sz="1800" dirty="0" err="1">
                <a:solidFill>
                  <a:schemeClr val="accent2"/>
                </a:solidFill>
                <a:latin typeface="Arial" pitchFamily="34" charset="0"/>
                <a:cs typeface="Arial" pitchFamily="34" charset="0"/>
              </a:rPr>
              <a:t>Weekly</a:t>
            </a:r>
            <a:r>
              <a:rPr lang="fr-BE" sz="1800" dirty="0">
                <a:solidFill>
                  <a:schemeClr val="accent2"/>
                </a:solidFill>
                <a:latin typeface="Arial" pitchFamily="34" charset="0"/>
                <a:cs typeface="Arial" pitchFamily="34" charset="0"/>
              </a:rPr>
              <a:t> Trastuzumab (12 </a:t>
            </a:r>
            <a:r>
              <a:rPr lang="fr-BE" sz="1800" dirty="0" err="1">
                <a:solidFill>
                  <a:schemeClr val="accent2"/>
                </a:solidFill>
                <a:latin typeface="Arial" pitchFamily="34" charset="0"/>
                <a:cs typeface="Arial" pitchFamily="34" charset="0"/>
              </a:rPr>
              <a:t>weeks</a:t>
            </a:r>
            <a:r>
              <a:rPr lang="fr-BE" sz="1800" dirty="0">
                <a:solidFill>
                  <a:schemeClr val="accent2"/>
                </a:solidFill>
                <a:latin typeface="Arial" pitchFamily="34" charset="0"/>
                <a:cs typeface="Arial" pitchFamily="34" charset="0"/>
              </a:rPr>
              <a:t>)</a:t>
            </a:r>
          </a:p>
        </p:txBody>
      </p:sp>
      <p:sp>
        <p:nvSpPr>
          <p:cNvPr id="243721" name="Text Box 9"/>
          <p:cNvSpPr txBox="1">
            <a:spLocks noChangeArrowheads="1"/>
          </p:cNvSpPr>
          <p:nvPr/>
        </p:nvSpPr>
        <p:spPr bwMode="auto">
          <a:xfrm>
            <a:off x="6816725" y="2741613"/>
            <a:ext cx="1946275" cy="2024062"/>
          </a:xfrm>
          <a:prstGeom prst="rect">
            <a:avLst/>
          </a:prstGeom>
          <a:gradFill rotWithShape="0">
            <a:gsLst>
              <a:gs pos="0">
                <a:srgbClr val="99CCFF"/>
              </a:gs>
              <a:gs pos="100000">
                <a:srgbClr val="FFCC00"/>
              </a:gs>
            </a:gsLst>
            <a:lin ang="5400000" scaled="1"/>
          </a:gradFill>
          <a:ln w="9525">
            <a:solidFill>
              <a:schemeClr val="bg2"/>
            </a:solidFill>
            <a:miter lim="800000"/>
            <a:headEnd/>
            <a:tailEnd/>
          </a:ln>
          <a:effectLst/>
        </p:spPr>
        <p:txBody>
          <a:bodyPr>
            <a:spAutoFit/>
          </a:bodyPr>
          <a:lstStyle/>
          <a:p>
            <a:r>
              <a:rPr lang="fr-BE" sz="1800">
                <a:solidFill>
                  <a:schemeClr val="accent2"/>
                </a:solidFill>
                <a:latin typeface="Arial" pitchFamily="34" charset="0"/>
                <a:cs typeface="Arial" pitchFamily="34" charset="0"/>
              </a:rPr>
              <a:t>Lapatinib </a:t>
            </a:r>
          </a:p>
          <a:p>
            <a:r>
              <a:rPr lang="fr-BE" sz="1800">
                <a:solidFill>
                  <a:schemeClr val="accent2"/>
                </a:solidFill>
                <a:latin typeface="Arial" pitchFamily="34" charset="0"/>
                <a:cs typeface="Arial" pitchFamily="34" charset="0"/>
              </a:rPr>
              <a:t>+ 3-weekly Trastuzumab for 52 weeks</a:t>
            </a:r>
          </a:p>
          <a:p>
            <a:endParaRPr lang="fr-BE" sz="1800">
              <a:solidFill>
                <a:schemeClr val="accent2"/>
              </a:solidFill>
              <a:latin typeface="Arial" pitchFamily="34" charset="0"/>
              <a:cs typeface="Arial" pitchFamily="34" charset="0"/>
            </a:endParaRPr>
          </a:p>
          <a:p>
            <a:endParaRPr lang="fr-BE" sz="1800">
              <a:solidFill>
                <a:schemeClr val="accent2"/>
              </a:solidFill>
              <a:latin typeface="Arial" pitchFamily="34" charset="0"/>
              <a:cs typeface="Arial" pitchFamily="34" charset="0"/>
            </a:endParaRPr>
          </a:p>
          <a:p>
            <a:endParaRPr lang="fr-BE" sz="1800">
              <a:solidFill>
                <a:schemeClr val="accent2"/>
              </a:solidFill>
              <a:latin typeface="Arial" pitchFamily="34" charset="0"/>
              <a:cs typeface="Arial" pitchFamily="34" charset="0"/>
            </a:endParaRPr>
          </a:p>
        </p:txBody>
      </p:sp>
      <p:cxnSp>
        <p:nvCxnSpPr>
          <p:cNvPr id="243722" name="AutoShape 10"/>
          <p:cNvCxnSpPr>
            <a:cxnSpLocks noChangeShapeType="1"/>
          </p:cNvCxnSpPr>
          <p:nvPr/>
        </p:nvCxnSpPr>
        <p:spPr bwMode="auto">
          <a:xfrm>
            <a:off x="4826000" y="2438400"/>
            <a:ext cx="2924175" cy="287338"/>
          </a:xfrm>
          <a:prstGeom prst="bentConnector2">
            <a:avLst/>
          </a:prstGeom>
          <a:noFill/>
          <a:ln w="9525">
            <a:solidFill>
              <a:schemeClr val="tx1"/>
            </a:solidFill>
            <a:miter lim="800000"/>
            <a:headEnd/>
            <a:tailEnd type="triangle" w="med" len="med"/>
          </a:ln>
          <a:effectLst/>
        </p:spPr>
      </p:cxnSp>
      <p:cxnSp>
        <p:nvCxnSpPr>
          <p:cNvPr id="243723" name="AutoShape 11"/>
          <p:cNvCxnSpPr>
            <a:cxnSpLocks noChangeShapeType="1"/>
          </p:cNvCxnSpPr>
          <p:nvPr/>
        </p:nvCxnSpPr>
        <p:spPr bwMode="auto">
          <a:xfrm rot="10800000" flipV="1">
            <a:off x="1320800" y="2439988"/>
            <a:ext cx="3132138" cy="303212"/>
          </a:xfrm>
          <a:prstGeom prst="bentConnector2">
            <a:avLst/>
          </a:prstGeom>
          <a:noFill/>
          <a:ln w="9525">
            <a:solidFill>
              <a:schemeClr val="tx1"/>
            </a:solidFill>
            <a:miter lim="800000"/>
            <a:headEnd/>
            <a:tailEnd type="triangle" w="med" len="med"/>
          </a:ln>
          <a:effectLst/>
        </p:spPr>
      </p:cxnSp>
      <p:cxnSp>
        <p:nvCxnSpPr>
          <p:cNvPr id="243725" name="AutoShape 13"/>
          <p:cNvCxnSpPr>
            <a:cxnSpLocks noChangeShapeType="1"/>
          </p:cNvCxnSpPr>
          <p:nvPr/>
        </p:nvCxnSpPr>
        <p:spPr bwMode="auto">
          <a:xfrm rot="10800000" flipV="1">
            <a:off x="3468688" y="2438400"/>
            <a:ext cx="1281112" cy="303213"/>
          </a:xfrm>
          <a:prstGeom prst="bentConnector2">
            <a:avLst/>
          </a:prstGeom>
          <a:noFill/>
          <a:ln w="9525">
            <a:solidFill>
              <a:schemeClr val="tx1"/>
            </a:solidFill>
            <a:miter lim="800000"/>
            <a:headEnd/>
            <a:tailEnd type="triangle" w="med" len="med"/>
          </a:ln>
          <a:effectLst/>
        </p:spPr>
      </p:cxnSp>
      <p:sp>
        <p:nvSpPr>
          <p:cNvPr id="243735" name="Line 23"/>
          <p:cNvSpPr>
            <a:spLocks noChangeShapeType="1"/>
          </p:cNvSpPr>
          <p:nvPr/>
        </p:nvSpPr>
        <p:spPr bwMode="auto">
          <a:xfrm>
            <a:off x="5511800" y="2446338"/>
            <a:ext cx="0" cy="304800"/>
          </a:xfrm>
          <a:prstGeom prst="line">
            <a:avLst/>
          </a:prstGeom>
          <a:noFill/>
          <a:ln w="9525">
            <a:solidFill>
              <a:schemeClr val="tx1"/>
            </a:solidFill>
            <a:round/>
            <a:headEnd/>
            <a:tailEnd type="triangle" w="med" len="med"/>
          </a:ln>
          <a:effectLst/>
        </p:spPr>
        <p:txBody>
          <a:bodyPr/>
          <a:lstStyle/>
          <a:p>
            <a:endParaRPr lang="en-US">
              <a:solidFill>
                <a:schemeClr val="bg1"/>
              </a:solidFill>
            </a:endParaRPr>
          </a:p>
        </p:txBody>
      </p:sp>
      <p:sp>
        <p:nvSpPr>
          <p:cNvPr id="243736" name="Text Box 24"/>
          <p:cNvSpPr txBox="1">
            <a:spLocks noChangeArrowheads="1"/>
          </p:cNvSpPr>
          <p:nvPr/>
        </p:nvSpPr>
        <p:spPr bwMode="auto">
          <a:xfrm>
            <a:off x="4521200" y="3646488"/>
            <a:ext cx="1981200" cy="584775"/>
          </a:xfrm>
          <a:prstGeom prst="rect">
            <a:avLst/>
          </a:prstGeom>
          <a:solidFill>
            <a:schemeClr val="tx1"/>
          </a:solidFill>
          <a:ln w="9525">
            <a:solidFill>
              <a:schemeClr val="bg2"/>
            </a:solidFill>
            <a:miter lim="800000"/>
            <a:headEnd/>
            <a:tailEnd/>
          </a:ln>
          <a:effectLst/>
        </p:spPr>
        <p:txBody>
          <a:bodyPr>
            <a:spAutoFit/>
          </a:bodyPr>
          <a:lstStyle/>
          <a:p>
            <a:r>
              <a:rPr lang="fr-BE" sz="1600">
                <a:solidFill>
                  <a:schemeClr val="bg1"/>
                </a:solidFill>
                <a:latin typeface="Arial" pitchFamily="34" charset="0"/>
                <a:cs typeface="Arial" pitchFamily="34" charset="0"/>
              </a:rPr>
              <a:t>Washout (6 weeks)</a:t>
            </a:r>
          </a:p>
          <a:p>
            <a:endParaRPr lang="fr-BE" sz="1600">
              <a:solidFill>
                <a:schemeClr val="bg1"/>
              </a:solidFill>
              <a:latin typeface="Arial" pitchFamily="34" charset="0"/>
              <a:cs typeface="Arial" pitchFamily="34" charset="0"/>
            </a:endParaRPr>
          </a:p>
        </p:txBody>
      </p:sp>
      <p:sp>
        <p:nvSpPr>
          <p:cNvPr id="243737" name="Text Box 25"/>
          <p:cNvSpPr txBox="1">
            <a:spLocks noChangeArrowheads="1"/>
          </p:cNvSpPr>
          <p:nvPr/>
        </p:nvSpPr>
        <p:spPr bwMode="auto">
          <a:xfrm>
            <a:off x="4521200" y="4149725"/>
            <a:ext cx="1981200" cy="650875"/>
          </a:xfrm>
          <a:prstGeom prst="rect">
            <a:avLst/>
          </a:prstGeom>
          <a:solidFill>
            <a:srgbClr val="FFCC00"/>
          </a:solidFill>
          <a:ln w="9525">
            <a:solidFill>
              <a:schemeClr val="bg2"/>
            </a:solidFill>
            <a:miter lim="800000"/>
            <a:headEnd/>
            <a:tailEnd/>
          </a:ln>
          <a:effectLst/>
        </p:spPr>
        <p:txBody>
          <a:bodyPr>
            <a:spAutoFit/>
          </a:bodyPr>
          <a:lstStyle/>
          <a:p>
            <a:r>
              <a:rPr lang="fr-BE" sz="1800" dirty="0">
                <a:solidFill>
                  <a:schemeClr val="accent2"/>
                </a:solidFill>
                <a:latin typeface="Arial" pitchFamily="34" charset="0"/>
                <a:cs typeface="Arial" pitchFamily="34" charset="0"/>
              </a:rPr>
              <a:t>Lapatinib (34 </a:t>
            </a:r>
            <a:r>
              <a:rPr lang="fr-BE" sz="1800" dirty="0" err="1">
                <a:solidFill>
                  <a:schemeClr val="accent2"/>
                </a:solidFill>
                <a:latin typeface="Arial" pitchFamily="34" charset="0"/>
                <a:cs typeface="Arial" pitchFamily="34" charset="0"/>
              </a:rPr>
              <a:t>weeks</a:t>
            </a:r>
            <a:r>
              <a:rPr lang="fr-BE" sz="1800" dirty="0">
                <a:solidFill>
                  <a:schemeClr val="accent2"/>
                </a:solidFill>
                <a:latin typeface="Arial" pitchFamily="34" charset="0"/>
                <a:cs typeface="Arial" pitchFamily="34" charset="0"/>
              </a:rPr>
              <a:t>)</a:t>
            </a:r>
          </a:p>
        </p:txBody>
      </p:sp>
      <p:sp>
        <p:nvSpPr>
          <p:cNvPr id="19" name="TextBox 18"/>
          <p:cNvSpPr txBox="1"/>
          <p:nvPr/>
        </p:nvSpPr>
        <p:spPr>
          <a:xfrm>
            <a:off x="1219029" y="5334000"/>
            <a:ext cx="5921814" cy="461665"/>
          </a:xfrm>
          <a:prstGeom prst="rect">
            <a:avLst/>
          </a:prstGeom>
          <a:noFill/>
        </p:spPr>
        <p:txBody>
          <a:bodyPr wrap="none" rtlCol="0">
            <a:spAutoFit/>
          </a:bodyPr>
          <a:lstStyle/>
          <a:p>
            <a:r>
              <a:rPr lang="en-US" dirty="0" smtClean="0"/>
              <a:t>Anti-HER2 therapy can overlap chemotherapy</a:t>
            </a:r>
            <a:endParaRPr lang="en-US" dirty="0"/>
          </a:p>
        </p:txBody>
      </p:sp>
      <p:sp>
        <p:nvSpPr>
          <p:cNvPr id="15" name="&quot;No&quot; Symbol 14"/>
          <p:cNvSpPr/>
          <p:nvPr/>
        </p:nvSpPr>
        <p:spPr>
          <a:xfrm>
            <a:off x="2590800" y="2819400"/>
            <a:ext cx="1676400" cy="1676400"/>
          </a:xfrm>
          <a:prstGeom prst="noSmoking">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06400" y="368300"/>
            <a:ext cx="8737600" cy="1015663"/>
          </a:xfrm>
          <a:prstGeom prst="rect">
            <a:avLst/>
          </a:prstGeom>
          <a:noFill/>
        </p:spPr>
        <p:txBody>
          <a:bodyPr wrap="square" rtlCol="0">
            <a:spAutoFit/>
          </a:bodyPr>
          <a:lstStyle/>
          <a:p>
            <a:r>
              <a:rPr lang="en-US" sz="3000" b="1" dirty="0" err="1" smtClean="0">
                <a:solidFill>
                  <a:schemeClr val="tx2"/>
                </a:solidFill>
              </a:rPr>
              <a:t>Trastuzumab</a:t>
            </a:r>
            <a:r>
              <a:rPr lang="en-US" sz="3000" b="1" dirty="0" smtClean="0">
                <a:solidFill>
                  <a:schemeClr val="tx2"/>
                </a:solidFill>
              </a:rPr>
              <a:t> &amp; </a:t>
            </a:r>
            <a:r>
              <a:rPr lang="en-US" sz="3000" b="1" dirty="0" err="1" smtClean="0">
                <a:solidFill>
                  <a:schemeClr val="tx2"/>
                </a:solidFill>
              </a:rPr>
              <a:t>pertuzumab</a:t>
            </a:r>
            <a:r>
              <a:rPr lang="en-US" sz="3000" b="1" dirty="0" smtClean="0">
                <a:solidFill>
                  <a:schemeClr val="tx2"/>
                </a:solidFill>
              </a:rPr>
              <a:t> in adjuvant setting </a:t>
            </a:r>
          </a:p>
          <a:p>
            <a:r>
              <a:rPr lang="en-US" sz="3000" b="1" dirty="0" smtClean="0">
                <a:solidFill>
                  <a:schemeClr val="tx2"/>
                </a:solidFill>
              </a:rPr>
              <a:t>APHINITY trial</a:t>
            </a:r>
            <a:endParaRPr lang="en-US" sz="3000" b="1" dirty="0">
              <a:solidFill>
                <a:schemeClr val="tx2"/>
              </a:solidFill>
            </a:endParaRPr>
          </a:p>
        </p:txBody>
      </p:sp>
      <p:pic>
        <p:nvPicPr>
          <p:cNvPr id="4" name="Picture 3" descr="Sledge2.png"/>
          <p:cNvPicPr>
            <a:picLocks noChangeAspect="1"/>
          </p:cNvPicPr>
          <p:nvPr/>
        </p:nvPicPr>
        <p:blipFill rotWithShape="1">
          <a:blip r:embed="rId3">
            <a:extLst>
              <a:ext uri="{28A0092B-C50C-407E-A947-70E740481C1C}">
                <a14:useLocalDpi xmlns:a14="http://schemas.microsoft.com/office/drawing/2010/main" val="0"/>
              </a:ext>
            </a:extLst>
          </a:blip>
          <a:srcRect l="12222" r="1111" b="44683"/>
          <a:stretch/>
        </p:blipFill>
        <p:spPr>
          <a:xfrm>
            <a:off x="533400" y="1659895"/>
            <a:ext cx="8280400" cy="2912105"/>
          </a:xfrm>
          <a:prstGeom prst="rect">
            <a:avLst/>
          </a:prstGeom>
        </p:spPr>
      </p:pic>
      <p:sp>
        <p:nvSpPr>
          <p:cNvPr id="5" name="TextBox 4"/>
          <p:cNvSpPr txBox="1"/>
          <p:nvPr/>
        </p:nvSpPr>
        <p:spPr>
          <a:xfrm>
            <a:off x="4775200" y="2057400"/>
            <a:ext cx="2882900" cy="707886"/>
          </a:xfrm>
          <a:prstGeom prst="rect">
            <a:avLst/>
          </a:prstGeom>
          <a:noFill/>
        </p:spPr>
        <p:txBody>
          <a:bodyPr wrap="square" rtlCol="0">
            <a:spAutoFit/>
          </a:bodyPr>
          <a:lstStyle/>
          <a:p>
            <a:pPr algn="ctr"/>
            <a:r>
              <a:rPr lang="en-US" sz="2000" b="1" dirty="0" err="1" smtClean="0">
                <a:solidFill>
                  <a:schemeClr val="bg1"/>
                </a:solidFill>
              </a:rPr>
              <a:t>Trastuzumab</a:t>
            </a:r>
            <a:r>
              <a:rPr lang="en-US" sz="2000" b="1" dirty="0" smtClean="0">
                <a:solidFill>
                  <a:schemeClr val="bg1"/>
                </a:solidFill>
              </a:rPr>
              <a:t> + chemotherapy</a:t>
            </a:r>
            <a:endParaRPr lang="en-US" sz="2000" dirty="0">
              <a:solidFill>
                <a:schemeClr val="bg1"/>
              </a:solidFill>
            </a:endParaRPr>
          </a:p>
        </p:txBody>
      </p:sp>
      <p:sp>
        <p:nvSpPr>
          <p:cNvPr id="7" name="TextBox 6"/>
          <p:cNvSpPr txBox="1"/>
          <p:nvPr/>
        </p:nvSpPr>
        <p:spPr>
          <a:xfrm>
            <a:off x="4533900" y="3441700"/>
            <a:ext cx="3390900" cy="707886"/>
          </a:xfrm>
          <a:prstGeom prst="rect">
            <a:avLst/>
          </a:prstGeom>
          <a:noFill/>
        </p:spPr>
        <p:txBody>
          <a:bodyPr wrap="square" rtlCol="0">
            <a:spAutoFit/>
          </a:bodyPr>
          <a:lstStyle/>
          <a:p>
            <a:pPr algn="ctr"/>
            <a:r>
              <a:rPr lang="en-US" sz="2000" b="1" dirty="0" err="1" smtClean="0">
                <a:solidFill>
                  <a:schemeClr val="bg1"/>
                </a:solidFill>
              </a:rPr>
              <a:t>Trastuzumab</a:t>
            </a:r>
            <a:r>
              <a:rPr lang="en-US" sz="2000" b="1" dirty="0" smtClean="0">
                <a:solidFill>
                  <a:schemeClr val="bg1"/>
                </a:solidFill>
              </a:rPr>
              <a:t> &amp; </a:t>
            </a:r>
            <a:r>
              <a:rPr lang="en-US" sz="2000" b="1" dirty="0" err="1" smtClean="0">
                <a:solidFill>
                  <a:schemeClr val="bg1"/>
                </a:solidFill>
              </a:rPr>
              <a:t>pertuzumab</a:t>
            </a:r>
            <a:r>
              <a:rPr lang="en-US" sz="2000" b="1" dirty="0" smtClean="0">
                <a:solidFill>
                  <a:schemeClr val="bg1"/>
                </a:solidFill>
              </a:rPr>
              <a:t/>
            </a:r>
            <a:br>
              <a:rPr lang="en-US" sz="2000" b="1" dirty="0" smtClean="0">
                <a:solidFill>
                  <a:schemeClr val="bg1"/>
                </a:solidFill>
              </a:rPr>
            </a:br>
            <a:r>
              <a:rPr lang="en-US" sz="2000" b="1" dirty="0" smtClean="0">
                <a:solidFill>
                  <a:schemeClr val="bg1"/>
                </a:solidFill>
              </a:rPr>
              <a:t> + chemotherapy</a:t>
            </a:r>
            <a:endParaRPr lang="en-US" sz="2000" dirty="0">
              <a:solidFill>
                <a:schemeClr val="bg1"/>
              </a:solidFill>
            </a:endParaRPr>
          </a:p>
        </p:txBody>
      </p:sp>
      <p:sp>
        <p:nvSpPr>
          <p:cNvPr id="2" name="TextBox 1"/>
          <p:cNvSpPr txBox="1"/>
          <p:nvPr/>
        </p:nvSpPr>
        <p:spPr>
          <a:xfrm>
            <a:off x="711200" y="4858504"/>
            <a:ext cx="3822700" cy="769441"/>
          </a:xfrm>
          <a:prstGeom prst="rect">
            <a:avLst/>
          </a:prstGeom>
          <a:noFill/>
        </p:spPr>
        <p:txBody>
          <a:bodyPr wrap="square" rtlCol="0">
            <a:spAutoFit/>
          </a:bodyPr>
          <a:lstStyle/>
          <a:p>
            <a:r>
              <a:rPr lang="en-US" sz="2200" b="1" dirty="0" smtClean="0">
                <a:solidFill>
                  <a:schemeClr val="accent1"/>
                </a:solidFill>
              </a:rPr>
              <a:t>Primary end-point</a:t>
            </a:r>
          </a:p>
          <a:p>
            <a:pPr marL="285750" indent="-285750">
              <a:buFont typeface="Arial"/>
              <a:buChar char="•"/>
            </a:pPr>
            <a:r>
              <a:rPr lang="en-US" sz="2200" dirty="0" smtClean="0"/>
              <a:t>3-year Disease-Free Survival</a:t>
            </a:r>
          </a:p>
        </p:txBody>
      </p:sp>
      <p:sp>
        <p:nvSpPr>
          <p:cNvPr id="8" name="TextBox 7"/>
          <p:cNvSpPr txBox="1"/>
          <p:nvPr/>
        </p:nvSpPr>
        <p:spPr>
          <a:xfrm>
            <a:off x="4991100" y="5214104"/>
            <a:ext cx="3822700" cy="1107996"/>
          </a:xfrm>
          <a:prstGeom prst="rect">
            <a:avLst/>
          </a:prstGeom>
          <a:noFill/>
        </p:spPr>
        <p:txBody>
          <a:bodyPr wrap="square" rtlCol="0">
            <a:spAutoFit/>
          </a:bodyPr>
          <a:lstStyle/>
          <a:p>
            <a:pPr marL="285750" indent="-285750">
              <a:buFont typeface="Arial"/>
              <a:buChar char="•"/>
            </a:pPr>
            <a:r>
              <a:rPr lang="en-US" sz="2200" dirty="0" smtClean="0"/>
              <a:t>FPI: Q4 2011</a:t>
            </a:r>
          </a:p>
          <a:p>
            <a:pPr marL="285750" indent="-285750">
              <a:buFont typeface="Arial"/>
              <a:buChar char="•"/>
            </a:pPr>
            <a:r>
              <a:rPr lang="en-US" sz="2200" dirty="0" smtClean="0"/>
              <a:t>Follow up: 3 years (median)</a:t>
            </a:r>
          </a:p>
          <a:p>
            <a:pPr marL="285750" indent="-285750">
              <a:buFont typeface="Arial"/>
              <a:buChar char="•"/>
            </a:pPr>
            <a:r>
              <a:rPr lang="en-US" sz="2200" dirty="0" smtClean="0"/>
              <a:t>Expect filing 2016</a:t>
            </a:r>
            <a:endParaRPr lang="en-US" sz="2200"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14288"/>
            <a:ext cx="9144000" cy="1143000"/>
          </a:xfrm>
        </p:spPr>
        <p:txBody>
          <a:bodyPr>
            <a:normAutofit/>
          </a:bodyPr>
          <a:lstStyle/>
          <a:p>
            <a:pPr eaLnBrk="1" hangingPunct="1"/>
            <a:r>
              <a:rPr lang="en-US" sz="3500" b="1" dirty="0" smtClean="0">
                <a:solidFill>
                  <a:srgbClr val="1F497D"/>
                </a:solidFill>
              </a:rPr>
              <a:t>Neoadjuvant Trials: A Window into the Future?</a:t>
            </a:r>
          </a:p>
        </p:txBody>
      </p:sp>
      <p:sp>
        <p:nvSpPr>
          <p:cNvPr id="8212" name="TextBox 5"/>
          <p:cNvSpPr txBox="1">
            <a:spLocks noChangeArrowheads="1"/>
          </p:cNvSpPr>
          <p:nvPr/>
        </p:nvSpPr>
        <p:spPr bwMode="auto">
          <a:xfrm>
            <a:off x="304800" y="3873500"/>
            <a:ext cx="7620000" cy="1400176"/>
          </a:xfrm>
          <a:prstGeom prst="rect">
            <a:avLst/>
          </a:prstGeom>
          <a:noFill/>
          <a:ln w="19050">
            <a:noFill/>
            <a:miter lim="800000"/>
            <a:headEnd/>
            <a:tailEnd/>
          </a:ln>
        </p:spPr>
        <p:txBody>
          <a:bodyPr>
            <a:spAutoFit/>
          </a:bodyPr>
          <a:lstStyle/>
          <a:p>
            <a:pPr lvl="4" algn="l">
              <a:lnSpc>
                <a:spcPct val="85000"/>
              </a:lnSpc>
              <a:tabLst>
                <a:tab pos="3886200" algn="l"/>
                <a:tab pos="3949700" algn="l"/>
              </a:tabLst>
            </a:pPr>
            <a:r>
              <a:rPr lang="en-US" sz="2000" b="1" dirty="0"/>
              <a:t> </a:t>
            </a:r>
            <a:r>
              <a:rPr lang="en-US" sz="2000" b="1" dirty="0" err="1" smtClean="0"/>
              <a:t>Trast</a:t>
            </a:r>
            <a:r>
              <a:rPr lang="en-US" sz="2000" b="1" dirty="0" smtClean="0"/>
              <a:t>	</a:t>
            </a:r>
            <a:r>
              <a:rPr lang="en-US" sz="2000" b="1" dirty="0" err="1" smtClean="0"/>
              <a:t>Trast</a:t>
            </a:r>
            <a:r>
              <a:rPr lang="en-US" sz="2000" b="1" dirty="0" smtClean="0"/>
              <a:t> </a:t>
            </a:r>
            <a:r>
              <a:rPr lang="en-US" sz="2000" b="1" dirty="0"/>
              <a:t>+ Paclitaxel</a:t>
            </a:r>
          </a:p>
          <a:p>
            <a:pPr lvl="4" algn="l">
              <a:lnSpc>
                <a:spcPct val="85000"/>
              </a:lnSpc>
              <a:tabLst>
                <a:tab pos="3886200" algn="l"/>
                <a:tab pos="3949700" algn="l"/>
              </a:tabLst>
            </a:pPr>
            <a:endParaRPr lang="en-US" sz="2000" b="1" dirty="0"/>
          </a:p>
          <a:p>
            <a:pPr lvl="4" algn="l">
              <a:lnSpc>
                <a:spcPct val="85000"/>
              </a:lnSpc>
              <a:tabLst>
                <a:tab pos="3886200" algn="l"/>
                <a:tab pos="3949700" algn="l"/>
              </a:tabLst>
            </a:pPr>
            <a:r>
              <a:rPr lang="en-US" sz="2000" b="1" dirty="0"/>
              <a:t> </a:t>
            </a:r>
            <a:r>
              <a:rPr lang="en-US" sz="2000" b="1" dirty="0" err="1" smtClean="0"/>
              <a:t>Lapatinib</a:t>
            </a:r>
            <a:r>
              <a:rPr lang="en-US" sz="2000" b="1" dirty="0" smtClean="0"/>
              <a:t>	</a:t>
            </a:r>
            <a:r>
              <a:rPr lang="en-US" sz="2000" b="1" dirty="0" err="1" smtClean="0"/>
              <a:t>Lapatinib</a:t>
            </a:r>
            <a:r>
              <a:rPr lang="en-US" sz="2000" b="1" dirty="0" smtClean="0"/>
              <a:t> </a:t>
            </a:r>
            <a:r>
              <a:rPr lang="en-US" sz="2000" b="1" dirty="0"/>
              <a:t>+ Paclitaxel</a:t>
            </a:r>
          </a:p>
          <a:p>
            <a:pPr lvl="4" algn="l">
              <a:lnSpc>
                <a:spcPct val="85000"/>
              </a:lnSpc>
              <a:tabLst>
                <a:tab pos="3886200" algn="l"/>
                <a:tab pos="3949700" algn="l"/>
              </a:tabLst>
            </a:pPr>
            <a:endParaRPr lang="en-US" sz="2000" b="1" dirty="0"/>
          </a:p>
          <a:p>
            <a:pPr lvl="4" algn="l">
              <a:lnSpc>
                <a:spcPct val="85000"/>
              </a:lnSpc>
              <a:tabLst>
                <a:tab pos="3886200" algn="l"/>
                <a:tab pos="3949700" algn="l"/>
              </a:tabLst>
            </a:pPr>
            <a:r>
              <a:rPr lang="en-US" sz="2000" b="1" dirty="0"/>
              <a:t> </a:t>
            </a:r>
            <a:r>
              <a:rPr lang="en-US" sz="2000" b="1" dirty="0" err="1"/>
              <a:t>Trast</a:t>
            </a:r>
            <a:r>
              <a:rPr lang="en-US" sz="2000" b="1" dirty="0"/>
              <a:t>/</a:t>
            </a:r>
            <a:r>
              <a:rPr lang="en-US" sz="2000" b="1" dirty="0" smtClean="0"/>
              <a:t>Lap	</a:t>
            </a:r>
            <a:r>
              <a:rPr lang="en-US" sz="2000" b="1" dirty="0" err="1" smtClean="0"/>
              <a:t>Trast</a:t>
            </a:r>
            <a:r>
              <a:rPr lang="en-US" sz="2000" b="1" dirty="0"/>
              <a:t>/Lap + Paclitaxel </a:t>
            </a:r>
          </a:p>
        </p:txBody>
      </p:sp>
      <p:cxnSp>
        <p:nvCxnSpPr>
          <p:cNvPr id="8" name="Straight Arrow Connector 7"/>
          <p:cNvCxnSpPr/>
          <p:nvPr/>
        </p:nvCxnSpPr>
        <p:spPr bwMode="auto">
          <a:xfrm>
            <a:off x="3390900" y="4102100"/>
            <a:ext cx="762000" cy="1588"/>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bwMode="auto">
          <a:xfrm>
            <a:off x="3390900" y="4559300"/>
            <a:ext cx="762000" cy="1588"/>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bwMode="auto">
          <a:xfrm>
            <a:off x="3390900" y="5016501"/>
            <a:ext cx="762000" cy="1588"/>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auto">
          <a:xfrm flipV="1">
            <a:off x="914400" y="4025903"/>
            <a:ext cx="1143000" cy="5334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auto">
          <a:xfrm>
            <a:off x="914400" y="4559300"/>
            <a:ext cx="1143000" cy="1588"/>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auto">
          <a:xfrm>
            <a:off x="897469" y="4559300"/>
            <a:ext cx="1143000" cy="45720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bwMode="auto">
          <a:xfrm>
            <a:off x="533400" y="4406900"/>
            <a:ext cx="366713" cy="461963"/>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wrap="none">
            <a:spAutoFit/>
          </a:bodyPr>
          <a:lstStyle/>
          <a:p>
            <a:pPr algn="l">
              <a:defRPr/>
            </a:pPr>
            <a:r>
              <a:rPr lang="en-US" b="1" dirty="0">
                <a:solidFill>
                  <a:schemeClr val="tx1"/>
                </a:solidFill>
              </a:rPr>
              <a:t>R</a:t>
            </a:r>
          </a:p>
        </p:txBody>
      </p:sp>
      <p:sp>
        <p:nvSpPr>
          <p:cNvPr id="8220" name="TextBox 36"/>
          <p:cNvSpPr txBox="1">
            <a:spLocks noChangeArrowheads="1"/>
          </p:cNvSpPr>
          <p:nvPr/>
        </p:nvSpPr>
        <p:spPr bwMode="auto">
          <a:xfrm>
            <a:off x="7251700" y="4025900"/>
            <a:ext cx="1628775" cy="707886"/>
          </a:xfrm>
          <a:prstGeom prst="rect">
            <a:avLst/>
          </a:prstGeom>
          <a:noFill/>
          <a:ln w="9525">
            <a:noFill/>
            <a:miter lim="800000"/>
            <a:headEnd/>
            <a:tailEnd/>
          </a:ln>
        </p:spPr>
        <p:txBody>
          <a:bodyPr wrap="square">
            <a:spAutoFit/>
          </a:bodyPr>
          <a:lstStyle/>
          <a:p>
            <a:r>
              <a:rPr lang="en-US" sz="2000" b="1" i="1" dirty="0" smtClean="0"/>
              <a:t>NEOALTTO</a:t>
            </a:r>
            <a:endParaRPr lang="en-US" sz="2000" b="1" i="1" dirty="0"/>
          </a:p>
          <a:p>
            <a:r>
              <a:rPr lang="en-US" sz="2000" b="1" i="1" dirty="0" smtClean="0"/>
              <a:t>n = </a:t>
            </a:r>
            <a:r>
              <a:rPr lang="en-US" sz="2000" b="1" i="1" dirty="0" smtClean="0">
                <a:cs typeface="Arial" charset="0"/>
              </a:rPr>
              <a:t>~</a:t>
            </a:r>
            <a:r>
              <a:rPr lang="en-US" sz="2000" b="1" i="1" dirty="0">
                <a:cs typeface="Arial" charset="0"/>
              </a:rPr>
              <a:t>450</a:t>
            </a:r>
          </a:p>
        </p:txBody>
      </p:sp>
      <p:sp>
        <p:nvSpPr>
          <p:cNvPr id="8203" name="Line 30"/>
          <p:cNvSpPr>
            <a:spLocks noChangeShapeType="1"/>
          </p:cNvSpPr>
          <p:nvPr/>
        </p:nvSpPr>
        <p:spPr bwMode="auto">
          <a:xfrm>
            <a:off x="152400" y="3644900"/>
            <a:ext cx="8686800" cy="0"/>
          </a:xfrm>
          <a:prstGeom prst="line">
            <a:avLst/>
          </a:prstGeom>
          <a:noFill/>
          <a:ln w="38100">
            <a:solidFill>
              <a:schemeClr val="tx1"/>
            </a:solidFill>
            <a:round/>
            <a:headEnd type="oval" w="med" len="med"/>
            <a:tailEnd type="oval" w="med" len="med"/>
          </a:ln>
        </p:spPr>
        <p:txBody>
          <a:bodyPr/>
          <a:lstStyle/>
          <a:p>
            <a:endParaRPr lang="en-US">
              <a:solidFill>
                <a:schemeClr val="bg1"/>
              </a:solidFill>
            </a:endParaRPr>
          </a:p>
        </p:txBody>
      </p:sp>
      <p:sp>
        <p:nvSpPr>
          <p:cNvPr id="8204" name="Line 31"/>
          <p:cNvSpPr>
            <a:spLocks noChangeShapeType="1"/>
          </p:cNvSpPr>
          <p:nvPr/>
        </p:nvSpPr>
        <p:spPr bwMode="auto">
          <a:xfrm>
            <a:off x="228600" y="5626100"/>
            <a:ext cx="8686800" cy="0"/>
          </a:xfrm>
          <a:prstGeom prst="line">
            <a:avLst/>
          </a:prstGeom>
          <a:noFill/>
          <a:ln w="38100">
            <a:solidFill>
              <a:schemeClr val="tx1"/>
            </a:solidFill>
            <a:round/>
            <a:headEnd type="oval" w="med" len="med"/>
            <a:tailEnd type="oval" w="med" len="med"/>
          </a:ln>
        </p:spPr>
        <p:txBody>
          <a:bodyPr/>
          <a:lstStyle/>
          <a:p>
            <a:endParaRPr lang="en-US">
              <a:solidFill>
                <a:schemeClr val="bg1"/>
              </a:solidFill>
            </a:endParaRPr>
          </a:p>
        </p:txBody>
      </p:sp>
      <p:sp>
        <p:nvSpPr>
          <p:cNvPr id="8205" name="TextBox 12"/>
          <p:cNvSpPr txBox="1">
            <a:spLocks noChangeArrowheads="1"/>
          </p:cNvSpPr>
          <p:nvPr/>
        </p:nvSpPr>
        <p:spPr bwMode="auto">
          <a:xfrm>
            <a:off x="304800" y="1511300"/>
            <a:ext cx="7696200" cy="1975926"/>
          </a:xfrm>
          <a:prstGeom prst="rect">
            <a:avLst/>
          </a:prstGeom>
          <a:noFill/>
          <a:ln w="19050">
            <a:noFill/>
            <a:miter lim="800000"/>
            <a:headEnd/>
            <a:tailEnd/>
          </a:ln>
        </p:spPr>
        <p:txBody>
          <a:bodyPr>
            <a:spAutoFit/>
          </a:bodyPr>
          <a:lstStyle/>
          <a:p>
            <a:pPr lvl="4" algn="l">
              <a:lnSpc>
                <a:spcPct val="85000"/>
              </a:lnSpc>
            </a:pPr>
            <a:r>
              <a:rPr lang="en-US" b="1" dirty="0"/>
              <a:t> </a:t>
            </a:r>
            <a:r>
              <a:rPr lang="en-US" sz="2000" b="1" dirty="0" err="1"/>
              <a:t>Trast</a:t>
            </a:r>
            <a:r>
              <a:rPr lang="en-US" sz="2000" b="1" dirty="0"/>
              <a:t> + Docetaxel</a:t>
            </a:r>
          </a:p>
          <a:p>
            <a:pPr lvl="4" algn="l">
              <a:lnSpc>
                <a:spcPct val="85000"/>
              </a:lnSpc>
            </a:pPr>
            <a:endParaRPr lang="en-US" sz="2000" b="1" dirty="0"/>
          </a:p>
          <a:p>
            <a:pPr lvl="4" algn="l">
              <a:lnSpc>
                <a:spcPct val="85000"/>
              </a:lnSpc>
            </a:pPr>
            <a:r>
              <a:rPr lang="en-US" sz="2000" b="1" dirty="0"/>
              <a:t> </a:t>
            </a:r>
            <a:r>
              <a:rPr lang="en-US" sz="2000" b="1" dirty="0" err="1"/>
              <a:t>Pertuz</a:t>
            </a:r>
            <a:r>
              <a:rPr lang="en-US" sz="2000" b="1" dirty="0"/>
              <a:t> + Docetaxel</a:t>
            </a:r>
          </a:p>
          <a:p>
            <a:pPr lvl="4" algn="l">
              <a:lnSpc>
                <a:spcPct val="85000"/>
              </a:lnSpc>
            </a:pPr>
            <a:endParaRPr lang="en-US" sz="2000" b="1" dirty="0"/>
          </a:p>
          <a:p>
            <a:pPr lvl="4" algn="l">
              <a:lnSpc>
                <a:spcPct val="85000"/>
              </a:lnSpc>
            </a:pPr>
            <a:r>
              <a:rPr lang="en-US" sz="2000" b="1" dirty="0"/>
              <a:t> </a:t>
            </a:r>
            <a:r>
              <a:rPr lang="en-US" sz="2000" b="1" dirty="0" err="1"/>
              <a:t>Pertuz</a:t>
            </a:r>
            <a:r>
              <a:rPr lang="en-US" sz="2000" b="1" dirty="0"/>
              <a:t> + </a:t>
            </a:r>
            <a:r>
              <a:rPr lang="en-US" sz="2000" b="1" dirty="0" err="1"/>
              <a:t>Trast</a:t>
            </a:r>
            <a:r>
              <a:rPr lang="en-US" sz="2000" b="1" dirty="0"/>
              <a:t> + Docetaxel</a:t>
            </a:r>
          </a:p>
          <a:p>
            <a:pPr lvl="4" algn="l">
              <a:lnSpc>
                <a:spcPct val="85000"/>
              </a:lnSpc>
            </a:pPr>
            <a:endParaRPr lang="en-US" sz="2000" b="1" dirty="0"/>
          </a:p>
          <a:p>
            <a:pPr lvl="4" algn="l">
              <a:lnSpc>
                <a:spcPct val="85000"/>
              </a:lnSpc>
            </a:pPr>
            <a:r>
              <a:rPr lang="en-US" sz="2000" b="1" dirty="0"/>
              <a:t> </a:t>
            </a:r>
            <a:r>
              <a:rPr lang="en-US" sz="2000" b="1" dirty="0" err="1"/>
              <a:t>Pertuz</a:t>
            </a:r>
            <a:r>
              <a:rPr lang="en-US" sz="2000" b="1" dirty="0"/>
              <a:t> + </a:t>
            </a:r>
            <a:r>
              <a:rPr lang="en-US" sz="2000" b="1" dirty="0" err="1"/>
              <a:t>Trast</a:t>
            </a:r>
            <a:endParaRPr lang="en-US" sz="2000" b="1" dirty="0"/>
          </a:p>
        </p:txBody>
      </p:sp>
      <p:sp>
        <p:nvSpPr>
          <p:cNvPr id="8206" name="TextBox 23"/>
          <p:cNvSpPr txBox="1">
            <a:spLocks noChangeArrowheads="1"/>
          </p:cNvSpPr>
          <p:nvPr/>
        </p:nvSpPr>
        <p:spPr bwMode="auto">
          <a:xfrm>
            <a:off x="520700" y="2044700"/>
            <a:ext cx="368300" cy="396875"/>
          </a:xfrm>
          <a:prstGeom prst="rect">
            <a:avLst/>
          </a:prstGeom>
          <a:noFill/>
          <a:ln w="9525">
            <a:noFill/>
            <a:miter lim="800000"/>
            <a:headEnd/>
            <a:tailEnd/>
          </a:ln>
        </p:spPr>
        <p:txBody>
          <a:bodyPr wrap="none">
            <a:spAutoFit/>
          </a:bodyPr>
          <a:lstStyle/>
          <a:p>
            <a:pPr algn="l"/>
            <a:r>
              <a:rPr lang="en-US" sz="2000" b="1" dirty="0"/>
              <a:t>R</a:t>
            </a:r>
          </a:p>
        </p:txBody>
      </p:sp>
      <p:cxnSp>
        <p:nvCxnSpPr>
          <p:cNvPr id="26" name="Straight Connector 25"/>
          <p:cNvCxnSpPr>
            <a:stCxn id="8206" idx="3"/>
          </p:cNvCxnSpPr>
          <p:nvPr/>
        </p:nvCxnSpPr>
        <p:spPr>
          <a:xfrm flipV="1">
            <a:off x="889000" y="1525588"/>
            <a:ext cx="1020763" cy="71755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8206" idx="3"/>
          </p:cNvCxnSpPr>
          <p:nvPr/>
        </p:nvCxnSpPr>
        <p:spPr>
          <a:xfrm flipV="1">
            <a:off x="889000" y="1982788"/>
            <a:ext cx="1020763" cy="26035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8206" idx="3"/>
          </p:cNvCxnSpPr>
          <p:nvPr/>
        </p:nvCxnSpPr>
        <p:spPr>
          <a:xfrm>
            <a:off x="889000" y="2243138"/>
            <a:ext cx="1020763" cy="19685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8206" idx="3"/>
          </p:cNvCxnSpPr>
          <p:nvPr/>
        </p:nvCxnSpPr>
        <p:spPr>
          <a:xfrm>
            <a:off x="889000" y="2243138"/>
            <a:ext cx="1020763" cy="65405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
        <p:nvSpPr>
          <p:cNvPr id="8211" name="TextBox 37"/>
          <p:cNvSpPr txBox="1">
            <a:spLocks noChangeArrowheads="1"/>
          </p:cNvSpPr>
          <p:nvPr/>
        </p:nvSpPr>
        <p:spPr bwMode="auto">
          <a:xfrm>
            <a:off x="7251700" y="2044700"/>
            <a:ext cx="1752600" cy="707886"/>
          </a:xfrm>
          <a:prstGeom prst="rect">
            <a:avLst/>
          </a:prstGeom>
          <a:noFill/>
          <a:ln w="9525">
            <a:noFill/>
            <a:miter lim="800000"/>
            <a:headEnd/>
            <a:tailEnd/>
          </a:ln>
        </p:spPr>
        <p:txBody>
          <a:bodyPr wrap="square">
            <a:spAutoFit/>
          </a:bodyPr>
          <a:lstStyle/>
          <a:p>
            <a:r>
              <a:rPr lang="en-US" sz="2000" b="1" i="1" dirty="0" smtClean="0"/>
              <a:t>NEOSPHERE</a:t>
            </a:r>
            <a:endParaRPr lang="en-US" sz="2000" b="1" i="1" dirty="0"/>
          </a:p>
          <a:p>
            <a:r>
              <a:rPr lang="en-US" sz="2000" b="1" i="1" dirty="0"/>
              <a:t>n</a:t>
            </a:r>
            <a:r>
              <a:rPr lang="en-US" sz="2000" b="1" i="1" dirty="0" smtClean="0"/>
              <a:t> = </a:t>
            </a:r>
            <a:r>
              <a:rPr lang="en-US" sz="2000" b="1" i="1" dirty="0" smtClean="0">
                <a:cs typeface="Arial" charset="0"/>
              </a:rPr>
              <a:t>~</a:t>
            </a:r>
            <a:r>
              <a:rPr lang="en-US" sz="2000" b="1" i="1" dirty="0">
                <a:cs typeface="Arial" charset="0"/>
              </a:rPr>
              <a:t>400</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dirty="0" smtClean="0">
                <a:solidFill>
                  <a:schemeClr val="tx2"/>
                </a:solidFill>
              </a:rPr>
              <a:t>Pathologic CR rates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33817609"/>
              </p:ext>
            </p:extLst>
          </p:nvPr>
        </p:nvGraphicFramePr>
        <p:xfrm>
          <a:off x="609600" y="1671638"/>
          <a:ext cx="8001000" cy="4653276"/>
        </p:xfrm>
        <a:graphic>
          <a:graphicData uri="http://schemas.openxmlformats.org/drawingml/2006/table">
            <a:tbl>
              <a:tblPr firstRow="1" bandRow="1">
                <a:tableStyleId>{5C22544A-7EE6-4342-B048-85BDC9FD1C3A}</a:tableStyleId>
              </a:tblPr>
              <a:tblGrid>
                <a:gridCol w="1600200"/>
                <a:gridCol w="1600200"/>
                <a:gridCol w="1600200"/>
                <a:gridCol w="1600200"/>
                <a:gridCol w="1600200"/>
              </a:tblGrid>
              <a:tr h="1371600">
                <a:tc>
                  <a:txBody>
                    <a:bodyPr/>
                    <a:lstStyle/>
                    <a:p>
                      <a:endParaRPr lang="en-US" sz="2400" dirty="0"/>
                    </a:p>
                  </a:txBody>
                  <a:tcPr/>
                </a:tc>
                <a:tc>
                  <a:txBody>
                    <a:bodyPr/>
                    <a:lstStyle/>
                    <a:p>
                      <a:r>
                        <a:rPr lang="en-US" sz="2400" smtClean="0"/>
                        <a:t>Trastuz+</a:t>
                      </a:r>
                      <a:endParaRPr lang="en-US" sz="2400" dirty="0" smtClean="0"/>
                    </a:p>
                    <a:p>
                      <a:r>
                        <a:rPr lang="en-US" sz="2400" dirty="0" err="1" smtClean="0"/>
                        <a:t>Docetaxel</a:t>
                      </a:r>
                      <a:endParaRPr lang="en-US" sz="2400" dirty="0"/>
                    </a:p>
                  </a:txBody>
                  <a:tcPr/>
                </a:tc>
                <a:tc>
                  <a:txBody>
                    <a:bodyPr/>
                    <a:lstStyle/>
                    <a:p>
                      <a:r>
                        <a:rPr lang="en-US" sz="2400" dirty="0" err="1" smtClean="0"/>
                        <a:t>Pertuz</a:t>
                      </a:r>
                      <a:r>
                        <a:rPr lang="en-US" sz="2400" dirty="0" smtClean="0"/>
                        <a:t>+</a:t>
                      </a:r>
                      <a:r>
                        <a:rPr lang="en-US" sz="2400" baseline="0" dirty="0" smtClean="0"/>
                        <a:t> </a:t>
                      </a:r>
                      <a:r>
                        <a:rPr lang="en-US" sz="2400" dirty="0" err="1" smtClean="0"/>
                        <a:t>Docetaxel</a:t>
                      </a:r>
                      <a:endParaRPr lang="en-US" sz="2400" dirty="0"/>
                    </a:p>
                  </a:txBody>
                  <a:tcPr/>
                </a:tc>
                <a:tc>
                  <a:txBody>
                    <a:bodyPr/>
                    <a:lstStyle/>
                    <a:p>
                      <a:r>
                        <a:rPr lang="en-US" sz="2400" dirty="0" err="1" smtClean="0"/>
                        <a:t>Trastuz</a:t>
                      </a:r>
                      <a:r>
                        <a:rPr lang="en-US" sz="2400" dirty="0" smtClean="0"/>
                        <a:t>+</a:t>
                      </a:r>
                    </a:p>
                    <a:p>
                      <a:r>
                        <a:rPr lang="en-US" sz="2400" dirty="0" err="1" smtClean="0"/>
                        <a:t>Pertuz</a:t>
                      </a:r>
                      <a:r>
                        <a:rPr lang="en-US" sz="2400" dirty="0" smtClean="0"/>
                        <a:t>+</a:t>
                      </a:r>
                    </a:p>
                    <a:p>
                      <a:r>
                        <a:rPr lang="en-US" sz="2400" dirty="0" err="1" smtClean="0"/>
                        <a:t>Docetaxel</a:t>
                      </a:r>
                      <a:endParaRPr lang="en-US" sz="2400" dirty="0" smtClean="0"/>
                    </a:p>
                  </a:txBody>
                  <a:tcPr/>
                </a:tc>
                <a:tc>
                  <a:txBody>
                    <a:bodyPr/>
                    <a:lstStyle/>
                    <a:p>
                      <a:r>
                        <a:rPr lang="en-US" sz="2400" dirty="0" err="1" smtClean="0"/>
                        <a:t>Trastuz</a:t>
                      </a:r>
                      <a:r>
                        <a:rPr lang="en-US" sz="2400" dirty="0" smtClean="0"/>
                        <a:t>+</a:t>
                      </a:r>
                    </a:p>
                    <a:p>
                      <a:r>
                        <a:rPr lang="en-US" sz="2400" dirty="0" err="1" smtClean="0"/>
                        <a:t>Pertuz</a:t>
                      </a:r>
                      <a:endParaRPr lang="en-US" sz="2400" dirty="0"/>
                    </a:p>
                  </a:txBody>
                  <a:tcPr/>
                </a:tc>
              </a:tr>
              <a:tr h="1093892">
                <a:tc>
                  <a:txBody>
                    <a:bodyPr/>
                    <a:lstStyle/>
                    <a:p>
                      <a:pPr algn="ctr"/>
                      <a:r>
                        <a:rPr lang="en-US" sz="2400" dirty="0" smtClean="0"/>
                        <a:t>Overall</a:t>
                      </a:r>
                      <a:endParaRPr lang="en-US" sz="2400" dirty="0"/>
                    </a:p>
                  </a:txBody>
                  <a:tcPr/>
                </a:tc>
                <a:tc>
                  <a:txBody>
                    <a:bodyPr/>
                    <a:lstStyle/>
                    <a:p>
                      <a:pPr algn="ctr"/>
                      <a:r>
                        <a:rPr lang="en-US" sz="2400" dirty="0" smtClean="0"/>
                        <a:t>29%</a:t>
                      </a:r>
                      <a:endParaRPr lang="en-US" sz="2400" dirty="0"/>
                    </a:p>
                  </a:txBody>
                  <a:tcPr/>
                </a:tc>
                <a:tc>
                  <a:txBody>
                    <a:bodyPr/>
                    <a:lstStyle/>
                    <a:p>
                      <a:pPr algn="ctr"/>
                      <a:r>
                        <a:rPr lang="en-US" sz="2400" dirty="0" smtClean="0"/>
                        <a:t>24%</a:t>
                      </a:r>
                      <a:endParaRPr lang="en-US" sz="2400" dirty="0"/>
                    </a:p>
                  </a:txBody>
                  <a:tcPr/>
                </a:tc>
                <a:tc>
                  <a:txBody>
                    <a:bodyPr/>
                    <a:lstStyle/>
                    <a:p>
                      <a:pPr algn="ctr"/>
                      <a:r>
                        <a:rPr lang="en-US" sz="2400" dirty="0" smtClean="0"/>
                        <a:t>46%</a:t>
                      </a:r>
                      <a:endParaRPr lang="en-US" sz="2400" dirty="0"/>
                    </a:p>
                  </a:txBody>
                  <a:tcPr/>
                </a:tc>
                <a:tc>
                  <a:txBody>
                    <a:bodyPr/>
                    <a:lstStyle/>
                    <a:p>
                      <a:pPr algn="ctr"/>
                      <a:r>
                        <a:rPr lang="en-US" sz="2400" dirty="0" smtClean="0"/>
                        <a:t>17%</a:t>
                      </a:r>
                      <a:endParaRPr lang="en-US" sz="2400" dirty="0"/>
                    </a:p>
                  </a:txBody>
                  <a:tcPr/>
                </a:tc>
              </a:tr>
              <a:tr h="1093892">
                <a:tc>
                  <a:txBody>
                    <a:bodyPr/>
                    <a:lstStyle/>
                    <a:p>
                      <a:pPr algn="ctr"/>
                      <a:r>
                        <a:rPr lang="en-US" sz="2400" dirty="0" smtClean="0"/>
                        <a:t>ER-</a:t>
                      </a:r>
                      <a:endParaRPr lang="en-US" sz="2400" dirty="0"/>
                    </a:p>
                  </a:txBody>
                  <a:tcPr/>
                </a:tc>
                <a:tc>
                  <a:txBody>
                    <a:bodyPr/>
                    <a:lstStyle/>
                    <a:p>
                      <a:pPr algn="ctr"/>
                      <a:r>
                        <a:rPr lang="en-US" sz="2400" dirty="0" smtClean="0"/>
                        <a:t>37%</a:t>
                      </a:r>
                      <a:endParaRPr lang="en-US" sz="2400" dirty="0"/>
                    </a:p>
                  </a:txBody>
                  <a:tcPr/>
                </a:tc>
                <a:tc>
                  <a:txBody>
                    <a:bodyPr/>
                    <a:lstStyle/>
                    <a:p>
                      <a:pPr algn="ctr"/>
                      <a:r>
                        <a:rPr lang="en-US" sz="2400" dirty="0" smtClean="0"/>
                        <a:t>30%</a:t>
                      </a:r>
                      <a:endParaRPr lang="en-US" sz="2400" dirty="0"/>
                    </a:p>
                  </a:txBody>
                  <a:tcPr/>
                </a:tc>
                <a:tc>
                  <a:txBody>
                    <a:bodyPr/>
                    <a:lstStyle/>
                    <a:p>
                      <a:pPr algn="ctr"/>
                      <a:r>
                        <a:rPr lang="en-US" sz="2400" dirty="0" smtClean="0"/>
                        <a:t>63%</a:t>
                      </a:r>
                      <a:endParaRPr lang="en-US" sz="2400" dirty="0"/>
                    </a:p>
                  </a:txBody>
                  <a:tcPr/>
                </a:tc>
                <a:tc>
                  <a:txBody>
                    <a:bodyPr/>
                    <a:lstStyle/>
                    <a:p>
                      <a:pPr algn="ctr"/>
                      <a:r>
                        <a:rPr lang="en-US" sz="2400" dirty="0" smtClean="0"/>
                        <a:t>27%</a:t>
                      </a:r>
                      <a:endParaRPr lang="en-US" sz="2400" dirty="0"/>
                    </a:p>
                  </a:txBody>
                  <a:tcPr/>
                </a:tc>
              </a:tr>
              <a:tr h="1093892">
                <a:tc>
                  <a:txBody>
                    <a:bodyPr/>
                    <a:lstStyle/>
                    <a:p>
                      <a:pPr algn="ctr"/>
                      <a:r>
                        <a:rPr lang="en-US" sz="2400" dirty="0" smtClean="0"/>
                        <a:t>ER+</a:t>
                      </a:r>
                      <a:endParaRPr lang="en-US" sz="2400" dirty="0"/>
                    </a:p>
                  </a:txBody>
                  <a:tcPr/>
                </a:tc>
                <a:tc>
                  <a:txBody>
                    <a:bodyPr/>
                    <a:lstStyle/>
                    <a:p>
                      <a:pPr algn="ctr"/>
                      <a:r>
                        <a:rPr lang="en-US" sz="2400" dirty="0" smtClean="0"/>
                        <a:t>20%</a:t>
                      </a:r>
                      <a:endParaRPr lang="en-US" sz="2400" dirty="0"/>
                    </a:p>
                  </a:txBody>
                  <a:tcPr/>
                </a:tc>
                <a:tc>
                  <a:txBody>
                    <a:bodyPr/>
                    <a:lstStyle/>
                    <a:p>
                      <a:pPr algn="ctr"/>
                      <a:r>
                        <a:rPr lang="en-US" sz="2400" dirty="0" smtClean="0"/>
                        <a:t>17%</a:t>
                      </a:r>
                      <a:endParaRPr lang="en-US" sz="2400" dirty="0"/>
                    </a:p>
                  </a:txBody>
                  <a:tcPr/>
                </a:tc>
                <a:tc>
                  <a:txBody>
                    <a:bodyPr/>
                    <a:lstStyle/>
                    <a:p>
                      <a:pPr algn="ctr"/>
                      <a:r>
                        <a:rPr lang="en-US" sz="2400" dirty="0" smtClean="0"/>
                        <a:t>26%</a:t>
                      </a:r>
                      <a:endParaRPr lang="en-US" sz="2400" dirty="0"/>
                    </a:p>
                  </a:txBody>
                  <a:tcPr/>
                </a:tc>
                <a:tc>
                  <a:txBody>
                    <a:bodyPr/>
                    <a:lstStyle/>
                    <a:p>
                      <a:pPr algn="ctr"/>
                      <a:r>
                        <a:rPr lang="en-US" sz="2400" dirty="0" smtClean="0"/>
                        <a:t>6%</a:t>
                      </a:r>
                      <a:endParaRPr lang="en-US" sz="2400" dirty="0"/>
                    </a:p>
                  </a:txBody>
                  <a:tcPr/>
                </a:tc>
              </a:tr>
            </a:tbl>
          </a:graphicData>
        </a:graphic>
      </p:graphicFrame>
      <p:sp>
        <p:nvSpPr>
          <p:cNvPr id="5" name="Oval 4"/>
          <p:cNvSpPr/>
          <p:nvPr/>
        </p:nvSpPr>
        <p:spPr>
          <a:xfrm>
            <a:off x="7086600" y="2971800"/>
            <a:ext cx="1447800" cy="685800"/>
          </a:xfrm>
          <a:prstGeom prst="ellipse">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Oval 5"/>
          <p:cNvSpPr/>
          <p:nvPr/>
        </p:nvSpPr>
        <p:spPr>
          <a:xfrm>
            <a:off x="7086600" y="4038600"/>
            <a:ext cx="1447800" cy="762000"/>
          </a:xfrm>
          <a:prstGeom prst="ellipse">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Oval 6"/>
          <p:cNvSpPr/>
          <p:nvPr/>
        </p:nvSpPr>
        <p:spPr>
          <a:xfrm>
            <a:off x="5486400" y="2971800"/>
            <a:ext cx="1447800" cy="685800"/>
          </a:xfrm>
          <a:prstGeom prst="ellipse">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7489"/>
            <a:ext cx="8229600" cy="1143000"/>
          </a:xfrm>
        </p:spPr>
        <p:txBody>
          <a:bodyPr>
            <a:normAutofit fontScale="90000"/>
          </a:bodyPr>
          <a:lstStyle/>
          <a:p>
            <a:r>
              <a:rPr lang="en-US" dirty="0" err="1" smtClean="0">
                <a:solidFill>
                  <a:srgbClr val="1F497D"/>
                </a:solidFill>
              </a:rPr>
              <a:t>NeoALTTO</a:t>
            </a:r>
            <a:r>
              <a:rPr lang="en-US" dirty="0" smtClean="0">
                <a:solidFill>
                  <a:srgbClr val="1F497D"/>
                </a:solidFill>
              </a:rPr>
              <a:t>:</a:t>
            </a:r>
            <a:br>
              <a:rPr lang="en-US" dirty="0" smtClean="0">
                <a:solidFill>
                  <a:srgbClr val="1F497D"/>
                </a:solidFill>
              </a:rPr>
            </a:br>
            <a:r>
              <a:rPr lang="en-US" dirty="0" smtClean="0">
                <a:solidFill>
                  <a:srgbClr val="1F497D"/>
                </a:solidFill>
              </a:rPr>
              <a:t>Combination Trastuzumab + </a:t>
            </a:r>
            <a:r>
              <a:rPr lang="en-US" dirty="0" err="1" smtClean="0">
                <a:solidFill>
                  <a:srgbClr val="1F497D"/>
                </a:solidFill>
              </a:rPr>
              <a:t>Lapatinib</a:t>
            </a:r>
            <a:endParaRPr lang="en-US" dirty="0">
              <a:solidFill>
                <a:srgbClr val="1F497D"/>
              </a:solidFill>
            </a:endParaRPr>
          </a:p>
        </p:txBody>
      </p:sp>
      <p:sp>
        <p:nvSpPr>
          <p:cNvPr id="4" name="TextBox 3"/>
          <p:cNvSpPr txBox="1"/>
          <p:nvPr/>
        </p:nvSpPr>
        <p:spPr>
          <a:xfrm>
            <a:off x="342198" y="6469134"/>
            <a:ext cx="4066663" cy="369332"/>
          </a:xfrm>
          <a:prstGeom prst="rect">
            <a:avLst/>
          </a:prstGeom>
          <a:noFill/>
        </p:spPr>
        <p:txBody>
          <a:bodyPr wrap="none" rtlCol="0">
            <a:spAutoFit/>
          </a:bodyPr>
          <a:lstStyle/>
          <a:p>
            <a:r>
              <a:rPr lang="en-US" dirty="0" err="1" smtClean="0"/>
              <a:t>Baselga</a:t>
            </a:r>
            <a:r>
              <a:rPr lang="en-US" dirty="0" smtClean="0"/>
              <a:t>, J et al. Lancet  379: 633-40, 2012</a:t>
            </a:r>
            <a:endParaRPr lang="en-US" dirty="0"/>
          </a:p>
        </p:txBody>
      </p:sp>
      <p:sp>
        <p:nvSpPr>
          <p:cNvPr id="5" name="TextBox 4"/>
          <p:cNvSpPr txBox="1"/>
          <p:nvPr/>
        </p:nvSpPr>
        <p:spPr>
          <a:xfrm>
            <a:off x="165100" y="5763341"/>
            <a:ext cx="7785100" cy="646331"/>
          </a:xfrm>
          <a:prstGeom prst="rect">
            <a:avLst/>
          </a:prstGeom>
          <a:noFill/>
        </p:spPr>
        <p:txBody>
          <a:bodyPr wrap="square" rtlCol="0">
            <a:spAutoFit/>
          </a:bodyPr>
          <a:lstStyle/>
          <a:p>
            <a:r>
              <a:rPr lang="en-US" dirty="0" smtClean="0"/>
              <a:t>*</a:t>
            </a:r>
            <a:r>
              <a:rPr lang="en-US" baseline="30000" dirty="0" smtClean="0"/>
              <a:t> </a:t>
            </a:r>
            <a:r>
              <a:rPr lang="en-US" dirty="0" smtClean="0"/>
              <a:t>Excludes </a:t>
            </a:r>
            <a:r>
              <a:rPr lang="en-US" dirty="0"/>
              <a:t>15 patients because their nodal status could not be assessed</a:t>
            </a:r>
            <a:r>
              <a:rPr lang="en-US" dirty="0" smtClean="0"/>
              <a:t>.</a:t>
            </a:r>
          </a:p>
          <a:p>
            <a:r>
              <a:rPr lang="en-US" dirty="0" err="1" smtClean="0"/>
              <a:t>tpCR</a:t>
            </a:r>
            <a:r>
              <a:rPr lang="en-US" dirty="0" smtClean="0"/>
              <a:t> = </a:t>
            </a:r>
            <a:r>
              <a:rPr lang="en-US" dirty="0" err="1" smtClean="0"/>
              <a:t>locoregional</a:t>
            </a:r>
            <a:r>
              <a:rPr lang="en-US" dirty="0" smtClean="0"/>
              <a:t> total </a:t>
            </a:r>
            <a:r>
              <a:rPr lang="en-US" dirty="0" err="1" smtClean="0"/>
              <a:t>pCR</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826793407"/>
              </p:ext>
            </p:extLst>
          </p:nvPr>
        </p:nvGraphicFramePr>
        <p:xfrm>
          <a:off x="762000" y="1974547"/>
          <a:ext cx="7620000" cy="3035401"/>
        </p:xfrm>
        <a:graphic>
          <a:graphicData uri="http://schemas.openxmlformats.org/drawingml/2006/table">
            <a:tbl>
              <a:tblPr firstRow="1" bandRow="1">
                <a:tableStyleId>{5C22544A-7EE6-4342-B048-85BDC9FD1C3A}</a:tableStyleId>
              </a:tblPr>
              <a:tblGrid>
                <a:gridCol w="2155027"/>
                <a:gridCol w="1654973"/>
                <a:gridCol w="1905000"/>
                <a:gridCol w="1905000"/>
              </a:tblGrid>
              <a:tr h="952500">
                <a:tc>
                  <a:txBody>
                    <a:bodyPr/>
                    <a:lstStyle/>
                    <a:p>
                      <a:r>
                        <a:rPr lang="en-US" sz="1800" b="1" u="none" kern="1200" baseline="0" dirty="0" smtClean="0">
                          <a:solidFill>
                            <a:schemeClr val="lt1"/>
                          </a:solidFill>
                          <a:latin typeface="+mn-lt"/>
                          <a:ea typeface="+mn-ea"/>
                          <a:cs typeface="+mn-cs"/>
                        </a:rPr>
                        <a:t>Response </a:t>
                      </a:r>
                      <a:endParaRPr lang="en-US" baseline="0" dirty="0"/>
                    </a:p>
                  </a:txBody>
                  <a:tcPr anchor="b"/>
                </a:tc>
                <a:tc>
                  <a:txBody>
                    <a:bodyPr/>
                    <a:lstStyle/>
                    <a:p>
                      <a:pPr algn="ctr"/>
                      <a:r>
                        <a:rPr lang="en-US" sz="1800" b="1" u="none" kern="1200" baseline="0" dirty="0" err="1" smtClean="0">
                          <a:solidFill>
                            <a:schemeClr val="lt1"/>
                          </a:solidFill>
                          <a:latin typeface="+mn-lt"/>
                          <a:ea typeface="+mn-ea"/>
                          <a:cs typeface="+mn-cs"/>
                        </a:rPr>
                        <a:t>Lapatinib</a:t>
                      </a:r>
                      <a:r>
                        <a:rPr lang="en-US" sz="1800" b="1" u="none" kern="1200" baseline="0" dirty="0" smtClean="0">
                          <a:solidFill>
                            <a:schemeClr val="lt1"/>
                          </a:solidFill>
                          <a:latin typeface="+mn-lt"/>
                          <a:ea typeface="+mn-ea"/>
                          <a:cs typeface="+mn-cs"/>
                        </a:rPr>
                        <a:t> (L) </a:t>
                      </a:r>
                      <a:endParaRPr lang="en-US" baseline="0" dirty="0"/>
                    </a:p>
                  </a:txBody>
                  <a:tcPr anchor="b"/>
                </a:tc>
                <a:tc>
                  <a:txBody>
                    <a:bodyPr/>
                    <a:lstStyle/>
                    <a:p>
                      <a:pPr algn="ctr"/>
                      <a:r>
                        <a:rPr lang="en-US" sz="1800" b="1" u="none" kern="1200" baseline="0" dirty="0" err="1" smtClean="0">
                          <a:solidFill>
                            <a:schemeClr val="lt1"/>
                          </a:solidFill>
                          <a:latin typeface="+mn-lt"/>
                          <a:ea typeface="+mn-ea"/>
                          <a:cs typeface="+mn-cs"/>
                        </a:rPr>
                        <a:t>Trastuzumab</a:t>
                      </a:r>
                      <a:r>
                        <a:rPr lang="en-US" sz="1800" b="1" u="none" kern="1200" baseline="0" dirty="0" smtClean="0">
                          <a:solidFill>
                            <a:schemeClr val="lt1"/>
                          </a:solidFill>
                          <a:latin typeface="+mn-lt"/>
                          <a:ea typeface="+mn-ea"/>
                          <a:cs typeface="+mn-cs"/>
                        </a:rPr>
                        <a:t> (T) </a:t>
                      </a:r>
                      <a:endParaRPr lang="en-US" baseline="0" dirty="0"/>
                    </a:p>
                  </a:txBody>
                  <a:tcPr anchor="b"/>
                </a:tc>
                <a:tc>
                  <a:txBody>
                    <a:bodyPr/>
                    <a:lstStyle/>
                    <a:p>
                      <a:pPr algn="ctr"/>
                      <a:r>
                        <a:rPr lang="en-US" sz="1800" b="1" u="none" kern="1200" baseline="0" dirty="0" smtClean="0">
                          <a:solidFill>
                            <a:schemeClr val="lt1"/>
                          </a:solidFill>
                          <a:latin typeface="+mn-lt"/>
                          <a:ea typeface="+mn-ea"/>
                          <a:cs typeface="+mn-cs"/>
                        </a:rPr>
                        <a:t> Combination</a:t>
                      </a:r>
                      <a:br>
                        <a:rPr lang="en-US" sz="1800" b="1" u="none" kern="1200" baseline="0" dirty="0" smtClean="0">
                          <a:solidFill>
                            <a:schemeClr val="lt1"/>
                          </a:solidFill>
                          <a:latin typeface="+mn-lt"/>
                          <a:ea typeface="+mn-ea"/>
                          <a:cs typeface="+mn-cs"/>
                        </a:rPr>
                      </a:br>
                      <a:r>
                        <a:rPr lang="en-US" sz="1800" b="1" u="none" kern="1200" baseline="0" dirty="0" smtClean="0">
                          <a:solidFill>
                            <a:schemeClr val="lt1"/>
                          </a:solidFill>
                          <a:latin typeface="+mn-lt"/>
                          <a:ea typeface="+mn-ea"/>
                          <a:cs typeface="+mn-cs"/>
                        </a:rPr>
                        <a:t>(L + T)</a:t>
                      </a:r>
                      <a:endParaRPr lang="en-US" baseline="0" dirty="0"/>
                    </a:p>
                  </a:txBody>
                  <a:tcPr anchor="b"/>
                </a:tc>
              </a:tr>
              <a:tr h="548655">
                <a:tc rowSpan="2">
                  <a:txBody>
                    <a:bodyPr/>
                    <a:lstStyle/>
                    <a:p>
                      <a:r>
                        <a:rPr lang="en-US" sz="1800" u="none" kern="1200" baseline="0" dirty="0" err="1" smtClean="0">
                          <a:solidFill>
                            <a:schemeClr val="dk1"/>
                          </a:solidFill>
                          <a:latin typeface="+mn-lt"/>
                          <a:ea typeface="+mn-ea"/>
                          <a:cs typeface="+mn-cs"/>
                        </a:rPr>
                        <a:t>pCR</a:t>
                      </a:r>
                      <a:r>
                        <a:rPr lang="en-US" sz="1800" u="none" kern="1200" baseline="0" dirty="0" smtClean="0">
                          <a:solidFill>
                            <a:schemeClr val="dk1"/>
                          </a:solidFill>
                          <a:latin typeface="+mn-lt"/>
                          <a:ea typeface="+mn-ea"/>
                          <a:cs typeface="+mn-cs"/>
                        </a:rPr>
                        <a:t> </a:t>
                      </a:r>
                      <a:br>
                        <a:rPr lang="en-US" sz="1800" u="none" kern="1200" baseline="0" dirty="0" smtClean="0">
                          <a:solidFill>
                            <a:schemeClr val="dk1"/>
                          </a:solidFill>
                          <a:latin typeface="+mn-lt"/>
                          <a:ea typeface="+mn-ea"/>
                          <a:cs typeface="+mn-cs"/>
                        </a:rPr>
                      </a:br>
                      <a:r>
                        <a:rPr lang="en-US" sz="1800" kern="1200" baseline="0" dirty="0" smtClean="0">
                          <a:solidFill>
                            <a:schemeClr val="dk1"/>
                          </a:solidFill>
                          <a:latin typeface="+mn-lt"/>
                          <a:ea typeface="+mn-ea"/>
                          <a:cs typeface="+mn-cs"/>
                        </a:rPr>
                        <a:t>(</a:t>
                      </a:r>
                      <a:r>
                        <a:rPr lang="en-US" sz="1800" kern="1200" baseline="0" dirty="0" err="1" smtClean="0">
                          <a:solidFill>
                            <a:schemeClr val="dk1"/>
                          </a:solidFill>
                          <a:latin typeface="+mn-lt"/>
                          <a:ea typeface="+mn-ea"/>
                          <a:cs typeface="+mn-cs"/>
                        </a:rPr>
                        <a:t>n</a:t>
                      </a:r>
                      <a:r>
                        <a:rPr lang="en-US" sz="1800" kern="1200" baseline="0" dirty="0" smtClean="0">
                          <a:solidFill>
                            <a:schemeClr val="dk1"/>
                          </a:solidFill>
                          <a:latin typeface="+mn-lt"/>
                          <a:ea typeface="+mn-ea"/>
                          <a:cs typeface="+mn-cs"/>
                        </a:rPr>
                        <a:t> = 154, 149, 152)</a:t>
                      </a:r>
                      <a:endParaRPr lang="en-US" baseline="0" dirty="0"/>
                    </a:p>
                  </a:txBody>
                  <a:tcPr>
                    <a:solidFill>
                      <a:srgbClr val="D0D9E9"/>
                    </a:solidFill>
                  </a:tcPr>
                </a:tc>
                <a:tc>
                  <a:txBody>
                    <a:bodyPr/>
                    <a:lstStyle/>
                    <a:p>
                      <a:pPr algn="ctr"/>
                      <a:r>
                        <a:rPr lang="en-US" sz="1800" u="none" kern="1200" baseline="0" dirty="0" smtClean="0">
                          <a:solidFill>
                            <a:schemeClr val="dk1"/>
                          </a:solidFill>
                          <a:latin typeface="+mn-lt"/>
                          <a:ea typeface="+mn-ea"/>
                          <a:cs typeface="+mn-cs"/>
                        </a:rPr>
                        <a:t>24.7% </a:t>
                      </a:r>
                      <a:endParaRPr lang="en-US" baseline="0" dirty="0"/>
                    </a:p>
                  </a:txBody>
                  <a:tcPr anchor="ctr">
                    <a:solidFill>
                      <a:srgbClr val="D0D9E9"/>
                    </a:solidFill>
                  </a:tcPr>
                </a:tc>
                <a:tc>
                  <a:txBody>
                    <a:bodyPr/>
                    <a:lstStyle/>
                    <a:p>
                      <a:pPr algn="ctr"/>
                      <a:r>
                        <a:rPr lang="en-US" sz="1800" u="none" kern="1200" baseline="0" dirty="0" smtClean="0">
                          <a:solidFill>
                            <a:schemeClr val="dk1"/>
                          </a:solidFill>
                          <a:latin typeface="+mn-lt"/>
                          <a:ea typeface="+mn-ea"/>
                          <a:cs typeface="+mn-cs"/>
                        </a:rPr>
                        <a:t> 29.5% </a:t>
                      </a:r>
                      <a:endParaRPr lang="en-US" baseline="0" dirty="0"/>
                    </a:p>
                  </a:txBody>
                  <a:tcPr anchor="ctr">
                    <a:solidFill>
                      <a:srgbClr val="D0D9E9"/>
                    </a:solidFill>
                  </a:tcPr>
                </a:tc>
                <a:tc>
                  <a:txBody>
                    <a:bodyPr/>
                    <a:lstStyle/>
                    <a:p>
                      <a:pPr algn="ctr"/>
                      <a:r>
                        <a:rPr lang="en-US" sz="1800" u="none" kern="1200" baseline="0" dirty="0" smtClean="0">
                          <a:solidFill>
                            <a:schemeClr val="dk1"/>
                          </a:solidFill>
                          <a:latin typeface="+mn-lt"/>
                          <a:ea typeface="+mn-ea"/>
                          <a:cs typeface="+mn-cs"/>
                        </a:rPr>
                        <a:t>51.3%</a:t>
                      </a:r>
                      <a:endParaRPr lang="en-US" baseline="0" dirty="0"/>
                    </a:p>
                  </a:txBody>
                  <a:tcPr anchor="ctr">
                    <a:solidFill>
                      <a:srgbClr val="D0D9E9"/>
                    </a:solidFill>
                  </a:tcPr>
                </a:tc>
              </a:tr>
              <a:tr h="520396">
                <a:tc vMerge="1">
                  <a:txBody>
                    <a:bodyPr/>
                    <a:lstStyle/>
                    <a:p>
                      <a:endParaRPr lang="en-US" baseline="0" dirty="0"/>
                    </a:p>
                  </a:txBody>
                  <a:tcPr>
                    <a:solidFill>
                      <a:srgbClr val="D0D9E9"/>
                    </a:solidFill>
                  </a:tcPr>
                </a:tc>
                <a:tc gridSpan="3">
                  <a:txBody>
                    <a:bodyPr/>
                    <a:lstStyle/>
                    <a:p>
                      <a:pPr algn="ctr"/>
                      <a:r>
                        <a:rPr lang="fi-FI" sz="1800" u="none" kern="1200" baseline="0" dirty="0" smtClean="0">
                          <a:solidFill>
                            <a:schemeClr val="dk1"/>
                          </a:solidFill>
                          <a:latin typeface="+mn-lt"/>
                          <a:ea typeface="+mn-ea"/>
                          <a:cs typeface="+mn-cs"/>
                        </a:rPr>
                        <a:t> </a:t>
                      </a:r>
                      <a:r>
                        <a:rPr lang="fi-FI" sz="1800" u="none" kern="1200" baseline="0" dirty="0" err="1" smtClean="0">
                          <a:solidFill>
                            <a:schemeClr val="dk1"/>
                          </a:solidFill>
                          <a:latin typeface="+mn-lt"/>
                          <a:ea typeface="+mn-ea"/>
                          <a:cs typeface="+mn-cs"/>
                        </a:rPr>
                        <a:t>p-value</a:t>
                      </a:r>
                      <a:r>
                        <a:rPr lang="fi-FI" sz="1800" u="none" kern="1200" baseline="0" dirty="0" smtClean="0">
                          <a:solidFill>
                            <a:schemeClr val="dk1"/>
                          </a:solidFill>
                          <a:latin typeface="+mn-lt"/>
                          <a:ea typeface="+mn-ea"/>
                          <a:cs typeface="+mn-cs"/>
                        </a:rPr>
                        <a:t>: 0.34 (L </a:t>
                      </a:r>
                      <a:r>
                        <a:rPr lang="fi-FI" sz="1800" u="none" kern="1200" baseline="0" dirty="0" err="1" smtClean="0">
                          <a:solidFill>
                            <a:schemeClr val="dk1"/>
                          </a:solidFill>
                          <a:latin typeface="+mn-lt"/>
                          <a:ea typeface="+mn-ea"/>
                          <a:cs typeface="+mn-cs"/>
                        </a:rPr>
                        <a:t>vs</a:t>
                      </a:r>
                      <a:r>
                        <a:rPr lang="fi-FI" sz="1800" u="none" kern="1200" baseline="0" dirty="0" smtClean="0">
                          <a:solidFill>
                            <a:schemeClr val="dk1"/>
                          </a:solidFill>
                          <a:latin typeface="+mn-lt"/>
                          <a:ea typeface="+mn-ea"/>
                          <a:cs typeface="+mn-cs"/>
                        </a:rPr>
                        <a:t> T); 0.0001 (L+T </a:t>
                      </a:r>
                      <a:r>
                        <a:rPr lang="fi-FI" sz="1800" u="none" kern="1200" baseline="0" dirty="0" err="1" smtClean="0">
                          <a:solidFill>
                            <a:schemeClr val="dk1"/>
                          </a:solidFill>
                          <a:latin typeface="+mn-lt"/>
                          <a:ea typeface="+mn-ea"/>
                          <a:cs typeface="+mn-cs"/>
                        </a:rPr>
                        <a:t>vs</a:t>
                      </a:r>
                      <a:r>
                        <a:rPr lang="fi-FI" sz="1800" u="none" kern="1200" baseline="0" dirty="0" smtClean="0">
                          <a:solidFill>
                            <a:schemeClr val="dk1"/>
                          </a:solidFill>
                          <a:latin typeface="+mn-lt"/>
                          <a:ea typeface="+mn-ea"/>
                          <a:cs typeface="+mn-cs"/>
                        </a:rPr>
                        <a:t> T)</a:t>
                      </a:r>
                      <a:endParaRPr lang="en-US" baseline="0" dirty="0"/>
                    </a:p>
                  </a:txBody>
                  <a:tcPr anchor="ctr">
                    <a:solidFill>
                      <a:srgbClr val="D0D9E9"/>
                    </a:solidFill>
                  </a:tcPr>
                </a:tc>
                <a:tc hMerge="1">
                  <a:txBody>
                    <a:bodyPr/>
                    <a:lstStyle/>
                    <a:p>
                      <a:pPr algn="ctr"/>
                      <a:endParaRPr lang="en-US" baseline="0" dirty="0"/>
                    </a:p>
                  </a:txBody>
                  <a:tcPr anchor="ctr"/>
                </a:tc>
                <a:tc hMerge="1">
                  <a:txBody>
                    <a:bodyPr/>
                    <a:lstStyle/>
                    <a:p>
                      <a:pPr algn="ctr"/>
                      <a:endParaRPr lang="en-US" baseline="0" dirty="0"/>
                    </a:p>
                  </a:txBody>
                  <a:tcPr anchor="ctr"/>
                </a:tc>
              </a:tr>
              <a:tr h="521004">
                <a:tc rowSpan="2">
                  <a:txBody>
                    <a:bodyPr/>
                    <a:lstStyle/>
                    <a:p>
                      <a:r>
                        <a:rPr lang="en-US" sz="1800" u="none" kern="1200" baseline="0" dirty="0" err="1" smtClean="0">
                          <a:solidFill>
                            <a:schemeClr val="dk1"/>
                          </a:solidFill>
                          <a:latin typeface="+mn-lt"/>
                          <a:ea typeface="+mn-ea"/>
                          <a:cs typeface="+mn-cs"/>
                        </a:rPr>
                        <a:t>tpCR</a:t>
                      </a:r>
                      <a:r>
                        <a:rPr lang="en-US" sz="1800" u="none" kern="1200" baseline="0" dirty="0" smtClean="0">
                          <a:solidFill>
                            <a:schemeClr val="dk1"/>
                          </a:solidFill>
                          <a:latin typeface="+mn-lt"/>
                          <a:ea typeface="+mn-ea"/>
                          <a:cs typeface="+mn-cs"/>
                        </a:rPr>
                        <a:t> </a:t>
                      </a:r>
                      <a:r>
                        <a:rPr lang="en-US" sz="1800" kern="1200" baseline="0" dirty="0" smtClean="0">
                          <a:solidFill>
                            <a:schemeClr val="dk1"/>
                          </a:solidFill>
                          <a:latin typeface="+mn-lt"/>
                          <a:ea typeface="+mn-ea"/>
                          <a:cs typeface="+mn-cs"/>
                        </a:rPr>
                        <a:t> </a:t>
                      </a:r>
                      <a:br>
                        <a:rPr lang="en-US" sz="1800" kern="1200" baseline="0" dirty="0" smtClean="0">
                          <a:solidFill>
                            <a:schemeClr val="dk1"/>
                          </a:solidFill>
                          <a:latin typeface="+mn-lt"/>
                          <a:ea typeface="+mn-ea"/>
                          <a:cs typeface="+mn-cs"/>
                        </a:rPr>
                      </a:br>
                      <a:r>
                        <a:rPr lang="en-US" sz="1800" kern="1200" baseline="0" dirty="0" smtClean="0">
                          <a:solidFill>
                            <a:schemeClr val="dk1"/>
                          </a:solidFill>
                          <a:latin typeface="+mn-lt"/>
                          <a:ea typeface="+mn-ea"/>
                          <a:cs typeface="+mn-cs"/>
                        </a:rPr>
                        <a:t>(</a:t>
                      </a:r>
                      <a:r>
                        <a:rPr lang="en-US" sz="1800" kern="1200" baseline="0" dirty="0" err="1" smtClean="0">
                          <a:solidFill>
                            <a:schemeClr val="dk1"/>
                          </a:solidFill>
                          <a:latin typeface="+mn-lt"/>
                          <a:ea typeface="+mn-ea"/>
                          <a:cs typeface="+mn-cs"/>
                        </a:rPr>
                        <a:t>n</a:t>
                      </a:r>
                      <a:r>
                        <a:rPr lang="en-US" sz="1800" kern="1200" baseline="0" dirty="0" smtClean="0">
                          <a:solidFill>
                            <a:schemeClr val="dk1"/>
                          </a:solidFill>
                          <a:latin typeface="+mn-lt"/>
                          <a:ea typeface="+mn-ea"/>
                          <a:cs typeface="+mn-cs"/>
                        </a:rPr>
                        <a:t> = 150, 145, 145)*</a:t>
                      </a:r>
                      <a:endParaRPr lang="en-US" baseline="0" dirty="0"/>
                    </a:p>
                  </a:txBody>
                  <a:tcPr>
                    <a:solidFill>
                      <a:srgbClr val="E9EEF4"/>
                    </a:solidFill>
                  </a:tcPr>
                </a:tc>
                <a:tc>
                  <a:txBody>
                    <a:bodyPr/>
                    <a:lstStyle/>
                    <a:p>
                      <a:pPr algn="ctr"/>
                      <a:r>
                        <a:rPr lang="en-US" sz="1800" u="none" kern="1200" baseline="0" dirty="0" smtClean="0">
                          <a:solidFill>
                            <a:schemeClr val="dk1"/>
                          </a:solidFill>
                          <a:latin typeface="+mn-lt"/>
                          <a:ea typeface="+mn-ea"/>
                          <a:cs typeface="+mn-cs"/>
                        </a:rPr>
                        <a:t>20.0% </a:t>
                      </a:r>
                      <a:endParaRPr lang="en-US" baseline="0" dirty="0"/>
                    </a:p>
                  </a:txBody>
                  <a:tcPr anchor="ctr">
                    <a:solidFill>
                      <a:srgbClr val="E9EEF4"/>
                    </a:solidFill>
                  </a:tcPr>
                </a:tc>
                <a:tc>
                  <a:txBody>
                    <a:bodyPr/>
                    <a:lstStyle/>
                    <a:p>
                      <a:pPr algn="ctr"/>
                      <a:r>
                        <a:rPr lang="en-US" sz="1800" u="none" kern="1200" baseline="0" dirty="0" smtClean="0">
                          <a:solidFill>
                            <a:schemeClr val="dk1"/>
                          </a:solidFill>
                          <a:latin typeface="+mn-lt"/>
                          <a:ea typeface="+mn-ea"/>
                          <a:cs typeface="+mn-cs"/>
                        </a:rPr>
                        <a:t>27.6%</a:t>
                      </a:r>
                      <a:endParaRPr lang="en-US" baseline="0" dirty="0"/>
                    </a:p>
                  </a:txBody>
                  <a:tcPr anchor="ctr">
                    <a:solidFill>
                      <a:srgbClr val="E9EEF4"/>
                    </a:solidFill>
                  </a:tcPr>
                </a:tc>
                <a:tc>
                  <a:txBody>
                    <a:bodyPr/>
                    <a:lstStyle/>
                    <a:p>
                      <a:pPr algn="ctr"/>
                      <a:r>
                        <a:rPr lang="en-US" sz="1800" u="none" kern="1200" baseline="0" dirty="0" smtClean="0">
                          <a:solidFill>
                            <a:schemeClr val="dk1"/>
                          </a:solidFill>
                          <a:latin typeface="+mn-lt"/>
                          <a:ea typeface="+mn-ea"/>
                          <a:cs typeface="+mn-cs"/>
                        </a:rPr>
                        <a:t>46.8%</a:t>
                      </a:r>
                      <a:endParaRPr lang="en-US" baseline="0" dirty="0"/>
                    </a:p>
                  </a:txBody>
                  <a:tcPr anchor="ctr">
                    <a:solidFill>
                      <a:srgbClr val="E9EEF4"/>
                    </a:solidFill>
                  </a:tcPr>
                </a:tc>
              </a:tr>
              <a:tr h="492846">
                <a:tc vMerge="1">
                  <a:txBody>
                    <a:bodyPr/>
                    <a:lstStyle/>
                    <a:p>
                      <a:endParaRPr lang="en-US" baseline="0" dirty="0"/>
                    </a:p>
                  </a:txBody>
                  <a:tcPr>
                    <a:solidFill>
                      <a:srgbClr val="E9EEF4"/>
                    </a:solidFill>
                  </a:tcPr>
                </a:tc>
                <a:tc gridSpan="3">
                  <a:txBody>
                    <a:bodyPr/>
                    <a:lstStyle/>
                    <a:p>
                      <a:pPr algn="ctr"/>
                      <a:r>
                        <a:rPr lang="fi-FI" sz="1800" u="none" kern="1200" baseline="0" dirty="0" err="1" smtClean="0">
                          <a:solidFill>
                            <a:schemeClr val="dk1"/>
                          </a:solidFill>
                          <a:latin typeface="+mn-lt"/>
                          <a:ea typeface="+mn-ea"/>
                          <a:cs typeface="+mn-cs"/>
                        </a:rPr>
                        <a:t>p-value</a:t>
                      </a:r>
                      <a:r>
                        <a:rPr lang="fi-FI" sz="1800" u="none" kern="1200" baseline="0" dirty="0" smtClean="0">
                          <a:solidFill>
                            <a:schemeClr val="dk1"/>
                          </a:solidFill>
                          <a:latin typeface="+mn-lt"/>
                          <a:ea typeface="+mn-ea"/>
                          <a:cs typeface="+mn-cs"/>
                        </a:rPr>
                        <a:t>: 0.13 (L </a:t>
                      </a:r>
                      <a:r>
                        <a:rPr lang="fi-FI" sz="1800" u="none" kern="1200" baseline="0" dirty="0" err="1" smtClean="0">
                          <a:solidFill>
                            <a:schemeClr val="dk1"/>
                          </a:solidFill>
                          <a:latin typeface="+mn-lt"/>
                          <a:ea typeface="+mn-ea"/>
                          <a:cs typeface="+mn-cs"/>
                        </a:rPr>
                        <a:t>vs</a:t>
                      </a:r>
                      <a:r>
                        <a:rPr lang="fi-FI" sz="1800" u="none" kern="1200" baseline="0" dirty="0" smtClean="0">
                          <a:solidFill>
                            <a:schemeClr val="dk1"/>
                          </a:solidFill>
                          <a:latin typeface="+mn-lt"/>
                          <a:ea typeface="+mn-ea"/>
                          <a:cs typeface="+mn-cs"/>
                        </a:rPr>
                        <a:t> T); 0.0007 (L+T </a:t>
                      </a:r>
                      <a:r>
                        <a:rPr lang="fi-FI" sz="1800" u="none" kern="1200" baseline="0" dirty="0" err="1" smtClean="0">
                          <a:solidFill>
                            <a:schemeClr val="dk1"/>
                          </a:solidFill>
                          <a:latin typeface="+mn-lt"/>
                          <a:ea typeface="+mn-ea"/>
                          <a:cs typeface="+mn-cs"/>
                        </a:rPr>
                        <a:t>vs</a:t>
                      </a:r>
                      <a:r>
                        <a:rPr lang="fi-FI" sz="1800" u="none" kern="1200" baseline="0" dirty="0" smtClean="0">
                          <a:solidFill>
                            <a:schemeClr val="dk1"/>
                          </a:solidFill>
                          <a:latin typeface="+mn-lt"/>
                          <a:ea typeface="+mn-ea"/>
                          <a:cs typeface="+mn-cs"/>
                        </a:rPr>
                        <a:t> T)</a:t>
                      </a:r>
                      <a:endParaRPr lang="en-US" baseline="0" dirty="0"/>
                    </a:p>
                  </a:txBody>
                  <a:tcPr anchor="ctr">
                    <a:solidFill>
                      <a:srgbClr val="E9EEF4"/>
                    </a:solidFill>
                  </a:tcPr>
                </a:tc>
                <a:tc hMerge="1">
                  <a:txBody>
                    <a:bodyPr/>
                    <a:lstStyle/>
                    <a:p>
                      <a:pPr algn="ctr"/>
                      <a:endParaRPr lang="en-US" baseline="0" dirty="0"/>
                    </a:p>
                  </a:txBody>
                  <a:tcPr anchor="ctr"/>
                </a:tc>
                <a:tc hMerge="1">
                  <a:txBody>
                    <a:bodyPr/>
                    <a:lstStyle/>
                    <a:p>
                      <a:pPr algn="ctr"/>
                      <a:endParaRPr lang="en-US" baseline="0" dirty="0"/>
                    </a:p>
                  </a:txBody>
                  <a:tcPr anchor="ct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0"/>
            <a:ext cx="8229600" cy="1143000"/>
          </a:xfrm>
        </p:spPr>
        <p:txBody>
          <a:bodyPr/>
          <a:lstStyle/>
          <a:p>
            <a:pPr eaLnBrk="1" hangingPunct="1">
              <a:defRPr/>
            </a:pPr>
            <a:r>
              <a:rPr lang="en-US" sz="3000" b="1" dirty="0" smtClean="0">
                <a:solidFill>
                  <a:srgbClr val="000090"/>
                </a:solidFill>
              </a:rPr>
              <a:t>Risk of Recurrence in Kaiser Permanente Northern California Population (2000-2006)</a:t>
            </a:r>
          </a:p>
        </p:txBody>
      </p:sp>
      <p:sp>
        <p:nvSpPr>
          <p:cNvPr id="24579" name="Rectangle 3"/>
          <p:cNvSpPr>
            <a:spLocks noGrp="1" noChangeArrowheads="1"/>
          </p:cNvSpPr>
          <p:nvPr>
            <p:ph type="body" idx="1"/>
          </p:nvPr>
        </p:nvSpPr>
        <p:spPr>
          <a:xfrm>
            <a:off x="376295" y="1318418"/>
            <a:ext cx="8588375" cy="4525963"/>
          </a:xfrm>
        </p:spPr>
        <p:txBody>
          <a:bodyPr>
            <a:normAutofit fontScale="92500" lnSpcReduction="20000"/>
          </a:bodyPr>
          <a:lstStyle/>
          <a:p>
            <a:pPr eaLnBrk="1" hangingPunct="1">
              <a:spcBef>
                <a:spcPct val="35000"/>
              </a:spcBef>
              <a:spcAft>
                <a:spcPts val="600"/>
              </a:spcAft>
              <a:defRPr/>
            </a:pPr>
            <a:r>
              <a:rPr lang="en-US" sz="2200" b="1" dirty="0" smtClean="0"/>
              <a:t>&gt; 17,000 consecutive patients with central lab assessment</a:t>
            </a:r>
          </a:p>
          <a:p>
            <a:pPr eaLnBrk="1" hangingPunct="1">
              <a:spcBef>
                <a:spcPct val="35000"/>
              </a:spcBef>
              <a:spcAft>
                <a:spcPts val="600"/>
              </a:spcAft>
              <a:defRPr/>
            </a:pPr>
            <a:r>
              <a:rPr lang="en-US" sz="2200" b="1" dirty="0" smtClean="0"/>
              <a:t>237 cases of HER2+ T1a or b with median f/u 5.8 </a:t>
            </a:r>
            <a:r>
              <a:rPr lang="en-US" sz="2200" b="1" dirty="0" err="1" smtClean="0"/>
              <a:t>yrs</a:t>
            </a:r>
            <a:endParaRPr lang="en-US" sz="2200" b="1" dirty="0" smtClean="0"/>
          </a:p>
          <a:p>
            <a:pPr lvl="1" eaLnBrk="1" hangingPunct="1">
              <a:spcBef>
                <a:spcPct val="35000"/>
              </a:spcBef>
              <a:spcAft>
                <a:spcPts val="600"/>
              </a:spcAft>
              <a:defRPr/>
            </a:pPr>
            <a:r>
              <a:rPr lang="en-US" sz="2200" dirty="0" err="1" smtClean="0"/>
              <a:t>Microinvasive</a:t>
            </a:r>
            <a:r>
              <a:rPr lang="en-US" sz="2200" dirty="0" smtClean="0"/>
              <a:t>		18</a:t>
            </a:r>
          </a:p>
          <a:p>
            <a:pPr lvl="1" eaLnBrk="1" hangingPunct="1">
              <a:spcBef>
                <a:spcPct val="35000"/>
              </a:spcBef>
              <a:spcAft>
                <a:spcPts val="600"/>
              </a:spcAft>
              <a:defRPr/>
            </a:pPr>
            <a:r>
              <a:rPr lang="en-US" sz="2200" dirty="0" smtClean="0"/>
              <a:t>T1a					98</a:t>
            </a:r>
          </a:p>
          <a:p>
            <a:pPr lvl="1" eaLnBrk="1" hangingPunct="1">
              <a:spcBef>
                <a:spcPct val="35000"/>
              </a:spcBef>
              <a:spcAft>
                <a:spcPts val="600"/>
              </a:spcAft>
              <a:defRPr/>
            </a:pPr>
            <a:r>
              <a:rPr lang="en-US" sz="2200" dirty="0" smtClean="0"/>
              <a:t>T1b		           		121</a:t>
            </a:r>
          </a:p>
          <a:p>
            <a:pPr eaLnBrk="1" hangingPunct="1">
              <a:spcBef>
                <a:spcPct val="35000"/>
              </a:spcBef>
              <a:spcAft>
                <a:spcPts val="600"/>
              </a:spcAft>
              <a:defRPr/>
            </a:pPr>
            <a:r>
              <a:rPr lang="en-US" sz="2400" b="1" dirty="0" smtClean="0"/>
              <a:t>RESULTS (invasive recurrence only)</a:t>
            </a:r>
          </a:p>
          <a:p>
            <a:pPr lvl="1" eaLnBrk="1" hangingPunct="1">
              <a:spcBef>
                <a:spcPct val="35000"/>
              </a:spcBef>
              <a:spcAft>
                <a:spcPts val="600"/>
              </a:spcAft>
              <a:defRPr/>
            </a:pPr>
            <a:r>
              <a:rPr lang="en-US" sz="2200" dirty="0" smtClean="0"/>
              <a:t>15 invasive recurrences:     </a:t>
            </a:r>
            <a:r>
              <a:rPr lang="en-US" sz="2200" b="1" dirty="0" smtClean="0"/>
              <a:t>7 local and 8 distant   		(6.3%)</a:t>
            </a:r>
          </a:p>
          <a:p>
            <a:pPr lvl="1" eaLnBrk="1" hangingPunct="1">
              <a:spcBef>
                <a:spcPct val="35000"/>
              </a:spcBef>
              <a:spcAft>
                <a:spcPts val="600"/>
              </a:spcAft>
              <a:defRPr/>
            </a:pPr>
            <a:r>
              <a:rPr lang="en-US" sz="2200" dirty="0" smtClean="0"/>
              <a:t>T1a + </a:t>
            </a:r>
            <a:r>
              <a:rPr lang="en-US" sz="2200" dirty="0" err="1" smtClean="0"/>
              <a:t>microinvasive</a:t>
            </a:r>
            <a:r>
              <a:rPr lang="en-US" sz="2200" dirty="0" smtClean="0"/>
              <a:t>:           </a:t>
            </a:r>
            <a:r>
              <a:rPr lang="en-US" sz="2200" b="1" dirty="0" smtClean="0"/>
              <a:t>3 local and 1 distant   		(3.5%)</a:t>
            </a:r>
          </a:p>
          <a:p>
            <a:pPr lvl="1" eaLnBrk="1" hangingPunct="1">
              <a:spcBef>
                <a:spcPct val="35000"/>
              </a:spcBef>
              <a:spcAft>
                <a:spcPts val="600"/>
              </a:spcAft>
              <a:defRPr/>
            </a:pPr>
            <a:r>
              <a:rPr lang="en-US" sz="2200" dirty="0" smtClean="0"/>
              <a:t>T1b:                                        </a:t>
            </a:r>
            <a:r>
              <a:rPr lang="en-US" sz="2200" b="1" dirty="0" smtClean="0"/>
              <a:t>4 local and 7 distant  	       (9.1%)</a:t>
            </a:r>
          </a:p>
          <a:p>
            <a:pPr eaLnBrk="1" hangingPunct="1">
              <a:spcBef>
                <a:spcPct val="35000"/>
              </a:spcBef>
              <a:spcAft>
                <a:spcPts val="600"/>
              </a:spcAft>
              <a:defRPr/>
            </a:pPr>
            <a:r>
              <a:rPr lang="en-US" sz="2400" b="1" dirty="0" smtClean="0"/>
              <a:t>Distant recurrence free survival for T1b: 94.0% [87.1-97.3]</a:t>
            </a:r>
          </a:p>
        </p:txBody>
      </p:sp>
      <p:sp>
        <p:nvSpPr>
          <p:cNvPr id="24580" name="AutoShape 4"/>
          <p:cNvSpPr>
            <a:spLocks/>
          </p:cNvSpPr>
          <p:nvPr/>
        </p:nvSpPr>
        <p:spPr bwMode="auto">
          <a:xfrm>
            <a:off x="6700895" y="2684794"/>
            <a:ext cx="304800" cy="1066800"/>
          </a:xfrm>
          <a:prstGeom prst="rightBrace">
            <a:avLst>
              <a:gd name="adj1" fmla="val 29167"/>
              <a:gd name="adj2" fmla="val 50000"/>
            </a:avLst>
          </a:prstGeom>
          <a:noFill/>
          <a:ln w="9525">
            <a:solidFill>
              <a:srgbClr val="A5002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Arial" charset="0"/>
            </a:endParaRPr>
          </a:p>
        </p:txBody>
      </p:sp>
      <p:sp>
        <p:nvSpPr>
          <p:cNvPr id="24581" name="Text Box 5"/>
          <p:cNvSpPr txBox="1">
            <a:spLocks noChangeArrowheads="1"/>
          </p:cNvSpPr>
          <p:nvPr/>
        </p:nvSpPr>
        <p:spPr bwMode="auto">
          <a:xfrm>
            <a:off x="7234295" y="2532394"/>
            <a:ext cx="1730375"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i="1">
                <a:solidFill>
                  <a:srgbClr val="A50021"/>
                </a:solidFill>
                <a:cs typeface="Arial" charset="0"/>
              </a:rPr>
              <a:t>25% received</a:t>
            </a:r>
          </a:p>
          <a:p>
            <a:pPr>
              <a:defRPr/>
            </a:pPr>
            <a:r>
              <a:rPr lang="en-US" sz="1600" b="1" i="1">
                <a:solidFill>
                  <a:srgbClr val="A50021"/>
                </a:solidFill>
                <a:cs typeface="Arial" charset="0"/>
              </a:rPr>
              <a:t>adjuvant chemo</a:t>
            </a:r>
          </a:p>
          <a:p>
            <a:pPr>
              <a:defRPr/>
            </a:pPr>
            <a:endParaRPr lang="en-US" sz="1600" b="1" i="1">
              <a:solidFill>
                <a:srgbClr val="A50021"/>
              </a:solidFill>
              <a:cs typeface="Arial" charset="0"/>
            </a:endParaRPr>
          </a:p>
          <a:p>
            <a:pPr>
              <a:defRPr/>
            </a:pPr>
            <a:r>
              <a:rPr lang="en-US" sz="1600" b="1" i="1">
                <a:solidFill>
                  <a:srgbClr val="A50021"/>
                </a:solidFill>
                <a:cs typeface="Arial" charset="0"/>
              </a:rPr>
              <a:t>9% received </a:t>
            </a:r>
          </a:p>
          <a:p>
            <a:pPr>
              <a:defRPr/>
            </a:pPr>
            <a:r>
              <a:rPr lang="en-US" sz="1600" b="1" i="1">
                <a:solidFill>
                  <a:srgbClr val="A50021"/>
                </a:solidFill>
                <a:cs typeface="Arial" charset="0"/>
              </a:rPr>
              <a:t>trastuzumab</a:t>
            </a:r>
          </a:p>
        </p:txBody>
      </p:sp>
      <p:sp>
        <p:nvSpPr>
          <p:cNvPr id="24582" name="Text Box 6"/>
          <p:cNvSpPr txBox="1">
            <a:spLocks noChangeArrowheads="1"/>
          </p:cNvSpPr>
          <p:nvPr/>
        </p:nvSpPr>
        <p:spPr bwMode="auto">
          <a:xfrm>
            <a:off x="5029993" y="6507497"/>
            <a:ext cx="31988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dirty="0" err="1">
                <a:cs typeface="Arial" charset="0"/>
              </a:rPr>
              <a:t>Fehrenbacher</a:t>
            </a:r>
            <a:r>
              <a:rPr lang="en-US" sz="1600" b="1" dirty="0">
                <a:cs typeface="Arial" charset="0"/>
              </a:rPr>
              <a:t> et al, ASCO 2011</a:t>
            </a:r>
          </a:p>
        </p:txBody>
      </p:sp>
    </p:spTree>
    <p:extLst>
      <p:ext uri="{BB962C8B-B14F-4D97-AF65-F5344CB8AC3E}">
        <p14:creationId xmlns:p14="http://schemas.microsoft.com/office/powerpoint/2010/main" val="868464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Adjuvant and Neoadjuvant Treatment of HER2-Targeted Disease</a:t>
            </a:r>
            <a:endParaRPr lang="en-US" dirty="0"/>
          </a:p>
        </p:txBody>
      </p:sp>
      <p:sp>
        <p:nvSpPr>
          <p:cNvPr id="3" name="Subtitle 2"/>
          <p:cNvSpPr>
            <a:spLocks noGrp="1"/>
          </p:cNvSpPr>
          <p:nvPr>
            <p:ph type="subTitle" idx="1"/>
          </p:nvPr>
        </p:nvSpPr>
        <p:spPr/>
        <p:txBody>
          <a:bodyPr/>
          <a:lstStyle/>
          <a:p>
            <a:r>
              <a:rPr lang="en-US" dirty="0" smtClean="0"/>
              <a:t>George W. Sledge, Jr. MD</a:t>
            </a:r>
          </a:p>
          <a:p>
            <a:r>
              <a:rPr lang="en-US" dirty="0" smtClean="0"/>
              <a:t>Indiana University</a:t>
            </a:r>
          </a:p>
          <a:p>
            <a:r>
              <a:rPr lang="en-US" dirty="0" smtClean="0"/>
              <a:t>Simon Cancer Center</a:t>
            </a:r>
            <a:endParaRPr lang="en-US" dirty="0"/>
          </a:p>
        </p:txBody>
      </p:sp>
    </p:spTree>
    <p:extLst>
      <p:ext uri="{BB962C8B-B14F-4D97-AF65-F5344CB8AC3E}">
        <p14:creationId xmlns:p14="http://schemas.microsoft.com/office/powerpoint/2010/main" val="35656393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F497D"/>
                </a:solidFill>
              </a:rPr>
              <a:t>Unanswered Questions</a:t>
            </a:r>
            <a:endParaRPr lang="en-US" dirty="0">
              <a:solidFill>
                <a:srgbClr val="1F497D"/>
              </a:solidFill>
            </a:endParaRPr>
          </a:p>
        </p:txBody>
      </p:sp>
      <p:sp>
        <p:nvSpPr>
          <p:cNvPr id="3" name="Content Placeholder 2"/>
          <p:cNvSpPr>
            <a:spLocks noGrp="1"/>
          </p:cNvSpPr>
          <p:nvPr>
            <p:ph idx="1"/>
          </p:nvPr>
        </p:nvSpPr>
        <p:spPr/>
        <p:txBody>
          <a:bodyPr/>
          <a:lstStyle/>
          <a:p>
            <a:r>
              <a:rPr lang="en-US" dirty="0" smtClean="0"/>
              <a:t>How low do you go?</a:t>
            </a:r>
          </a:p>
          <a:p>
            <a:r>
              <a:rPr lang="en-US" dirty="0" smtClean="0"/>
              <a:t>Does anti-HER2 therapy work in patients with HER2-negative disease?</a:t>
            </a:r>
          </a:p>
          <a:p>
            <a:r>
              <a:rPr lang="en-US" dirty="0" smtClean="0"/>
              <a:t>How do we treat HER2 heterogeneity?</a:t>
            </a:r>
          </a:p>
          <a:p>
            <a:r>
              <a:rPr lang="en-US" dirty="0" smtClean="0"/>
              <a:t>What are the long-term cardiac effects of trastuzumab?</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title"/>
          </p:nvPr>
        </p:nvSpPr>
        <p:spPr>
          <a:xfrm>
            <a:off x="0" y="381000"/>
            <a:ext cx="9144000" cy="1143000"/>
          </a:xfrm>
        </p:spPr>
        <p:txBody>
          <a:bodyPr/>
          <a:lstStyle/>
          <a:p>
            <a:pPr algn="ctr"/>
            <a:r>
              <a:rPr lang="en-US">
                <a:latin typeface="Arial" charset="0"/>
                <a:ea typeface="ＭＳ Ｐゴシック" charset="0"/>
                <a:cs typeface="Arial" charset="0"/>
              </a:rPr>
              <a:t>Case: From the practice of Andrea Stebel, MD</a:t>
            </a:r>
          </a:p>
        </p:txBody>
      </p:sp>
      <p:sp>
        <p:nvSpPr>
          <p:cNvPr id="13314" name="Content Placeholder 2"/>
          <p:cNvSpPr>
            <a:spLocks noGrp="1"/>
          </p:cNvSpPr>
          <p:nvPr>
            <p:ph idx="1"/>
          </p:nvPr>
        </p:nvSpPr>
        <p:spPr>
          <a:xfrm>
            <a:off x="685800" y="1600200"/>
            <a:ext cx="8001000" cy="4648200"/>
          </a:xfrm>
        </p:spPr>
        <p:txBody>
          <a:bodyPr/>
          <a:lstStyle/>
          <a:p>
            <a:pPr eaLnBrk="1" hangingPunct="1">
              <a:spcBef>
                <a:spcPts val="1200"/>
              </a:spcBef>
            </a:pPr>
            <a:r>
              <a:rPr lang="en-US">
                <a:latin typeface="Arial" charset="0"/>
                <a:ea typeface="ＭＳ Ｐゴシック" charset="0"/>
                <a:cs typeface="Arial" charset="0"/>
              </a:rPr>
              <a:t>57-year-old woman with right nipple retraction: mammogram: 4-cm lesion, abnormal nodes </a:t>
            </a:r>
          </a:p>
          <a:p>
            <a:pPr eaLnBrk="1" hangingPunct="1">
              <a:spcBef>
                <a:spcPts val="1200"/>
              </a:spcBef>
            </a:pPr>
            <a:r>
              <a:rPr lang="en-US">
                <a:latin typeface="Arial" charset="0"/>
                <a:ea typeface="ＭＳ Ｐゴシック" charset="0"/>
                <a:cs typeface="Arial" charset="0"/>
              </a:rPr>
              <a:t>Biopsy: Grade III, ER-/PR-, HER2+ IDC; FNA of </a:t>
            </a:r>
            <a:br>
              <a:rPr lang="en-US">
                <a:latin typeface="Arial" charset="0"/>
                <a:ea typeface="ＭＳ Ｐゴシック" charset="0"/>
                <a:cs typeface="Arial" charset="0"/>
              </a:rPr>
            </a:br>
            <a:r>
              <a:rPr lang="en-US">
                <a:latin typeface="Arial" charset="0"/>
                <a:ea typeface="ＭＳ Ｐゴシック" charset="0"/>
                <a:cs typeface="Arial" charset="0"/>
              </a:rPr>
              <a:t>LN was positive</a:t>
            </a:r>
          </a:p>
          <a:p>
            <a:pPr eaLnBrk="1" hangingPunct="1">
              <a:spcBef>
                <a:spcPts val="1200"/>
              </a:spcBef>
            </a:pPr>
            <a:r>
              <a:rPr lang="en-US">
                <a:latin typeface="Arial" charset="0"/>
                <a:ea typeface="ＭＳ Ｐゴシック" charset="0"/>
                <a:cs typeface="Arial" charset="0"/>
              </a:rPr>
              <a:t>MRI: 4.2-cm enhancement extending to nipple </a:t>
            </a:r>
            <a:br>
              <a:rPr lang="en-US">
                <a:latin typeface="Arial" charset="0"/>
                <a:ea typeface="ＭＳ Ｐゴシック" charset="0"/>
                <a:cs typeface="Arial" charset="0"/>
              </a:rPr>
            </a:br>
            <a:r>
              <a:rPr lang="en-US">
                <a:latin typeface="Arial" charset="0"/>
                <a:ea typeface="ＭＳ Ｐゴシック" charset="0"/>
                <a:cs typeface="Arial" charset="0"/>
              </a:rPr>
              <a:t>with retraction and adenopathy</a:t>
            </a:r>
          </a:p>
          <a:p>
            <a:pPr>
              <a:spcBef>
                <a:spcPts val="1200"/>
              </a:spcBef>
            </a:pPr>
            <a:r>
              <a:rPr lang="en-US">
                <a:latin typeface="Arial" charset="0"/>
                <a:ea typeface="ＭＳ Ｐゴシック" charset="0"/>
                <a:cs typeface="Arial" charset="0"/>
              </a:rPr>
              <a:t>TCH x 6 cycles</a:t>
            </a:r>
          </a:p>
          <a:p>
            <a:pPr>
              <a:spcBef>
                <a:spcPts val="1200"/>
              </a:spcBef>
            </a:pPr>
            <a:r>
              <a:rPr lang="en-US">
                <a:latin typeface="Arial" charset="0"/>
                <a:ea typeface="ＭＳ Ｐゴシック" charset="0"/>
                <a:cs typeface="Arial" charset="0"/>
              </a:rPr>
              <a:t>Segmental resection: no residual disease, </a:t>
            </a:r>
            <a:br>
              <a:rPr lang="en-US">
                <a:latin typeface="Arial" charset="0"/>
                <a:ea typeface="ＭＳ Ｐゴシック" charset="0"/>
                <a:cs typeface="Arial" charset="0"/>
              </a:rPr>
            </a:br>
            <a:r>
              <a:rPr lang="en-US">
                <a:latin typeface="Arial" charset="0"/>
                <a:ea typeface="ＭＳ Ｐゴシック" charset="0"/>
                <a:cs typeface="Arial" charset="0"/>
              </a:rPr>
              <a:t>3 negative sentinel nodes</a:t>
            </a:r>
          </a:p>
        </p:txBody>
      </p:sp>
    </p:spTree>
    <p:extLst>
      <p:ext uri="{BB962C8B-B14F-4D97-AF65-F5344CB8AC3E}">
        <p14:creationId xmlns:p14="http://schemas.microsoft.com/office/powerpoint/2010/main" val="40218099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520700" y="762000"/>
            <a:ext cx="7924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lgn="l"/>
            <a:r>
              <a:rPr lang="en-US" sz="2400" b="1" dirty="0" smtClean="0"/>
              <a:t>A 57-year-old woman presents with a 4.2-cm breast mass that on biopsy is an ER-negative, HER2-positive IDC. The patient strongly wishes for breast conservation, and the surgeon indicates that tumor response is needed. Cost and reimbursement issues aside, would you offer </a:t>
            </a:r>
            <a:r>
              <a:rPr lang="en-US" sz="2400" b="1" dirty="0" err="1" smtClean="0"/>
              <a:t>neoadjuvant</a:t>
            </a:r>
            <a:r>
              <a:rPr lang="en-US" sz="2400" b="1" dirty="0" smtClean="0"/>
              <a:t> chemotherapy/</a:t>
            </a:r>
            <a:r>
              <a:rPr lang="en-US" sz="2400" b="1" dirty="0" err="1" smtClean="0"/>
              <a:t>trastuzumab</a:t>
            </a:r>
            <a:r>
              <a:rPr lang="en-US" sz="2400" b="1" dirty="0" smtClean="0"/>
              <a:t>/</a:t>
            </a:r>
            <a:r>
              <a:rPr lang="en-US" sz="2400" b="1" dirty="0" err="1" smtClean="0"/>
              <a:t>pertuzumab</a:t>
            </a:r>
            <a:r>
              <a:rPr lang="en-US" sz="2400" b="1" dirty="0" smtClean="0"/>
              <a:t>?</a:t>
            </a:r>
            <a:endParaRPr lang="en-US" sz="2400" b="1" dirty="0"/>
          </a:p>
        </p:txBody>
      </p:sp>
      <p:graphicFrame>
        <p:nvGraphicFramePr>
          <p:cNvPr id="3" name="Chart 2"/>
          <p:cNvGraphicFramePr/>
          <p:nvPr>
            <p:extLst>
              <p:ext uri="{D42A27DB-BD31-4B8C-83A1-F6EECF244321}">
                <p14:modId xmlns:p14="http://schemas.microsoft.com/office/powerpoint/2010/main" val="3109778421"/>
              </p:ext>
            </p:extLst>
          </p:nvPr>
        </p:nvGraphicFramePr>
        <p:xfrm>
          <a:off x="939800" y="2787952"/>
          <a:ext cx="7188200" cy="394970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2071155" y="2533739"/>
            <a:ext cx="903988" cy="369332"/>
          </a:xfrm>
          <a:prstGeom prst="rect">
            <a:avLst/>
          </a:prstGeom>
          <a:noFill/>
        </p:spPr>
        <p:txBody>
          <a:bodyPr wrap="none" rtlCol="0" anchor="b">
            <a:spAutoFit/>
          </a:bodyPr>
          <a:lstStyle/>
          <a:p>
            <a:r>
              <a:rPr lang="en-US" dirty="0" smtClean="0"/>
              <a:t>N = 220</a:t>
            </a:r>
            <a:endParaRPr lang="en-US" dirty="0"/>
          </a:p>
        </p:txBody>
      </p:sp>
    </p:spTree>
    <p:extLst>
      <p:ext uri="{BB962C8B-B14F-4D97-AF65-F5344CB8AC3E}">
        <p14:creationId xmlns:p14="http://schemas.microsoft.com/office/powerpoint/2010/main" val="27613164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8"/>
          <p:cNvSpPr>
            <a:spLocks noGrp="1" noChangeArrowheads="1"/>
          </p:cNvSpPr>
          <p:nvPr>
            <p:ph type="ctrTitle" idx="4294967295"/>
          </p:nvPr>
        </p:nvSpPr>
        <p:spPr>
          <a:xfrm>
            <a:off x="304800" y="838200"/>
            <a:ext cx="8534400" cy="2438400"/>
          </a:xfrm>
        </p:spPr>
        <p:txBody>
          <a:bodyPr/>
          <a:lstStyle/>
          <a:p>
            <a:pPr algn="ctr" eaLnBrk="1" hangingPunct="1"/>
            <a:r>
              <a:rPr lang="en-US">
                <a:solidFill>
                  <a:srgbClr val="EFC53D"/>
                </a:solidFill>
                <a:ea typeface="ヒラギノ角ゴ Pro W3" charset="-128"/>
                <a:cs typeface="ヒラギノ角ゴ Pro W3" charset="-128"/>
              </a:rPr>
              <a:t>One Year Later: The Practical Application </a:t>
            </a:r>
            <a:br>
              <a:rPr lang="en-US">
                <a:solidFill>
                  <a:srgbClr val="EFC53D"/>
                </a:solidFill>
                <a:ea typeface="ヒラギノ角ゴ Pro W3" charset="-128"/>
                <a:cs typeface="ヒラギノ角ゴ Pro W3" charset="-128"/>
              </a:rPr>
            </a:br>
            <a:r>
              <a:rPr lang="en-US">
                <a:solidFill>
                  <a:srgbClr val="EFC53D"/>
                </a:solidFill>
                <a:ea typeface="ヒラギノ角ゴ Pro W3" charset="-128"/>
                <a:cs typeface="ヒラギノ角ゴ Pro W3" charset="-128"/>
              </a:rPr>
              <a:t>of Research Advances in the Management of </a:t>
            </a:r>
            <a:br>
              <a:rPr lang="en-US">
                <a:solidFill>
                  <a:srgbClr val="EFC53D"/>
                </a:solidFill>
                <a:ea typeface="ヒラギノ角ゴ Pro W3" charset="-128"/>
                <a:cs typeface="ヒラギノ角ゴ Pro W3" charset="-128"/>
              </a:rPr>
            </a:br>
            <a:r>
              <a:rPr lang="en-US">
                <a:solidFill>
                  <a:srgbClr val="EFC53D"/>
                </a:solidFill>
                <a:ea typeface="ヒラギノ角ゴ Pro W3" charset="-128"/>
                <a:cs typeface="ヒラギノ角ゴ Pro W3" charset="-128"/>
              </a:rPr>
              <a:t>Early and Advanced Breast Cancer</a:t>
            </a:r>
            <a:br>
              <a:rPr lang="en-US">
                <a:solidFill>
                  <a:srgbClr val="EFC53D"/>
                </a:solidFill>
                <a:ea typeface="ヒラギノ角ゴ Pro W3" charset="-128"/>
                <a:cs typeface="ヒラギノ角ゴ Pro W3" charset="-128"/>
              </a:rPr>
            </a:br>
            <a:r>
              <a:rPr lang="en-US" sz="800">
                <a:ea typeface="ヒラギノ角ゴ Pro W3" charset="-128"/>
                <a:cs typeface="ヒラギノ角ゴ Pro W3" charset="-128"/>
              </a:rPr>
              <a:t> </a:t>
            </a:r>
            <a:r>
              <a:rPr lang="en-US" sz="1400">
                <a:ea typeface="ヒラギノ角ゴ Pro W3" charset="-128"/>
                <a:cs typeface="ヒラギノ角ゴ Pro W3" charset="-128"/>
              </a:rPr>
              <a:t/>
            </a:r>
            <a:br>
              <a:rPr lang="en-US" sz="1400">
                <a:ea typeface="ヒラギノ角ゴ Pro W3" charset="-128"/>
                <a:cs typeface="ヒラギノ角ゴ Pro W3" charset="-128"/>
              </a:rPr>
            </a:br>
            <a:r>
              <a:rPr lang="en-US" sz="2400">
                <a:solidFill>
                  <a:schemeClr val="accent1"/>
                </a:solidFill>
                <a:ea typeface="ヒラギノ角ゴ Pro W3" charset="-128"/>
                <a:cs typeface="ヒラギノ角ゴ Pro W3" charset="-128"/>
              </a:rPr>
              <a:t>Wednesday, December 5, 2012</a:t>
            </a:r>
            <a:br>
              <a:rPr lang="en-US" sz="2400">
                <a:solidFill>
                  <a:schemeClr val="accent1"/>
                </a:solidFill>
                <a:ea typeface="ヒラギノ角ゴ Pro W3" charset="-128"/>
                <a:cs typeface="ヒラギノ角ゴ Pro W3" charset="-128"/>
              </a:rPr>
            </a:br>
            <a:r>
              <a:rPr lang="en-US" sz="2400">
                <a:solidFill>
                  <a:schemeClr val="accent1"/>
                </a:solidFill>
                <a:ea typeface="ヒラギノ角ゴ Pro W3" charset="-128"/>
                <a:cs typeface="ヒラギノ角ゴ Pro W3" charset="-128"/>
              </a:rPr>
              <a:t>7:30 PM – 9:30 PM</a:t>
            </a:r>
            <a:br>
              <a:rPr lang="en-US" sz="2400">
                <a:solidFill>
                  <a:schemeClr val="accent1"/>
                </a:solidFill>
                <a:ea typeface="ヒラギノ角ゴ Pro W3" charset="-128"/>
                <a:cs typeface="ヒラギノ角ゴ Pro W3" charset="-128"/>
              </a:rPr>
            </a:br>
            <a:r>
              <a:rPr lang="en-US" sz="2400">
                <a:solidFill>
                  <a:schemeClr val="accent1"/>
                </a:solidFill>
                <a:ea typeface="ヒラギノ角ゴ Pro W3" charset="-128"/>
                <a:cs typeface="ヒラギノ角ゴ Pro W3" charset="-128"/>
              </a:rPr>
              <a:t>San Antonio, Texas</a:t>
            </a:r>
          </a:p>
        </p:txBody>
      </p:sp>
      <p:sp>
        <p:nvSpPr>
          <p:cNvPr id="4098" name="Text Box 7"/>
          <p:cNvSpPr txBox="1">
            <a:spLocks noChangeArrowheads="1"/>
          </p:cNvSpPr>
          <p:nvPr/>
        </p:nvSpPr>
        <p:spPr bwMode="auto">
          <a:xfrm>
            <a:off x="3998913" y="4572000"/>
            <a:ext cx="1146175" cy="360363"/>
          </a:xfrm>
          <a:prstGeom prst="rect">
            <a:avLst/>
          </a:prstGeom>
          <a:noFill/>
          <a:ln w="9525">
            <a:noFill/>
            <a:miter lim="800000"/>
            <a:headEnd type="none" w="sm" len="sm"/>
            <a:tailEnd type="none" w="sm" len="sm"/>
          </a:ln>
        </p:spPr>
        <p:txBody>
          <a:bodyPr wrap="none">
            <a:prstTxWarp prst="textNoShape">
              <a:avLst/>
            </a:prstTxWarp>
            <a:spAutoFit/>
          </a:bodyPr>
          <a:lstStyle/>
          <a:p>
            <a:r>
              <a:rPr lang="en-US" sz="2000" b="1">
                <a:solidFill>
                  <a:srgbClr val="EFC53D"/>
                </a:solidFill>
                <a:ea typeface="ヒラギノ角ゴ Pro W3" charset="-128"/>
                <a:cs typeface="ヒラギノ角ゴ Pro W3" charset="-128"/>
              </a:rPr>
              <a:t>Faculty</a:t>
            </a:r>
            <a:r>
              <a:rPr lang="en-US" sz="2000" b="1">
                <a:solidFill>
                  <a:schemeClr val="bg1"/>
                </a:solidFill>
                <a:ea typeface="ヒラギノ角ゴ Pro W3" charset="-128"/>
                <a:cs typeface="ヒラギノ角ゴ Pro W3" charset="-128"/>
              </a:rPr>
              <a:t> </a:t>
            </a:r>
          </a:p>
        </p:txBody>
      </p:sp>
      <p:sp>
        <p:nvSpPr>
          <p:cNvPr id="4099" name="Text Box 6"/>
          <p:cNvSpPr txBox="1">
            <a:spLocks noChangeArrowheads="1"/>
          </p:cNvSpPr>
          <p:nvPr/>
        </p:nvSpPr>
        <p:spPr bwMode="auto">
          <a:xfrm>
            <a:off x="1352550" y="4945063"/>
            <a:ext cx="3206750" cy="922337"/>
          </a:xfrm>
          <a:prstGeom prst="rect">
            <a:avLst/>
          </a:prstGeom>
          <a:noFill/>
          <a:ln w="9525">
            <a:noFill/>
            <a:miter lim="800000"/>
            <a:headEnd type="none" w="sm" len="sm"/>
            <a:tailEnd type="none" w="sm" len="sm"/>
          </a:ln>
        </p:spPr>
        <p:txBody>
          <a:bodyPr wrap="none">
            <a:prstTxWarp prst="textNoShape">
              <a:avLst/>
            </a:prstTxWarp>
            <a:spAutoFit/>
          </a:bodyPr>
          <a:lstStyle/>
          <a:p>
            <a:r>
              <a:rPr lang="en-US" sz="1800" b="1"/>
              <a:t>Kimberly L Blackwell, MD</a:t>
            </a:r>
          </a:p>
          <a:p>
            <a:r>
              <a:rPr lang="en-US" sz="1800" b="1"/>
              <a:t>Harold J Burstein, MD, PhD</a:t>
            </a:r>
          </a:p>
          <a:p>
            <a:r>
              <a:rPr lang="en-US" sz="1800" b="1"/>
              <a:t>George W Sledge Jr, MD</a:t>
            </a:r>
          </a:p>
        </p:txBody>
      </p:sp>
      <p:sp>
        <p:nvSpPr>
          <p:cNvPr id="4100" name="Text Box 6"/>
          <p:cNvSpPr txBox="1">
            <a:spLocks noChangeArrowheads="1"/>
          </p:cNvSpPr>
          <p:nvPr/>
        </p:nvSpPr>
        <p:spPr bwMode="auto">
          <a:xfrm>
            <a:off x="4648200" y="4973638"/>
            <a:ext cx="4271963" cy="646112"/>
          </a:xfrm>
          <a:prstGeom prst="rect">
            <a:avLst/>
          </a:prstGeom>
          <a:noFill/>
          <a:ln w="9525">
            <a:noFill/>
            <a:miter lim="800000"/>
            <a:headEnd type="none" w="sm" len="sm"/>
            <a:tailEnd type="none" w="sm" len="sm"/>
          </a:ln>
        </p:spPr>
        <p:txBody>
          <a:bodyPr wrap="none">
            <a:prstTxWarp prst="textNoShape">
              <a:avLst/>
            </a:prstTxWarp>
            <a:spAutoFit/>
          </a:bodyPr>
          <a:lstStyle/>
          <a:p>
            <a:r>
              <a:rPr lang="en-US" sz="1800" b="1"/>
              <a:t>Chris Twelves, BMedSci, MBChB, MD</a:t>
            </a:r>
          </a:p>
          <a:p>
            <a:r>
              <a:rPr lang="en-US" sz="1800" b="1"/>
              <a:t>Clifford Hudis, MD</a:t>
            </a:r>
          </a:p>
        </p:txBody>
      </p:sp>
      <p:sp>
        <p:nvSpPr>
          <p:cNvPr id="4101" name="Text Box 7"/>
          <p:cNvSpPr txBox="1">
            <a:spLocks noChangeArrowheads="1"/>
          </p:cNvSpPr>
          <p:nvPr/>
        </p:nvSpPr>
        <p:spPr bwMode="auto">
          <a:xfrm>
            <a:off x="3859213" y="3657600"/>
            <a:ext cx="1425575" cy="396875"/>
          </a:xfrm>
          <a:prstGeom prst="rect">
            <a:avLst/>
          </a:prstGeom>
          <a:noFill/>
          <a:ln w="9525">
            <a:noFill/>
            <a:miter lim="800000"/>
            <a:headEnd type="none" w="sm" len="sm"/>
            <a:tailEnd type="none" w="sm" len="sm"/>
          </a:ln>
        </p:spPr>
        <p:txBody>
          <a:bodyPr wrap="none">
            <a:prstTxWarp prst="textNoShape">
              <a:avLst/>
            </a:prstTxWarp>
            <a:spAutoFit/>
          </a:bodyPr>
          <a:lstStyle/>
          <a:p>
            <a:pPr algn="ctr"/>
            <a:r>
              <a:rPr lang="en-US" sz="2000" b="1">
                <a:solidFill>
                  <a:srgbClr val="EFC53D"/>
                </a:solidFill>
              </a:rPr>
              <a:t>Moderator</a:t>
            </a:r>
          </a:p>
        </p:txBody>
      </p:sp>
      <p:sp>
        <p:nvSpPr>
          <p:cNvPr id="4102" name="Text Box 6"/>
          <p:cNvSpPr txBox="1">
            <a:spLocks noChangeArrowheads="1"/>
          </p:cNvSpPr>
          <p:nvPr/>
        </p:nvSpPr>
        <p:spPr bwMode="auto">
          <a:xfrm>
            <a:off x="3362325" y="3962400"/>
            <a:ext cx="2419350" cy="366713"/>
          </a:xfrm>
          <a:prstGeom prst="rect">
            <a:avLst/>
          </a:prstGeom>
          <a:noFill/>
          <a:ln w="9525">
            <a:noFill/>
            <a:miter lim="800000"/>
            <a:headEnd type="none" w="sm" len="sm"/>
            <a:tailEnd type="none" w="sm" len="sm"/>
          </a:ln>
        </p:spPr>
        <p:txBody>
          <a:bodyPr>
            <a:prstTxWarp prst="textNoShape">
              <a:avLst/>
            </a:prstTxWarp>
            <a:spAutoFit/>
          </a:bodyPr>
          <a:lstStyle/>
          <a:p>
            <a:pPr algn="ctr">
              <a:spcBef>
                <a:spcPts val="213"/>
              </a:spcBef>
            </a:pPr>
            <a:r>
              <a:rPr lang="en-US" sz="1800" b="1"/>
              <a:t>Neil Love, MD</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le 1"/>
          <p:cNvSpPr>
            <a:spLocks noGrp="1"/>
          </p:cNvSpPr>
          <p:nvPr>
            <p:ph type="title"/>
          </p:nvPr>
        </p:nvSpPr>
        <p:spPr>
          <a:xfrm>
            <a:off x="0" y="381000"/>
            <a:ext cx="9144000" cy="1143000"/>
          </a:xfrm>
        </p:spPr>
        <p:txBody>
          <a:bodyPr/>
          <a:lstStyle/>
          <a:p>
            <a:pPr algn="ctr"/>
            <a:r>
              <a:rPr lang="en-US">
                <a:latin typeface="Arial" charset="0"/>
                <a:ea typeface="ＭＳ Ｐゴシック" charset="0"/>
                <a:cs typeface="Arial" charset="0"/>
              </a:rPr>
              <a:t>Case: From the practice of Andrea Stebel, MD</a:t>
            </a:r>
          </a:p>
        </p:txBody>
      </p:sp>
      <p:sp>
        <p:nvSpPr>
          <p:cNvPr id="12290" name="Content Placeholder 2"/>
          <p:cNvSpPr>
            <a:spLocks noGrp="1"/>
          </p:cNvSpPr>
          <p:nvPr>
            <p:ph idx="1"/>
          </p:nvPr>
        </p:nvSpPr>
        <p:spPr>
          <a:xfrm>
            <a:off x="685800" y="1752600"/>
            <a:ext cx="7924800" cy="4572000"/>
          </a:xfrm>
        </p:spPr>
        <p:txBody>
          <a:bodyPr/>
          <a:lstStyle/>
          <a:p>
            <a:pPr>
              <a:spcBef>
                <a:spcPts val="1200"/>
              </a:spcBef>
            </a:pPr>
            <a:r>
              <a:rPr lang="en-US">
                <a:latin typeface="Arial" charset="0"/>
                <a:ea typeface="ＭＳ Ｐゴシック" charset="0"/>
                <a:cs typeface="Arial" charset="0"/>
              </a:rPr>
              <a:t>53-year-old woman with a mammographically detected left breast abnormality </a:t>
            </a:r>
          </a:p>
          <a:p>
            <a:pPr eaLnBrk="1" hangingPunct="1">
              <a:spcBef>
                <a:spcPts val="1200"/>
              </a:spcBef>
            </a:pPr>
            <a:r>
              <a:rPr lang="en-US">
                <a:latin typeface="Arial" charset="0"/>
                <a:ea typeface="ＭＳ Ｐゴシック" charset="0"/>
                <a:cs typeface="Arial" charset="0"/>
              </a:rPr>
              <a:t>Biopsy: Grade II, ER+/PR+, HER2+ IDC</a:t>
            </a:r>
          </a:p>
          <a:p>
            <a:pPr eaLnBrk="1" hangingPunct="1">
              <a:spcBef>
                <a:spcPts val="1200"/>
              </a:spcBef>
            </a:pPr>
            <a:r>
              <a:rPr lang="en-US">
                <a:latin typeface="Arial" charset="0"/>
                <a:ea typeface="ＭＳ Ｐゴシック" charset="0"/>
                <a:cs typeface="Arial" charset="0"/>
              </a:rPr>
              <a:t>Lumpectomy: 0.8-cm, Grade III IDC with 4 negative SLN and foci of DCIS; all margins uninvolved</a:t>
            </a:r>
          </a:p>
        </p:txBody>
      </p:sp>
    </p:spTree>
    <p:extLst>
      <p:ext uri="{BB962C8B-B14F-4D97-AF65-F5344CB8AC3E}">
        <p14:creationId xmlns:p14="http://schemas.microsoft.com/office/powerpoint/2010/main" val="26573145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520700" y="762000"/>
            <a:ext cx="7924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lgn="l"/>
            <a:r>
              <a:rPr lang="en-US" sz="2600" b="1" dirty="0" smtClean="0"/>
              <a:t>A 53-year-old woman with a mammography-detected mass that is determined by lumpectomy to be a 0.8-cm ER-positive, HER2-positive, node-negative IDC. In addition to endocrine therapy and radiation therapy, which systemic treatment would you most likely recommend for this patient?</a:t>
            </a:r>
            <a:endParaRPr lang="en-US" sz="2600" b="1" dirty="0"/>
          </a:p>
        </p:txBody>
      </p:sp>
      <p:graphicFrame>
        <p:nvGraphicFramePr>
          <p:cNvPr id="3" name="Chart 2"/>
          <p:cNvGraphicFramePr/>
          <p:nvPr>
            <p:extLst>
              <p:ext uri="{D42A27DB-BD31-4B8C-83A1-F6EECF244321}">
                <p14:modId xmlns:p14="http://schemas.microsoft.com/office/powerpoint/2010/main" val="3076603421"/>
              </p:ext>
            </p:extLst>
          </p:nvPr>
        </p:nvGraphicFramePr>
        <p:xfrm>
          <a:off x="381000" y="2775857"/>
          <a:ext cx="8369300" cy="394970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4103154" y="2533739"/>
            <a:ext cx="903988" cy="369332"/>
          </a:xfrm>
          <a:prstGeom prst="rect">
            <a:avLst/>
          </a:prstGeom>
          <a:noFill/>
        </p:spPr>
        <p:txBody>
          <a:bodyPr wrap="none" rtlCol="0" anchor="b">
            <a:spAutoFit/>
          </a:bodyPr>
          <a:lstStyle/>
          <a:p>
            <a:r>
              <a:rPr lang="en-US" dirty="0" smtClean="0"/>
              <a:t>N = 225</a:t>
            </a:r>
            <a:endParaRPr lang="en-US" dirty="0"/>
          </a:p>
        </p:txBody>
      </p:sp>
    </p:spTree>
    <p:extLst>
      <p:ext uri="{BB962C8B-B14F-4D97-AF65-F5344CB8AC3E}">
        <p14:creationId xmlns:p14="http://schemas.microsoft.com/office/powerpoint/2010/main" val="290820469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ChangeArrowheads="1"/>
          </p:cNvSpPr>
          <p:nvPr/>
        </p:nvSpPr>
        <p:spPr bwMode="auto">
          <a:xfrm>
            <a:off x="0" y="365760"/>
            <a:ext cx="9139238" cy="762000"/>
          </a:xfrm>
          <a:prstGeom prst="rect">
            <a:avLst/>
          </a:prstGeom>
          <a:noFill/>
          <a:ln w="9525">
            <a:noFill/>
            <a:miter lim="800000"/>
            <a:headEnd/>
            <a:tailEnd/>
          </a:ln>
        </p:spPr>
        <p:txBody>
          <a:bodyPr anchor="ctr">
            <a:prstTxWarp prst="textNoShape">
              <a:avLst/>
            </a:prstTxWarp>
          </a:bodyPr>
          <a:lstStyle/>
          <a:p>
            <a:pPr algn="ctr"/>
            <a:r>
              <a:rPr lang="en-US" sz="3600" dirty="0">
                <a:solidFill>
                  <a:schemeClr val="tx2"/>
                </a:solidFill>
              </a:rPr>
              <a:t>NSABP-B-31/NCCTG-N9831: </a:t>
            </a:r>
            <a:r>
              <a:rPr lang="en-US" sz="3600" dirty="0" smtClean="0">
                <a:solidFill>
                  <a:schemeClr val="tx2"/>
                </a:solidFill>
              </a:rPr>
              <a:t/>
            </a:r>
            <a:br>
              <a:rPr lang="en-US" sz="3600" dirty="0" smtClean="0">
                <a:solidFill>
                  <a:schemeClr val="tx2"/>
                </a:solidFill>
              </a:rPr>
            </a:br>
            <a:r>
              <a:rPr lang="en-US" sz="3600" dirty="0" smtClean="0">
                <a:solidFill>
                  <a:schemeClr val="tx2"/>
                </a:solidFill>
              </a:rPr>
              <a:t>Disease</a:t>
            </a:r>
            <a:r>
              <a:rPr lang="en-US" sz="3600" dirty="0">
                <a:solidFill>
                  <a:schemeClr val="tx2"/>
                </a:solidFill>
              </a:rPr>
              <a:t>-Free Survival</a:t>
            </a:r>
          </a:p>
        </p:txBody>
      </p:sp>
      <p:graphicFrame>
        <p:nvGraphicFramePr>
          <p:cNvPr id="2" name="Table 1"/>
          <p:cNvGraphicFramePr>
            <a:graphicFrameLocks noGrp="1"/>
          </p:cNvGraphicFramePr>
          <p:nvPr>
            <p:extLst>
              <p:ext uri="{D42A27DB-BD31-4B8C-83A1-F6EECF244321}">
                <p14:modId xmlns:p14="http://schemas.microsoft.com/office/powerpoint/2010/main" val="3273733892"/>
              </p:ext>
            </p:extLst>
          </p:nvPr>
        </p:nvGraphicFramePr>
        <p:xfrm>
          <a:off x="520701" y="1841500"/>
          <a:ext cx="7912099" cy="2908300"/>
        </p:xfrm>
        <a:graphic>
          <a:graphicData uri="http://schemas.openxmlformats.org/drawingml/2006/table">
            <a:tbl>
              <a:tblPr firstRow="1" bandRow="1">
                <a:tableStyleId>{5C22544A-7EE6-4342-B048-85BDC9FD1C3A}</a:tableStyleId>
              </a:tblPr>
              <a:tblGrid>
                <a:gridCol w="1582420"/>
                <a:gridCol w="1986279"/>
                <a:gridCol w="2057400"/>
                <a:gridCol w="1117600"/>
                <a:gridCol w="1168400"/>
              </a:tblGrid>
              <a:tr h="965200">
                <a:tc>
                  <a:txBody>
                    <a:bodyPr/>
                    <a:lstStyle/>
                    <a:p>
                      <a:endParaRPr lang="en-US" baseline="0" dirty="0"/>
                    </a:p>
                  </a:txBody>
                  <a:tcPr/>
                </a:tc>
                <a:tc>
                  <a:txBody>
                    <a:bodyPr/>
                    <a:lstStyle/>
                    <a:p>
                      <a:pPr algn="ctr"/>
                      <a:r>
                        <a:rPr lang="en-US" sz="1800" b="1" u="none" kern="1200" baseline="0" dirty="0" smtClean="0">
                          <a:solidFill>
                            <a:schemeClr val="lt1"/>
                          </a:solidFill>
                          <a:latin typeface="+mn-lt"/>
                          <a:ea typeface="+mn-ea"/>
                          <a:cs typeface="+mn-cs"/>
                        </a:rPr>
                        <a:t> AC </a:t>
                      </a:r>
                      <a:r>
                        <a:rPr lang="en-US" sz="1800" b="1" u="none" kern="1200" baseline="0" dirty="0" smtClean="0">
                          <a:solidFill>
                            <a:schemeClr val="lt1"/>
                          </a:solidFill>
                          <a:latin typeface="Wingdings"/>
                          <a:ea typeface="Wingdings"/>
                          <a:cs typeface="Wingdings"/>
                          <a:sym typeface="Wingdings"/>
                        </a:rPr>
                        <a:t></a:t>
                      </a:r>
                      <a:r>
                        <a:rPr lang="en-US" sz="1800" b="1" u="none" kern="1200" baseline="0" dirty="0" smtClean="0">
                          <a:solidFill>
                            <a:schemeClr val="lt1"/>
                          </a:solidFill>
                          <a:latin typeface="+mn-lt"/>
                          <a:ea typeface="+mn-ea"/>
                          <a:cs typeface="+mn-cs"/>
                        </a:rPr>
                        <a:t> T </a:t>
                      </a:r>
                      <a:br>
                        <a:rPr lang="en-US" sz="1800" b="1" u="none" kern="1200" baseline="0" dirty="0" smtClean="0">
                          <a:solidFill>
                            <a:schemeClr val="lt1"/>
                          </a:solidFill>
                          <a:latin typeface="+mn-lt"/>
                          <a:ea typeface="+mn-ea"/>
                          <a:cs typeface="+mn-cs"/>
                        </a:rPr>
                      </a:br>
                      <a:r>
                        <a:rPr lang="en-US" sz="1800" b="1" u="none" kern="1200" baseline="0" dirty="0" smtClean="0">
                          <a:solidFill>
                            <a:schemeClr val="lt1"/>
                          </a:solidFill>
                          <a:latin typeface="+mn-lt"/>
                          <a:ea typeface="+mn-ea"/>
                          <a:cs typeface="+mn-cs"/>
                        </a:rPr>
                        <a:t>(N = 1,679) </a:t>
                      </a:r>
                      <a:br>
                        <a:rPr lang="en-US" sz="1800" b="1" u="none" kern="1200" baseline="0" dirty="0" smtClean="0">
                          <a:solidFill>
                            <a:schemeClr val="lt1"/>
                          </a:solidFill>
                          <a:latin typeface="+mn-lt"/>
                          <a:ea typeface="+mn-ea"/>
                          <a:cs typeface="+mn-cs"/>
                        </a:rPr>
                      </a:br>
                      <a:r>
                        <a:rPr lang="en-US" sz="1800" b="1" u="none" kern="1200" baseline="0" dirty="0" smtClean="0">
                          <a:solidFill>
                            <a:schemeClr val="lt1"/>
                          </a:solidFill>
                          <a:latin typeface="+mn-lt"/>
                          <a:ea typeface="+mn-ea"/>
                          <a:cs typeface="+mn-cs"/>
                        </a:rPr>
                        <a:t>261 events </a:t>
                      </a:r>
                      <a:endParaRPr lang="en-US" baseline="0" dirty="0"/>
                    </a:p>
                  </a:txBody>
                  <a:tcPr anchor="b"/>
                </a:tc>
                <a:tc>
                  <a:txBody>
                    <a:bodyPr/>
                    <a:lstStyle/>
                    <a:p>
                      <a:pPr algn="ctr"/>
                      <a:r>
                        <a:rPr lang="en-US" sz="1800" b="1" u="none" kern="1200" baseline="0" dirty="0" smtClean="0">
                          <a:solidFill>
                            <a:schemeClr val="lt1"/>
                          </a:solidFill>
                          <a:latin typeface="+mn-lt"/>
                          <a:ea typeface="+mn-ea"/>
                          <a:cs typeface="+mn-cs"/>
                        </a:rPr>
                        <a:t>AC </a:t>
                      </a:r>
                      <a:r>
                        <a:rPr lang="en-US" sz="1800" b="1" u="none" kern="1200" baseline="0" dirty="0" smtClean="0">
                          <a:solidFill>
                            <a:schemeClr val="lt1"/>
                          </a:solidFill>
                          <a:latin typeface="Wingdings"/>
                          <a:ea typeface="Wingdings"/>
                          <a:cs typeface="Wingdings"/>
                          <a:sym typeface="Wingdings"/>
                        </a:rPr>
                        <a:t></a:t>
                      </a:r>
                      <a:r>
                        <a:rPr lang="en-US" sz="1800" b="1" u="none" kern="1200" baseline="0" dirty="0" smtClean="0">
                          <a:solidFill>
                            <a:schemeClr val="lt1"/>
                          </a:solidFill>
                          <a:latin typeface="+mn-lt"/>
                          <a:ea typeface="+mn-ea"/>
                          <a:cs typeface="+mn-cs"/>
                        </a:rPr>
                        <a:t> TH </a:t>
                      </a:r>
                      <a:br>
                        <a:rPr lang="en-US" sz="1800" b="1" u="none" kern="1200" baseline="0" dirty="0" smtClean="0">
                          <a:solidFill>
                            <a:schemeClr val="lt1"/>
                          </a:solidFill>
                          <a:latin typeface="+mn-lt"/>
                          <a:ea typeface="+mn-ea"/>
                          <a:cs typeface="+mn-cs"/>
                        </a:rPr>
                      </a:br>
                      <a:r>
                        <a:rPr lang="en-US" sz="1800" b="1" u="none" kern="1200" baseline="0" dirty="0" smtClean="0">
                          <a:solidFill>
                            <a:schemeClr val="lt1"/>
                          </a:solidFill>
                          <a:latin typeface="+mn-lt"/>
                          <a:ea typeface="+mn-ea"/>
                          <a:cs typeface="+mn-cs"/>
                        </a:rPr>
                        <a:t>(N = 1,672)</a:t>
                      </a:r>
                      <a:br>
                        <a:rPr lang="en-US" sz="1800" b="1" u="none" kern="1200" baseline="0" dirty="0" smtClean="0">
                          <a:solidFill>
                            <a:schemeClr val="lt1"/>
                          </a:solidFill>
                          <a:latin typeface="+mn-lt"/>
                          <a:ea typeface="+mn-ea"/>
                          <a:cs typeface="+mn-cs"/>
                        </a:rPr>
                      </a:br>
                      <a:r>
                        <a:rPr lang="en-US" sz="1800" b="1" u="none" kern="1200" baseline="0" dirty="0" smtClean="0">
                          <a:solidFill>
                            <a:schemeClr val="lt1"/>
                          </a:solidFill>
                          <a:latin typeface="+mn-lt"/>
                          <a:ea typeface="+mn-ea"/>
                          <a:cs typeface="+mn-cs"/>
                        </a:rPr>
                        <a:t>133 events</a:t>
                      </a:r>
                      <a:endParaRPr lang="en-US" baseline="0" dirty="0"/>
                    </a:p>
                  </a:txBody>
                  <a:tcPr anchor="b"/>
                </a:tc>
                <a:tc>
                  <a:txBody>
                    <a:bodyPr/>
                    <a:lstStyle/>
                    <a:p>
                      <a:pPr algn="ctr"/>
                      <a:r>
                        <a:rPr lang="en-US" sz="1800" b="1" u="none" kern="1200" baseline="0" dirty="0" smtClean="0">
                          <a:solidFill>
                            <a:schemeClr val="lt1"/>
                          </a:solidFill>
                          <a:latin typeface="+mn-lt"/>
                          <a:ea typeface="+mn-ea"/>
                          <a:cs typeface="+mn-cs"/>
                        </a:rPr>
                        <a:t> HR</a:t>
                      </a:r>
                      <a:endParaRPr lang="en-US" baseline="0" dirty="0"/>
                    </a:p>
                  </a:txBody>
                  <a:tcPr anchor="b"/>
                </a:tc>
                <a:tc>
                  <a:txBody>
                    <a:bodyPr/>
                    <a:lstStyle/>
                    <a:p>
                      <a:pPr algn="ctr"/>
                      <a:r>
                        <a:rPr lang="en-US" sz="1800" b="1" u="none" kern="1200" baseline="0" dirty="0" smtClean="0">
                          <a:solidFill>
                            <a:schemeClr val="lt1"/>
                          </a:solidFill>
                          <a:latin typeface="+mn-lt"/>
                          <a:ea typeface="+mn-ea"/>
                          <a:cs typeface="+mn-cs"/>
                        </a:rPr>
                        <a:t>p-value</a:t>
                      </a:r>
                      <a:endParaRPr lang="en-US" baseline="0" dirty="0"/>
                    </a:p>
                  </a:txBody>
                  <a:tcPr anchor="b"/>
                </a:tc>
              </a:tr>
              <a:tr h="889000">
                <a:tc>
                  <a:txBody>
                    <a:bodyPr/>
                    <a:lstStyle/>
                    <a:p>
                      <a:pPr algn="l"/>
                      <a:r>
                        <a:rPr lang="en-US" sz="1800" u="none" kern="1200" baseline="0" dirty="0" smtClean="0">
                          <a:solidFill>
                            <a:schemeClr val="dk1"/>
                          </a:solidFill>
                          <a:latin typeface="+mn-lt"/>
                          <a:ea typeface="+mn-ea"/>
                          <a:cs typeface="+mn-cs"/>
                        </a:rPr>
                        <a:t>3-year DFS rate </a:t>
                      </a:r>
                      <a:endParaRPr lang="en-US" baseline="0" dirty="0"/>
                    </a:p>
                  </a:txBody>
                  <a:tcPr anchor="ctr"/>
                </a:tc>
                <a:tc>
                  <a:txBody>
                    <a:bodyPr/>
                    <a:lstStyle/>
                    <a:p>
                      <a:pPr algn="ctr"/>
                      <a:r>
                        <a:rPr lang="en-US" sz="1800" u="none" kern="1200" baseline="0" dirty="0" smtClean="0">
                          <a:solidFill>
                            <a:schemeClr val="dk1"/>
                          </a:solidFill>
                          <a:latin typeface="+mn-lt"/>
                          <a:ea typeface="+mn-ea"/>
                          <a:cs typeface="+mn-cs"/>
                        </a:rPr>
                        <a:t> 75.4% </a:t>
                      </a:r>
                      <a:endParaRPr lang="en-US" baseline="0" dirty="0"/>
                    </a:p>
                  </a:txBody>
                  <a:tcPr anchor="ctr"/>
                </a:tc>
                <a:tc>
                  <a:txBody>
                    <a:bodyPr/>
                    <a:lstStyle/>
                    <a:p>
                      <a:pPr algn="ctr"/>
                      <a:r>
                        <a:rPr lang="en-US" sz="1800" u="none" kern="1200" baseline="0" dirty="0" smtClean="0">
                          <a:solidFill>
                            <a:schemeClr val="dk1"/>
                          </a:solidFill>
                          <a:latin typeface="+mn-lt"/>
                          <a:ea typeface="+mn-ea"/>
                          <a:cs typeface="+mn-cs"/>
                        </a:rPr>
                        <a:t>87.1%</a:t>
                      </a:r>
                      <a:endParaRPr lang="en-US" baseline="0" dirty="0"/>
                    </a:p>
                  </a:txBody>
                  <a:tcPr anchor="ctr"/>
                </a:tc>
                <a:tc rowSpan="2">
                  <a:txBody>
                    <a:bodyPr/>
                    <a:lstStyle/>
                    <a:p>
                      <a:pPr algn="ctr"/>
                      <a:r>
                        <a:rPr lang="en-US" sz="1800" u="none" kern="1200" baseline="0" dirty="0" smtClean="0">
                          <a:solidFill>
                            <a:schemeClr val="dk1"/>
                          </a:solidFill>
                          <a:latin typeface="+mn-lt"/>
                          <a:ea typeface="+mn-ea"/>
                          <a:cs typeface="+mn-cs"/>
                        </a:rPr>
                        <a:t>0.48 </a:t>
                      </a:r>
                      <a:endParaRPr lang="en-US" baseline="0" dirty="0"/>
                    </a:p>
                  </a:txBody>
                  <a:tcPr anchor="ctr">
                    <a:solidFill>
                      <a:srgbClr val="E9EEF4"/>
                    </a:solidFill>
                  </a:tcPr>
                </a:tc>
                <a:tc rowSpan="2">
                  <a:txBody>
                    <a:bodyPr/>
                    <a:lstStyle/>
                    <a:p>
                      <a:pPr algn="ctr"/>
                      <a:r>
                        <a:rPr lang="en-US" sz="1800" u="none" kern="1200" baseline="0" dirty="0" smtClean="0">
                          <a:solidFill>
                            <a:schemeClr val="dk1"/>
                          </a:solidFill>
                          <a:latin typeface="+mn-lt"/>
                          <a:ea typeface="+mn-ea"/>
                          <a:cs typeface="+mn-cs"/>
                        </a:rPr>
                        <a:t>&lt;0.0001</a:t>
                      </a:r>
                      <a:endParaRPr lang="en-US" baseline="0" dirty="0"/>
                    </a:p>
                  </a:txBody>
                  <a:tcPr anchor="ctr">
                    <a:solidFill>
                      <a:srgbClr val="E9EEF4"/>
                    </a:solidFill>
                  </a:tcPr>
                </a:tc>
              </a:tr>
              <a:tr h="1054100">
                <a:tc>
                  <a:txBody>
                    <a:bodyPr/>
                    <a:lstStyle/>
                    <a:p>
                      <a:pPr algn="l"/>
                      <a:r>
                        <a:rPr lang="en-US" sz="1800" u="none" kern="1200" baseline="0" dirty="0" smtClean="0">
                          <a:solidFill>
                            <a:schemeClr val="dk1"/>
                          </a:solidFill>
                          <a:latin typeface="+mn-lt"/>
                          <a:ea typeface="+mn-ea"/>
                          <a:cs typeface="+mn-cs"/>
                        </a:rPr>
                        <a:t>4-year DFS rate </a:t>
                      </a:r>
                      <a:endParaRPr lang="en-US" baseline="0" dirty="0"/>
                    </a:p>
                  </a:txBody>
                  <a:tcPr anchor="ctr"/>
                </a:tc>
                <a:tc>
                  <a:txBody>
                    <a:bodyPr/>
                    <a:lstStyle/>
                    <a:p>
                      <a:pPr algn="ctr"/>
                      <a:r>
                        <a:rPr lang="en-US" sz="1800" u="none" kern="1200" baseline="0" dirty="0" smtClean="0">
                          <a:solidFill>
                            <a:schemeClr val="dk1"/>
                          </a:solidFill>
                          <a:latin typeface="+mn-lt"/>
                          <a:ea typeface="+mn-ea"/>
                          <a:cs typeface="+mn-cs"/>
                        </a:rPr>
                        <a:t> 67.1% </a:t>
                      </a:r>
                      <a:endParaRPr lang="en-US" baseline="0" dirty="0"/>
                    </a:p>
                  </a:txBody>
                  <a:tcPr anchor="ctr"/>
                </a:tc>
                <a:tc>
                  <a:txBody>
                    <a:bodyPr/>
                    <a:lstStyle/>
                    <a:p>
                      <a:pPr algn="ctr"/>
                      <a:r>
                        <a:rPr lang="en-US" sz="1800" u="none" kern="1200" baseline="0" dirty="0" smtClean="0">
                          <a:solidFill>
                            <a:schemeClr val="dk1"/>
                          </a:solidFill>
                          <a:latin typeface="+mn-lt"/>
                          <a:ea typeface="+mn-ea"/>
                          <a:cs typeface="+mn-cs"/>
                        </a:rPr>
                        <a:t> 85.3%</a:t>
                      </a:r>
                      <a:endParaRPr lang="en-US" baseline="0" dirty="0"/>
                    </a:p>
                  </a:txBody>
                  <a:tcPr anchor="ctr"/>
                </a:tc>
                <a:tc vMerge="1">
                  <a:txBody>
                    <a:bodyPr/>
                    <a:lstStyle/>
                    <a:p>
                      <a:endParaRPr lang="en-US" dirty="0"/>
                    </a:p>
                  </a:txBody>
                  <a:tcPr/>
                </a:tc>
                <a:tc vMerge="1">
                  <a:txBody>
                    <a:bodyPr/>
                    <a:lstStyle/>
                    <a:p>
                      <a:endParaRPr lang="en-US" dirty="0"/>
                    </a:p>
                  </a:txBody>
                  <a:tcPr/>
                </a:tc>
              </a:tr>
            </a:tbl>
          </a:graphicData>
        </a:graphic>
      </p:graphicFrame>
      <p:sp>
        <p:nvSpPr>
          <p:cNvPr id="6" name="TextBox 5"/>
          <p:cNvSpPr txBox="1"/>
          <p:nvPr/>
        </p:nvSpPr>
        <p:spPr>
          <a:xfrm>
            <a:off x="133351" y="6439932"/>
            <a:ext cx="6197599" cy="338554"/>
          </a:xfrm>
          <a:prstGeom prst="rect">
            <a:avLst/>
          </a:prstGeom>
          <a:noFill/>
        </p:spPr>
        <p:txBody>
          <a:bodyPr wrap="square" rtlCol="0">
            <a:spAutoFit/>
          </a:bodyPr>
          <a:lstStyle/>
          <a:p>
            <a:r>
              <a:rPr lang="nb-NO" sz="1600" dirty="0" err="1"/>
              <a:t>Romond</a:t>
            </a:r>
            <a:r>
              <a:rPr lang="nb-NO" sz="1600" dirty="0"/>
              <a:t> EH et al. N </a:t>
            </a:r>
            <a:r>
              <a:rPr lang="nb-NO" sz="1600" dirty="0" err="1"/>
              <a:t>Engl</a:t>
            </a:r>
            <a:r>
              <a:rPr lang="nb-NO" sz="1600" dirty="0"/>
              <a:t> J Med 2005;353(16):1673-84.</a:t>
            </a:r>
            <a:endParaRPr lang="en-US" sz="1600" dirty="0"/>
          </a:p>
        </p:txBody>
      </p:sp>
    </p:spTree>
    <p:extLst>
      <p:ext uri="{BB962C8B-B14F-4D97-AF65-F5344CB8AC3E}">
        <p14:creationId xmlns:p14="http://schemas.microsoft.com/office/powerpoint/2010/main" val="14816731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742950" y="1606550"/>
            <a:ext cx="7658100" cy="4711700"/>
          </a:xfrm>
          <a:prstGeom prst="rect">
            <a:avLst/>
          </a:prstGeom>
        </p:spPr>
      </p:pic>
      <p:sp>
        <p:nvSpPr>
          <p:cNvPr id="3" name="TextBox 2"/>
          <p:cNvSpPr txBox="1"/>
          <p:nvPr/>
        </p:nvSpPr>
        <p:spPr>
          <a:xfrm>
            <a:off x="0" y="332364"/>
            <a:ext cx="9144000" cy="584776"/>
          </a:xfrm>
          <a:prstGeom prst="rect">
            <a:avLst/>
          </a:prstGeom>
          <a:noFill/>
        </p:spPr>
        <p:txBody>
          <a:bodyPr wrap="square" rtlCol="0">
            <a:spAutoFit/>
          </a:bodyPr>
          <a:lstStyle/>
          <a:p>
            <a:pPr algn="ctr"/>
            <a:r>
              <a:rPr lang="en-US" sz="3200" b="1" dirty="0" smtClean="0">
                <a:solidFill>
                  <a:schemeClr val="tx2"/>
                </a:solidFill>
              </a:rPr>
              <a:t>Adjuvant Trastuzumab: Why One Year Was Chosen</a:t>
            </a:r>
            <a:endParaRPr lang="en-US" sz="3200"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pPr eaLnBrk="1" hangingPunct="1"/>
            <a:r>
              <a:rPr lang="en-US" dirty="0">
                <a:solidFill>
                  <a:srgbClr val="1F497D"/>
                </a:solidFill>
                <a:latin typeface="Calibri"/>
                <a:cs typeface="Calibri"/>
              </a:rPr>
              <a:t>Optimum </a:t>
            </a:r>
            <a:r>
              <a:rPr lang="en-US" dirty="0" err="1">
                <a:solidFill>
                  <a:srgbClr val="1F497D"/>
                </a:solidFill>
                <a:latin typeface="Calibri"/>
                <a:cs typeface="Calibri"/>
              </a:rPr>
              <a:t>Trastuzumab</a:t>
            </a:r>
            <a:r>
              <a:rPr lang="en-US" dirty="0">
                <a:solidFill>
                  <a:srgbClr val="1F497D"/>
                </a:solidFill>
                <a:latin typeface="Calibri"/>
                <a:cs typeface="Calibri"/>
              </a:rPr>
              <a:t> Duration</a:t>
            </a:r>
          </a:p>
        </p:txBody>
      </p:sp>
      <p:sp>
        <p:nvSpPr>
          <p:cNvPr id="51203" name="Content Placeholder 2"/>
          <p:cNvSpPr>
            <a:spLocks noGrp="1"/>
          </p:cNvSpPr>
          <p:nvPr>
            <p:ph idx="1"/>
          </p:nvPr>
        </p:nvSpPr>
        <p:spPr/>
        <p:txBody>
          <a:bodyPr/>
          <a:lstStyle/>
          <a:p>
            <a:r>
              <a:rPr lang="en-US" b="1" dirty="0">
                <a:latin typeface="Arial" charset="0"/>
                <a:cs typeface="Arial" charset="0"/>
              </a:rPr>
              <a:t>Clinical trials defining optimal duration</a:t>
            </a:r>
          </a:p>
          <a:p>
            <a:pPr lvl="1"/>
            <a:r>
              <a:rPr lang="en-US" sz="2400" b="1" dirty="0">
                <a:latin typeface="Arial" charset="0"/>
                <a:cs typeface="Arial" charset="0"/>
              </a:rPr>
              <a:t>SOLD: 9 weeks vs. 1 year, </a:t>
            </a:r>
            <a:r>
              <a:rPr lang="en-US" sz="2400" b="1" dirty="0" err="1" smtClean="0">
                <a:latin typeface="Arial" charset="0"/>
                <a:cs typeface="Arial" charset="0"/>
              </a:rPr>
              <a:t>n</a:t>
            </a:r>
            <a:r>
              <a:rPr lang="en-US" sz="2400" b="1" dirty="0" smtClean="0">
                <a:latin typeface="Arial" charset="0"/>
                <a:cs typeface="Arial" charset="0"/>
              </a:rPr>
              <a:t> = 3,000</a:t>
            </a:r>
            <a:endParaRPr lang="en-US" sz="2400" b="1" dirty="0">
              <a:latin typeface="Arial" charset="0"/>
              <a:cs typeface="Arial" charset="0"/>
            </a:endParaRPr>
          </a:p>
          <a:p>
            <a:pPr lvl="1"/>
            <a:r>
              <a:rPr lang="en-US" sz="2400" b="1" dirty="0" err="1">
                <a:latin typeface="Arial" charset="0"/>
                <a:cs typeface="Arial" charset="0"/>
              </a:rPr>
              <a:t>ShortHER</a:t>
            </a:r>
            <a:r>
              <a:rPr lang="en-US" sz="2400" b="1" dirty="0">
                <a:latin typeface="Arial" charset="0"/>
                <a:cs typeface="Arial" charset="0"/>
              </a:rPr>
              <a:t>: 9 weeks vs. 1 year, </a:t>
            </a:r>
            <a:r>
              <a:rPr lang="en-US" sz="2400" b="1" dirty="0" err="1" smtClean="0">
                <a:latin typeface="Arial" charset="0"/>
                <a:cs typeface="Arial" charset="0"/>
              </a:rPr>
              <a:t>n</a:t>
            </a:r>
            <a:r>
              <a:rPr lang="en-US" sz="2400" b="1" dirty="0" smtClean="0">
                <a:latin typeface="Arial" charset="0"/>
                <a:cs typeface="Arial" charset="0"/>
              </a:rPr>
              <a:t> = 2,500</a:t>
            </a:r>
            <a:r>
              <a:rPr lang="en-US" sz="2400" b="1" dirty="0" smtClean="0">
                <a:latin typeface="Arial" charset="0"/>
                <a:cs typeface="Arial" charset="0"/>
                <a:sym typeface="Wingdings" charset="2"/>
              </a:rPr>
              <a:t> </a:t>
            </a:r>
            <a:endParaRPr lang="en-US" sz="2400" b="1" dirty="0">
              <a:latin typeface="Arial" charset="0"/>
              <a:cs typeface="Arial" charset="0"/>
            </a:endParaRPr>
          </a:p>
          <a:p>
            <a:pPr lvl="1"/>
            <a:r>
              <a:rPr lang="en-US" sz="2400" b="1" dirty="0">
                <a:solidFill>
                  <a:srgbClr val="FF0000"/>
                </a:solidFill>
                <a:latin typeface="Arial" charset="0"/>
                <a:cs typeface="Arial" charset="0"/>
              </a:rPr>
              <a:t>PHARE: 6 </a:t>
            </a:r>
            <a:r>
              <a:rPr lang="en-US" sz="2400" b="1" dirty="0" err="1">
                <a:solidFill>
                  <a:srgbClr val="FF0000"/>
                </a:solidFill>
                <a:latin typeface="Arial" charset="0"/>
                <a:cs typeface="Arial" charset="0"/>
              </a:rPr>
              <a:t>mo</a:t>
            </a:r>
            <a:r>
              <a:rPr lang="en-US" sz="2400" b="1" dirty="0">
                <a:solidFill>
                  <a:srgbClr val="FF0000"/>
                </a:solidFill>
                <a:latin typeface="Arial" charset="0"/>
                <a:cs typeface="Arial" charset="0"/>
              </a:rPr>
              <a:t> vs. 1 year, </a:t>
            </a:r>
            <a:r>
              <a:rPr lang="en-US" sz="2400" b="1" dirty="0" smtClean="0">
                <a:solidFill>
                  <a:srgbClr val="FF0000"/>
                </a:solidFill>
                <a:latin typeface="Arial" charset="0"/>
                <a:cs typeface="Arial" charset="0"/>
              </a:rPr>
              <a:t>n = 3,500</a:t>
            </a:r>
            <a:endParaRPr lang="en-US" sz="2400" b="1" dirty="0">
              <a:solidFill>
                <a:srgbClr val="FF0000"/>
              </a:solidFill>
              <a:latin typeface="Arial" charset="0"/>
              <a:cs typeface="Arial" charset="0"/>
            </a:endParaRPr>
          </a:p>
          <a:p>
            <a:pPr lvl="1"/>
            <a:r>
              <a:rPr lang="en-US" sz="2400" b="1" dirty="0">
                <a:solidFill>
                  <a:srgbClr val="FF0000"/>
                </a:solidFill>
                <a:latin typeface="Arial" charset="0"/>
                <a:cs typeface="Arial" charset="0"/>
              </a:rPr>
              <a:t>HERA: 1 year </a:t>
            </a:r>
            <a:r>
              <a:rPr lang="en-US" sz="2400" b="1" dirty="0" err="1">
                <a:solidFill>
                  <a:srgbClr val="FF0000"/>
                </a:solidFill>
                <a:latin typeface="Arial" charset="0"/>
                <a:cs typeface="Arial" charset="0"/>
              </a:rPr>
              <a:t>vs</a:t>
            </a:r>
            <a:r>
              <a:rPr lang="en-US" sz="2400" b="1" dirty="0">
                <a:solidFill>
                  <a:srgbClr val="FF0000"/>
                </a:solidFill>
                <a:latin typeface="Arial" charset="0"/>
                <a:cs typeface="Arial" charset="0"/>
              </a:rPr>
              <a:t> 2 year, n = </a:t>
            </a:r>
            <a:r>
              <a:rPr lang="en-US" sz="2400" b="1" dirty="0" smtClean="0">
                <a:solidFill>
                  <a:srgbClr val="FF0000"/>
                </a:solidFill>
                <a:latin typeface="Arial" charset="0"/>
                <a:cs typeface="Arial" charset="0"/>
              </a:rPr>
              <a:t>5,102</a:t>
            </a:r>
            <a:endParaRPr lang="en-US" sz="2400" b="1" dirty="0">
              <a:solidFill>
                <a:srgbClr val="FF0000"/>
              </a:solidFill>
              <a:latin typeface="Arial" charset="0"/>
              <a:cs typeface="Arial"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90500" y="6388100"/>
            <a:ext cx="6680200" cy="338554"/>
          </a:xfrm>
          <a:prstGeom prst="rect">
            <a:avLst/>
          </a:prstGeom>
          <a:noFill/>
        </p:spPr>
        <p:txBody>
          <a:bodyPr wrap="square" rtlCol="0">
            <a:spAutoFit/>
          </a:bodyPr>
          <a:lstStyle/>
          <a:p>
            <a:r>
              <a:rPr lang="en-US" sz="1600" dirty="0" err="1"/>
              <a:t>Goldhirsch</a:t>
            </a:r>
            <a:r>
              <a:rPr lang="en-US" sz="1600" dirty="0"/>
              <a:t> A et al. San Antonio Breast Cancer Symposium 2012;Abstract S5-2.</a:t>
            </a:r>
          </a:p>
        </p:txBody>
      </p:sp>
      <p:graphicFrame>
        <p:nvGraphicFramePr>
          <p:cNvPr id="8" name="Table 7"/>
          <p:cNvGraphicFramePr>
            <a:graphicFrameLocks noGrp="1"/>
          </p:cNvGraphicFramePr>
          <p:nvPr>
            <p:extLst>
              <p:ext uri="{D42A27DB-BD31-4B8C-83A1-F6EECF244321}">
                <p14:modId xmlns:p14="http://schemas.microsoft.com/office/powerpoint/2010/main" val="1117543804"/>
              </p:ext>
            </p:extLst>
          </p:nvPr>
        </p:nvGraphicFramePr>
        <p:xfrm>
          <a:off x="774700" y="2209800"/>
          <a:ext cx="7683501" cy="3505199"/>
        </p:xfrm>
        <a:graphic>
          <a:graphicData uri="http://schemas.openxmlformats.org/drawingml/2006/table">
            <a:tbl>
              <a:tblPr firstRow="1" bandRow="1">
                <a:tableStyleId>{5C22544A-7EE6-4342-B048-85BDC9FD1C3A}</a:tableStyleId>
              </a:tblPr>
              <a:tblGrid>
                <a:gridCol w="2561167"/>
                <a:gridCol w="2561167"/>
                <a:gridCol w="2561167"/>
              </a:tblGrid>
              <a:tr h="711200">
                <a:tc>
                  <a:txBody>
                    <a:bodyPr/>
                    <a:lstStyle/>
                    <a:p>
                      <a:pPr algn="ctr"/>
                      <a:endParaRPr lang="en-US" baseline="0" dirty="0"/>
                    </a:p>
                  </a:txBody>
                  <a:tcPr anchor="b"/>
                </a:tc>
                <a:tc>
                  <a:txBody>
                    <a:bodyPr/>
                    <a:lstStyle/>
                    <a:p>
                      <a:pPr algn="ctr"/>
                      <a:r>
                        <a:rPr lang="en-US" sz="1800" b="1" u="none" kern="1200" baseline="0" dirty="0" err="1" smtClean="0">
                          <a:solidFill>
                            <a:schemeClr val="lt1"/>
                          </a:solidFill>
                          <a:latin typeface="+mn-lt"/>
                          <a:ea typeface="+mn-ea"/>
                          <a:cs typeface="+mn-cs"/>
                        </a:rPr>
                        <a:t>Trastuzumab</a:t>
                      </a:r>
                      <a:r>
                        <a:rPr lang="en-US" sz="1800" b="1" u="none" kern="1200" baseline="0" dirty="0" smtClean="0">
                          <a:solidFill>
                            <a:schemeClr val="lt1"/>
                          </a:solidFill>
                          <a:latin typeface="+mn-lt"/>
                          <a:ea typeface="+mn-ea"/>
                          <a:cs typeface="+mn-cs"/>
                        </a:rPr>
                        <a:t> 2 years </a:t>
                      </a:r>
                      <a:br>
                        <a:rPr lang="en-US" sz="1800" b="1" u="none" kern="1200" baseline="0" dirty="0" smtClean="0">
                          <a:solidFill>
                            <a:schemeClr val="lt1"/>
                          </a:solidFill>
                          <a:latin typeface="+mn-lt"/>
                          <a:ea typeface="+mn-ea"/>
                          <a:cs typeface="+mn-cs"/>
                        </a:rPr>
                      </a:br>
                      <a:r>
                        <a:rPr lang="en-US" sz="1800" b="1" u="none" kern="1200" baseline="0" dirty="0" smtClean="0">
                          <a:solidFill>
                            <a:schemeClr val="lt1"/>
                          </a:solidFill>
                          <a:latin typeface="+mn-lt"/>
                          <a:ea typeface="+mn-ea"/>
                          <a:cs typeface="+mn-cs"/>
                        </a:rPr>
                        <a:t>(N = 1,553) </a:t>
                      </a:r>
                      <a:br>
                        <a:rPr lang="en-US" sz="1800" b="1" u="none" kern="1200" baseline="0" dirty="0" smtClean="0">
                          <a:solidFill>
                            <a:schemeClr val="lt1"/>
                          </a:solidFill>
                          <a:latin typeface="+mn-lt"/>
                          <a:ea typeface="+mn-ea"/>
                          <a:cs typeface="+mn-cs"/>
                        </a:rPr>
                      </a:br>
                      <a:r>
                        <a:rPr lang="en-US" sz="1800" b="1" u="none" kern="1200" baseline="0" dirty="0" smtClean="0">
                          <a:solidFill>
                            <a:schemeClr val="lt1"/>
                          </a:solidFill>
                          <a:latin typeface="+mn-lt"/>
                          <a:ea typeface="+mn-ea"/>
                          <a:cs typeface="+mn-cs"/>
                        </a:rPr>
                        <a:t>367 events </a:t>
                      </a:r>
                      <a:endParaRPr lang="en-US" baseline="0" dirty="0"/>
                    </a:p>
                  </a:txBody>
                  <a:tcPr anchor="b"/>
                </a:tc>
                <a:tc>
                  <a:txBody>
                    <a:bodyPr/>
                    <a:lstStyle/>
                    <a:p>
                      <a:pPr algn="ctr"/>
                      <a:r>
                        <a:rPr lang="en-US" sz="1800" b="1" u="none" kern="1200" baseline="0" dirty="0" err="1" smtClean="0">
                          <a:solidFill>
                            <a:schemeClr val="lt1"/>
                          </a:solidFill>
                          <a:latin typeface="+mn-lt"/>
                          <a:ea typeface="+mn-ea"/>
                          <a:cs typeface="+mn-cs"/>
                        </a:rPr>
                        <a:t>Trastuzumab</a:t>
                      </a:r>
                      <a:r>
                        <a:rPr lang="en-US" sz="1800" b="1" u="none" kern="1200" baseline="0" dirty="0" smtClean="0">
                          <a:solidFill>
                            <a:schemeClr val="lt1"/>
                          </a:solidFill>
                          <a:latin typeface="+mn-lt"/>
                          <a:ea typeface="+mn-ea"/>
                          <a:cs typeface="+mn-cs"/>
                        </a:rPr>
                        <a:t> 1 year </a:t>
                      </a:r>
                      <a:br>
                        <a:rPr lang="en-US" sz="1800" b="1" u="none" kern="1200" baseline="0" dirty="0" smtClean="0">
                          <a:solidFill>
                            <a:schemeClr val="lt1"/>
                          </a:solidFill>
                          <a:latin typeface="+mn-lt"/>
                          <a:ea typeface="+mn-ea"/>
                          <a:cs typeface="+mn-cs"/>
                        </a:rPr>
                      </a:br>
                      <a:r>
                        <a:rPr lang="en-US" sz="1800" b="1" u="none" kern="1200" baseline="0" dirty="0" smtClean="0">
                          <a:solidFill>
                            <a:schemeClr val="lt1"/>
                          </a:solidFill>
                          <a:latin typeface="+mn-lt"/>
                          <a:ea typeface="+mn-ea"/>
                          <a:cs typeface="+mn-cs"/>
                        </a:rPr>
                        <a:t>(N = 1,552)</a:t>
                      </a:r>
                      <a:br>
                        <a:rPr lang="en-US" sz="1800" b="1" u="none" kern="1200" baseline="0" dirty="0" smtClean="0">
                          <a:solidFill>
                            <a:schemeClr val="lt1"/>
                          </a:solidFill>
                          <a:latin typeface="+mn-lt"/>
                          <a:ea typeface="+mn-ea"/>
                          <a:cs typeface="+mn-cs"/>
                        </a:rPr>
                      </a:br>
                      <a:r>
                        <a:rPr lang="en-US" sz="1800" b="1" u="none" kern="1200" baseline="0" dirty="0" smtClean="0">
                          <a:solidFill>
                            <a:schemeClr val="lt1"/>
                          </a:solidFill>
                          <a:latin typeface="+mn-lt"/>
                          <a:ea typeface="+mn-ea"/>
                          <a:cs typeface="+mn-cs"/>
                        </a:rPr>
                        <a:t>367 events</a:t>
                      </a:r>
                      <a:endParaRPr lang="en-US" baseline="0" dirty="0"/>
                    </a:p>
                  </a:txBody>
                  <a:tcPr anchor="b"/>
                </a:tc>
              </a:tr>
              <a:tr h="711200">
                <a:tc>
                  <a:txBody>
                    <a:bodyPr/>
                    <a:lstStyle/>
                    <a:p>
                      <a:r>
                        <a:rPr lang="en-US" sz="1800" u="none" kern="1200" baseline="0" dirty="0" smtClean="0">
                          <a:solidFill>
                            <a:schemeClr val="dk1"/>
                          </a:solidFill>
                          <a:latin typeface="+mn-lt"/>
                          <a:ea typeface="+mn-ea"/>
                          <a:cs typeface="+mn-cs"/>
                        </a:rPr>
                        <a:t>3-year DFS rate</a:t>
                      </a:r>
                      <a:endParaRPr lang="en-US" baseline="0" dirty="0"/>
                    </a:p>
                  </a:txBody>
                  <a:tcPr anchor="ctr"/>
                </a:tc>
                <a:tc>
                  <a:txBody>
                    <a:bodyPr/>
                    <a:lstStyle/>
                    <a:p>
                      <a:pPr algn="ctr"/>
                      <a:r>
                        <a:rPr lang="en-US" sz="1800" u="none" kern="1200" baseline="0" dirty="0" smtClean="0">
                          <a:solidFill>
                            <a:schemeClr val="dk1"/>
                          </a:solidFill>
                          <a:latin typeface="+mn-lt"/>
                          <a:ea typeface="+mn-ea"/>
                          <a:cs typeface="+mn-cs"/>
                        </a:rPr>
                        <a:t>89.1% </a:t>
                      </a:r>
                      <a:endParaRPr lang="en-US" baseline="0" dirty="0"/>
                    </a:p>
                  </a:txBody>
                  <a:tcPr anchor="ctr"/>
                </a:tc>
                <a:tc>
                  <a:txBody>
                    <a:bodyPr/>
                    <a:lstStyle/>
                    <a:p>
                      <a:pPr algn="ctr"/>
                      <a:r>
                        <a:rPr lang="en-US" baseline="0" dirty="0" smtClean="0"/>
                        <a:t>86.7%</a:t>
                      </a:r>
                      <a:endParaRPr lang="en-US" baseline="0" dirty="0"/>
                    </a:p>
                  </a:txBody>
                  <a:tcPr anchor="ctr"/>
                </a:tc>
              </a:tr>
              <a:tr h="711200">
                <a:tc>
                  <a:txBody>
                    <a:bodyPr/>
                    <a:lstStyle/>
                    <a:p>
                      <a:r>
                        <a:rPr lang="en-US" sz="1800" u="none" kern="1200" baseline="0" dirty="0" smtClean="0">
                          <a:solidFill>
                            <a:schemeClr val="dk1"/>
                          </a:solidFill>
                          <a:latin typeface="+mn-lt"/>
                          <a:ea typeface="+mn-ea"/>
                          <a:cs typeface="+mn-cs"/>
                        </a:rPr>
                        <a:t>5-year DFS rate </a:t>
                      </a:r>
                      <a:endParaRPr lang="en-US" baseline="0" dirty="0"/>
                    </a:p>
                  </a:txBody>
                  <a:tcPr anchor="ctr"/>
                </a:tc>
                <a:tc>
                  <a:txBody>
                    <a:bodyPr/>
                    <a:lstStyle/>
                    <a:p>
                      <a:pPr algn="ctr"/>
                      <a:r>
                        <a:rPr lang="en-US" baseline="0" dirty="0" smtClean="0"/>
                        <a:t>81.6%</a:t>
                      </a:r>
                      <a:endParaRPr lang="en-US" baseline="0" dirty="0"/>
                    </a:p>
                  </a:txBody>
                  <a:tcPr anchor="ctr"/>
                </a:tc>
                <a:tc>
                  <a:txBody>
                    <a:bodyPr/>
                    <a:lstStyle/>
                    <a:p>
                      <a:pPr algn="ctr"/>
                      <a:r>
                        <a:rPr lang="en-US" baseline="0" dirty="0" smtClean="0"/>
                        <a:t>81.0%</a:t>
                      </a:r>
                      <a:endParaRPr lang="en-US" baseline="0" dirty="0"/>
                    </a:p>
                  </a:txBody>
                  <a:tcPr anchor="ctr"/>
                </a:tc>
              </a:tr>
              <a:tr h="711200">
                <a:tc>
                  <a:txBody>
                    <a:bodyPr/>
                    <a:lstStyle/>
                    <a:p>
                      <a:r>
                        <a:rPr lang="en-US" sz="1800" u="none" kern="1200" baseline="0" dirty="0" smtClean="0">
                          <a:solidFill>
                            <a:schemeClr val="dk1"/>
                          </a:solidFill>
                          <a:latin typeface="+mn-lt"/>
                          <a:ea typeface="+mn-ea"/>
                          <a:cs typeface="+mn-cs"/>
                        </a:rPr>
                        <a:t>8-year DFS rate </a:t>
                      </a:r>
                      <a:endParaRPr lang="en-US" baseline="0" dirty="0"/>
                    </a:p>
                  </a:txBody>
                  <a:tcPr anchor="ctr"/>
                </a:tc>
                <a:tc>
                  <a:txBody>
                    <a:bodyPr/>
                    <a:lstStyle/>
                    <a:p>
                      <a:pPr algn="ctr"/>
                      <a:r>
                        <a:rPr lang="en-US" baseline="0" dirty="0" smtClean="0"/>
                        <a:t>75.8%</a:t>
                      </a:r>
                      <a:endParaRPr lang="en-US" baseline="0" dirty="0"/>
                    </a:p>
                  </a:txBody>
                  <a:tcPr anchor="ctr"/>
                </a:tc>
                <a:tc>
                  <a:txBody>
                    <a:bodyPr/>
                    <a:lstStyle/>
                    <a:p>
                      <a:pPr algn="ctr"/>
                      <a:r>
                        <a:rPr lang="en-US" baseline="0" dirty="0" smtClean="0"/>
                        <a:t>76.0%</a:t>
                      </a:r>
                      <a:endParaRPr lang="en-US" baseline="0" dirty="0"/>
                    </a:p>
                  </a:txBody>
                  <a:tcPr anchor="ctr"/>
                </a:tc>
              </a:tr>
              <a:tr h="457200">
                <a:tc gridSpan="3">
                  <a:txBody>
                    <a:bodyPr/>
                    <a:lstStyle/>
                    <a:p>
                      <a:r>
                        <a:rPr lang="sv-SE" sz="1800" u="none" kern="1200" baseline="0" dirty="0" smtClean="0">
                          <a:solidFill>
                            <a:schemeClr val="dk1"/>
                          </a:solidFill>
                          <a:latin typeface="+mn-lt"/>
                          <a:ea typeface="+mn-ea"/>
                          <a:cs typeface="+mn-cs"/>
                        </a:rPr>
                        <a:t>HR (2 </a:t>
                      </a:r>
                      <a:r>
                        <a:rPr lang="sv-SE" sz="1800" u="none" kern="1200" baseline="0" dirty="0" err="1" smtClean="0">
                          <a:solidFill>
                            <a:schemeClr val="dk1"/>
                          </a:solidFill>
                          <a:latin typeface="+mn-lt"/>
                          <a:ea typeface="+mn-ea"/>
                          <a:cs typeface="+mn-cs"/>
                        </a:rPr>
                        <a:t>years</a:t>
                      </a:r>
                      <a:r>
                        <a:rPr lang="sv-SE" sz="1800" u="none" kern="1200" baseline="0" dirty="0" smtClean="0">
                          <a:solidFill>
                            <a:schemeClr val="dk1"/>
                          </a:solidFill>
                          <a:latin typeface="+mn-lt"/>
                          <a:ea typeface="+mn-ea"/>
                          <a:cs typeface="+mn-cs"/>
                        </a:rPr>
                        <a:t> vs 1 </a:t>
                      </a:r>
                      <a:r>
                        <a:rPr lang="sv-SE" sz="1800" u="none" kern="1200" baseline="0" dirty="0" err="1" smtClean="0">
                          <a:solidFill>
                            <a:schemeClr val="dk1"/>
                          </a:solidFill>
                          <a:latin typeface="+mn-lt"/>
                          <a:ea typeface="+mn-ea"/>
                          <a:cs typeface="+mn-cs"/>
                        </a:rPr>
                        <a:t>year</a:t>
                      </a:r>
                      <a:r>
                        <a:rPr lang="sv-SE" sz="1800" u="none" kern="1200" baseline="0" dirty="0" smtClean="0">
                          <a:solidFill>
                            <a:schemeClr val="dk1"/>
                          </a:solidFill>
                          <a:latin typeface="+mn-lt"/>
                          <a:ea typeface="+mn-ea"/>
                          <a:cs typeface="+mn-cs"/>
                        </a:rPr>
                        <a:t>) = 0.99; P = 0.86</a:t>
                      </a:r>
                      <a:endParaRPr lang="en-US" baseline="0" dirty="0"/>
                    </a:p>
                  </a:txBody>
                  <a:tcPr anchor="ctr"/>
                </a:tc>
                <a:tc hMerge="1">
                  <a:txBody>
                    <a:bodyPr/>
                    <a:lstStyle/>
                    <a:p>
                      <a:endParaRPr lang="en-US" dirty="0"/>
                    </a:p>
                  </a:txBody>
                  <a:tcPr/>
                </a:tc>
                <a:tc hMerge="1">
                  <a:txBody>
                    <a:bodyPr/>
                    <a:lstStyle/>
                    <a:p>
                      <a:endParaRPr lang="en-US" dirty="0"/>
                    </a:p>
                  </a:txBody>
                  <a:tcPr/>
                </a:tc>
              </a:tr>
            </a:tbl>
          </a:graphicData>
        </a:graphic>
      </p:graphicFrame>
      <p:sp>
        <p:nvSpPr>
          <p:cNvPr id="9" name="Title 8"/>
          <p:cNvSpPr>
            <a:spLocks noGrp="1"/>
          </p:cNvSpPr>
          <p:nvPr>
            <p:ph type="title"/>
          </p:nvPr>
        </p:nvSpPr>
        <p:spPr/>
        <p:txBody>
          <a:bodyPr>
            <a:noAutofit/>
          </a:bodyPr>
          <a:lstStyle/>
          <a:p>
            <a:r>
              <a:rPr lang="en-US" sz="3200" b="1" dirty="0" smtClean="0">
                <a:solidFill>
                  <a:schemeClr val="tx2"/>
                </a:solidFill>
              </a:rPr>
              <a:t>DFS FOR 2 YEARS VS. 1 YEAR TRASTUZUMAB </a:t>
            </a:r>
            <a:br>
              <a:rPr lang="en-US" sz="3200" b="1" dirty="0" smtClean="0">
                <a:solidFill>
                  <a:schemeClr val="tx2"/>
                </a:solidFill>
              </a:rPr>
            </a:br>
            <a:r>
              <a:rPr lang="en-US" sz="3200" b="1" dirty="0" smtClean="0">
                <a:solidFill>
                  <a:schemeClr val="tx2"/>
                </a:solidFill>
              </a:rPr>
              <a:t>AT 8 YEARS MEDIAN FOLLOW-UP</a:t>
            </a:r>
            <a:endParaRPr lang="en-US" sz="3200" dirty="0"/>
          </a:p>
        </p:txBody>
      </p:sp>
    </p:spTree>
    <p:extLst>
      <p:ext uri="{BB962C8B-B14F-4D97-AF65-F5344CB8AC3E}">
        <p14:creationId xmlns:p14="http://schemas.microsoft.com/office/powerpoint/2010/main" val="267416487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edge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000" y="152401"/>
            <a:ext cx="8647113" cy="6182686"/>
          </a:xfrm>
          <a:prstGeom prst="rect">
            <a:avLst/>
          </a:prstGeom>
        </p:spPr>
      </p:pic>
      <p:sp>
        <p:nvSpPr>
          <p:cNvPr id="5" name="TextBox 4"/>
          <p:cNvSpPr txBox="1"/>
          <p:nvPr/>
        </p:nvSpPr>
        <p:spPr>
          <a:xfrm>
            <a:off x="406400" y="6430377"/>
            <a:ext cx="6731000" cy="338554"/>
          </a:xfrm>
          <a:prstGeom prst="rect">
            <a:avLst/>
          </a:prstGeom>
          <a:noFill/>
        </p:spPr>
        <p:txBody>
          <a:bodyPr wrap="square" rtlCol="0">
            <a:spAutoFit/>
          </a:bodyPr>
          <a:lstStyle/>
          <a:p>
            <a:r>
              <a:rPr lang="en-US" sz="1600" dirty="0"/>
              <a:t>Pivot X et al. </a:t>
            </a:r>
            <a:r>
              <a:rPr lang="en-US" sz="1600" dirty="0" err="1"/>
              <a:t>Proc</a:t>
            </a:r>
            <a:r>
              <a:rPr lang="en-US" sz="1600" dirty="0"/>
              <a:t> ESMO 2012;Abstract LBA5_PR.</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GUID" val="d4ccff22-d5e8-410b-bdeb-789fd27d2009"/>
  <p:tag name="ELAPSEDTIME" val="55,6"/>
  <p:tag name="ARTICULATE_SLIDE_NAV" val="3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238</TotalTime>
  <Words>1089</Words>
  <Application>Microsoft Macintosh PowerPoint</Application>
  <PresentationFormat>On-screen Show (4:3)</PresentationFormat>
  <Paragraphs>206</Paragraphs>
  <Slides>23</Slides>
  <Notes>23</Notes>
  <HiddenSlides>0</HiddenSlides>
  <MMClips>0</MMClips>
  <ScaleCrop>false</ScaleCrop>
  <HeadingPairs>
    <vt:vector size="4" baseType="variant">
      <vt:variant>
        <vt:lpstr>Theme</vt:lpstr>
      </vt:variant>
      <vt:variant>
        <vt:i4>3</vt:i4>
      </vt:variant>
      <vt:variant>
        <vt:lpstr>Slide Titles</vt:lpstr>
      </vt:variant>
      <vt:variant>
        <vt:i4>23</vt:i4>
      </vt:variant>
    </vt:vector>
  </HeadingPairs>
  <TitlesOfParts>
    <vt:vector size="26" baseType="lpstr">
      <vt:lpstr>Office Theme</vt:lpstr>
      <vt:lpstr>Blank Presentation</vt:lpstr>
      <vt:lpstr>1_Blank Presentation</vt:lpstr>
      <vt:lpstr>PowerPoint Presentation</vt:lpstr>
      <vt:lpstr>Adjuvant and Neoadjuvant Treatment of HER2-Targeted Disease</vt:lpstr>
      <vt:lpstr>Case: From the practice of Andrea Stebel, MD</vt:lpstr>
      <vt:lpstr>PowerPoint Presentation</vt:lpstr>
      <vt:lpstr>PowerPoint Presentation</vt:lpstr>
      <vt:lpstr>PowerPoint Presentation</vt:lpstr>
      <vt:lpstr>Optimum Trastuzumab Duration</vt:lpstr>
      <vt:lpstr>DFS FOR 2 YEARS VS. 1 YEAR TRASTUZUMAB  AT 8 YEARS MEDIAN FOLLOW-UP</vt:lpstr>
      <vt:lpstr>PowerPoint Presentation</vt:lpstr>
      <vt:lpstr>PowerPoint Presentation</vt:lpstr>
      <vt:lpstr>Trastuzumab Duration</vt:lpstr>
      <vt:lpstr>Dual HER2 Blockade </vt:lpstr>
      <vt:lpstr>Preclinical Synergy Of Lapatinib (L) + Trastuzumab (T)  In HER2-Positive Tumor Xenografts</vt:lpstr>
      <vt:lpstr>PowerPoint Presentation</vt:lpstr>
      <vt:lpstr>PowerPoint Presentation</vt:lpstr>
      <vt:lpstr>Neoadjuvant Trials: A Window into the Future?</vt:lpstr>
      <vt:lpstr>Pathologic CR rates</vt:lpstr>
      <vt:lpstr>NeoALTTO: Combination Trastuzumab + Lapatinib</vt:lpstr>
      <vt:lpstr>Risk of Recurrence in Kaiser Permanente Northern California Population (2000-2006)</vt:lpstr>
      <vt:lpstr>Unanswered Questions</vt:lpstr>
      <vt:lpstr>Case: From the practice of Andrea Stebel, MD</vt:lpstr>
      <vt:lpstr>PowerPoint Presentation</vt:lpstr>
      <vt:lpstr>One Year Later: The Practical Application  of Research Advances in the Management of  Early and Advanced Breast Cancer   Wednesday, December 5, 2012 7:30 PM – 9:30 PM San Antonio, Texas</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Aura Herrmann</cp:lastModifiedBy>
  <cp:revision>71</cp:revision>
  <cp:lastPrinted>2012-12-24T16:29:41Z</cp:lastPrinted>
  <dcterms:created xsi:type="dcterms:W3CDTF">2013-02-06T22:25:09Z</dcterms:created>
  <dcterms:modified xsi:type="dcterms:W3CDTF">2013-02-28T19:07:14Z</dcterms:modified>
  <cp:category/>
</cp:coreProperties>
</file>