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9" r:id="rId3"/>
    <p:sldId id="27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53D"/>
    <a:srgbClr val="CDE7F3"/>
    <a:srgbClr val="005796"/>
    <a:srgbClr val="012A50"/>
    <a:srgbClr val="BBE0E3"/>
    <a:srgbClr val="FCB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360" autoAdjust="0"/>
  </p:normalViewPr>
  <p:slideViewPr>
    <p:cSldViewPr>
      <p:cViewPr>
        <p:scale>
          <a:sx n="100" d="100"/>
          <a:sy n="100" d="100"/>
        </p:scale>
        <p:origin x="-1784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97ACD8-7853-4E4B-8982-0F6B2B423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2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88F6895-8B7C-0448-BFFF-DAAE6F5C616F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7AC1091A-2EBC-2847-95A3-1BA77E5B3DE1}" type="slidenum">
              <a:rPr lang="en-US" sz="1200">
                <a:latin typeface="Times" charset="0"/>
                <a:ea typeface="ヒラギノ角ゴ Pro W3" charset="0"/>
                <a:cs typeface="ヒラギノ角ゴ Pro W3" charset="0"/>
              </a:rPr>
              <a:pPr algn="r"/>
              <a:t>2</a:t>
            </a:fld>
            <a:endParaRPr lang="en-US" sz="1200"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2E4424AC-A303-FE48-8016-CFA45E2FCC11}" type="slidenum">
              <a:rPr lang="en-US" sz="1200">
                <a:latin typeface="Times" charset="0"/>
                <a:ea typeface="ヒラギノ角ゴ Pro W3" charset="0"/>
                <a:cs typeface="ヒラギノ角ゴ Pro W3" charset="0"/>
              </a:rPr>
              <a:pPr algn="r"/>
              <a:t>2</a:t>
            </a:fld>
            <a:endParaRPr lang="en-US" sz="1200"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701675"/>
            <a:ext cx="4581525" cy="3436938"/>
          </a:xfrm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4349750"/>
            <a:ext cx="5000625" cy="4140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sz="2000" b="1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PCUTT_v1f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4927113"/>
      </p:ext>
    </p:extLst>
  </p:cSld>
  <p:clrMapOvr>
    <a:masterClrMapping/>
  </p:clrMapOvr>
  <p:transition xmlns:p14="http://schemas.microsoft.com/office/powerpoint/2010/main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95961"/>
      </p:ext>
    </p:extLst>
  </p:cSld>
  <p:clrMapOvr>
    <a:masterClrMapping/>
  </p:clrMapOvr>
  <p:transition xmlns:p14="http://schemas.microsoft.com/office/powerpoint/2010/main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7945"/>
      </p:ext>
    </p:extLst>
  </p:cSld>
  <p:clrMapOvr>
    <a:masterClrMapping/>
  </p:clrMapOvr>
  <p:transition xmlns:p14="http://schemas.microsoft.com/office/powerpoint/2010/main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38573"/>
      </p:ext>
    </p:extLst>
  </p:cSld>
  <p:clrMapOvr>
    <a:masterClrMapping/>
  </p:clrMapOvr>
  <p:transition xmlns:p14="http://schemas.microsoft.com/office/powerpoint/2010/main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638139"/>
      </p:ext>
    </p:extLst>
  </p:cSld>
  <p:clrMapOvr>
    <a:masterClrMapping/>
  </p:clrMapOvr>
  <p:transition xmlns:p14="http://schemas.microsoft.com/office/powerpoint/2010/main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1784"/>
      </p:ext>
    </p:extLst>
  </p:cSld>
  <p:clrMapOvr>
    <a:masterClrMapping/>
  </p:clrMapOvr>
  <p:transition xmlns:p14="http://schemas.microsoft.com/office/powerpoint/2010/main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47562"/>
      </p:ext>
    </p:extLst>
  </p:cSld>
  <p:clrMapOvr>
    <a:masterClrMapping/>
  </p:clrMapOvr>
  <p:transition xmlns:p14="http://schemas.microsoft.com/office/powerpoint/2010/main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7284"/>
      </p:ext>
    </p:extLst>
  </p:cSld>
  <p:clrMapOvr>
    <a:masterClrMapping/>
  </p:clrMapOvr>
  <p:transition xmlns:p14="http://schemas.microsoft.com/office/powerpoint/2010/main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334945"/>
      </p:ext>
    </p:extLst>
  </p:cSld>
  <p:clrMapOvr>
    <a:masterClrMapping/>
  </p:clrMapOvr>
  <p:transition xmlns:p14="http://schemas.microsoft.com/office/powerpoint/2010/main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16422"/>
      </p:ext>
    </p:extLst>
  </p:cSld>
  <p:clrMapOvr>
    <a:masterClrMapping/>
  </p:clrMapOvr>
  <p:transition xmlns:p14="http://schemas.microsoft.com/office/powerpoint/2010/main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909852"/>
      </p:ext>
    </p:extLst>
  </p:cSld>
  <p:clrMapOvr>
    <a:masterClrMapping/>
  </p:clrMapOvr>
  <p:transition xmlns:p14="http://schemas.microsoft.com/office/powerpoint/2010/main" advClick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2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transition xmlns:p14="http://schemas.microsoft.com/office/powerpoint/2010/main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838200"/>
            <a:ext cx="8534400" cy="2438400"/>
          </a:xfrm>
        </p:spPr>
        <p:txBody>
          <a:bodyPr/>
          <a:lstStyle/>
          <a:p>
            <a:pPr algn="ctr" eaLnBrk="1" hangingPunct="1"/>
            <a: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  <a:t>One Year Later: The Practical Application </a:t>
            </a:r>
            <a:b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  <a:t>of Research Advances in the Management of </a:t>
            </a:r>
            <a:b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  <a:t>Early and Advanced Breast Cancer</a:t>
            </a:r>
            <a:br>
              <a:rPr lang="en-US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14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14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400">
                <a:solidFill>
                  <a:schemeClr val="accent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Wednesday, December 5, 2012</a:t>
            </a:r>
            <a:br>
              <a:rPr lang="en-US" sz="2400">
                <a:solidFill>
                  <a:schemeClr val="accent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400">
                <a:solidFill>
                  <a:schemeClr val="accent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7:30 PM – 9:30 PM</a:t>
            </a:r>
            <a:br>
              <a:rPr lang="en-US" sz="2400">
                <a:solidFill>
                  <a:schemeClr val="accent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2400">
                <a:solidFill>
                  <a:schemeClr val="accent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San Antonio, Texas</a:t>
            </a:r>
          </a:p>
        </p:txBody>
      </p:sp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3998913" y="4572000"/>
            <a:ext cx="11461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EFC53D"/>
                </a:solidFill>
                <a:ea typeface="ヒラギノ角ゴ Pro W3" charset="0"/>
                <a:cs typeface="ヒラギノ角ゴ Pro W3" charset="0"/>
              </a:rPr>
              <a:t>Faculty</a:t>
            </a:r>
            <a:r>
              <a:rPr lang="en-US" sz="2000" b="1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1352550" y="4945063"/>
            <a:ext cx="32067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/>
              <a:t>Kimberly L Blackwell, MD</a:t>
            </a:r>
          </a:p>
          <a:p>
            <a:r>
              <a:rPr lang="en-US" sz="1800" b="1"/>
              <a:t>Harold J Burstein, MD, PhD</a:t>
            </a:r>
          </a:p>
          <a:p>
            <a:r>
              <a:rPr lang="en-US" sz="1800" b="1"/>
              <a:t>George W Sledge Jr, MD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648200" y="4973638"/>
            <a:ext cx="42719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/>
              <a:t>Chris Twelves, BMedSci, MBChB, MD</a:t>
            </a:r>
          </a:p>
          <a:p>
            <a:r>
              <a:rPr lang="en-US" sz="1800" b="1"/>
              <a:t>Clifford Hudis, MD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859213" y="3657600"/>
            <a:ext cx="142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EFC53D"/>
                </a:solidFill>
              </a:rPr>
              <a:t>Moderator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362325" y="3962400"/>
            <a:ext cx="2419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213"/>
              </a:spcBef>
            </a:pPr>
            <a:r>
              <a:rPr lang="en-US" sz="1800" b="1"/>
              <a:t>Neil Love, MD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838200"/>
          </a:xfrm>
          <a:noFill/>
        </p:spPr>
        <p:txBody>
          <a:bodyPr/>
          <a:lstStyle/>
          <a:p>
            <a:pPr eaLnBrk="1" hangingPunct="1"/>
            <a:r>
              <a:rPr lang="en-US" sz="2800">
                <a:solidFill>
                  <a:srgbClr val="EFC53D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Agenda</a:t>
            </a:r>
          </a:p>
        </p:txBody>
      </p:sp>
      <p:graphicFrame>
        <p:nvGraphicFramePr>
          <p:cNvPr id="16409" name="Group 25"/>
          <p:cNvGraphicFramePr>
            <a:graphicFrameLocks noGrp="1"/>
          </p:cNvGraphicFramePr>
          <p:nvPr/>
        </p:nvGraphicFramePr>
        <p:xfrm>
          <a:off x="381000" y="1295400"/>
          <a:ext cx="8382000" cy="4664074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960281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Module 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– Dr Blackwell: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Treatment of HER2-Positive Metastatic Disease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CDE7F3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281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Module 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– Dr Burstein: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Adjuvant Treatment of </a:t>
                      </a:r>
                      <a:b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</a:b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ER-Positive, HER2-Negative Disease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CDE7F3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281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Module 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– Dr Sledge: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Adjuvant and Neoadjuvant Treatment for HER2-Positive Disease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CDE7F3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281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Module 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– Dr Twelves: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Management of ER/PR/HER2-Negative Metastatic Disease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CDE7F3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Module 5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– Dr Hudis: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Management of ER-Positive, </a:t>
                      </a:r>
                      <a:b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</a:b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CDE7F3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HER2-Negative Metastatic Disease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CDE7F3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EFC53D"/>
                </a:solidFill>
                <a:latin typeface="Arial" charset="0"/>
                <a:ea typeface="ＭＳ Ｐゴシック" charset="0"/>
                <a:cs typeface="ＭＳ Ｐゴシック" charset="0"/>
              </a:rPr>
              <a:t>Consulting Oncologists</a:t>
            </a:r>
          </a:p>
        </p:txBody>
      </p:sp>
      <p:sp>
        <p:nvSpPr>
          <p:cNvPr id="8194" name="TextBox 14"/>
          <p:cNvSpPr txBox="1">
            <a:spLocks noChangeArrowheads="1"/>
          </p:cNvSpPr>
          <p:nvPr/>
        </p:nvSpPr>
        <p:spPr bwMode="auto">
          <a:xfrm>
            <a:off x="152400" y="4270375"/>
            <a:ext cx="1600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>
                <a:solidFill>
                  <a:srgbClr val="FFFF00"/>
                </a:solidFill>
              </a:rPr>
              <a:t>Neelima Denduluri, MD</a:t>
            </a:r>
          </a:p>
          <a:p>
            <a:r>
              <a:rPr lang="en-US" sz="1400"/>
              <a:t>Virginia Cancer Specialists</a:t>
            </a:r>
          </a:p>
          <a:p>
            <a:r>
              <a:rPr lang="en-US" sz="1400"/>
              <a:t>Arlington, Virginia</a:t>
            </a:r>
          </a:p>
        </p:txBody>
      </p:sp>
      <p:sp>
        <p:nvSpPr>
          <p:cNvPr id="8195" name="TextBox 15"/>
          <p:cNvSpPr txBox="1">
            <a:spLocks noChangeArrowheads="1"/>
          </p:cNvSpPr>
          <p:nvPr/>
        </p:nvSpPr>
        <p:spPr bwMode="auto">
          <a:xfrm>
            <a:off x="1981200" y="4270375"/>
            <a:ext cx="1600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>
                <a:solidFill>
                  <a:srgbClr val="FFFF00"/>
                </a:solidFill>
              </a:rPr>
              <a:t>Margaret A Deutsch, MD</a:t>
            </a:r>
          </a:p>
          <a:p>
            <a:r>
              <a:rPr lang="en-US" sz="1400"/>
              <a:t>Cancer Centers of North Carolina</a:t>
            </a:r>
          </a:p>
          <a:p>
            <a:r>
              <a:rPr lang="en-US" sz="1400"/>
              <a:t>Raleigh, North Carolina</a:t>
            </a:r>
          </a:p>
        </p:txBody>
      </p:sp>
      <p:sp>
        <p:nvSpPr>
          <p:cNvPr id="8196" name="TextBox 16"/>
          <p:cNvSpPr txBox="1">
            <a:spLocks noChangeArrowheads="1"/>
          </p:cNvSpPr>
          <p:nvPr/>
        </p:nvSpPr>
        <p:spPr bwMode="auto">
          <a:xfrm>
            <a:off x="3810000" y="4270375"/>
            <a:ext cx="1676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>
                <a:solidFill>
                  <a:srgbClr val="FFFF00"/>
                </a:solidFill>
              </a:rPr>
              <a:t>Andrea Stebel, MD</a:t>
            </a:r>
          </a:p>
          <a:p>
            <a:r>
              <a:rPr lang="en-US" sz="1400"/>
              <a:t>Newport Breast Care</a:t>
            </a:r>
          </a:p>
          <a:p>
            <a:r>
              <a:rPr lang="en-US" sz="1400"/>
              <a:t>Newport Beach, California</a:t>
            </a:r>
          </a:p>
        </p:txBody>
      </p:sp>
      <p:sp>
        <p:nvSpPr>
          <p:cNvPr id="8197" name="TextBox 17"/>
          <p:cNvSpPr txBox="1">
            <a:spLocks noChangeArrowheads="1"/>
          </p:cNvSpPr>
          <p:nvPr/>
        </p:nvSpPr>
        <p:spPr bwMode="auto">
          <a:xfrm>
            <a:off x="5638800" y="4270375"/>
            <a:ext cx="16002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>
                <a:solidFill>
                  <a:srgbClr val="FFFF00"/>
                </a:solidFill>
              </a:rPr>
              <a:t>Alan B Astrow, MD</a:t>
            </a:r>
          </a:p>
          <a:p>
            <a:r>
              <a:rPr lang="en-US" sz="1400"/>
              <a:t>Maimonides Cancer Center</a:t>
            </a:r>
          </a:p>
          <a:p>
            <a:r>
              <a:rPr lang="en-US" sz="1400"/>
              <a:t>Brooklyn, New York</a:t>
            </a:r>
          </a:p>
        </p:txBody>
      </p:sp>
      <p:sp>
        <p:nvSpPr>
          <p:cNvPr id="8198" name="TextBox 18"/>
          <p:cNvSpPr txBox="1">
            <a:spLocks noChangeArrowheads="1"/>
          </p:cNvSpPr>
          <p:nvPr/>
        </p:nvSpPr>
        <p:spPr bwMode="auto">
          <a:xfrm>
            <a:off x="7467600" y="4270375"/>
            <a:ext cx="1600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>
                <a:solidFill>
                  <a:srgbClr val="FFFF00"/>
                </a:solidFill>
              </a:rPr>
              <a:t>Richard S Zelkowitz, MD</a:t>
            </a:r>
          </a:p>
          <a:p>
            <a:r>
              <a:rPr lang="en-US" sz="1400"/>
              <a:t>Norwalk Hospital</a:t>
            </a:r>
          </a:p>
          <a:p>
            <a:r>
              <a:rPr lang="en-US" sz="1400"/>
              <a:t>Norwalk, Connecticut</a:t>
            </a:r>
          </a:p>
        </p:txBody>
      </p:sp>
      <p:pic>
        <p:nvPicPr>
          <p:cNvPr id="19" name="Picture 18" descr="DenduluriNeeli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95488"/>
            <a:ext cx="1649413" cy="20669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 descr="DeutschMargar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25" y="1981200"/>
            <a:ext cx="1649413" cy="20669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AstrowAl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88" y="1970088"/>
            <a:ext cx="1649412" cy="20669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ZelkowitzRichar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8" y="1981200"/>
            <a:ext cx="1649412" cy="20669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StebelAndre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50" y="1981200"/>
            <a:ext cx="1649413" cy="20669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172</Words>
  <Application>Microsoft Macintosh PowerPoint</Application>
  <PresentationFormat>On-screen Show (4:3)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ヒラギノ角ゴ Pro W3</vt:lpstr>
      <vt:lpstr>Times</vt:lpstr>
      <vt:lpstr>Blank Presentation</vt:lpstr>
      <vt:lpstr>One Year Later: The Practical Application  of Research Advances in the Management of  Early and Advanced Breast Cancer   Wednesday, December 5, 2012 7:30 PM – 9:30 PM San Antonio, Texas</vt:lpstr>
      <vt:lpstr>Agenda</vt:lpstr>
      <vt:lpstr>Consulting Oncologists</vt:lpstr>
    </vt:vector>
  </TitlesOfParts>
  <Manager/>
  <Company>Research To Practice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Aura Herrmann</cp:lastModifiedBy>
  <cp:revision>112</cp:revision>
  <cp:lastPrinted>2012-12-05T22:10:49Z</cp:lastPrinted>
  <dcterms:created xsi:type="dcterms:W3CDTF">2012-08-13T12:55:31Z</dcterms:created>
  <dcterms:modified xsi:type="dcterms:W3CDTF">2013-02-28T19:09:30Z</dcterms:modified>
  <cp:category/>
</cp:coreProperties>
</file>