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 id="2147483660" r:id="rId2"/>
    <p:sldMasterId id="2147483672" r:id="rId3"/>
    <p:sldMasterId id="2147483688" r:id="rId4"/>
    <p:sldMasterId id="2147483700" r:id="rId5"/>
  </p:sldMasterIdLst>
  <p:notesMasterIdLst>
    <p:notesMasterId r:id="rId33"/>
  </p:notesMasterIdLst>
  <p:sldIdLst>
    <p:sldId id="354" r:id="rId6"/>
    <p:sldId id="346" r:id="rId7"/>
    <p:sldId id="351" r:id="rId8"/>
    <p:sldId id="355" r:id="rId9"/>
    <p:sldId id="260" r:id="rId10"/>
    <p:sldId id="329" r:id="rId11"/>
    <p:sldId id="330" r:id="rId12"/>
    <p:sldId id="331" r:id="rId13"/>
    <p:sldId id="332" r:id="rId14"/>
    <p:sldId id="282" r:id="rId15"/>
    <p:sldId id="333" r:id="rId16"/>
    <p:sldId id="334" r:id="rId17"/>
    <p:sldId id="335" r:id="rId18"/>
    <p:sldId id="336" r:id="rId19"/>
    <p:sldId id="337" r:id="rId20"/>
    <p:sldId id="290" r:id="rId21"/>
    <p:sldId id="289" r:id="rId22"/>
    <p:sldId id="286" r:id="rId23"/>
    <p:sldId id="287" r:id="rId24"/>
    <p:sldId id="325" r:id="rId25"/>
    <p:sldId id="339" r:id="rId26"/>
    <p:sldId id="326" r:id="rId27"/>
    <p:sldId id="356" r:id="rId28"/>
    <p:sldId id="340" r:id="rId29"/>
    <p:sldId id="324" r:id="rId30"/>
    <p:sldId id="352" r:id="rId31"/>
    <p:sldId id="357" r:id="rId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215DA5"/>
    <a:srgbClr val="01008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snapToObjects="1">
      <p:cViewPr>
        <p:scale>
          <a:sx n="100" d="100"/>
          <a:sy n="100" d="100"/>
        </p:scale>
        <p:origin x="-1784" y="-160"/>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notesViewPr>
    <p:cSldViewPr snapToGrid="0" snapToObjects="1">
      <p:cViewPr varScale="1">
        <p:scale>
          <a:sx n="87" d="100"/>
          <a:sy n="87" d="100"/>
        </p:scale>
        <p:origin x="-3408"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9" Type="http://schemas.openxmlformats.org/officeDocument/2006/relationships/slide" Target="slides/slide4.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3" Type="http://schemas.openxmlformats.org/officeDocument/2006/relationships/notesMaster" Target="notesMasters/notesMaster1.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37" Type="http://schemas.openxmlformats.org/officeDocument/2006/relationships/theme" Target="theme/theme1.xml"/><Relationship Id="rId3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462060506852425"/>
          <c:y val="0.0448275862068965"/>
          <c:w val="0.508561647927545"/>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Sheet1!$A$2:$A$8</c:f>
              <c:strCache>
                <c:ptCount val="7"/>
                <c:pt idx="0">
                  <c:v>Other</c:v>
                </c:pt>
                <c:pt idx="1">
                  <c:v>AI/everolimus</c:v>
                </c:pt>
                <c:pt idx="2">
                  <c:v>Fulvestrant</c:v>
                </c:pt>
                <c:pt idx="3">
                  <c:v>AI/fulvestrant</c:v>
                </c:pt>
                <c:pt idx="4">
                  <c:v>Aromatase inhibitor (AI)</c:v>
                </c:pt>
                <c:pt idx="5">
                  <c:v>Tamoxifen</c:v>
                </c:pt>
                <c:pt idx="6">
                  <c:v>Chemotherapy</c:v>
                </c:pt>
              </c:strCache>
            </c:strRef>
          </c:cat>
          <c:val>
            <c:numRef>
              <c:f>Sheet1!$B$2:$B$8</c:f>
              <c:numCache>
                <c:formatCode>0%</c:formatCode>
                <c:ptCount val="7"/>
                <c:pt idx="0">
                  <c:v>0.03</c:v>
                </c:pt>
                <c:pt idx="1">
                  <c:v>0.12</c:v>
                </c:pt>
                <c:pt idx="2">
                  <c:v>0.07</c:v>
                </c:pt>
                <c:pt idx="3">
                  <c:v>0.15</c:v>
                </c:pt>
                <c:pt idx="4">
                  <c:v>0.52</c:v>
                </c:pt>
                <c:pt idx="5">
                  <c:v>0.03</c:v>
                </c:pt>
                <c:pt idx="6">
                  <c:v>0.07</c:v>
                </c:pt>
              </c:numCache>
            </c:numRef>
          </c:val>
        </c:ser>
        <c:dLbls>
          <c:showLegendKey val="0"/>
          <c:showVal val="0"/>
          <c:showCatName val="0"/>
          <c:showSerName val="0"/>
          <c:showPercent val="0"/>
          <c:showBubbleSize val="0"/>
        </c:dLbls>
        <c:gapWidth val="150"/>
        <c:axId val="565587224"/>
        <c:axId val="565590232"/>
      </c:barChart>
      <c:catAx>
        <c:axId val="565587224"/>
        <c:scaling>
          <c:orientation val="minMax"/>
        </c:scaling>
        <c:delete val="0"/>
        <c:axPos val="l"/>
        <c:majorTickMark val="out"/>
        <c:minorTickMark val="none"/>
        <c:tickLblPos val="nextTo"/>
        <c:txPr>
          <a:bodyPr/>
          <a:lstStyle/>
          <a:p>
            <a:pPr algn="r">
              <a:defRPr sz="1600"/>
            </a:pPr>
            <a:endParaRPr lang="en-US"/>
          </a:p>
        </c:txPr>
        <c:crossAx val="565590232"/>
        <c:crosses val="autoZero"/>
        <c:auto val="1"/>
        <c:lblAlgn val="ctr"/>
        <c:lblOffset val="100"/>
        <c:noMultiLvlLbl val="0"/>
      </c:catAx>
      <c:valAx>
        <c:axId val="565590232"/>
        <c:scaling>
          <c:orientation val="minMax"/>
        </c:scaling>
        <c:delete val="0"/>
        <c:axPos val="b"/>
        <c:numFmt formatCode="0%" sourceLinked="1"/>
        <c:majorTickMark val="out"/>
        <c:minorTickMark val="none"/>
        <c:tickLblPos val="nextTo"/>
        <c:txPr>
          <a:bodyPr/>
          <a:lstStyle/>
          <a:p>
            <a:pPr>
              <a:defRPr sz="1600"/>
            </a:pPr>
            <a:endParaRPr lang="en-US"/>
          </a:p>
        </c:txPr>
        <c:crossAx val="56558722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0418D7-4B67-4C4F-A4B8-8115015C99F9}" type="datetimeFigureOut">
              <a:rPr lang="en-US" smtClean="0"/>
              <a:pPr/>
              <a:t>2/28/13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7BE15D-5EA2-9F4F-807B-74067EE00F90}" type="slidenum">
              <a:rPr lang="en-US" smtClean="0"/>
              <a:pPr/>
              <a:t>‹#›</a:t>
            </a:fld>
            <a:endParaRPr lang="en-US"/>
          </a:p>
        </p:txBody>
      </p:sp>
    </p:spTree>
    <p:extLst>
      <p:ext uri="{BB962C8B-B14F-4D97-AF65-F5344CB8AC3E}">
        <p14:creationId xmlns:p14="http://schemas.microsoft.com/office/powerpoint/2010/main" val="11940149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87BE15D-5EA2-9F4F-807B-74067EE00F90}" type="slidenum">
              <a:rPr lang="en-US" smtClean="0"/>
              <a:pPr/>
              <a:t>1</a:t>
            </a:fld>
            <a:endParaRPr lang="en-US"/>
          </a:p>
        </p:txBody>
      </p:sp>
    </p:spTree>
    <p:extLst>
      <p:ext uri="{BB962C8B-B14F-4D97-AF65-F5344CB8AC3E}">
        <p14:creationId xmlns:p14="http://schemas.microsoft.com/office/powerpoint/2010/main" val="17976034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91C72D4-80BF-6E42-BD08-FC4053727772}" type="slidenum">
              <a:rPr lang="en-US"/>
              <a:pPr>
                <a:defRPr/>
              </a:pPr>
              <a:t>10</a:t>
            </a:fld>
            <a:endParaRPr lang="en-US"/>
          </a:p>
        </p:txBody>
      </p:sp>
      <p:sp>
        <p:nvSpPr>
          <p:cNvPr id="433154" name="Text Box 2"/>
          <p:cNvSpPr txBox="1">
            <a:spLocks noChangeArrowheads="1"/>
          </p:cNvSpPr>
          <p:nvPr/>
        </p:nvSpPr>
        <p:spPr bwMode="auto">
          <a:xfrm>
            <a:off x="1400175" y="914400"/>
            <a:ext cx="4056063" cy="3135313"/>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sz="1400">
              <a:latin typeface="Calibri" charset="0"/>
              <a:ea typeface="ＭＳ Ｐゴシック" charset="0"/>
              <a:cs typeface="ＭＳ Ｐゴシック" charset="0"/>
            </a:endParaRPr>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02756" indent="-270291" eaLnBrk="0" hangingPunct="0">
              <a:defRPr>
                <a:solidFill>
                  <a:schemeClr val="tx1"/>
                </a:solidFill>
                <a:latin typeface="Arial" charset="0"/>
                <a:ea typeface="ＭＳ Ｐゴシック" charset="0"/>
              </a:defRPr>
            </a:lvl2pPr>
            <a:lvl3pPr marL="1081164" indent="-216233" eaLnBrk="0" hangingPunct="0">
              <a:defRPr>
                <a:solidFill>
                  <a:schemeClr val="tx1"/>
                </a:solidFill>
                <a:latin typeface="Arial" charset="0"/>
                <a:ea typeface="ＭＳ Ｐゴシック" charset="0"/>
              </a:defRPr>
            </a:lvl3pPr>
            <a:lvl4pPr marL="1513629" indent="-216233" eaLnBrk="0" hangingPunct="0">
              <a:defRPr>
                <a:solidFill>
                  <a:schemeClr val="tx1"/>
                </a:solidFill>
                <a:latin typeface="Arial" charset="0"/>
                <a:ea typeface="ＭＳ Ｐゴシック" charset="0"/>
              </a:defRPr>
            </a:lvl4pPr>
            <a:lvl5pPr marL="1946095" indent="-216233" eaLnBrk="0" hangingPunct="0">
              <a:defRPr>
                <a:solidFill>
                  <a:schemeClr val="tx1"/>
                </a:solidFill>
                <a:latin typeface="Arial" charset="0"/>
                <a:ea typeface="ＭＳ Ｐゴシック" charset="0"/>
              </a:defRPr>
            </a:lvl5pPr>
            <a:lvl6pPr marL="2378560" indent="-216233" eaLnBrk="0" fontAlgn="base" hangingPunct="0">
              <a:spcBef>
                <a:spcPct val="0"/>
              </a:spcBef>
              <a:spcAft>
                <a:spcPct val="0"/>
              </a:spcAft>
              <a:defRPr>
                <a:solidFill>
                  <a:schemeClr val="tx1"/>
                </a:solidFill>
                <a:latin typeface="Arial" charset="0"/>
                <a:ea typeface="ＭＳ Ｐゴシック" charset="0"/>
              </a:defRPr>
            </a:lvl6pPr>
            <a:lvl7pPr marL="2811026" indent="-216233" eaLnBrk="0" fontAlgn="base" hangingPunct="0">
              <a:spcBef>
                <a:spcPct val="0"/>
              </a:spcBef>
              <a:spcAft>
                <a:spcPct val="0"/>
              </a:spcAft>
              <a:defRPr>
                <a:solidFill>
                  <a:schemeClr val="tx1"/>
                </a:solidFill>
                <a:latin typeface="Arial" charset="0"/>
                <a:ea typeface="ＭＳ Ｐゴシック" charset="0"/>
              </a:defRPr>
            </a:lvl7pPr>
            <a:lvl8pPr marL="3243491" indent="-216233" eaLnBrk="0" fontAlgn="base" hangingPunct="0">
              <a:spcBef>
                <a:spcPct val="0"/>
              </a:spcBef>
              <a:spcAft>
                <a:spcPct val="0"/>
              </a:spcAft>
              <a:defRPr>
                <a:solidFill>
                  <a:schemeClr val="tx1"/>
                </a:solidFill>
                <a:latin typeface="Arial" charset="0"/>
                <a:ea typeface="ＭＳ Ｐゴシック" charset="0"/>
              </a:defRPr>
            </a:lvl8pPr>
            <a:lvl9pPr marL="3675957" indent="-216233"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77D59FCF-014A-DE41-BBA3-43A1C6F523E9}" type="slidenum">
              <a:rPr lang="en-US"/>
              <a:pPr eaLnBrk="1" hangingPunct="1"/>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sz="2000">
              <a:latin typeface="Calibri" charset="0"/>
              <a:ea typeface="ＭＳ Ｐゴシック" charset="0"/>
              <a:cs typeface="ＭＳ Ｐゴシック" charset="0"/>
            </a:endParaRPr>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02756" indent="-270291" eaLnBrk="0" hangingPunct="0">
              <a:defRPr>
                <a:solidFill>
                  <a:schemeClr val="tx1"/>
                </a:solidFill>
                <a:latin typeface="Arial" charset="0"/>
                <a:ea typeface="ＭＳ Ｐゴシック" charset="0"/>
              </a:defRPr>
            </a:lvl2pPr>
            <a:lvl3pPr marL="1081164" indent="-216233" eaLnBrk="0" hangingPunct="0">
              <a:defRPr>
                <a:solidFill>
                  <a:schemeClr val="tx1"/>
                </a:solidFill>
                <a:latin typeface="Arial" charset="0"/>
                <a:ea typeface="ＭＳ Ｐゴシック" charset="0"/>
              </a:defRPr>
            </a:lvl3pPr>
            <a:lvl4pPr marL="1513629" indent="-216233" eaLnBrk="0" hangingPunct="0">
              <a:defRPr>
                <a:solidFill>
                  <a:schemeClr val="tx1"/>
                </a:solidFill>
                <a:latin typeface="Arial" charset="0"/>
                <a:ea typeface="ＭＳ Ｐゴシック" charset="0"/>
              </a:defRPr>
            </a:lvl4pPr>
            <a:lvl5pPr marL="1946095" indent="-216233" eaLnBrk="0" hangingPunct="0">
              <a:defRPr>
                <a:solidFill>
                  <a:schemeClr val="tx1"/>
                </a:solidFill>
                <a:latin typeface="Arial" charset="0"/>
                <a:ea typeface="ＭＳ Ｐゴシック" charset="0"/>
              </a:defRPr>
            </a:lvl5pPr>
            <a:lvl6pPr marL="2378560" indent="-216233" eaLnBrk="0" fontAlgn="base" hangingPunct="0">
              <a:spcBef>
                <a:spcPct val="0"/>
              </a:spcBef>
              <a:spcAft>
                <a:spcPct val="0"/>
              </a:spcAft>
              <a:defRPr>
                <a:solidFill>
                  <a:schemeClr val="tx1"/>
                </a:solidFill>
                <a:latin typeface="Arial" charset="0"/>
                <a:ea typeface="ＭＳ Ｐゴシック" charset="0"/>
              </a:defRPr>
            </a:lvl6pPr>
            <a:lvl7pPr marL="2811026" indent="-216233" eaLnBrk="0" fontAlgn="base" hangingPunct="0">
              <a:spcBef>
                <a:spcPct val="0"/>
              </a:spcBef>
              <a:spcAft>
                <a:spcPct val="0"/>
              </a:spcAft>
              <a:defRPr>
                <a:solidFill>
                  <a:schemeClr val="tx1"/>
                </a:solidFill>
                <a:latin typeface="Arial" charset="0"/>
                <a:ea typeface="ＭＳ Ｐゴシック" charset="0"/>
              </a:defRPr>
            </a:lvl7pPr>
            <a:lvl8pPr marL="3243491" indent="-216233" eaLnBrk="0" fontAlgn="base" hangingPunct="0">
              <a:spcBef>
                <a:spcPct val="0"/>
              </a:spcBef>
              <a:spcAft>
                <a:spcPct val="0"/>
              </a:spcAft>
              <a:defRPr>
                <a:solidFill>
                  <a:schemeClr val="tx1"/>
                </a:solidFill>
                <a:latin typeface="Arial" charset="0"/>
                <a:ea typeface="ＭＳ Ｐゴシック" charset="0"/>
              </a:defRPr>
            </a:lvl8pPr>
            <a:lvl9pPr marL="3675957" indent="-216233"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E28EC5AF-37C9-C444-B2EF-FC81562B85CB}" type="slidenum">
              <a:rPr lang="en-US"/>
              <a:pPr eaLnBrk="1" hangingPunct="1"/>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sz="2000">
              <a:latin typeface="Calibri" charset="0"/>
              <a:ea typeface="ＭＳ Ｐゴシック" charset="0"/>
              <a:cs typeface="ＭＳ Ｐゴシック" charset="0"/>
            </a:endParaRPr>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02756" indent="-270291" eaLnBrk="0" hangingPunct="0">
              <a:defRPr>
                <a:solidFill>
                  <a:schemeClr val="tx1"/>
                </a:solidFill>
                <a:latin typeface="Arial" charset="0"/>
                <a:ea typeface="ＭＳ Ｐゴシック" charset="0"/>
              </a:defRPr>
            </a:lvl2pPr>
            <a:lvl3pPr marL="1081164" indent="-216233" eaLnBrk="0" hangingPunct="0">
              <a:defRPr>
                <a:solidFill>
                  <a:schemeClr val="tx1"/>
                </a:solidFill>
                <a:latin typeface="Arial" charset="0"/>
                <a:ea typeface="ＭＳ Ｐゴシック" charset="0"/>
              </a:defRPr>
            </a:lvl3pPr>
            <a:lvl4pPr marL="1513629" indent="-216233" eaLnBrk="0" hangingPunct="0">
              <a:defRPr>
                <a:solidFill>
                  <a:schemeClr val="tx1"/>
                </a:solidFill>
                <a:latin typeface="Arial" charset="0"/>
                <a:ea typeface="ＭＳ Ｐゴシック" charset="0"/>
              </a:defRPr>
            </a:lvl4pPr>
            <a:lvl5pPr marL="1946095" indent="-216233" eaLnBrk="0" hangingPunct="0">
              <a:defRPr>
                <a:solidFill>
                  <a:schemeClr val="tx1"/>
                </a:solidFill>
                <a:latin typeface="Arial" charset="0"/>
                <a:ea typeface="ＭＳ Ｐゴシック" charset="0"/>
              </a:defRPr>
            </a:lvl5pPr>
            <a:lvl6pPr marL="2378560" indent="-216233" eaLnBrk="0" fontAlgn="base" hangingPunct="0">
              <a:spcBef>
                <a:spcPct val="0"/>
              </a:spcBef>
              <a:spcAft>
                <a:spcPct val="0"/>
              </a:spcAft>
              <a:defRPr>
                <a:solidFill>
                  <a:schemeClr val="tx1"/>
                </a:solidFill>
                <a:latin typeface="Arial" charset="0"/>
                <a:ea typeface="ＭＳ Ｐゴシック" charset="0"/>
              </a:defRPr>
            </a:lvl6pPr>
            <a:lvl7pPr marL="2811026" indent="-216233" eaLnBrk="0" fontAlgn="base" hangingPunct="0">
              <a:spcBef>
                <a:spcPct val="0"/>
              </a:spcBef>
              <a:spcAft>
                <a:spcPct val="0"/>
              </a:spcAft>
              <a:defRPr>
                <a:solidFill>
                  <a:schemeClr val="tx1"/>
                </a:solidFill>
                <a:latin typeface="Arial" charset="0"/>
                <a:ea typeface="ＭＳ Ｐゴシック" charset="0"/>
              </a:defRPr>
            </a:lvl7pPr>
            <a:lvl8pPr marL="3243491" indent="-216233" eaLnBrk="0" fontAlgn="base" hangingPunct="0">
              <a:spcBef>
                <a:spcPct val="0"/>
              </a:spcBef>
              <a:spcAft>
                <a:spcPct val="0"/>
              </a:spcAft>
              <a:defRPr>
                <a:solidFill>
                  <a:schemeClr val="tx1"/>
                </a:solidFill>
                <a:latin typeface="Arial" charset="0"/>
                <a:ea typeface="ＭＳ Ｐゴシック" charset="0"/>
              </a:defRPr>
            </a:lvl8pPr>
            <a:lvl9pPr marL="3675957" indent="-216233"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9BFA3F0E-7320-D94B-B25F-91CD396C442A}" type="slidenum">
              <a:rPr lang="en-US"/>
              <a:pPr eaLnBrk="1" hangingPunct="1"/>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Slide Image Placeholder 1"/>
          <p:cNvSpPr>
            <a:spLocks noGrp="1" noRot="1" noChangeAspect="1" noTextEdit="1"/>
          </p:cNvSpPr>
          <p:nvPr>
            <p:ph type="sldImg"/>
          </p:nvPr>
        </p:nvSpPr>
        <p:spPr>
          <a:ln/>
        </p:spPr>
      </p:sp>
      <p:sp>
        <p:nvSpPr>
          <p:cNvPr id="23142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Calibri" charset="0"/>
            </a:endParaRPr>
          </a:p>
        </p:txBody>
      </p:sp>
      <p:sp>
        <p:nvSpPr>
          <p:cNvPr id="4" name="Slide Number Placeholder 3"/>
          <p:cNvSpPr>
            <a:spLocks noGrp="1"/>
          </p:cNvSpPr>
          <p:nvPr>
            <p:ph type="sldNum" sz="quarter" idx="5"/>
          </p:nvPr>
        </p:nvSpPr>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fld id="{DE3B96AD-70F8-334E-959A-023A60CB5179}"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87BE15D-5EA2-9F4F-807B-74067EE00F90}" type="slidenum">
              <a:rPr lang="en-US" smtClean="0"/>
              <a:pPr/>
              <a:t>15</a:t>
            </a:fld>
            <a:endParaRPr lang="en-US"/>
          </a:p>
        </p:txBody>
      </p:sp>
    </p:spTree>
    <p:extLst>
      <p:ext uri="{BB962C8B-B14F-4D97-AF65-F5344CB8AC3E}">
        <p14:creationId xmlns:p14="http://schemas.microsoft.com/office/powerpoint/2010/main" val="39024566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Text Box 1"/>
          <p:cNvSpPr txBox="1">
            <a:spLocks noChangeArrowheads="1"/>
          </p:cNvSpPr>
          <p:nvPr/>
        </p:nvSpPr>
        <p:spPr bwMode="auto">
          <a:xfrm>
            <a:off x="1399656" y="914713"/>
            <a:ext cx="4057131" cy="3135041"/>
          </a:xfrm>
          <a:prstGeom prst="rect">
            <a:avLst/>
          </a:prstGeom>
          <a:solidFill>
            <a:srgbClr val="FFFFFF"/>
          </a:solidFill>
          <a:ln w="9525">
            <a:solidFill>
              <a:srgbClr val="000000"/>
            </a:solidFill>
            <a:miter lim="800000"/>
            <a:headEnd/>
            <a:tailEnd/>
          </a:ln>
        </p:spPr>
        <p:txBody>
          <a:bodyPr wrap="none" lIns="80712" tIns="40356" rIns="80712" bIns="40356" anchor="ctr"/>
          <a:lstStyle>
            <a:lvl1pPr eaLnBrk="0" hangingPunct="0">
              <a:defRPr sz="1200" b="1">
                <a:solidFill>
                  <a:schemeClr val="tx1"/>
                </a:solidFill>
                <a:latin typeface="Arial" charset="0"/>
                <a:ea typeface="MS PGothic" charset="0"/>
                <a:cs typeface="MS PGothic" charset="0"/>
              </a:defRPr>
            </a:lvl1pPr>
            <a:lvl2pPr marL="742950" indent="-285750" eaLnBrk="0" hangingPunct="0">
              <a:defRPr sz="1200" b="1">
                <a:solidFill>
                  <a:schemeClr val="tx1"/>
                </a:solidFill>
                <a:latin typeface="Arial" charset="0"/>
                <a:ea typeface="MS PGothic" charset="0"/>
                <a:cs typeface="MS PGothic" charset="0"/>
              </a:defRPr>
            </a:lvl2pPr>
            <a:lvl3pPr marL="1143000" indent="-228600" eaLnBrk="0" hangingPunct="0">
              <a:defRPr sz="1200" b="1">
                <a:solidFill>
                  <a:schemeClr val="tx1"/>
                </a:solidFill>
                <a:latin typeface="Arial" charset="0"/>
                <a:ea typeface="MS PGothic" charset="0"/>
                <a:cs typeface="MS PGothic" charset="0"/>
              </a:defRPr>
            </a:lvl3pPr>
            <a:lvl4pPr marL="1600200" indent="-228600" eaLnBrk="0" hangingPunct="0">
              <a:defRPr sz="1200" b="1">
                <a:solidFill>
                  <a:schemeClr val="tx1"/>
                </a:solidFill>
                <a:latin typeface="Arial" charset="0"/>
                <a:ea typeface="MS PGothic" charset="0"/>
                <a:cs typeface="MS PGothic" charset="0"/>
              </a:defRPr>
            </a:lvl4pPr>
            <a:lvl5pPr marL="2057400" indent="-228600" eaLnBrk="0" hangingPunct="0">
              <a:defRPr sz="1200" b="1">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1200" b="1">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1200" b="1">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1200" b="1">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1200" b="1">
                <a:solidFill>
                  <a:schemeClr val="tx1"/>
                </a:solidFill>
                <a:latin typeface="Arial" charset="0"/>
                <a:ea typeface="MS PGothic" charset="0"/>
                <a:cs typeface="MS PGothic" charset="0"/>
              </a:defRPr>
            </a:lvl9pPr>
          </a:lstStyle>
          <a:p>
            <a:pPr algn="ctr" eaLnBrk="1" hangingPunct="1"/>
            <a:endParaRPr lang="en-US" sz="2000">
              <a:ea typeface="ヒラギノ角ゴ Pro W3" charset="0"/>
              <a:cs typeface="ヒラギノ角ゴ Pro W3" charset="0"/>
            </a:endParaRPr>
          </a:p>
        </p:txBody>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4" name="Rectangle 1"/>
          <p:cNvSpPr>
            <a:spLocks noGrp="1" noRot="1" noChangeAspect="1" noChangeArrowheads="1" noTextEdit="1"/>
          </p:cNvSpPr>
          <p:nvPr>
            <p:ph type="sldImg"/>
          </p:nvPr>
        </p:nvSpPr>
        <p:spPr>
          <a:ln/>
        </p:spPr>
      </p:sp>
      <p:sp>
        <p:nvSpPr>
          <p:cNvPr id="13315" name="Text Box 2"/>
          <p:cNvSpPr txBox="1">
            <a:spLocks noGrp="1" noChangeArrowheads="1"/>
          </p:cNvSpPr>
          <p:nvPr>
            <p:ph type="body" idx="1"/>
          </p:nvPr>
        </p:nvSpPr>
        <p:spPr>
          <a:xfrm>
            <a:off x="1046350" y="4352637"/>
            <a:ext cx="4770904" cy="8097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15900" indent="-21590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cs typeface="ＭＳ Ｐゴシック" charset="0"/>
              </a:defRPr>
            </a:lvl1pPr>
            <a:lvl2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2pPr>
            <a:lvl3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3pPr>
            <a:lvl4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4pPr>
            <a:lvl5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5pPr>
            <a:lvl6pPr marL="2514600" indent="-228600" defTabSz="4572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6pPr>
            <a:lvl7pPr marL="2971800" indent="-228600" defTabSz="4572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7pPr>
            <a:lvl8pPr marL="3429000" indent="-228600" defTabSz="4572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8pPr>
            <a:lvl9pPr marL="3886200" indent="-228600" defTabSz="4572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9pPr>
          </a:lstStyle>
          <a:p>
            <a:pPr eaLnBrk="1">
              <a:lnSpc>
                <a:spcPct val="97000"/>
              </a:lnSpc>
              <a:spcBef>
                <a:spcPct val="0"/>
              </a:spcBef>
              <a:buSzPct val="45000"/>
              <a:buFont typeface="StarSymbol" charset="0"/>
              <a:buNone/>
            </a:pPr>
            <a:endParaRPr lang="en-GB" dirty="0">
              <a:latin typeface="Arial" charset="0"/>
              <a:cs typeface="Gothic"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ln/>
        </p:spPr>
        <p:txBody>
          <a:bodyPr/>
          <a:lstStyle/>
          <a:p>
            <a:pPr>
              <a:defRPr/>
            </a:pPr>
            <a:endParaRPr lang="en-US" dirty="0" smtClean="0">
              <a:ea typeface="+mn-ea"/>
              <a:cs typeface="+mn-cs"/>
            </a:endParaRPr>
          </a:p>
        </p:txBody>
      </p:sp>
      <p:sp>
        <p:nvSpPr>
          <p:cNvPr id="56323"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eaLnBrk="0" hangingPunct="0">
              <a:defRPr sz="1200" b="1">
                <a:solidFill>
                  <a:schemeClr val="tx1"/>
                </a:solidFill>
                <a:latin typeface="Arial" charset="0"/>
                <a:ea typeface="MS PGothic" charset="0"/>
                <a:cs typeface="MS PGothic" charset="0"/>
              </a:defRPr>
            </a:lvl1pPr>
            <a:lvl2pPr marL="742950" indent="-285750" defTabSz="923925" eaLnBrk="0" hangingPunct="0">
              <a:defRPr sz="1200" b="1">
                <a:solidFill>
                  <a:schemeClr val="tx1"/>
                </a:solidFill>
                <a:latin typeface="Arial" charset="0"/>
                <a:ea typeface="MS PGothic" charset="0"/>
                <a:cs typeface="MS PGothic" charset="0"/>
              </a:defRPr>
            </a:lvl2pPr>
            <a:lvl3pPr marL="1143000" indent="-228600" defTabSz="923925" eaLnBrk="0" hangingPunct="0">
              <a:defRPr sz="1200" b="1">
                <a:solidFill>
                  <a:schemeClr val="tx1"/>
                </a:solidFill>
                <a:latin typeface="Arial" charset="0"/>
                <a:ea typeface="MS PGothic" charset="0"/>
                <a:cs typeface="MS PGothic" charset="0"/>
              </a:defRPr>
            </a:lvl3pPr>
            <a:lvl4pPr marL="1600200" indent="-228600" defTabSz="923925" eaLnBrk="0" hangingPunct="0">
              <a:defRPr sz="1200" b="1">
                <a:solidFill>
                  <a:schemeClr val="tx1"/>
                </a:solidFill>
                <a:latin typeface="Arial" charset="0"/>
                <a:ea typeface="MS PGothic" charset="0"/>
                <a:cs typeface="MS PGothic" charset="0"/>
              </a:defRPr>
            </a:lvl4pPr>
            <a:lvl5pPr marL="2057400" indent="-228600" defTabSz="923925" eaLnBrk="0" hangingPunct="0">
              <a:defRPr sz="1200" b="1">
                <a:solidFill>
                  <a:schemeClr val="tx1"/>
                </a:solidFill>
                <a:latin typeface="Arial" charset="0"/>
                <a:ea typeface="MS PGothic" charset="0"/>
                <a:cs typeface="MS PGothic" charset="0"/>
              </a:defRPr>
            </a:lvl5pPr>
            <a:lvl6pPr marL="2514600" indent="-228600" defTabSz="923925" eaLnBrk="0" fontAlgn="base" hangingPunct="0">
              <a:spcBef>
                <a:spcPct val="0"/>
              </a:spcBef>
              <a:spcAft>
                <a:spcPct val="0"/>
              </a:spcAft>
              <a:defRPr sz="1200" b="1">
                <a:solidFill>
                  <a:schemeClr val="tx1"/>
                </a:solidFill>
                <a:latin typeface="Arial" charset="0"/>
                <a:ea typeface="MS PGothic" charset="0"/>
                <a:cs typeface="MS PGothic" charset="0"/>
              </a:defRPr>
            </a:lvl6pPr>
            <a:lvl7pPr marL="2971800" indent="-228600" defTabSz="923925" eaLnBrk="0" fontAlgn="base" hangingPunct="0">
              <a:spcBef>
                <a:spcPct val="0"/>
              </a:spcBef>
              <a:spcAft>
                <a:spcPct val="0"/>
              </a:spcAft>
              <a:defRPr sz="1200" b="1">
                <a:solidFill>
                  <a:schemeClr val="tx1"/>
                </a:solidFill>
                <a:latin typeface="Arial" charset="0"/>
                <a:ea typeface="MS PGothic" charset="0"/>
                <a:cs typeface="MS PGothic" charset="0"/>
              </a:defRPr>
            </a:lvl7pPr>
            <a:lvl8pPr marL="3429000" indent="-228600" defTabSz="923925" eaLnBrk="0" fontAlgn="base" hangingPunct="0">
              <a:spcBef>
                <a:spcPct val="0"/>
              </a:spcBef>
              <a:spcAft>
                <a:spcPct val="0"/>
              </a:spcAft>
              <a:defRPr sz="1200" b="1">
                <a:solidFill>
                  <a:schemeClr val="tx1"/>
                </a:solidFill>
                <a:latin typeface="Arial" charset="0"/>
                <a:ea typeface="MS PGothic" charset="0"/>
                <a:cs typeface="MS PGothic" charset="0"/>
              </a:defRPr>
            </a:lvl8pPr>
            <a:lvl9pPr marL="3886200" indent="-228600" defTabSz="923925" eaLnBrk="0" fontAlgn="base" hangingPunct="0">
              <a:spcBef>
                <a:spcPct val="0"/>
              </a:spcBef>
              <a:spcAft>
                <a:spcPct val="0"/>
              </a:spcAft>
              <a:defRPr sz="1200" b="1">
                <a:solidFill>
                  <a:schemeClr val="tx1"/>
                </a:solidFill>
                <a:latin typeface="Arial" charset="0"/>
                <a:ea typeface="MS PGothic" charset="0"/>
                <a:cs typeface="MS PGothic" charset="0"/>
              </a:defRPr>
            </a:lvl9pPr>
          </a:lstStyle>
          <a:p>
            <a:pPr>
              <a:defRPr/>
            </a:pPr>
            <a:fld id="{09EE5D93-516E-5241-B7DB-F8B5E28E0496}" type="slidenum">
              <a:rPr lang="en-US" b="0">
                <a:latin typeface="Trebuchet MS" charset="0"/>
              </a:rPr>
              <a:pPr>
                <a:defRPr/>
              </a:pPr>
              <a:t>18</a:t>
            </a:fld>
            <a:endParaRPr lang="en-US" b="0">
              <a:latin typeface="Trebuchet MS"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400175" y="914400"/>
            <a:ext cx="4056063" cy="3135313"/>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2058" tIns="41029" rIns="82058" bIns="41029" anchor="ctr"/>
          <a:lstStyle/>
          <a:p>
            <a:pPr>
              <a:defRPr/>
            </a:pPr>
            <a:endParaRPr lang="en-US"/>
          </a:p>
        </p:txBody>
      </p:sp>
      <p:sp>
        <p:nvSpPr>
          <p:cNvPr id="4098" name="Text Box 2"/>
          <p:cNvSpPr txBox="1">
            <a:spLocks noGrp="1" noChangeArrowheads="1"/>
          </p:cNvSpPr>
          <p:nvPr>
            <p:ph type="body"/>
          </p:nvPr>
        </p:nvSpPr>
        <p:spPr>
          <a:xfrm>
            <a:off x="1046163" y="4352925"/>
            <a:ext cx="4770437" cy="3478213"/>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1pPr>
            <a:lvl2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2pPr>
            <a:lvl3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3pPr>
            <a:lvl4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4pPr>
            <a:lvl5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5pPr>
            <a:lvl6pPr marL="25146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6pPr>
            <a:lvl7pPr marL="29718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7pPr>
            <a:lvl8pPr marL="34290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8pPr>
            <a:lvl9pPr marL="38862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9pPr>
          </a:lstStyle>
          <a:p>
            <a:pPr eaLnBrk="1">
              <a:lnSpc>
                <a:spcPct val="93000"/>
              </a:lnSpc>
              <a:spcBef>
                <a:spcPct val="0"/>
              </a:spcBef>
              <a:buSzPct val="45000"/>
              <a:buFont typeface="Wingdings" charset="0"/>
              <a:buNone/>
              <a:defRPr/>
            </a:pPr>
            <a:endParaRPr lang="en-GB" dirty="0">
              <a:latin typeface="Arial" charset="0"/>
              <a:cs typeface="msgothic"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87BE15D-5EA2-9F4F-807B-74067EE00F90}" type="slidenum">
              <a:rPr lang="en-US" smtClean="0"/>
              <a:pPr/>
              <a:t>2</a:t>
            </a:fld>
            <a:endParaRPr lang="en-US"/>
          </a:p>
        </p:txBody>
      </p:sp>
    </p:spTree>
    <p:extLst>
      <p:ext uri="{BB962C8B-B14F-4D97-AF65-F5344CB8AC3E}">
        <p14:creationId xmlns:p14="http://schemas.microsoft.com/office/powerpoint/2010/main" val="36280336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99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498ED0D-A421-4EF7-9BAE-54C71FCDBFC5}" type="slidenum">
              <a:rPr lang="en-US" smtClean="0">
                <a:solidFill>
                  <a:prstClr val="black"/>
                </a:solidFill>
                <a:latin typeface="Calibri"/>
                <a:cs typeface="Arial" charset="0"/>
              </a:rPr>
              <a:pPr fontAlgn="base">
                <a:spcBef>
                  <a:spcPct val="0"/>
                </a:spcBef>
                <a:spcAft>
                  <a:spcPct val="0"/>
                </a:spcAft>
                <a:defRPr/>
              </a:pPr>
              <a:t>20</a:t>
            </a:fld>
            <a:endParaRPr lang="en-US" smtClean="0">
              <a:solidFill>
                <a:prstClr val="black"/>
              </a:solidFill>
              <a:latin typeface="Calibri"/>
              <a:cs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8159EBC-0C7A-4C5B-995B-0644D5249711}"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87BE15D-5EA2-9F4F-807B-74067EE00F90}" type="slidenum">
              <a:rPr lang="en-US" smtClean="0"/>
              <a:pPr/>
              <a:t>22</a:t>
            </a:fld>
            <a:endParaRPr lang="en-US"/>
          </a:p>
        </p:txBody>
      </p:sp>
    </p:spTree>
    <p:extLst>
      <p:ext uri="{BB962C8B-B14F-4D97-AF65-F5344CB8AC3E}">
        <p14:creationId xmlns:p14="http://schemas.microsoft.com/office/powerpoint/2010/main" val="20369683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87BE15D-5EA2-9F4F-807B-74067EE00F90}" type="slidenum">
              <a:rPr lang="en-US" smtClean="0"/>
              <a:pPr/>
              <a:t>23</a:t>
            </a:fld>
            <a:endParaRPr lang="en-US"/>
          </a:p>
        </p:txBody>
      </p:sp>
    </p:spTree>
    <p:extLst>
      <p:ext uri="{BB962C8B-B14F-4D97-AF65-F5344CB8AC3E}">
        <p14:creationId xmlns:p14="http://schemas.microsoft.com/office/powerpoint/2010/main" val="5446201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87BE15D-5EA2-9F4F-807B-74067EE00F90}" type="slidenum">
              <a:rPr lang="en-US" smtClean="0"/>
              <a:pPr/>
              <a:t>24</a:t>
            </a:fld>
            <a:endParaRPr lang="en-US"/>
          </a:p>
        </p:txBody>
      </p:sp>
    </p:spTree>
    <p:extLst>
      <p:ext uri="{BB962C8B-B14F-4D97-AF65-F5344CB8AC3E}">
        <p14:creationId xmlns:p14="http://schemas.microsoft.com/office/powerpoint/2010/main" val="41672310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7"/>
          <p:cNvSpPr>
            <a:spLocks noGrp="1" noChangeArrowheads="1"/>
          </p:cNvSpPr>
          <p:nvPr>
            <p:ph type="sldNum" sz="quarter" idx="5"/>
          </p:nvPr>
        </p:nvSpPr>
        <p:spPr>
          <a:ln/>
        </p:spPr>
        <p:txBody>
          <a:bodyPr/>
          <a:lstStyle/>
          <a:p>
            <a:fld id="{B0426477-7BA9-4C22-A4F5-870C2F4938DF}" type="slidenum">
              <a:rPr lang="en-US"/>
              <a:pPr/>
              <a:t>25</a:t>
            </a:fld>
            <a:endParaRPr lang="en-US"/>
          </a:p>
        </p:txBody>
      </p:sp>
      <p:sp>
        <p:nvSpPr>
          <p:cNvPr id="524290" name="Rectangle 7"/>
          <p:cNvSpPr txBox="1">
            <a:spLocks noGrp="1" noChangeArrowheads="1"/>
          </p:cNvSpPr>
          <p:nvPr/>
        </p:nvSpPr>
        <p:spPr bwMode="auto">
          <a:xfrm>
            <a:off x="3884316" y="8684914"/>
            <a:ext cx="2972115" cy="457515"/>
          </a:xfrm>
          <a:prstGeom prst="rect">
            <a:avLst/>
          </a:prstGeom>
          <a:noFill/>
          <a:ln w="9525">
            <a:noFill/>
            <a:miter lim="800000"/>
            <a:headEnd/>
            <a:tailEnd/>
          </a:ln>
        </p:spPr>
        <p:txBody>
          <a:bodyPr lIns="90418" tIns="45209" rIns="90418" bIns="45209" anchor="b"/>
          <a:lstStyle/>
          <a:p>
            <a:pPr algn="r"/>
            <a:fld id="{55E91F63-603C-4A35-A8F6-C6E471FDC461}" type="slidenum">
              <a:rPr lang="en-US" sz="1200">
                <a:cs typeface="Arial" charset="0"/>
              </a:rPr>
              <a:pPr algn="r"/>
              <a:t>25</a:t>
            </a:fld>
            <a:endParaRPr lang="en-US" sz="1200">
              <a:cs typeface="Arial" charset="0"/>
            </a:endParaRPr>
          </a:p>
        </p:txBody>
      </p:sp>
      <p:sp>
        <p:nvSpPr>
          <p:cNvPr id="524291" name="Rectangle 7"/>
          <p:cNvSpPr txBox="1">
            <a:spLocks noGrp="1" noChangeArrowheads="1"/>
          </p:cNvSpPr>
          <p:nvPr/>
        </p:nvSpPr>
        <p:spPr bwMode="auto">
          <a:xfrm>
            <a:off x="3884316" y="8686487"/>
            <a:ext cx="2972115" cy="455942"/>
          </a:xfrm>
          <a:prstGeom prst="rect">
            <a:avLst/>
          </a:prstGeom>
          <a:noFill/>
          <a:ln w="9525">
            <a:noFill/>
            <a:miter lim="800000"/>
            <a:headEnd/>
            <a:tailEnd/>
          </a:ln>
        </p:spPr>
        <p:txBody>
          <a:bodyPr lIns="91346" tIns="45674" rIns="91346" bIns="45674" anchor="b"/>
          <a:lstStyle/>
          <a:p>
            <a:pPr algn="r" defTabSz="914409"/>
            <a:fld id="{7F28925C-798D-40FE-98FC-0E11C2B137E6}" type="slidenum">
              <a:rPr lang="en-US" sz="1200">
                <a:cs typeface="Arial" charset="0"/>
              </a:rPr>
              <a:pPr algn="r" defTabSz="914409"/>
              <a:t>25</a:t>
            </a:fld>
            <a:endParaRPr lang="en-US" sz="1200">
              <a:cs typeface="Arial" charset="0"/>
            </a:endParaRPr>
          </a:p>
        </p:txBody>
      </p:sp>
      <p:sp>
        <p:nvSpPr>
          <p:cNvPr id="524292" name="Rectangle 7"/>
          <p:cNvSpPr txBox="1">
            <a:spLocks noGrp="1" noChangeArrowheads="1"/>
          </p:cNvSpPr>
          <p:nvPr/>
        </p:nvSpPr>
        <p:spPr bwMode="auto">
          <a:xfrm>
            <a:off x="3885887" y="8688058"/>
            <a:ext cx="2972114" cy="455942"/>
          </a:xfrm>
          <a:prstGeom prst="rect">
            <a:avLst/>
          </a:prstGeom>
          <a:noFill/>
          <a:ln w="9525">
            <a:noFill/>
            <a:miter lim="800000"/>
            <a:headEnd/>
            <a:tailEnd/>
          </a:ln>
        </p:spPr>
        <p:txBody>
          <a:bodyPr lIns="91346" tIns="45674" rIns="91346" bIns="45674" anchor="b"/>
          <a:lstStyle/>
          <a:p>
            <a:pPr algn="r" defTabSz="914409" eaLnBrk="0" hangingPunct="0"/>
            <a:fld id="{A013771B-9C46-4931-AA3C-8D1D2EBA7088}" type="slidenum">
              <a:rPr lang="en-US" sz="1200">
                <a:ea typeface="Arial Unicode MS" pitchFamily="34" charset="-128"/>
                <a:cs typeface="Arial Unicode MS" pitchFamily="34" charset="-128"/>
              </a:rPr>
              <a:pPr algn="r" defTabSz="914409" eaLnBrk="0" hangingPunct="0"/>
              <a:t>25</a:t>
            </a:fld>
            <a:endParaRPr lang="en-US" sz="1200">
              <a:ea typeface="Arial Unicode MS" pitchFamily="34" charset="-128"/>
              <a:cs typeface="Arial Unicode MS" pitchFamily="34" charset="-128"/>
            </a:endParaRPr>
          </a:p>
        </p:txBody>
      </p:sp>
      <p:sp>
        <p:nvSpPr>
          <p:cNvPr id="524293" name="Rectangle 2"/>
          <p:cNvSpPr>
            <a:spLocks noGrp="1" noRot="1" noChangeAspect="1" noChangeArrowheads="1" noTextEdit="1"/>
          </p:cNvSpPr>
          <p:nvPr>
            <p:ph type="sldImg"/>
          </p:nvPr>
        </p:nvSpPr>
        <p:spPr>
          <a:xfrm>
            <a:off x="1144588" y="685800"/>
            <a:ext cx="4572000" cy="3429000"/>
          </a:xfrm>
          <a:ln/>
        </p:spPr>
      </p:sp>
      <p:sp>
        <p:nvSpPr>
          <p:cNvPr id="524294" name="Rectangle 3"/>
          <p:cNvSpPr>
            <a:spLocks noGrp="1" noChangeArrowheads="1"/>
          </p:cNvSpPr>
          <p:nvPr>
            <p:ph type="body" idx="1"/>
          </p:nvPr>
        </p:nvSpPr>
        <p:spPr>
          <a:xfrm>
            <a:off x="913772" y="4344030"/>
            <a:ext cx="5030456" cy="4112913"/>
          </a:xfrm>
        </p:spPr>
        <p:txBody>
          <a:bodyPr lIns="91346" tIns="45674" rIns="91346" bIns="45674"/>
          <a:lstStyle/>
          <a:p>
            <a:endParaRPr lang="en-US">
              <a:cs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87BE15D-5EA2-9F4F-807B-74067EE00F90}" type="slidenum">
              <a:rPr lang="en-US" smtClean="0"/>
              <a:pPr/>
              <a:t>26</a:t>
            </a:fld>
            <a:endParaRPr lang="en-US"/>
          </a:p>
        </p:txBody>
      </p:sp>
    </p:spTree>
    <p:extLst>
      <p:ext uri="{BB962C8B-B14F-4D97-AF65-F5344CB8AC3E}">
        <p14:creationId xmlns:p14="http://schemas.microsoft.com/office/powerpoint/2010/main" val="21467807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7"/>
          <p:cNvSpPr>
            <a:spLocks noGrp="1" noChangeArrowheads="1"/>
          </p:cNvSpPr>
          <p:nvPr>
            <p:ph type="sldNum" sz="quarter" idx="5"/>
          </p:nvPr>
        </p:nvSpPr>
        <p:spPr>
          <a:noFill/>
          <a:ln>
            <a:miter lim="800000"/>
            <a:headEnd/>
            <a:tailEnd/>
          </a:ln>
        </p:spPr>
        <p:txBody>
          <a:bodyPr/>
          <a:lstStyle/>
          <a:p>
            <a:fld id="{C3FC26B4-BB9C-EF41-8FC4-3C9CC72630D6}" type="slidenum">
              <a:rPr lang="en-US"/>
              <a:pPr/>
              <a:t>27</a:t>
            </a:fld>
            <a:endParaRPr lang="en-US"/>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p:spPr>
        <p:txBody>
          <a:bodyPr/>
          <a:lstStyle/>
          <a:p>
            <a:pPr eaLnBrk="1" hangingPunct="1"/>
            <a:endParaRPr lang="en-US">
              <a:ea typeface="ＭＳ Ｐゴシック" charset="-128"/>
              <a:cs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87BE15D-5EA2-9F4F-807B-74067EE00F90}" type="slidenum">
              <a:rPr lang="en-US" smtClean="0"/>
              <a:pPr/>
              <a:t>3</a:t>
            </a:fld>
            <a:endParaRPr lang="en-US"/>
          </a:p>
        </p:txBody>
      </p:sp>
    </p:spTree>
    <p:extLst>
      <p:ext uri="{BB962C8B-B14F-4D97-AF65-F5344CB8AC3E}">
        <p14:creationId xmlns:p14="http://schemas.microsoft.com/office/powerpoint/2010/main" val="3587344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87BE15D-5EA2-9F4F-807B-74067EE00F90}" type="slidenum">
              <a:rPr lang="en-US" smtClean="0"/>
              <a:pPr/>
              <a:t>4</a:t>
            </a:fld>
            <a:endParaRPr lang="en-US"/>
          </a:p>
        </p:txBody>
      </p:sp>
    </p:spTree>
    <p:extLst>
      <p:ext uri="{BB962C8B-B14F-4D97-AF65-F5344CB8AC3E}">
        <p14:creationId xmlns:p14="http://schemas.microsoft.com/office/powerpoint/2010/main" val="9153948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65A8F80D-183F-EB4E-A568-D566EF75DE08}" type="slidenum">
              <a:rPr lang="en-US"/>
              <a:pPr eaLnBrk="1" hangingPunct="1"/>
              <a:t>5</a:t>
            </a:fld>
            <a:endParaRPr lang="en-US"/>
          </a:p>
        </p:txBody>
      </p:sp>
      <p:sp>
        <p:nvSpPr>
          <p:cNvPr id="47107" name="Rectangle 2"/>
          <p:cNvSpPr>
            <a:spLocks noGrp="1" noRot="1" noChangeAspect="1" noChangeArrowheads="1" noTextEdit="1"/>
          </p:cNvSpPr>
          <p:nvPr>
            <p:ph type="sldImg"/>
          </p:nvPr>
        </p:nvSpPr>
        <p:spPr>
          <a:xfrm>
            <a:off x="1143000" y="687388"/>
            <a:ext cx="4572000" cy="3429000"/>
          </a:xfrm>
          <a:ln/>
        </p:spPr>
      </p:sp>
      <p:sp>
        <p:nvSpPr>
          <p:cNvPr id="47108" name="Rectangle 3"/>
          <p:cNvSpPr>
            <a:spLocks noGrp="1" noChangeArrowheads="1"/>
          </p:cNvSpPr>
          <p:nvPr>
            <p:ph type="body" idx="1"/>
          </p:nvPr>
        </p:nvSpPr>
        <p:spPr>
          <a:xfrm>
            <a:off x="923925" y="4343400"/>
            <a:ext cx="5183188" cy="4113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87BE15D-5EA2-9F4F-807B-74067EE00F90}" type="slidenum">
              <a:rPr lang="en-US" smtClean="0"/>
              <a:pPr/>
              <a:t>6</a:t>
            </a:fld>
            <a:endParaRPr lang="en-US"/>
          </a:p>
        </p:txBody>
      </p:sp>
    </p:spTree>
    <p:extLst>
      <p:ext uri="{BB962C8B-B14F-4D97-AF65-F5344CB8AC3E}">
        <p14:creationId xmlns:p14="http://schemas.microsoft.com/office/powerpoint/2010/main" val="16512007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87BE15D-5EA2-9F4F-807B-74067EE00F90}" type="slidenum">
              <a:rPr lang="en-US" smtClean="0"/>
              <a:pPr/>
              <a:t>7</a:t>
            </a:fld>
            <a:endParaRPr lang="en-US"/>
          </a:p>
        </p:txBody>
      </p:sp>
    </p:spTree>
    <p:extLst>
      <p:ext uri="{BB962C8B-B14F-4D97-AF65-F5344CB8AC3E}">
        <p14:creationId xmlns:p14="http://schemas.microsoft.com/office/powerpoint/2010/main" val="15449888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91AF34-88EE-FD4C-B5EA-B013DE59BD40}" type="slidenum">
              <a:rPr lang="en-US">
                <a:solidFill>
                  <a:prstClr val="black"/>
                </a:solidFill>
              </a:rPr>
              <a:pPr/>
              <a:t>8</a:t>
            </a:fld>
            <a:endParaRPr lang="en-US">
              <a:solidFill>
                <a:prstClr val="black"/>
              </a:solidFill>
            </a:endParaRPr>
          </a:p>
        </p:txBody>
      </p:sp>
      <p:sp>
        <p:nvSpPr>
          <p:cNvPr id="139266" name="Rectangle 2"/>
          <p:cNvSpPr>
            <a:spLocks noGrp="1" noRot="1" noChangeAspect="1" noChangeArrowheads="1" noTextEdit="1"/>
          </p:cNvSpPr>
          <p:nvPr>
            <p:ph type="sldImg"/>
          </p:nvPr>
        </p:nvSpPr>
        <p:spPr bwMode="auto">
          <a:xfrm>
            <a:off x="1158875" y="698500"/>
            <a:ext cx="4541838" cy="3406775"/>
          </a:xfrm>
          <a:prstGeom prst="rect">
            <a:avLst/>
          </a:prstGeom>
          <a:noFill/>
          <a:ln w="12700" cap="flat">
            <a:solidFill>
              <a:schemeClr val="tx1"/>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sp>
      <p:sp>
        <p:nvSpPr>
          <p:cNvPr id="139267" name="Rectangle 3"/>
          <p:cNvSpPr>
            <a:spLocks noGrp="1" noChangeArrowheads="1"/>
          </p:cNvSpPr>
          <p:nvPr>
            <p:ph type="body" idx="1"/>
          </p:nvPr>
        </p:nvSpPr>
        <p:spPr bwMode="auto">
          <a:xfrm>
            <a:off x="915988" y="4351338"/>
            <a:ext cx="5026025" cy="41386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lIns="85680" tIns="43619" rIns="85680" bIns="43619"/>
          <a:lstStyle/>
          <a:p>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058D7AAE-5E51-374F-B1E0-EA95D23A5C53}" type="slidenum">
              <a:rPr lang="en-US">
                <a:solidFill>
                  <a:prstClr val="black"/>
                </a:solidFill>
              </a:rPr>
              <a:pPr/>
              <a:t>9</a:t>
            </a:fld>
            <a:endParaRPr lang="en-US">
              <a:solidFill>
                <a:prstClr val="black"/>
              </a:solidFill>
            </a:endParaRPr>
          </a:p>
        </p:txBody>
      </p:sp>
      <p:sp>
        <p:nvSpPr>
          <p:cNvPr id="241666" name="Rectangle 2"/>
          <p:cNvSpPr>
            <a:spLocks noGrp="1" noRot="1" noChangeAspect="1" noChangeArrowheads="1" noTextEdit="1"/>
          </p:cNvSpPr>
          <p:nvPr>
            <p:ph type="sldImg"/>
          </p:nvPr>
        </p:nvSpPr>
        <p:spPr>
          <a:xfrm>
            <a:off x="1144588" y="685800"/>
            <a:ext cx="4572000" cy="3429000"/>
          </a:xfrm>
          <a:ln/>
          <a:extLst>
            <a:ext uri="{FAA26D3D-D897-4be2-8F04-BA451C77F1D7}">
              <ma14:placeholderFlag xmlns:ma14="http://schemas.microsoft.com/office/mac/drawingml/2011/main" val="1"/>
            </a:ext>
          </a:extLst>
        </p:spPr>
      </p:sp>
      <p:sp>
        <p:nvSpPr>
          <p:cNvPr id="241667" name="Rectangle 3"/>
          <p:cNvSpPr>
            <a:spLocks noGrp="1" noChangeArrowheads="1"/>
          </p:cNvSpPr>
          <p:nvPr>
            <p:ph type="body" idx="1"/>
          </p:nvPr>
        </p:nvSpPr>
        <p:spPr>
          <a:xfrm>
            <a:off x="819150" y="4343400"/>
            <a:ext cx="5029200" cy="4114800"/>
          </a:xfrm>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5466441-3474-714E-89C7-8DF8A6CD5795}" type="datetimeFigureOut">
              <a:rPr lang="en-US" smtClean="0"/>
              <a:pPr/>
              <a:t>2/28/13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3D95B2-21D4-1644-BD8D-62C67B00C5E8}" type="slidenum">
              <a:rPr lang="en-US" smtClean="0"/>
              <a:pPr/>
              <a:t>‹#›</a:t>
            </a:fld>
            <a:endParaRPr lang="en-US"/>
          </a:p>
        </p:txBody>
      </p:sp>
    </p:spTree>
    <p:extLst>
      <p:ext uri="{BB962C8B-B14F-4D97-AF65-F5344CB8AC3E}">
        <p14:creationId xmlns:p14="http://schemas.microsoft.com/office/powerpoint/2010/main" val="1287613729"/>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466441-3474-714E-89C7-8DF8A6CD5795}" type="datetimeFigureOut">
              <a:rPr lang="en-US" smtClean="0"/>
              <a:pPr/>
              <a:t>2/28/13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3D95B2-21D4-1644-BD8D-62C67B00C5E8}" type="slidenum">
              <a:rPr lang="en-US" smtClean="0"/>
              <a:pPr/>
              <a:t>‹#›</a:t>
            </a:fld>
            <a:endParaRPr lang="en-US"/>
          </a:p>
        </p:txBody>
      </p:sp>
    </p:spTree>
    <p:extLst>
      <p:ext uri="{BB962C8B-B14F-4D97-AF65-F5344CB8AC3E}">
        <p14:creationId xmlns:p14="http://schemas.microsoft.com/office/powerpoint/2010/main" val="2802776697"/>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466441-3474-714E-89C7-8DF8A6CD5795}" type="datetimeFigureOut">
              <a:rPr lang="en-US" smtClean="0"/>
              <a:pPr/>
              <a:t>2/28/13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3D95B2-21D4-1644-BD8D-62C67B00C5E8}" type="slidenum">
              <a:rPr lang="en-US" smtClean="0"/>
              <a:pPr/>
              <a:t>‹#›</a:t>
            </a:fld>
            <a:endParaRPr lang="en-US"/>
          </a:p>
        </p:txBody>
      </p:sp>
    </p:spTree>
    <p:extLst>
      <p:ext uri="{BB962C8B-B14F-4D97-AF65-F5344CB8AC3E}">
        <p14:creationId xmlns:p14="http://schemas.microsoft.com/office/powerpoint/2010/main" val="1466887372"/>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7_Blank">
    <p:spTree>
      <p:nvGrpSpPr>
        <p:cNvPr id="1" name=""/>
        <p:cNvGrpSpPr/>
        <p:nvPr/>
      </p:nvGrpSpPr>
      <p:grpSpPr>
        <a:xfrm>
          <a:off x="0" y="0"/>
          <a:ext cx="0" cy="0"/>
          <a:chOff x="0" y="0"/>
          <a:chExt cx="0" cy="0"/>
        </a:xfrm>
      </p:grpSpPr>
      <p:sp>
        <p:nvSpPr>
          <p:cNvPr id="4" name="Text Placeholder 3"/>
          <p:cNvSpPr>
            <a:spLocks noGrp="1"/>
          </p:cNvSpPr>
          <p:nvPr>
            <p:ph type="body" sz="quarter" idx="12"/>
          </p:nvPr>
        </p:nvSpPr>
        <p:spPr>
          <a:xfrm>
            <a:off x="0" y="76200"/>
            <a:ext cx="9144000" cy="228600"/>
          </a:xfrm>
        </p:spPr>
        <p:txBody>
          <a:bodyPr/>
          <a:lstStyle>
            <a:lvl1pPr marL="0" marR="0" indent="0" algn="ctr" defTabSz="914400" rtl="0" eaLnBrk="1" fontAlgn="auto" latinLnBrk="0" hangingPunct="1">
              <a:lnSpc>
                <a:spcPct val="100000"/>
              </a:lnSpc>
              <a:spcBef>
                <a:spcPct val="20000"/>
              </a:spcBef>
              <a:spcAft>
                <a:spcPts val="0"/>
              </a:spcAft>
              <a:buClrTx/>
              <a:buSzTx/>
              <a:buFont typeface="Arial" pitchFamily="34" charset="0"/>
              <a:buNone/>
              <a:tabLst/>
              <a:defRPr sz="3200"/>
            </a:lvl1pPr>
          </a:lstStyle>
          <a:p>
            <a:pPr lvl="0"/>
            <a:r>
              <a:rPr lang="en-US" smtClean="0"/>
              <a:t>Click to edit Master text styles</a:t>
            </a:r>
          </a:p>
        </p:txBody>
      </p:sp>
      <p:sp>
        <p:nvSpPr>
          <p:cNvPr id="3" name="Footer Placeholder 2"/>
          <p:cNvSpPr>
            <a:spLocks noGrp="1"/>
          </p:cNvSpPr>
          <p:nvPr>
            <p:ph type="ftr" sz="quarter" idx="13"/>
          </p:nvPr>
        </p:nvSpPr>
        <p:spPr>
          <a:xfrm>
            <a:off x="0" y="6492875"/>
            <a:ext cx="9144000" cy="365125"/>
          </a:xfrm>
        </p:spPr>
        <p:txBody>
          <a:bodyPr/>
          <a:lstStyle>
            <a:lvl1pPr>
              <a:defRPr sz="1000" b="1">
                <a:latin typeface="Arial" pitchFamily="34" charset="0"/>
                <a:cs typeface="Arial" pitchFamily="34" charset="0"/>
              </a:defRPr>
            </a:lvl1pPr>
          </a:lstStyle>
          <a:p>
            <a:pPr>
              <a:defRPr/>
            </a:pPr>
            <a:r>
              <a:rPr lang="en-US"/>
              <a:t>This presentation is the intellectual property of the presenter.  Contact ingle.james@mayo.edu for permission to reprint and/or distribute.</a:t>
            </a:r>
          </a:p>
        </p:txBody>
      </p:sp>
    </p:spTree>
    <p:extLst>
      <p:ext uri="{BB962C8B-B14F-4D97-AF65-F5344CB8AC3E}">
        <p14:creationId xmlns:p14="http://schemas.microsoft.com/office/powerpoint/2010/main" val="147115992"/>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0_Blank">
    <p:spTree>
      <p:nvGrpSpPr>
        <p:cNvPr id="1" name=""/>
        <p:cNvGrpSpPr/>
        <p:nvPr/>
      </p:nvGrpSpPr>
      <p:grpSpPr>
        <a:xfrm>
          <a:off x="0" y="0"/>
          <a:ext cx="0" cy="0"/>
          <a:chOff x="0" y="0"/>
          <a:chExt cx="0" cy="0"/>
        </a:xfrm>
      </p:grpSpPr>
      <p:sp>
        <p:nvSpPr>
          <p:cNvPr id="4" name="Text Placeholder 3"/>
          <p:cNvSpPr>
            <a:spLocks noGrp="1"/>
          </p:cNvSpPr>
          <p:nvPr>
            <p:ph type="body" sz="quarter" idx="12"/>
          </p:nvPr>
        </p:nvSpPr>
        <p:spPr>
          <a:xfrm>
            <a:off x="0" y="76200"/>
            <a:ext cx="9144000" cy="228600"/>
          </a:xfrm>
        </p:spPr>
        <p:txBody>
          <a:bodyPr/>
          <a:lstStyle>
            <a:lvl1pPr marL="0" marR="0" indent="0" algn="ctr" defTabSz="914400" rtl="0" eaLnBrk="1" fontAlgn="auto" latinLnBrk="0" hangingPunct="1">
              <a:lnSpc>
                <a:spcPct val="100000"/>
              </a:lnSpc>
              <a:spcBef>
                <a:spcPct val="20000"/>
              </a:spcBef>
              <a:spcAft>
                <a:spcPts val="0"/>
              </a:spcAft>
              <a:buClrTx/>
              <a:buSzTx/>
              <a:buFont typeface="Arial" pitchFamily="34" charset="0"/>
              <a:buNone/>
              <a:tabLst/>
              <a:defRPr sz="3200"/>
            </a:lvl1pPr>
          </a:lstStyle>
          <a:p>
            <a:pPr lvl="0"/>
            <a:r>
              <a:rPr lang="en-US" smtClean="0"/>
              <a:t>Click to edit Master text styles</a:t>
            </a:r>
          </a:p>
        </p:txBody>
      </p:sp>
      <p:sp>
        <p:nvSpPr>
          <p:cNvPr id="3" name="Footer Placeholder 2"/>
          <p:cNvSpPr>
            <a:spLocks noGrp="1"/>
          </p:cNvSpPr>
          <p:nvPr>
            <p:ph type="ftr" sz="quarter" idx="13"/>
          </p:nvPr>
        </p:nvSpPr>
        <p:spPr>
          <a:xfrm>
            <a:off x="0" y="6492875"/>
            <a:ext cx="9144000" cy="365125"/>
          </a:xfrm>
        </p:spPr>
        <p:txBody>
          <a:bodyPr/>
          <a:lstStyle>
            <a:lvl1pPr>
              <a:defRPr sz="1000" b="1">
                <a:latin typeface="Arial" pitchFamily="34" charset="0"/>
                <a:cs typeface="Arial" pitchFamily="34" charset="0"/>
              </a:defRPr>
            </a:lvl1pPr>
          </a:lstStyle>
          <a:p>
            <a:pPr>
              <a:defRPr/>
            </a:pPr>
            <a:r>
              <a:rPr lang="en-US"/>
              <a:t>This presentation is the intellectual property of the presenter.  Contact ingle.james@mayo.edu for permission to reprint and/or distribute.</a:t>
            </a:r>
          </a:p>
        </p:txBody>
      </p:sp>
    </p:spTree>
    <p:extLst>
      <p:ext uri="{BB962C8B-B14F-4D97-AF65-F5344CB8AC3E}">
        <p14:creationId xmlns:p14="http://schemas.microsoft.com/office/powerpoint/2010/main" val="3664210409"/>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EBBA657-2EDA-4034-A66B-4C600240F55B}" type="datetimeFigureOut">
              <a:rPr lang="en-US" smtClean="0">
                <a:solidFill>
                  <a:prstClr val="black">
                    <a:tint val="75000"/>
                  </a:prstClr>
                </a:solidFill>
                <a:latin typeface="Calibri"/>
              </a:rPr>
              <a:pPr/>
              <a:t>2/28/13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D4B2324F-FB23-42B1-AFBE-BEF5192ED8F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943444411"/>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BBA657-2EDA-4034-A66B-4C600240F55B}" type="datetimeFigureOut">
              <a:rPr lang="en-US" smtClean="0">
                <a:solidFill>
                  <a:prstClr val="black">
                    <a:tint val="75000"/>
                  </a:prstClr>
                </a:solidFill>
                <a:latin typeface="Calibri"/>
              </a:rPr>
              <a:pPr/>
              <a:t>2/28/13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D4B2324F-FB23-42B1-AFBE-BEF5192ED8F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027179844"/>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BBA657-2EDA-4034-A66B-4C600240F55B}" type="datetimeFigureOut">
              <a:rPr lang="en-US" smtClean="0">
                <a:solidFill>
                  <a:prstClr val="black">
                    <a:tint val="75000"/>
                  </a:prstClr>
                </a:solidFill>
                <a:latin typeface="Calibri"/>
              </a:rPr>
              <a:pPr/>
              <a:t>2/28/13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D4B2324F-FB23-42B1-AFBE-BEF5192ED8F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157747828"/>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EBBA657-2EDA-4034-A66B-4C600240F55B}" type="datetimeFigureOut">
              <a:rPr lang="en-US" smtClean="0">
                <a:solidFill>
                  <a:prstClr val="black">
                    <a:tint val="75000"/>
                  </a:prstClr>
                </a:solidFill>
                <a:latin typeface="Calibri"/>
              </a:rPr>
              <a:pPr/>
              <a:t>2/28/13</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D4B2324F-FB23-42B1-AFBE-BEF5192ED8F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613319895"/>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EBBA657-2EDA-4034-A66B-4C600240F55B}" type="datetimeFigureOut">
              <a:rPr lang="en-US" smtClean="0">
                <a:solidFill>
                  <a:prstClr val="black">
                    <a:tint val="75000"/>
                  </a:prstClr>
                </a:solidFill>
                <a:latin typeface="Calibri"/>
              </a:rPr>
              <a:pPr/>
              <a:t>2/28/13</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D4B2324F-FB23-42B1-AFBE-BEF5192ED8F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381754340"/>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EBBA657-2EDA-4034-A66B-4C600240F55B}" type="datetimeFigureOut">
              <a:rPr lang="en-US" smtClean="0">
                <a:solidFill>
                  <a:prstClr val="black">
                    <a:tint val="75000"/>
                  </a:prstClr>
                </a:solidFill>
                <a:latin typeface="Calibri"/>
              </a:rPr>
              <a:pPr/>
              <a:t>2/28/13</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D4B2324F-FB23-42B1-AFBE-BEF5192ED8F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299033939"/>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466441-3474-714E-89C7-8DF8A6CD5795}" type="datetimeFigureOut">
              <a:rPr lang="en-US" smtClean="0"/>
              <a:pPr/>
              <a:t>2/28/13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3D95B2-21D4-1644-BD8D-62C67B00C5E8}" type="slidenum">
              <a:rPr lang="en-US" smtClean="0"/>
              <a:pPr/>
              <a:t>‹#›</a:t>
            </a:fld>
            <a:endParaRPr lang="en-US"/>
          </a:p>
        </p:txBody>
      </p:sp>
    </p:spTree>
    <p:extLst>
      <p:ext uri="{BB962C8B-B14F-4D97-AF65-F5344CB8AC3E}">
        <p14:creationId xmlns:p14="http://schemas.microsoft.com/office/powerpoint/2010/main" val="3815130844"/>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BBA657-2EDA-4034-A66B-4C600240F55B}" type="datetimeFigureOut">
              <a:rPr lang="en-US" smtClean="0">
                <a:solidFill>
                  <a:prstClr val="black">
                    <a:tint val="75000"/>
                  </a:prstClr>
                </a:solidFill>
                <a:latin typeface="Calibri"/>
              </a:rPr>
              <a:pPr/>
              <a:t>2/28/13</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D4B2324F-FB23-42B1-AFBE-BEF5192ED8F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492262073"/>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BBA657-2EDA-4034-A66B-4C600240F55B}" type="datetimeFigureOut">
              <a:rPr lang="en-US" smtClean="0">
                <a:solidFill>
                  <a:prstClr val="black">
                    <a:tint val="75000"/>
                  </a:prstClr>
                </a:solidFill>
                <a:latin typeface="Calibri"/>
              </a:rPr>
              <a:pPr/>
              <a:t>2/28/13</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D4B2324F-FB23-42B1-AFBE-BEF5192ED8F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854152368"/>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BBA657-2EDA-4034-A66B-4C600240F55B}" type="datetimeFigureOut">
              <a:rPr lang="en-US" smtClean="0">
                <a:solidFill>
                  <a:prstClr val="black">
                    <a:tint val="75000"/>
                  </a:prstClr>
                </a:solidFill>
                <a:latin typeface="Calibri"/>
              </a:rPr>
              <a:pPr/>
              <a:t>2/28/13</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D4B2324F-FB23-42B1-AFBE-BEF5192ED8F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025236966"/>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BBA657-2EDA-4034-A66B-4C600240F55B}" type="datetimeFigureOut">
              <a:rPr lang="en-US" smtClean="0">
                <a:solidFill>
                  <a:prstClr val="black">
                    <a:tint val="75000"/>
                  </a:prstClr>
                </a:solidFill>
                <a:latin typeface="Calibri"/>
              </a:rPr>
              <a:pPr/>
              <a:t>2/28/13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D4B2324F-FB23-42B1-AFBE-BEF5192ED8F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694859154"/>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BBA657-2EDA-4034-A66B-4C600240F55B}" type="datetimeFigureOut">
              <a:rPr lang="en-US" smtClean="0">
                <a:solidFill>
                  <a:prstClr val="black">
                    <a:tint val="75000"/>
                  </a:prstClr>
                </a:solidFill>
                <a:latin typeface="Calibri"/>
              </a:rPr>
              <a:pPr/>
              <a:t>2/28/13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D4B2324F-FB23-42B1-AFBE-BEF5192ED8F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963219642"/>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51213BF-47AC-BC40-AE44-9C60E9505AE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878362916"/>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18E67C6-8B5F-0E46-82F6-CC5C5DF4DA6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434971803"/>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89"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489"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C1AAAD6-3669-D34A-8BAB-C4B82C29928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107461286"/>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8467"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9734" y="1981200"/>
            <a:ext cx="3818467"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BAD6F6EE-436E-C04D-8ABC-93DB3EF492F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980970305"/>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01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1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378" y="1535113"/>
            <a:ext cx="40414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378" y="2174875"/>
            <a:ext cx="40414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2CF61496-B616-4D4D-9118-D6FB6C9A32D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83980744"/>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466441-3474-714E-89C7-8DF8A6CD5795}" type="datetimeFigureOut">
              <a:rPr lang="en-US" smtClean="0"/>
              <a:pPr/>
              <a:t>2/28/13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3D95B2-21D4-1644-BD8D-62C67B00C5E8}" type="slidenum">
              <a:rPr lang="en-US" smtClean="0"/>
              <a:pPr/>
              <a:t>‹#›</a:t>
            </a:fld>
            <a:endParaRPr lang="en-US"/>
          </a:p>
        </p:txBody>
      </p:sp>
    </p:spTree>
    <p:extLst>
      <p:ext uri="{BB962C8B-B14F-4D97-AF65-F5344CB8AC3E}">
        <p14:creationId xmlns:p14="http://schemas.microsoft.com/office/powerpoint/2010/main" val="2949002440"/>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891BEF38-59E4-054A-9945-8F07563C106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126987637"/>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C226D453-F04D-9F46-A3E9-2C8687FCB8B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783481858"/>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89"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756" y="273051"/>
            <a:ext cx="5111044"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1"/>
            <a:ext cx="300848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839E34FE-5149-6144-B228-7A5554CBE60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514859690"/>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11"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111"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111"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BD9DEC5C-41F4-704C-9325-9C1CB03301A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521872730"/>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AD35C94-AA46-A54B-8052-F69279498F4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84263043"/>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1"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93834"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B6DBE731-5AAB-3145-9DDD-AEF165604F9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104861198"/>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endParaRPr lang="en-US"/>
          </a:p>
        </p:txBody>
      </p:sp>
      <p:sp>
        <p:nvSpPr>
          <p:cNvPr id="4" name="Date Placeholder 3"/>
          <p:cNvSpPr>
            <a:spLocks noGrp="1"/>
          </p:cNvSpPr>
          <p:nvPr>
            <p:ph type="dt" sz="half" idx="10"/>
          </p:nvPr>
        </p:nvSpPr>
        <p:spPr>
          <a:xfrm>
            <a:off x="685800" y="6248400"/>
            <a:ext cx="1905000" cy="457200"/>
          </a:xfrm>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D6949DA6-2BDB-1846-AD23-8AF4D38063F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96456551"/>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685800" y="6248400"/>
            <a:ext cx="1905000" cy="457200"/>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248400"/>
            <a:ext cx="1905000" cy="457200"/>
          </a:xfrm>
        </p:spPr>
        <p:txBody>
          <a:bodyPr/>
          <a:lstStyle>
            <a:lvl1pPr>
              <a:defRPr/>
            </a:lvl1pPr>
          </a:lstStyle>
          <a:p>
            <a:fld id="{9659F4B3-CCB5-A441-BF5D-CEA1718C041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435901889"/>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PCUTT_v1fr.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1105871700"/>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19642035"/>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5466441-3474-714E-89C7-8DF8A6CD5795}" type="datetimeFigureOut">
              <a:rPr lang="en-US" smtClean="0"/>
              <a:pPr/>
              <a:t>2/28/13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3D95B2-21D4-1644-BD8D-62C67B00C5E8}" type="slidenum">
              <a:rPr lang="en-US" smtClean="0"/>
              <a:pPr/>
              <a:t>‹#›</a:t>
            </a:fld>
            <a:endParaRPr lang="en-US"/>
          </a:p>
        </p:txBody>
      </p:sp>
    </p:spTree>
    <p:extLst>
      <p:ext uri="{BB962C8B-B14F-4D97-AF65-F5344CB8AC3E}">
        <p14:creationId xmlns:p14="http://schemas.microsoft.com/office/powerpoint/2010/main" val="2350835393"/>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965352568"/>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60998687"/>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04120157"/>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45031947"/>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9537036"/>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91733560"/>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7338031"/>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75360102"/>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10584337"/>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PCUTT_v1fr.png"/>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cSld>
  <p:clrMapOvr>
    <a:masterClrMapping/>
  </p:clrMapOvr>
  <p:transition xmlns:p14="http://schemas.microsoft.com/office/powerpoint/2010/mai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5466441-3474-714E-89C7-8DF8A6CD5795}" type="datetimeFigureOut">
              <a:rPr lang="en-US" smtClean="0"/>
              <a:pPr/>
              <a:t>2/28/13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3D95B2-21D4-1644-BD8D-62C67B00C5E8}" type="slidenum">
              <a:rPr lang="en-US" smtClean="0"/>
              <a:pPr/>
              <a:t>‹#›</a:t>
            </a:fld>
            <a:endParaRPr lang="en-US"/>
          </a:p>
        </p:txBody>
      </p:sp>
    </p:spTree>
    <p:extLst>
      <p:ext uri="{BB962C8B-B14F-4D97-AF65-F5344CB8AC3E}">
        <p14:creationId xmlns:p14="http://schemas.microsoft.com/office/powerpoint/2010/main" val="2325323710"/>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advClick="0"/>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xmlns:p14="http://schemas.microsoft.com/office/powerpoint/2010/main" advClick="0"/>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advClick="0"/>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advClick="0"/>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xmlns:p14="http://schemas.microsoft.com/office/powerpoint/2010/main" advClick="0"/>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advClick="0"/>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xmlns:p14="http://schemas.microsoft.com/office/powerpoint/2010/main" advClick="0"/>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xmlns:p14="http://schemas.microsoft.com/office/powerpoint/2010/main" advClick="0"/>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advClick="0"/>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5466441-3474-714E-89C7-8DF8A6CD5795}" type="datetimeFigureOut">
              <a:rPr lang="en-US" smtClean="0"/>
              <a:pPr/>
              <a:t>2/28/13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3D95B2-21D4-1644-BD8D-62C67B00C5E8}" type="slidenum">
              <a:rPr lang="en-US" smtClean="0"/>
              <a:pPr/>
              <a:t>‹#›</a:t>
            </a:fld>
            <a:endParaRPr lang="en-US"/>
          </a:p>
        </p:txBody>
      </p:sp>
    </p:spTree>
    <p:extLst>
      <p:ext uri="{BB962C8B-B14F-4D97-AF65-F5344CB8AC3E}">
        <p14:creationId xmlns:p14="http://schemas.microsoft.com/office/powerpoint/2010/main" val="95370481"/>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466441-3474-714E-89C7-8DF8A6CD5795}" type="datetimeFigureOut">
              <a:rPr lang="en-US" smtClean="0"/>
              <a:pPr/>
              <a:t>2/28/13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3D95B2-21D4-1644-BD8D-62C67B00C5E8}" type="slidenum">
              <a:rPr lang="en-US" smtClean="0"/>
              <a:pPr/>
              <a:t>‹#›</a:t>
            </a:fld>
            <a:endParaRPr lang="en-US"/>
          </a:p>
        </p:txBody>
      </p:sp>
    </p:spTree>
    <p:extLst>
      <p:ext uri="{BB962C8B-B14F-4D97-AF65-F5344CB8AC3E}">
        <p14:creationId xmlns:p14="http://schemas.microsoft.com/office/powerpoint/2010/main" val="1820114224"/>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466441-3474-714E-89C7-8DF8A6CD5795}" type="datetimeFigureOut">
              <a:rPr lang="en-US" smtClean="0"/>
              <a:pPr/>
              <a:t>2/28/13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3D95B2-21D4-1644-BD8D-62C67B00C5E8}" type="slidenum">
              <a:rPr lang="en-US" smtClean="0"/>
              <a:pPr/>
              <a:t>‹#›</a:t>
            </a:fld>
            <a:endParaRPr lang="en-US"/>
          </a:p>
        </p:txBody>
      </p:sp>
    </p:spTree>
    <p:extLst>
      <p:ext uri="{BB962C8B-B14F-4D97-AF65-F5344CB8AC3E}">
        <p14:creationId xmlns:p14="http://schemas.microsoft.com/office/powerpoint/2010/main" val="2077688541"/>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466441-3474-714E-89C7-8DF8A6CD5795}" type="datetimeFigureOut">
              <a:rPr lang="en-US" smtClean="0"/>
              <a:pPr/>
              <a:t>2/28/13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3D95B2-21D4-1644-BD8D-62C67B00C5E8}" type="slidenum">
              <a:rPr lang="en-US" smtClean="0"/>
              <a:pPr/>
              <a:t>‹#›</a:t>
            </a:fld>
            <a:endParaRPr lang="en-US"/>
          </a:p>
        </p:txBody>
      </p:sp>
    </p:spTree>
    <p:extLst>
      <p:ext uri="{BB962C8B-B14F-4D97-AF65-F5344CB8AC3E}">
        <p14:creationId xmlns:p14="http://schemas.microsoft.com/office/powerpoint/2010/main" val="2142358519"/>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2" Type="http://schemas.openxmlformats.org/officeDocument/2006/relationships/theme" Target="../theme/theme2.xml"/><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 Id="rId9" Type="http://schemas.openxmlformats.org/officeDocument/2006/relationships/slideLayout" Target="../slideLayouts/slideLayout22.xml"/><Relationship Id="rId10"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5.xml"/><Relationship Id="rId12" Type="http://schemas.openxmlformats.org/officeDocument/2006/relationships/slideLayout" Target="../slideLayouts/slideLayout36.xml"/><Relationship Id="rId13" Type="http://schemas.openxmlformats.org/officeDocument/2006/relationships/slideLayout" Target="../slideLayouts/slideLayout37.xml"/><Relationship Id="rId14" Type="http://schemas.openxmlformats.org/officeDocument/2006/relationships/theme" Target="../theme/theme3.xml"/><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 Id="rId9" Type="http://schemas.openxmlformats.org/officeDocument/2006/relationships/slideLayout" Target="../slideLayouts/slideLayout33.xml"/><Relationship Id="rId10"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8.xml"/><Relationship Id="rId12" Type="http://schemas.openxmlformats.org/officeDocument/2006/relationships/theme" Target="../theme/theme4.xml"/><Relationship Id="rId13" Type="http://schemas.openxmlformats.org/officeDocument/2006/relationships/image" Target="../media/image1.png"/><Relationship Id="rId1" Type="http://schemas.openxmlformats.org/officeDocument/2006/relationships/slideLayout" Target="../slideLayouts/slideLayout38.xml"/><Relationship Id="rId2" Type="http://schemas.openxmlformats.org/officeDocument/2006/relationships/slideLayout" Target="../slideLayouts/slideLayout39.xml"/><Relationship Id="rId3" Type="http://schemas.openxmlformats.org/officeDocument/2006/relationships/slideLayout" Target="../slideLayouts/slideLayout40.xml"/><Relationship Id="rId4" Type="http://schemas.openxmlformats.org/officeDocument/2006/relationships/slideLayout" Target="../slideLayouts/slideLayout41.xml"/><Relationship Id="rId5" Type="http://schemas.openxmlformats.org/officeDocument/2006/relationships/slideLayout" Target="../slideLayouts/slideLayout42.xml"/><Relationship Id="rId6" Type="http://schemas.openxmlformats.org/officeDocument/2006/relationships/slideLayout" Target="../slideLayouts/slideLayout43.xml"/><Relationship Id="rId7" Type="http://schemas.openxmlformats.org/officeDocument/2006/relationships/slideLayout" Target="../slideLayouts/slideLayout44.xml"/><Relationship Id="rId8" Type="http://schemas.openxmlformats.org/officeDocument/2006/relationships/slideLayout" Target="../slideLayouts/slideLayout45.xml"/><Relationship Id="rId9" Type="http://schemas.openxmlformats.org/officeDocument/2006/relationships/slideLayout" Target="../slideLayouts/slideLayout46.xml"/><Relationship Id="rId10"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9.xml"/><Relationship Id="rId12" Type="http://schemas.openxmlformats.org/officeDocument/2006/relationships/theme" Target="../theme/theme5.xml"/><Relationship Id="rId13" Type="http://schemas.openxmlformats.org/officeDocument/2006/relationships/image" Target="../media/image1.png"/><Relationship Id="rId1" Type="http://schemas.openxmlformats.org/officeDocument/2006/relationships/slideLayout" Target="../slideLayouts/slideLayout49.xml"/><Relationship Id="rId2" Type="http://schemas.openxmlformats.org/officeDocument/2006/relationships/slideLayout" Target="../slideLayouts/slideLayout50.xml"/><Relationship Id="rId3" Type="http://schemas.openxmlformats.org/officeDocument/2006/relationships/slideLayout" Target="../slideLayouts/slideLayout51.xml"/><Relationship Id="rId4" Type="http://schemas.openxmlformats.org/officeDocument/2006/relationships/slideLayout" Target="../slideLayouts/slideLayout52.xml"/><Relationship Id="rId5" Type="http://schemas.openxmlformats.org/officeDocument/2006/relationships/slideLayout" Target="../slideLayouts/slideLayout53.xml"/><Relationship Id="rId6" Type="http://schemas.openxmlformats.org/officeDocument/2006/relationships/slideLayout" Target="../slideLayouts/slideLayout54.xml"/><Relationship Id="rId7" Type="http://schemas.openxmlformats.org/officeDocument/2006/relationships/slideLayout" Target="../slideLayouts/slideLayout55.xml"/><Relationship Id="rId8" Type="http://schemas.openxmlformats.org/officeDocument/2006/relationships/slideLayout" Target="../slideLayouts/slideLayout56.xml"/><Relationship Id="rId9" Type="http://schemas.openxmlformats.org/officeDocument/2006/relationships/slideLayout" Target="../slideLayouts/slideLayout57.xml"/><Relationship Id="rId10"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466441-3474-714E-89C7-8DF8A6CD5795}" type="datetimeFigureOut">
              <a:rPr lang="en-US" smtClean="0"/>
              <a:pPr/>
              <a:t>2/28/13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3D95B2-21D4-1644-BD8D-62C67B00C5E8}" type="slidenum">
              <a:rPr lang="en-US" smtClean="0"/>
              <a:pPr/>
              <a:t>‹#›</a:t>
            </a:fld>
            <a:endParaRPr lang="en-US"/>
          </a:p>
        </p:txBody>
      </p:sp>
    </p:spTree>
    <p:extLst>
      <p:ext uri="{BB962C8B-B14F-4D97-AF65-F5344CB8AC3E}">
        <p14:creationId xmlns:p14="http://schemas.microsoft.com/office/powerpoint/2010/main" val="31331403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86" r:id="rId12"/>
    <p:sldLayoutId id="2147483687" r:id="rId13"/>
  </p:sldLayoutIdLst>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6EBBA657-2EDA-4034-A66B-4C600240F55B}" type="datetimeFigureOut">
              <a:rPr lang="en-US" smtClean="0">
                <a:solidFill>
                  <a:prstClr val="black">
                    <a:tint val="75000"/>
                  </a:prstClr>
                </a:solidFill>
                <a:latin typeface="Calibri"/>
              </a:rPr>
              <a:pPr defTabSz="914400"/>
              <a:t>2/28/13</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D4B2324F-FB23-42B1-AFBE-BEF5192ED8FA}" type="slidenum">
              <a:rPr lang="en-US" smtClean="0">
                <a:solidFill>
                  <a:prstClr val="black">
                    <a:tint val="75000"/>
                  </a:prstClr>
                </a:solidFill>
                <a:latin typeface="Calibri"/>
              </a:rPr>
              <a:pPr defTabSz="914400"/>
              <a:t>‹#›</a:t>
            </a:fld>
            <a:endParaRPr lang="en-US">
              <a:solidFill>
                <a:prstClr val="black">
                  <a:tint val="75000"/>
                </a:prstClr>
              </a:solidFill>
              <a:latin typeface="Calibri"/>
            </a:endParaRPr>
          </a:p>
        </p:txBody>
      </p:sp>
    </p:spTree>
    <p:extLst>
      <p:ext uri="{BB962C8B-B14F-4D97-AF65-F5344CB8AC3E}">
        <p14:creationId xmlns:p14="http://schemas.microsoft.com/office/powerpoint/2010/main" val="12789951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u="none"/>
            </a:lvl1pPr>
          </a:lstStyle>
          <a:p>
            <a:pPr defTabSz="914400" eaLnBrk="0" fontAlgn="base" hangingPunct="0">
              <a:spcBef>
                <a:spcPct val="0"/>
              </a:spcBef>
              <a:spcAft>
                <a:spcPct val="0"/>
              </a:spcAft>
            </a:pPr>
            <a:endParaRPr lang="en-US" smtClean="0">
              <a:solidFill>
                <a:srgbClr val="000000"/>
              </a:solidFill>
              <a:latin typeface="Arial" charset="0"/>
              <a:ea typeface="ＭＳ Ｐゴシック" charset="0"/>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u="none"/>
            </a:lvl1pPr>
          </a:lstStyle>
          <a:p>
            <a:pPr defTabSz="914400" eaLnBrk="0" fontAlgn="base" hangingPunct="0">
              <a:spcBef>
                <a:spcPct val="0"/>
              </a:spcBef>
              <a:spcAft>
                <a:spcPct val="0"/>
              </a:spcAft>
            </a:pPr>
            <a:endParaRPr lang="en-US" smtClean="0">
              <a:solidFill>
                <a:srgbClr val="000000"/>
              </a:solidFill>
              <a:latin typeface="Arial" charset="0"/>
              <a:ea typeface="ＭＳ Ｐゴシック" charset="0"/>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u="none"/>
            </a:lvl1pPr>
          </a:lstStyle>
          <a:p>
            <a:pPr defTabSz="914400" eaLnBrk="0" fontAlgn="base" hangingPunct="0">
              <a:spcBef>
                <a:spcPct val="0"/>
              </a:spcBef>
              <a:spcAft>
                <a:spcPct val="0"/>
              </a:spcAft>
            </a:pPr>
            <a:fld id="{BC3BA8EC-369C-524E-AD6C-7069725A5652}" type="slidenum">
              <a:rPr lang="en-US" smtClean="0">
                <a:solidFill>
                  <a:srgbClr val="000000"/>
                </a:solidFill>
                <a:latin typeface="Arial" charset="0"/>
                <a:ea typeface="ＭＳ Ｐゴシック" charset="0"/>
              </a:rPr>
              <a:pPr defTabSz="914400" eaLnBrk="0" fontAlgn="base" hangingPunct="0">
                <a:spcBef>
                  <a:spcPct val="0"/>
                </a:spcBef>
                <a:spcAft>
                  <a:spcPct val="0"/>
                </a:spcAft>
              </a:pPr>
              <a:t>‹#›</a:t>
            </a:fld>
            <a:endParaRPr lang="en-US" smtClean="0">
              <a:solidFill>
                <a:srgbClr val="000000"/>
              </a:solidFill>
              <a:latin typeface="Arial" charset="0"/>
              <a:ea typeface="ＭＳ Ｐゴシック" charset="0"/>
            </a:endParaRPr>
          </a:p>
        </p:txBody>
      </p:sp>
    </p:spTree>
    <p:extLst>
      <p:ext uri="{BB962C8B-B14F-4D97-AF65-F5344CB8AC3E}">
        <p14:creationId xmlns:p14="http://schemas.microsoft.com/office/powerpoint/2010/main" val="395838962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defRPr>
      </a:lvl5pPr>
      <a:lvl6pPr marL="457200" algn="ctr" rtl="0" eaLnBrk="0" fontAlgn="base" hangingPunct="0">
        <a:spcBef>
          <a:spcPct val="0"/>
        </a:spcBef>
        <a:spcAft>
          <a:spcPct val="0"/>
        </a:spcAft>
        <a:defRPr sz="4400">
          <a:solidFill>
            <a:schemeClr val="tx2"/>
          </a:solidFill>
          <a:latin typeface="Arial" charset="0"/>
          <a:ea typeface="ＭＳ Ｐゴシック" charset="0"/>
        </a:defRPr>
      </a:lvl6pPr>
      <a:lvl7pPr marL="914400" algn="ctr" rtl="0" eaLnBrk="0" fontAlgn="base" hangingPunct="0">
        <a:spcBef>
          <a:spcPct val="0"/>
        </a:spcBef>
        <a:spcAft>
          <a:spcPct val="0"/>
        </a:spcAft>
        <a:defRPr sz="4400">
          <a:solidFill>
            <a:schemeClr val="tx2"/>
          </a:solidFill>
          <a:latin typeface="Arial" charset="0"/>
          <a:ea typeface="ＭＳ Ｐゴシック" charset="0"/>
        </a:defRPr>
      </a:lvl7pPr>
      <a:lvl8pPr marL="1371600" algn="ctr" rtl="0" eaLnBrk="0" fontAlgn="base" hangingPunct="0">
        <a:spcBef>
          <a:spcPct val="0"/>
        </a:spcBef>
        <a:spcAft>
          <a:spcPct val="0"/>
        </a:spcAft>
        <a:defRPr sz="4400">
          <a:solidFill>
            <a:schemeClr val="tx2"/>
          </a:solidFill>
          <a:latin typeface="Arial" charset="0"/>
          <a:ea typeface="ＭＳ Ｐゴシック" charset="0"/>
        </a:defRPr>
      </a:lvl8pPr>
      <a:lvl9pPr marL="1828800" algn="ctr" rtl="0" eaLnBrk="0" fontAlgn="base" hangingPunct="0">
        <a:spcBef>
          <a:spcPct val="0"/>
        </a:spcBef>
        <a:spcAft>
          <a:spcPct val="0"/>
        </a:spcAft>
        <a:defRPr sz="4400">
          <a:solidFill>
            <a:schemeClr val="tx2"/>
          </a:solidFill>
          <a:latin typeface="Arial" charset="0"/>
          <a:ea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098" name="Picture 1" descr="RTP_SlideBackground-YiR_v2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4100"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RTP_SlideBackground-YiR_v2fr-Bulleted.png"/>
          <p:cNvPicPr>
            <a:picLocks noChangeAspect="1"/>
          </p:cNvPicPr>
          <p:nvPr userDrawn="1"/>
        </p:nvPicPr>
        <p:blipFill>
          <a:blip r:embed="rId13"/>
          <a:srcRect/>
          <a:stretch>
            <a:fillRect/>
          </a:stretch>
        </p:blipFill>
        <p:spPr bwMode="auto">
          <a:xfrm>
            <a:off x="0" y="0"/>
            <a:ext cx="9144000" cy="6858000"/>
          </a:xfrm>
          <a:prstGeom prst="rect">
            <a:avLst/>
          </a:prstGeom>
          <a:noFill/>
          <a:ln w="9525">
            <a:noFill/>
            <a:miter lim="800000"/>
            <a:headEnd/>
            <a:tailEnd/>
          </a:ln>
        </p:spPr>
      </p:pic>
      <p:sp>
        <p:nvSpPr>
          <p:cNvPr id="1027" name="Rectangle 2"/>
          <p:cNvSpPr>
            <a:spLocks noGrp="1" noChangeArrowheads="1"/>
          </p:cNvSpPr>
          <p:nvPr>
            <p:ph type="title"/>
          </p:nvPr>
        </p:nvSpPr>
        <p:spPr bwMode="auto">
          <a:xfrm>
            <a:off x="685800" y="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685800" y="1462088"/>
            <a:ext cx="7772400" cy="50276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ransition xmlns:p14="http://schemas.microsoft.com/office/powerpoint/2010/main" advClick="0"/>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 Id="rId3"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png"/><Relationship Id="rId5"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2.xml"/><Relationship Id="rId3" Type="http://schemas.openxmlformats.org/officeDocument/2006/relationships/image" Target="../media/image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chart" Target="../charts/char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7374" y="1315820"/>
            <a:ext cx="7860208" cy="5050623"/>
          </a:xfrm>
        </p:spPr>
        <p:txBody>
          <a:bodyPr>
            <a:normAutofit/>
          </a:bodyPr>
          <a:lstStyle/>
          <a:p>
            <a:pPr marL="0" indent="0" algn="ctr">
              <a:buNone/>
            </a:pPr>
            <a:r>
              <a:rPr lang="en-US" sz="2800" dirty="0"/>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p>
        </p:txBody>
      </p:sp>
    </p:spTree>
    <p:extLst>
      <p:ext uri="{BB962C8B-B14F-4D97-AF65-F5344CB8AC3E}">
        <p14:creationId xmlns:p14="http://schemas.microsoft.com/office/powerpoint/2010/main" val="96570529"/>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2"/>
          <p:cNvSpPr txBox="1">
            <a:spLocks noChangeArrowheads="1"/>
          </p:cNvSpPr>
          <p:nvPr/>
        </p:nvSpPr>
        <p:spPr bwMode="auto">
          <a:xfrm>
            <a:off x="325967" y="381001"/>
            <a:ext cx="8492067" cy="415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45720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charset="0"/>
                <a:ea typeface="ＭＳ Ｐゴシック" charset="0"/>
              </a:defRPr>
            </a:lvl1pPr>
            <a:lvl2pPr marL="431800" indent="-215900" defTabSz="45720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charset="0"/>
                <a:ea typeface="ＭＳ Ｐゴシック" charset="0"/>
              </a:defRPr>
            </a:lvl2pPr>
            <a:lvl3pPr marL="647700" indent="-215900" defTabSz="45720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charset="0"/>
                <a:ea typeface="ＭＳ Ｐゴシック" charset="0"/>
              </a:defRPr>
            </a:lvl3pPr>
            <a:lvl4pPr marL="863600" indent="-215900" defTabSz="45720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charset="0"/>
                <a:ea typeface="ＭＳ Ｐゴシック" charset="0"/>
              </a:defRPr>
            </a:lvl4pPr>
            <a:lvl5pPr marL="1079500" indent="-215900" defTabSz="45720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charset="0"/>
                <a:ea typeface="ＭＳ Ｐゴシック" charset="0"/>
              </a:defRPr>
            </a:lvl5pPr>
            <a:lvl6pPr marL="1536700" indent="-2159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charset="0"/>
                <a:ea typeface="ＭＳ Ｐゴシック" charset="0"/>
              </a:defRPr>
            </a:lvl6pPr>
            <a:lvl7pPr marL="1993900" indent="-2159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charset="0"/>
                <a:ea typeface="ＭＳ Ｐゴシック" charset="0"/>
              </a:defRPr>
            </a:lvl7pPr>
            <a:lvl8pPr marL="2451100" indent="-2159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charset="0"/>
                <a:ea typeface="ＭＳ Ｐゴシック" charset="0"/>
              </a:defRPr>
            </a:lvl8pPr>
            <a:lvl9pPr marL="2908300" indent="-2159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New Roman" charset="0"/>
                <a:ea typeface="ＭＳ Ｐゴシック" charset="0"/>
              </a:defRPr>
            </a:lvl9pPr>
          </a:lstStyle>
          <a:p>
            <a:pPr algn="ctr" eaLnBrk="1">
              <a:lnSpc>
                <a:spcPct val="93000"/>
              </a:lnSpc>
              <a:buClr>
                <a:srgbClr val="000000"/>
              </a:buClr>
              <a:buSzPct val="45000"/>
              <a:buFont typeface="Wingdings" charset="0"/>
              <a:buNone/>
              <a:defRPr/>
            </a:pPr>
            <a:r>
              <a:rPr lang="en-GB" b="1" u="none" dirty="0" smtClean="0">
                <a:solidFill>
                  <a:srgbClr val="010086"/>
                </a:solidFill>
                <a:latin typeface="Arial" charset="0"/>
                <a:cs typeface="+mn-cs"/>
              </a:rPr>
              <a:t>Progression-Free Survival </a:t>
            </a:r>
            <a:r>
              <a:rPr lang="en-GB" b="1" u="none" dirty="0" err="1" smtClean="0">
                <a:solidFill>
                  <a:srgbClr val="010086"/>
                </a:solidFill>
                <a:latin typeface="Arial" charset="0"/>
                <a:cs typeface="+mn-cs"/>
              </a:rPr>
              <a:t>Fulvestrant</a:t>
            </a:r>
            <a:r>
              <a:rPr lang="en-GB" b="1" u="none" dirty="0" smtClean="0">
                <a:solidFill>
                  <a:srgbClr val="010086"/>
                </a:solidFill>
                <a:latin typeface="Arial" charset="0"/>
                <a:cs typeface="+mn-cs"/>
              </a:rPr>
              <a:t> 250 mg </a:t>
            </a:r>
            <a:r>
              <a:rPr lang="en-GB" b="1" u="none" dirty="0" err="1" smtClean="0">
                <a:solidFill>
                  <a:srgbClr val="010086"/>
                </a:solidFill>
                <a:latin typeface="Arial" charset="0"/>
                <a:cs typeface="+mn-cs"/>
              </a:rPr>
              <a:t>vs</a:t>
            </a:r>
            <a:r>
              <a:rPr lang="en-GB" b="1" u="none" dirty="0" smtClean="0">
                <a:solidFill>
                  <a:srgbClr val="010086"/>
                </a:solidFill>
                <a:latin typeface="Arial" charset="0"/>
                <a:cs typeface="+mn-cs"/>
              </a:rPr>
              <a:t> 500 mg</a:t>
            </a:r>
          </a:p>
        </p:txBody>
      </p:sp>
      <p:sp>
        <p:nvSpPr>
          <p:cNvPr id="8" name="Text Box 5"/>
          <p:cNvSpPr txBox="1">
            <a:spLocks noChangeArrowheads="1"/>
          </p:cNvSpPr>
          <p:nvPr/>
        </p:nvSpPr>
        <p:spPr bwMode="auto">
          <a:xfrm>
            <a:off x="325967" y="6418410"/>
            <a:ext cx="4655256" cy="231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457200">
              <a:tabLst>
                <a:tab pos="723900" algn="l"/>
                <a:tab pos="1447800" algn="l"/>
                <a:tab pos="2171700" algn="l"/>
                <a:tab pos="2895600" algn="l"/>
                <a:tab pos="3619500" algn="l"/>
              </a:tabLst>
              <a:defRPr sz="2400">
                <a:solidFill>
                  <a:schemeClr val="tx1"/>
                </a:solidFill>
                <a:latin typeface="Times New Roman" charset="0"/>
                <a:ea typeface="ＭＳ Ｐゴシック" charset="0"/>
              </a:defRPr>
            </a:lvl1pPr>
            <a:lvl2pPr marL="431800" indent="-215900" defTabSz="457200">
              <a:tabLst>
                <a:tab pos="723900" algn="l"/>
                <a:tab pos="1447800" algn="l"/>
                <a:tab pos="2171700" algn="l"/>
                <a:tab pos="2895600" algn="l"/>
                <a:tab pos="3619500" algn="l"/>
              </a:tabLst>
              <a:defRPr sz="2400">
                <a:solidFill>
                  <a:schemeClr val="tx1"/>
                </a:solidFill>
                <a:latin typeface="Times New Roman" charset="0"/>
                <a:ea typeface="ＭＳ Ｐゴシック" charset="0"/>
              </a:defRPr>
            </a:lvl2pPr>
            <a:lvl3pPr marL="647700" indent="-215900" defTabSz="457200">
              <a:tabLst>
                <a:tab pos="723900" algn="l"/>
                <a:tab pos="1447800" algn="l"/>
                <a:tab pos="2171700" algn="l"/>
                <a:tab pos="2895600" algn="l"/>
                <a:tab pos="3619500" algn="l"/>
              </a:tabLst>
              <a:defRPr sz="2400">
                <a:solidFill>
                  <a:schemeClr val="tx1"/>
                </a:solidFill>
                <a:latin typeface="Times New Roman" charset="0"/>
                <a:ea typeface="ＭＳ Ｐゴシック" charset="0"/>
              </a:defRPr>
            </a:lvl3pPr>
            <a:lvl4pPr marL="863600" indent="-215900" defTabSz="457200">
              <a:tabLst>
                <a:tab pos="723900" algn="l"/>
                <a:tab pos="1447800" algn="l"/>
                <a:tab pos="2171700" algn="l"/>
                <a:tab pos="2895600" algn="l"/>
                <a:tab pos="3619500" algn="l"/>
              </a:tabLst>
              <a:defRPr sz="2400">
                <a:solidFill>
                  <a:schemeClr val="tx1"/>
                </a:solidFill>
                <a:latin typeface="Times New Roman" charset="0"/>
                <a:ea typeface="ＭＳ Ｐゴシック" charset="0"/>
              </a:defRPr>
            </a:lvl4pPr>
            <a:lvl5pPr marL="1079500" indent="-215900" defTabSz="457200">
              <a:tabLst>
                <a:tab pos="723900" algn="l"/>
                <a:tab pos="1447800" algn="l"/>
                <a:tab pos="2171700" algn="l"/>
                <a:tab pos="2895600" algn="l"/>
                <a:tab pos="3619500" algn="l"/>
              </a:tabLst>
              <a:defRPr sz="2400">
                <a:solidFill>
                  <a:schemeClr val="tx1"/>
                </a:solidFill>
                <a:latin typeface="Times New Roman" charset="0"/>
                <a:ea typeface="ＭＳ Ｐゴシック" charset="0"/>
              </a:defRPr>
            </a:lvl5pPr>
            <a:lvl6pPr marL="1536700" indent="-215900" eaLnBrk="0" fontAlgn="base" hangingPunct="0">
              <a:spcBef>
                <a:spcPct val="0"/>
              </a:spcBef>
              <a:spcAft>
                <a:spcPct val="0"/>
              </a:spcAft>
              <a:tabLst>
                <a:tab pos="723900" algn="l"/>
                <a:tab pos="1447800" algn="l"/>
                <a:tab pos="2171700" algn="l"/>
                <a:tab pos="2895600" algn="l"/>
                <a:tab pos="3619500" algn="l"/>
              </a:tabLst>
              <a:defRPr sz="2400">
                <a:solidFill>
                  <a:schemeClr val="tx1"/>
                </a:solidFill>
                <a:latin typeface="Times New Roman" charset="0"/>
                <a:ea typeface="ＭＳ Ｐゴシック" charset="0"/>
              </a:defRPr>
            </a:lvl6pPr>
            <a:lvl7pPr marL="1993900" indent="-215900" eaLnBrk="0" fontAlgn="base" hangingPunct="0">
              <a:spcBef>
                <a:spcPct val="0"/>
              </a:spcBef>
              <a:spcAft>
                <a:spcPct val="0"/>
              </a:spcAft>
              <a:tabLst>
                <a:tab pos="723900" algn="l"/>
                <a:tab pos="1447800" algn="l"/>
                <a:tab pos="2171700" algn="l"/>
                <a:tab pos="2895600" algn="l"/>
                <a:tab pos="3619500" algn="l"/>
              </a:tabLst>
              <a:defRPr sz="2400">
                <a:solidFill>
                  <a:schemeClr val="tx1"/>
                </a:solidFill>
                <a:latin typeface="Times New Roman" charset="0"/>
                <a:ea typeface="ＭＳ Ｐゴシック" charset="0"/>
              </a:defRPr>
            </a:lvl7pPr>
            <a:lvl8pPr marL="2451100" indent="-215900" eaLnBrk="0" fontAlgn="base" hangingPunct="0">
              <a:spcBef>
                <a:spcPct val="0"/>
              </a:spcBef>
              <a:spcAft>
                <a:spcPct val="0"/>
              </a:spcAft>
              <a:tabLst>
                <a:tab pos="723900" algn="l"/>
                <a:tab pos="1447800" algn="l"/>
                <a:tab pos="2171700" algn="l"/>
                <a:tab pos="2895600" algn="l"/>
                <a:tab pos="3619500" algn="l"/>
              </a:tabLst>
              <a:defRPr sz="2400">
                <a:solidFill>
                  <a:schemeClr val="tx1"/>
                </a:solidFill>
                <a:latin typeface="Times New Roman" charset="0"/>
                <a:ea typeface="ＭＳ Ｐゴシック" charset="0"/>
              </a:defRPr>
            </a:lvl8pPr>
            <a:lvl9pPr marL="2908300" indent="-215900" eaLnBrk="0" fontAlgn="base" hangingPunct="0">
              <a:spcBef>
                <a:spcPct val="0"/>
              </a:spcBef>
              <a:spcAft>
                <a:spcPct val="0"/>
              </a:spcAft>
              <a:tabLst>
                <a:tab pos="723900" algn="l"/>
                <a:tab pos="1447800" algn="l"/>
                <a:tab pos="2171700" algn="l"/>
                <a:tab pos="2895600" algn="l"/>
                <a:tab pos="3619500" algn="l"/>
              </a:tabLst>
              <a:defRPr sz="2400">
                <a:solidFill>
                  <a:schemeClr val="tx1"/>
                </a:solidFill>
                <a:latin typeface="Times New Roman" charset="0"/>
                <a:ea typeface="ＭＳ Ｐゴシック" charset="0"/>
              </a:defRPr>
            </a:lvl9pPr>
          </a:lstStyle>
          <a:p>
            <a:pPr eaLnBrk="1">
              <a:lnSpc>
                <a:spcPct val="93000"/>
              </a:lnSpc>
              <a:buClr>
                <a:srgbClr val="000000"/>
              </a:buClr>
              <a:buSzPct val="45000"/>
              <a:buFont typeface="Wingdings" charset="0"/>
              <a:buNone/>
              <a:defRPr/>
            </a:pPr>
            <a:r>
              <a:rPr lang="en-GB" sz="1400" b="1" u="none" dirty="0" smtClean="0">
                <a:solidFill>
                  <a:srgbClr val="000000"/>
                </a:solidFill>
                <a:latin typeface="Arial" charset="0"/>
                <a:cs typeface="+mn-cs"/>
              </a:rPr>
              <a:t>Di Leo A et al. JCO 2010;28:4594-4600</a:t>
            </a:r>
          </a:p>
        </p:txBody>
      </p:sp>
      <p:graphicFrame>
        <p:nvGraphicFramePr>
          <p:cNvPr id="9" name="Table 8"/>
          <p:cNvGraphicFramePr>
            <a:graphicFrameLocks noGrp="1"/>
          </p:cNvGraphicFramePr>
          <p:nvPr>
            <p:extLst>
              <p:ext uri="{D42A27DB-BD31-4B8C-83A1-F6EECF244321}">
                <p14:modId xmlns:p14="http://schemas.microsoft.com/office/powerpoint/2010/main" val="277915050"/>
              </p:ext>
            </p:extLst>
          </p:nvPr>
        </p:nvGraphicFramePr>
        <p:xfrm>
          <a:off x="669458" y="1609007"/>
          <a:ext cx="7678821" cy="3779453"/>
        </p:xfrm>
        <a:graphic>
          <a:graphicData uri="http://schemas.openxmlformats.org/drawingml/2006/table">
            <a:tbl>
              <a:tblPr firstRow="1" bandRow="1">
                <a:tableStyleId>{5C22544A-7EE6-4342-B048-85BDC9FD1C3A}</a:tableStyleId>
              </a:tblPr>
              <a:tblGrid>
                <a:gridCol w="2559607"/>
                <a:gridCol w="2559607"/>
                <a:gridCol w="2559607"/>
              </a:tblGrid>
              <a:tr h="1009412">
                <a:tc>
                  <a:txBody>
                    <a:bodyPr/>
                    <a:lstStyle/>
                    <a:p>
                      <a:endParaRPr lang="en-US" sz="2600" dirty="0"/>
                    </a:p>
                  </a:txBody>
                  <a:tcPr anchor="b"/>
                </a:tc>
                <a:tc>
                  <a:txBody>
                    <a:bodyPr/>
                    <a:lstStyle/>
                    <a:p>
                      <a:pPr algn="ctr"/>
                      <a:r>
                        <a:rPr lang="en-US" sz="2600" dirty="0" smtClean="0"/>
                        <a:t>250 mg</a:t>
                      </a:r>
                    </a:p>
                    <a:p>
                      <a:pPr algn="ctr"/>
                      <a:r>
                        <a:rPr lang="en-US" sz="2600" dirty="0" smtClean="0"/>
                        <a:t>(n</a:t>
                      </a:r>
                      <a:r>
                        <a:rPr lang="en-US" sz="2600" baseline="0" dirty="0" smtClean="0"/>
                        <a:t> = 374)</a:t>
                      </a:r>
                      <a:endParaRPr lang="en-US" sz="2600" dirty="0"/>
                    </a:p>
                  </a:txBody>
                  <a:tcPr anchor="b"/>
                </a:tc>
                <a:tc>
                  <a:txBody>
                    <a:bodyPr/>
                    <a:lstStyle/>
                    <a:p>
                      <a:pPr algn="ctr"/>
                      <a:r>
                        <a:rPr lang="en-US" sz="2600" dirty="0" smtClean="0"/>
                        <a:t>500</a:t>
                      </a:r>
                      <a:r>
                        <a:rPr lang="en-US" sz="2600" baseline="0" dirty="0" smtClean="0"/>
                        <a:t> mg</a:t>
                      </a:r>
                    </a:p>
                    <a:p>
                      <a:pPr algn="ctr"/>
                      <a:r>
                        <a:rPr lang="en-US" sz="2600" baseline="0" dirty="0" smtClean="0"/>
                        <a:t>(n = 362)</a:t>
                      </a:r>
                      <a:endParaRPr lang="en-US" sz="2600" dirty="0"/>
                    </a:p>
                  </a:txBody>
                  <a:tcPr anchor="b"/>
                </a:tc>
              </a:tr>
              <a:tr h="923347">
                <a:tc>
                  <a:txBody>
                    <a:bodyPr/>
                    <a:lstStyle/>
                    <a:p>
                      <a:r>
                        <a:rPr lang="en-US" sz="2600" dirty="0" smtClean="0"/>
                        <a:t>PFS</a:t>
                      </a:r>
                      <a:endParaRPr lang="en-US" sz="2600" dirty="0"/>
                    </a:p>
                  </a:txBody>
                  <a:tcPr anchor="ctr"/>
                </a:tc>
                <a:tc>
                  <a:txBody>
                    <a:bodyPr/>
                    <a:lstStyle/>
                    <a:p>
                      <a:pPr algn="ctr"/>
                      <a:r>
                        <a:rPr lang="en-US" sz="2600" dirty="0" smtClean="0"/>
                        <a:t>5.5 months</a:t>
                      </a:r>
                      <a:endParaRPr lang="en-US" sz="2600" dirty="0"/>
                    </a:p>
                  </a:txBody>
                  <a:tcPr anchor="ctr"/>
                </a:tc>
                <a:tc>
                  <a:txBody>
                    <a:bodyPr/>
                    <a:lstStyle/>
                    <a:p>
                      <a:pPr algn="ctr"/>
                      <a:r>
                        <a:rPr lang="en-US" sz="2600" dirty="0" smtClean="0"/>
                        <a:t>6.5 months</a:t>
                      </a:r>
                      <a:endParaRPr lang="en-US" sz="2600" dirty="0"/>
                    </a:p>
                  </a:txBody>
                  <a:tcPr anchor="ctr"/>
                </a:tc>
              </a:tr>
              <a:tr h="923347">
                <a:tc>
                  <a:txBody>
                    <a:bodyPr/>
                    <a:lstStyle/>
                    <a:p>
                      <a:r>
                        <a:rPr lang="en-US" sz="2600" dirty="0" smtClean="0"/>
                        <a:t>Hazard ratio</a:t>
                      </a:r>
                    </a:p>
                    <a:p>
                      <a:r>
                        <a:rPr lang="en-US" sz="2600" dirty="0" smtClean="0"/>
                        <a:t>(95% CI)</a:t>
                      </a:r>
                      <a:endParaRPr lang="en-US" sz="2600" dirty="0"/>
                    </a:p>
                  </a:txBody>
                  <a:tcPr anchor="ctr"/>
                </a:tc>
                <a:tc gridSpan="2">
                  <a:txBody>
                    <a:bodyPr/>
                    <a:lstStyle/>
                    <a:p>
                      <a:pPr algn="ctr"/>
                      <a:r>
                        <a:rPr lang="en-US" sz="2600" dirty="0" smtClean="0"/>
                        <a:t>0.80</a:t>
                      </a:r>
                    </a:p>
                    <a:p>
                      <a:pPr algn="ctr"/>
                      <a:r>
                        <a:rPr lang="en-US" sz="2600" dirty="0" smtClean="0"/>
                        <a:t>(0.68 – 0.94)</a:t>
                      </a:r>
                      <a:endParaRPr lang="en-US" sz="2600" dirty="0"/>
                    </a:p>
                  </a:txBody>
                  <a:tcPr anchor="ctr"/>
                </a:tc>
                <a:tc hMerge="1">
                  <a:txBody>
                    <a:bodyPr/>
                    <a:lstStyle/>
                    <a:p>
                      <a:pPr algn="ctr"/>
                      <a:endParaRPr lang="en-US" sz="2600" dirty="0"/>
                    </a:p>
                  </a:txBody>
                  <a:tcPr/>
                </a:tc>
              </a:tr>
              <a:tr h="923347">
                <a:tc>
                  <a:txBody>
                    <a:bodyPr/>
                    <a:lstStyle/>
                    <a:p>
                      <a:r>
                        <a:rPr lang="en-US" sz="2600" i="1" dirty="0" smtClean="0"/>
                        <a:t>p</a:t>
                      </a:r>
                      <a:r>
                        <a:rPr lang="en-US" sz="2600" dirty="0" smtClean="0"/>
                        <a:t>-value</a:t>
                      </a:r>
                      <a:endParaRPr lang="en-US" sz="2600" dirty="0"/>
                    </a:p>
                  </a:txBody>
                  <a:tcPr anchor="ctr"/>
                </a:tc>
                <a:tc gridSpan="2">
                  <a:txBody>
                    <a:bodyPr/>
                    <a:lstStyle/>
                    <a:p>
                      <a:pPr algn="ctr"/>
                      <a:r>
                        <a:rPr lang="en-US" sz="2600" dirty="0" smtClean="0"/>
                        <a:t>0.006</a:t>
                      </a:r>
                      <a:endParaRPr lang="en-US" sz="2600" dirty="0"/>
                    </a:p>
                  </a:txBody>
                  <a:tcPr anchor="ctr"/>
                </a:tc>
                <a:tc hMerge="1">
                  <a:txBody>
                    <a:bodyPr/>
                    <a:lstStyle/>
                    <a:p>
                      <a:pPr algn="ctr"/>
                      <a:endParaRPr lang="en-US" sz="2600" dirty="0"/>
                    </a:p>
                  </a:txBody>
                  <a:tcPr/>
                </a:tc>
              </a:tr>
            </a:tbl>
          </a:graphicData>
        </a:graphic>
      </p:graphicFrame>
    </p:spTree>
    <p:extLst>
      <p:ext uri="{BB962C8B-B14F-4D97-AF65-F5344CB8AC3E}">
        <p14:creationId xmlns:p14="http://schemas.microsoft.com/office/powerpoint/2010/main" val="1990947503"/>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305520" y="956536"/>
            <a:ext cx="6619280" cy="5164694"/>
            <a:chOff x="1643360" y="1230300"/>
            <a:chExt cx="5943600" cy="4637493"/>
          </a:xfrm>
        </p:grpSpPr>
        <p:sp>
          <p:nvSpPr>
            <p:cNvPr id="21506" name="TextBox 4"/>
            <p:cNvSpPr txBox="1">
              <a:spLocks noChangeArrowheads="1"/>
            </p:cNvSpPr>
            <p:nvPr/>
          </p:nvSpPr>
          <p:spPr bwMode="auto">
            <a:xfrm>
              <a:off x="1643360" y="1230300"/>
              <a:ext cx="428625" cy="349594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endParaRPr lang="en-US" sz="1900"/>
            </a:p>
            <a:p>
              <a:pPr algn="ctr" eaLnBrk="1" hangingPunct="1"/>
              <a:endParaRPr lang="en-US" sz="1900"/>
            </a:p>
            <a:p>
              <a:pPr algn="ctr" eaLnBrk="1" hangingPunct="1"/>
              <a:r>
                <a:rPr lang="en-US" sz="1900"/>
                <a:t>R</a:t>
              </a:r>
            </a:p>
            <a:p>
              <a:pPr algn="ctr" eaLnBrk="1" hangingPunct="1"/>
              <a:r>
                <a:rPr lang="en-US" sz="1900"/>
                <a:t>A</a:t>
              </a:r>
            </a:p>
            <a:p>
              <a:pPr algn="ctr" eaLnBrk="1" hangingPunct="1"/>
              <a:r>
                <a:rPr lang="en-US" sz="1900"/>
                <a:t>N</a:t>
              </a:r>
            </a:p>
            <a:p>
              <a:pPr algn="ctr" eaLnBrk="1" hangingPunct="1"/>
              <a:r>
                <a:rPr lang="en-US" sz="1900"/>
                <a:t>D</a:t>
              </a:r>
            </a:p>
            <a:p>
              <a:pPr algn="ctr" eaLnBrk="1" hangingPunct="1"/>
              <a:r>
                <a:rPr lang="en-US" sz="1900"/>
                <a:t>O</a:t>
              </a:r>
            </a:p>
            <a:p>
              <a:pPr algn="ctr" eaLnBrk="1" hangingPunct="1"/>
              <a:r>
                <a:rPr lang="en-US" sz="1900"/>
                <a:t>M</a:t>
              </a:r>
            </a:p>
            <a:p>
              <a:pPr algn="ctr" eaLnBrk="1" hangingPunct="1"/>
              <a:r>
                <a:rPr lang="en-US" sz="1900"/>
                <a:t>I</a:t>
              </a:r>
            </a:p>
            <a:p>
              <a:pPr algn="ctr" eaLnBrk="1" hangingPunct="1"/>
              <a:r>
                <a:rPr lang="en-US" sz="1900"/>
                <a:t>Z</a:t>
              </a:r>
            </a:p>
            <a:p>
              <a:pPr algn="ctr" eaLnBrk="1" hangingPunct="1"/>
              <a:r>
                <a:rPr lang="en-US" sz="1900"/>
                <a:t>E</a:t>
              </a:r>
            </a:p>
            <a:p>
              <a:pPr algn="ctr" eaLnBrk="1" hangingPunct="1"/>
              <a:endParaRPr lang="en-US" sz="1900"/>
            </a:p>
            <a:p>
              <a:pPr algn="ctr" eaLnBrk="1" hangingPunct="1"/>
              <a:endParaRPr lang="en-US" sz="1900"/>
            </a:p>
          </p:txBody>
        </p:sp>
        <p:grpSp>
          <p:nvGrpSpPr>
            <p:cNvPr id="2" name="Group 25"/>
            <p:cNvGrpSpPr>
              <a:grpSpLocks/>
            </p:cNvGrpSpPr>
            <p:nvPr/>
          </p:nvGrpSpPr>
          <p:grpSpPr bwMode="auto">
            <a:xfrm>
              <a:off x="2064048" y="1455726"/>
              <a:ext cx="5522912" cy="1340342"/>
              <a:chOff x="1752600" y="1362670"/>
              <a:chExt cx="4064808" cy="890289"/>
            </a:xfrm>
          </p:grpSpPr>
          <p:cxnSp>
            <p:nvCxnSpPr>
              <p:cNvPr id="21514" name="Straight Arrow Connector 6"/>
              <p:cNvCxnSpPr>
                <a:cxnSpLocks noChangeShapeType="1"/>
                <a:endCxn id="21516" idx="1"/>
              </p:cNvCxnSpPr>
              <p:nvPr/>
            </p:nvCxnSpPr>
            <p:spPr bwMode="auto">
              <a:xfrm flipV="1">
                <a:off x="1752600" y="1807815"/>
                <a:ext cx="397251" cy="35946"/>
              </a:xfrm>
              <a:prstGeom prst="straightConnector1">
                <a:avLst/>
              </a:prstGeom>
              <a:noFill/>
              <a:ln w="25400">
                <a:solidFill>
                  <a:schemeClr val="tx1"/>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21516" name="TextBox 10"/>
              <p:cNvSpPr txBox="1">
                <a:spLocks noChangeArrowheads="1"/>
              </p:cNvSpPr>
              <p:nvPr/>
            </p:nvSpPr>
            <p:spPr bwMode="auto">
              <a:xfrm>
                <a:off x="2149851" y="1362670"/>
                <a:ext cx="3667557" cy="89028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defRPr/>
                </a:pPr>
                <a:r>
                  <a:rPr lang="en-US" sz="1900" dirty="0" smtClean="0">
                    <a:cs typeface="+mn-cs"/>
                  </a:rPr>
                  <a:t>Arm 1</a:t>
                </a:r>
              </a:p>
              <a:p>
                <a:pPr eaLnBrk="1" hangingPunct="1">
                  <a:spcBef>
                    <a:spcPts val="600"/>
                  </a:spcBef>
                  <a:defRPr/>
                </a:pPr>
                <a:r>
                  <a:rPr lang="en-US" sz="1900" dirty="0" smtClean="0">
                    <a:cs typeface="+mn-cs"/>
                  </a:rPr>
                  <a:t>Anastrozole only: 1 mg PO daily </a:t>
                </a:r>
              </a:p>
              <a:p>
                <a:pPr eaLnBrk="1" hangingPunct="1">
                  <a:spcBef>
                    <a:spcPts val="1200"/>
                  </a:spcBef>
                  <a:defRPr/>
                </a:pPr>
                <a:r>
                  <a:rPr lang="en-US" sz="1900" dirty="0" smtClean="0">
                    <a:cs typeface="+mn-cs"/>
                  </a:rPr>
                  <a:t>Treat until progression; crossover to fulvestrant strongly encouraged after progression</a:t>
                </a:r>
              </a:p>
            </p:txBody>
          </p:sp>
        </p:grpSp>
        <p:grpSp>
          <p:nvGrpSpPr>
            <p:cNvPr id="3" name="Group 26"/>
            <p:cNvGrpSpPr>
              <a:grpSpLocks/>
            </p:cNvGrpSpPr>
            <p:nvPr/>
          </p:nvGrpSpPr>
          <p:grpSpPr bwMode="auto">
            <a:xfrm>
              <a:off x="2064048" y="3076563"/>
              <a:ext cx="5522912" cy="2791230"/>
              <a:chOff x="1755470" y="4073573"/>
              <a:chExt cx="4122556" cy="6894338"/>
            </a:xfrm>
          </p:grpSpPr>
          <p:sp>
            <p:nvSpPr>
              <p:cNvPr id="4" name="TextBox 12"/>
              <p:cNvSpPr txBox="1">
                <a:spLocks noChangeArrowheads="1"/>
              </p:cNvSpPr>
              <p:nvPr/>
            </p:nvSpPr>
            <p:spPr bwMode="auto">
              <a:xfrm>
                <a:off x="2158364" y="4073573"/>
                <a:ext cx="3719662" cy="68943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defRPr/>
                </a:pPr>
                <a:r>
                  <a:rPr lang="en-US" sz="1900" dirty="0" smtClean="0">
                    <a:cs typeface="+mn-cs"/>
                  </a:rPr>
                  <a:t>Arm 2</a:t>
                </a:r>
              </a:p>
              <a:p>
                <a:pPr eaLnBrk="1" hangingPunct="1">
                  <a:spcBef>
                    <a:spcPts val="600"/>
                  </a:spcBef>
                  <a:defRPr/>
                </a:pPr>
                <a:r>
                  <a:rPr lang="en-US" sz="1900" dirty="0" smtClean="0">
                    <a:cs typeface="+mn-cs"/>
                  </a:rPr>
                  <a:t>Anastrozole: 1 mg PO daily</a:t>
                </a:r>
              </a:p>
              <a:p>
                <a:pPr eaLnBrk="1" hangingPunct="1">
                  <a:spcBef>
                    <a:spcPts val="600"/>
                  </a:spcBef>
                  <a:defRPr/>
                </a:pPr>
                <a:r>
                  <a:rPr lang="en-US" sz="1900" dirty="0" smtClean="0">
                    <a:cs typeface="+mn-cs"/>
                  </a:rPr>
                  <a:t>First cycle of 28 days:</a:t>
                </a:r>
              </a:p>
              <a:p>
                <a:pPr eaLnBrk="1" hangingPunct="1">
                  <a:defRPr/>
                </a:pPr>
                <a:r>
                  <a:rPr lang="en-US" sz="1900" dirty="0" smtClean="0">
                    <a:cs typeface="+mn-cs"/>
                  </a:rPr>
                  <a:t> Fulvestrant 500mg  IM ( 2 x 5 mL)  Day 1</a:t>
                </a:r>
              </a:p>
              <a:p>
                <a:pPr eaLnBrk="1" hangingPunct="1">
                  <a:defRPr/>
                </a:pPr>
                <a:r>
                  <a:rPr lang="en-US" sz="1900" dirty="0" smtClean="0">
                    <a:cs typeface="+mn-cs"/>
                  </a:rPr>
                  <a:t> Fulvestrant 250mg  IM ( 1 x 5 mL)  Day 14</a:t>
                </a:r>
              </a:p>
              <a:p>
                <a:pPr eaLnBrk="1" hangingPunct="1">
                  <a:defRPr/>
                </a:pPr>
                <a:r>
                  <a:rPr lang="en-US" sz="1900" dirty="0" smtClean="0">
                    <a:cs typeface="+mn-cs"/>
                  </a:rPr>
                  <a:t> Fulvestrant 250mg  IM ( 1 x 5 mL)  Day 28</a:t>
                </a:r>
              </a:p>
              <a:p>
                <a:pPr eaLnBrk="1" hangingPunct="1">
                  <a:spcBef>
                    <a:spcPts val="600"/>
                  </a:spcBef>
                  <a:defRPr/>
                </a:pPr>
                <a:r>
                  <a:rPr lang="en-US" sz="1900" dirty="0" smtClean="0">
                    <a:cs typeface="+mn-cs"/>
                  </a:rPr>
                  <a:t>Subsequent cycles of 28 days:</a:t>
                </a:r>
              </a:p>
              <a:p>
                <a:pPr eaLnBrk="1" hangingPunct="1">
                  <a:defRPr/>
                </a:pPr>
                <a:r>
                  <a:rPr lang="en-US" sz="1900" dirty="0" smtClean="0">
                    <a:cs typeface="+mn-cs"/>
                  </a:rPr>
                  <a:t> Fulvestrant 250mg  IM ( 1 x 5 mL)  Day 28</a:t>
                </a:r>
              </a:p>
              <a:p>
                <a:pPr eaLnBrk="1" hangingPunct="1">
                  <a:spcBef>
                    <a:spcPts val="1200"/>
                  </a:spcBef>
                  <a:defRPr/>
                </a:pPr>
                <a:r>
                  <a:rPr lang="en-US" sz="1900" dirty="0" smtClean="0">
                    <a:cs typeface="+mn-cs"/>
                  </a:rPr>
                  <a:t>Treat until progression</a:t>
                </a:r>
                <a:endParaRPr lang="en-US" sz="1900" dirty="0">
                  <a:cs typeface="+mn-cs"/>
                </a:endParaRPr>
              </a:p>
            </p:txBody>
          </p:sp>
          <p:cxnSp>
            <p:nvCxnSpPr>
              <p:cNvPr id="21513" name="Straight Arrow Connector 16"/>
              <p:cNvCxnSpPr>
                <a:cxnSpLocks noChangeShapeType="1"/>
              </p:cNvCxnSpPr>
              <p:nvPr/>
            </p:nvCxnSpPr>
            <p:spPr bwMode="auto">
              <a:xfrm>
                <a:off x="1755470" y="6462243"/>
                <a:ext cx="389675" cy="1586"/>
              </a:xfrm>
              <a:prstGeom prst="straightConnector1">
                <a:avLst/>
              </a:prstGeom>
              <a:noFill/>
              <a:ln w="25400">
                <a:solidFill>
                  <a:schemeClr val="tx1"/>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grpSp>
      </p:grpSp>
      <p:sp>
        <p:nvSpPr>
          <p:cNvPr id="21509" name="Title 1"/>
          <p:cNvSpPr>
            <a:spLocks noGrp="1"/>
          </p:cNvSpPr>
          <p:nvPr>
            <p:ph type="title"/>
          </p:nvPr>
        </p:nvSpPr>
        <p:spPr>
          <a:xfrm>
            <a:off x="457200" y="301265"/>
            <a:ext cx="8229600" cy="639763"/>
          </a:xfrm>
        </p:spPr>
        <p:txBody>
          <a:bodyPr/>
          <a:lstStyle/>
          <a:p>
            <a:pPr eaLnBrk="1" hangingPunct="1"/>
            <a:r>
              <a:rPr sz="3200" b="1" dirty="0">
                <a:solidFill>
                  <a:srgbClr val="010086"/>
                </a:solidFill>
                <a:latin typeface="Arial" charset="0"/>
                <a:ea typeface="ＭＳ Ｐゴシック" charset="0"/>
                <a:cs typeface="Arial" charset="0"/>
              </a:rPr>
              <a:t>S0226</a:t>
            </a:r>
            <a:r>
              <a:rPr sz="3200" b="1" dirty="0" smtClean="0">
                <a:solidFill>
                  <a:srgbClr val="010086"/>
                </a:solidFill>
                <a:latin typeface="Arial" charset="0"/>
                <a:ea typeface="ＭＳ Ｐゴシック" charset="0"/>
                <a:cs typeface="Arial" charset="0"/>
              </a:rPr>
              <a:t>:</a:t>
            </a:r>
            <a:r>
              <a:rPr lang="en-US" sz="3200" b="1" dirty="0" smtClean="0">
                <a:solidFill>
                  <a:srgbClr val="010086"/>
                </a:solidFill>
                <a:latin typeface="Arial" charset="0"/>
                <a:ea typeface="ＭＳ Ｐゴシック" charset="0"/>
                <a:cs typeface="Arial" charset="0"/>
              </a:rPr>
              <a:t> </a:t>
            </a:r>
            <a:r>
              <a:rPr sz="3200" b="1" dirty="0" smtClean="0">
                <a:solidFill>
                  <a:srgbClr val="010086"/>
                </a:solidFill>
                <a:latin typeface="Arial" charset="0"/>
                <a:ea typeface="ＭＳ Ｐゴシック" charset="0"/>
                <a:cs typeface="Arial" charset="0"/>
              </a:rPr>
              <a:t>Schema</a:t>
            </a:r>
            <a:endParaRPr sz="2800" b="1" dirty="0">
              <a:solidFill>
                <a:srgbClr val="010086"/>
              </a:solidFill>
              <a:latin typeface="Arial" charset="0"/>
              <a:ea typeface="ＭＳ Ｐゴシック" charset="0"/>
              <a:cs typeface="Arial" charset="0"/>
            </a:endParaRPr>
          </a:p>
        </p:txBody>
      </p:sp>
    </p:spTree>
    <p:extLst>
      <p:ext uri="{BB962C8B-B14F-4D97-AF65-F5344CB8AC3E}">
        <p14:creationId xmlns:p14="http://schemas.microsoft.com/office/powerpoint/2010/main" val="1879710631"/>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1"/>
          <p:cNvSpPr txBox="1">
            <a:spLocks/>
          </p:cNvSpPr>
          <p:nvPr/>
        </p:nvSpPr>
        <p:spPr bwMode="auto">
          <a:xfrm>
            <a:off x="373063" y="6188075"/>
            <a:ext cx="87630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fi-FI" sz="1400" dirty="0" err="1"/>
              <a:t>Mehta</a:t>
            </a:r>
            <a:r>
              <a:rPr lang="fi-FI" sz="1400" dirty="0"/>
              <a:t> RS et al. N </a:t>
            </a:r>
            <a:r>
              <a:rPr lang="fi-FI" sz="1400" dirty="0" err="1"/>
              <a:t>Engl</a:t>
            </a:r>
            <a:r>
              <a:rPr lang="fi-FI" sz="1400" dirty="0"/>
              <a:t> J </a:t>
            </a:r>
            <a:r>
              <a:rPr lang="fi-FI" sz="1400" dirty="0" err="1"/>
              <a:t>Med</a:t>
            </a:r>
            <a:r>
              <a:rPr lang="fi-FI" sz="1400" dirty="0"/>
              <a:t> 2012;367(5):435-444.</a:t>
            </a:r>
            <a:endParaRPr lang="en-US" sz="1400" dirty="0">
              <a:latin typeface="Gill Sans MT" charset="0"/>
            </a:endParaRPr>
          </a:p>
        </p:txBody>
      </p:sp>
      <p:sp>
        <p:nvSpPr>
          <p:cNvPr id="9" name="TextBox 8"/>
          <p:cNvSpPr txBox="1"/>
          <p:nvPr/>
        </p:nvSpPr>
        <p:spPr>
          <a:xfrm>
            <a:off x="743446" y="666046"/>
            <a:ext cx="7651299" cy="1015663"/>
          </a:xfrm>
          <a:prstGeom prst="rect">
            <a:avLst/>
          </a:prstGeom>
          <a:noFill/>
        </p:spPr>
        <p:txBody>
          <a:bodyPr wrap="square" rtlCol="0">
            <a:spAutoFit/>
          </a:bodyPr>
          <a:lstStyle/>
          <a:p>
            <a:pPr algn="ctr"/>
            <a:r>
              <a:rPr lang="en-US" sz="3200" dirty="0"/>
              <a:t>Progression-Free Survival in </a:t>
            </a:r>
            <a:r>
              <a:rPr lang="en-US" sz="3200" dirty="0" smtClean="0"/>
              <a:t>S0226</a:t>
            </a:r>
          </a:p>
          <a:p>
            <a:pPr algn="ctr"/>
            <a:r>
              <a:rPr lang="en-US" sz="2800" dirty="0"/>
              <a:t>All eligible patients (</a:t>
            </a:r>
            <a:r>
              <a:rPr lang="en-US" sz="2800" dirty="0" smtClean="0"/>
              <a:t>n = 694</a:t>
            </a:r>
            <a:r>
              <a:rPr lang="en-US" sz="2800" dirty="0"/>
              <a:t>)</a:t>
            </a:r>
          </a:p>
        </p:txBody>
      </p:sp>
      <p:graphicFrame>
        <p:nvGraphicFramePr>
          <p:cNvPr id="10" name="Table 9"/>
          <p:cNvGraphicFramePr>
            <a:graphicFrameLocks noGrp="1"/>
          </p:cNvGraphicFramePr>
          <p:nvPr>
            <p:extLst>
              <p:ext uri="{D42A27DB-BD31-4B8C-83A1-F6EECF244321}">
                <p14:modId xmlns:p14="http://schemas.microsoft.com/office/powerpoint/2010/main" val="3802772429"/>
              </p:ext>
            </p:extLst>
          </p:nvPr>
        </p:nvGraphicFramePr>
        <p:xfrm>
          <a:off x="743446" y="1967168"/>
          <a:ext cx="7775205" cy="3392214"/>
        </p:xfrm>
        <a:graphic>
          <a:graphicData uri="http://schemas.openxmlformats.org/drawingml/2006/table">
            <a:tbl>
              <a:tblPr firstRow="1" bandRow="1">
                <a:tableStyleId>{5C22544A-7EE6-4342-B048-85BDC9FD1C3A}</a:tableStyleId>
              </a:tblPr>
              <a:tblGrid>
                <a:gridCol w="1750196"/>
                <a:gridCol w="2586573"/>
                <a:gridCol w="3438436"/>
              </a:tblGrid>
              <a:tr h="853839">
                <a:tc>
                  <a:txBody>
                    <a:bodyPr/>
                    <a:lstStyle/>
                    <a:p>
                      <a:endParaRPr lang="en-US" sz="2200" dirty="0"/>
                    </a:p>
                  </a:txBody>
                  <a:tcPr anchor="b"/>
                </a:tc>
                <a:tc>
                  <a:txBody>
                    <a:bodyPr/>
                    <a:lstStyle/>
                    <a:p>
                      <a:pPr algn="ctr"/>
                      <a:r>
                        <a:rPr lang="en-US" sz="2200" b="1" dirty="0" err="1" smtClean="0"/>
                        <a:t>Anastrozole</a:t>
                      </a:r>
                      <a:endParaRPr lang="en-US" sz="2200" b="1" dirty="0" smtClean="0"/>
                    </a:p>
                    <a:p>
                      <a:pPr algn="ctr"/>
                      <a:r>
                        <a:rPr lang="en-US" sz="2200" b="1" dirty="0" smtClean="0"/>
                        <a:t>(n = 345)</a:t>
                      </a:r>
                      <a:endParaRPr lang="en-US" sz="2200" b="1" dirty="0"/>
                    </a:p>
                  </a:txBody>
                  <a:tcPr anchor="b"/>
                </a:tc>
                <a:tc>
                  <a:txBody>
                    <a:bodyPr/>
                    <a:lstStyle/>
                    <a:p>
                      <a:pPr algn="ctr"/>
                      <a:r>
                        <a:rPr lang="en-US" sz="2200" b="1" dirty="0" smtClean="0"/>
                        <a:t>Anastrozole +</a:t>
                      </a:r>
                      <a:r>
                        <a:rPr lang="en-US" sz="2200" b="1" baseline="0" dirty="0" smtClean="0"/>
                        <a:t> </a:t>
                      </a:r>
                      <a:r>
                        <a:rPr lang="en-US" sz="2200" b="1" dirty="0" err="1" smtClean="0"/>
                        <a:t>Fulvestrant</a:t>
                      </a:r>
                      <a:endParaRPr lang="en-US" sz="2200" b="1" dirty="0" smtClean="0"/>
                    </a:p>
                    <a:p>
                      <a:pPr algn="ctr"/>
                      <a:r>
                        <a:rPr lang="en-US" sz="2200" b="1" dirty="0" smtClean="0"/>
                        <a:t>(n = 349)</a:t>
                      </a:r>
                      <a:endParaRPr lang="en-US" sz="2200" b="1" dirty="0"/>
                    </a:p>
                  </a:txBody>
                  <a:tcPr anchor="b"/>
                </a:tc>
              </a:tr>
              <a:tr h="846125">
                <a:tc>
                  <a:txBody>
                    <a:bodyPr/>
                    <a:lstStyle/>
                    <a:p>
                      <a:r>
                        <a:rPr lang="en-US" sz="2200" dirty="0" smtClean="0"/>
                        <a:t>Median PFS</a:t>
                      </a:r>
                      <a:endParaRPr lang="en-US" sz="2200" dirty="0"/>
                    </a:p>
                  </a:txBody>
                  <a:tcPr anchor="ctr"/>
                </a:tc>
                <a:tc>
                  <a:txBody>
                    <a:bodyPr/>
                    <a:lstStyle/>
                    <a:p>
                      <a:pPr algn="ctr"/>
                      <a:r>
                        <a:rPr lang="en-US" sz="2200" dirty="0" smtClean="0"/>
                        <a:t>13.5 months</a:t>
                      </a:r>
                      <a:endParaRPr lang="en-US" sz="2200" dirty="0"/>
                    </a:p>
                  </a:txBody>
                  <a:tcPr anchor="ctr"/>
                </a:tc>
                <a:tc>
                  <a:txBody>
                    <a:bodyPr/>
                    <a:lstStyle/>
                    <a:p>
                      <a:pPr algn="ctr"/>
                      <a:r>
                        <a:rPr lang="en-US" sz="2200" dirty="0" smtClean="0"/>
                        <a:t>15.0 months</a:t>
                      </a:r>
                      <a:endParaRPr lang="en-US" sz="2200" dirty="0"/>
                    </a:p>
                  </a:txBody>
                  <a:tcPr anchor="ctr"/>
                </a:tc>
              </a:tr>
              <a:tr h="846125">
                <a:tc>
                  <a:txBody>
                    <a:bodyPr/>
                    <a:lstStyle/>
                    <a:p>
                      <a:r>
                        <a:rPr lang="en-US" sz="2200" dirty="0" smtClean="0"/>
                        <a:t>Hazard ratio</a:t>
                      </a:r>
                    </a:p>
                    <a:p>
                      <a:r>
                        <a:rPr lang="en-US" sz="2200" dirty="0" smtClean="0"/>
                        <a:t>(95% CI)</a:t>
                      </a:r>
                      <a:endParaRPr lang="en-US" sz="2200" dirty="0"/>
                    </a:p>
                  </a:txBody>
                  <a:tcPr anchor="ctr"/>
                </a:tc>
                <a:tc gridSpan="2">
                  <a:txBody>
                    <a:bodyPr/>
                    <a:lstStyle/>
                    <a:p>
                      <a:pPr algn="ctr"/>
                      <a:r>
                        <a:rPr lang="en-US" sz="2200" dirty="0" smtClean="0"/>
                        <a:t>0.80</a:t>
                      </a:r>
                    </a:p>
                    <a:p>
                      <a:pPr algn="ctr"/>
                      <a:r>
                        <a:rPr lang="en-US" sz="2200" dirty="0" smtClean="0"/>
                        <a:t>(0.68 – 0.94)</a:t>
                      </a:r>
                      <a:endParaRPr lang="en-US" sz="2200" dirty="0"/>
                    </a:p>
                  </a:txBody>
                  <a:tcPr anchor="ctr"/>
                </a:tc>
                <a:tc hMerge="1">
                  <a:txBody>
                    <a:bodyPr/>
                    <a:lstStyle/>
                    <a:p>
                      <a:pPr algn="ctr"/>
                      <a:endParaRPr lang="en-US" sz="2200" dirty="0"/>
                    </a:p>
                  </a:txBody>
                  <a:tcPr/>
                </a:tc>
              </a:tr>
              <a:tr h="846125">
                <a:tc>
                  <a:txBody>
                    <a:bodyPr/>
                    <a:lstStyle/>
                    <a:p>
                      <a:r>
                        <a:rPr lang="en-US" sz="2200" i="1" dirty="0" smtClean="0"/>
                        <a:t>p</a:t>
                      </a:r>
                      <a:r>
                        <a:rPr lang="en-US" sz="2200" dirty="0" smtClean="0"/>
                        <a:t>-value</a:t>
                      </a:r>
                      <a:endParaRPr lang="en-US" sz="2200" dirty="0"/>
                    </a:p>
                  </a:txBody>
                  <a:tcPr anchor="ctr"/>
                </a:tc>
                <a:tc gridSpan="2">
                  <a:txBody>
                    <a:bodyPr/>
                    <a:lstStyle/>
                    <a:p>
                      <a:pPr algn="ctr"/>
                      <a:r>
                        <a:rPr lang="en-US" sz="2200" dirty="0" smtClean="0"/>
                        <a:t>0.007</a:t>
                      </a:r>
                      <a:endParaRPr lang="en-US" sz="2200" dirty="0"/>
                    </a:p>
                  </a:txBody>
                  <a:tcPr anchor="ctr"/>
                </a:tc>
                <a:tc hMerge="1">
                  <a:txBody>
                    <a:bodyPr/>
                    <a:lstStyle/>
                    <a:p>
                      <a:pPr algn="ctr"/>
                      <a:endParaRPr lang="en-US" sz="2200" dirty="0"/>
                    </a:p>
                  </a:txBody>
                  <a:tcPr/>
                </a:tc>
              </a:tr>
            </a:tbl>
          </a:graphicData>
        </a:graphic>
      </p:graphicFrame>
    </p:spTree>
    <p:extLst>
      <p:ext uri="{BB962C8B-B14F-4D97-AF65-F5344CB8AC3E}">
        <p14:creationId xmlns:p14="http://schemas.microsoft.com/office/powerpoint/2010/main" val="2925990953"/>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1"/>
          <p:cNvSpPr txBox="1">
            <a:spLocks/>
          </p:cNvSpPr>
          <p:nvPr/>
        </p:nvSpPr>
        <p:spPr bwMode="auto">
          <a:xfrm>
            <a:off x="373063" y="6370638"/>
            <a:ext cx="87630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dirty="0" smtClean="0">
                <a:latin typeface="Gill Sans MT" charset="0"/>
              </a:rPr>
              <a:t>Mehta RS et al. N </a:t>
            </a:r>
            <a:r>
              <a:rPr lang="en-US" sz="1600" dirty="0" err="1" smtClean="0">
                <a:latin typeface="Gill Sans MT" charset="0"/>
              </a:rPr>
              <a:t>Engl</a:t>
            </a:r>
            <a:r>
              <a:rPr lang="en-US" sz="1600" dirty="0" smtClean="0">
                <a:latin typeface="Gill Sans MT" charset="0"/>
              </a:rPr>
              <a:t> J Med 2012;367(5):435-444.</a:t>
            </a:r>
            <a:endParaRPr lang="en-US" sz="1600" dirty="0">
              <a:latin typeface="Gill Sans MT" charset="0"/>
            </a:endParaRPr>
          </a:p>
        </p:txBody>
      </p:sp>
      <p:sp>
        <p:nvSpPr>
          <p:cNvPr id="9" name="Title 1"/>
          <p:cNvSpPr>
            <a:spLocks noGrp="1"/>
          </p:cNvSpPr>
          <p:nvPr>
            <p:ph type="title"/>
          </p:nvPr>
        </p:nvSpPr>
        <p:spPr>
          <a:xfrm>
            <a:off x="-1" y="85041"/>
            <a:ext cx="9136063" cy="980363"/>
          </a:xfrm>
        </p:spPr>
        <p:txBody>
          <a:bodyPr>
            <a:noAutofit/>
          </a:bodyPr>
          <a:lstStyle/>
          <a:p>
            <a:r>
              <a:rPr lang="en-US" sz="3200" dirty="0" smtClean="0"/>
              <a:t>Progression-Free Survival According to Subgroups</a:t>
            </a:r>
            <a:endParaRPr lang="en-US" sz="3200" dirty="0"/>
          </a:p>
        </p:txBody>
      </p:sp>
      <p:graphicFrame>
        <p:nvGraphicFramePr>
          <p:cNvPr id="10" name="Table 9"/>
          <p:cNvGraphicFramePr>
            <a:graphicFrameLocks noGrp="1"/>
          </p:cNvGraphicFramePr>
          <p:nvPr>
            <p:extLst>
              <p:ext uri="{D42A27DB-BD31-4B8C-83A1-F6EECF244321}">
                <p14:modId xmlns:p14="http://schemas.microsoft.com/office/powerpoint/2010/main" val="3383238976"/>
              </p:ext>
            </p:extLst>
          </p:nvPr>
        </p:nvGraphicFramePr>
        <p:xfrm>
          <a:off x="771134" y="1164292"/>
          <a:ext cx="7711352" cy="4873745"/>
        </p:xfrm>
        <a:graphic>
          <a:graphicData uri="http://schemas.openxmlformats.org/drawingml/2006/table">
            <a:tbl>
              <a:tblPr firstRow="1" bandRow="1">
                <a:tableStyleId>{5C22544A-7EE6-4342-B048-85BDC9FD1C3A}</a:tableStyleId>
              </a:tblPr>
              <a:tblGrid>
                <a:gridCol w="2252926"/>
                <a:gridCol w="1602750"/>
                <a:gridCol w="1927838"/>
                <a:gridCol w="1927838"/>
              </a:tblGrid>
              <a:tr h="470913">
                <a:tc>
                  <a:txBody>
                    <a:bodyPr/>
                    <a:lstStyle/>
                    <a:p>
                      <a:r>
                        <a:rPr lang="en-US" dirty="0" smtClean="0"/>
                        <a:t>Subgroup</a:t>
                      </a:r>
                      <a:endParaRPr lang="en-US" dirty="0"/>
                    </a:p>
                  </a:txBody>
                  <a:tcPr anchor="b"/>
                </a:tc>
                <a:tc>
                  <a:txBody>
                    <a:bodyPr/>
                    <a:lstStyle/>
                    <a:p>
                      <a:pPr algn="ctr"/>
                      <a:r>
                        <a:rPr lang="en-US" dirty="0" smtClean="0"/>
                        <a:t>Hazard ratio</a:t>
                      </a:r>
                      <a:endParaRPr lang="en-US" dirty="0"/>
                    </a:p>
                  </a:txBody>
                  <a:tcPr anchor="b"/>
                </a:tc>
                <a:tc>
                  <a:txBody>
                    <a:bodyPr/>
                    <a:lstStyle/>
                    <a:p>
                      <a:pPr algn="ctr"/>
                      <a:r>
                        <a:rPr lang="en-US" dirty="0" smtClean="0"/>
                        <a:t>95% CI</a:t>
                      </a:r>
                      <a:endParaRPr lang="en-US" dirty="0"/>
                    </a:p>
                  </a:txBody>
                  <a:tcPr anchor="b"/>
                </a:tc>
                <a:tc>
                  <a:txBody>
                    <a:bodyPr/>
                    <a:lstStyle/>
                    <a:p>
                      <a:pPr algn="ctr"/>
                      <a:r>
                        <a:rPr lang="en-US" i="1" dirty="0" smtClean="0"/>
                        <a:t>p</a:t>
                      </a:r>
                      <a:r>
                        <a:rPr lang="en-US" dirty="0" smtClean="0"/>
                        <a:t>-value</a:t>
                      </a:r>
                      <a:endParaRPr lang="en-US" dirty="0"/>
                    </a:p>
                  </a:txBody>
                  <a:tcPr anchor="b"/>
                </a:tc>
              </a:tr>
              <a:tr h="470913">
                <a:tc>
                  <a:txBody>
                    <a:bodyPr/>
                    <a:lstStyle/>
                    <a:p>
                      <a:r>
                        <a:rPr lang="en-US" dirty="0" smtClean="0"/>
                        <a:t>Age</a:t>
                      </a:r>
                    </a:p>
                    <a:p>
                      <a:r>
                        <a:rPr lang="en-US" dirty="0" smtClean="0"/>
                        <a:t>     ≥65</a:t>
                      </a:r>
                      <a:r>
                        <a:rPr lang="en-US" baseline="0" dirty="0" smtClean="0"/>
                        <a:t> years</a:t>
                      </a:r>
                    </a:p>
                    <a:p>
                      <a:r>
                        <a:rPr lang="en-US" baseline="0" dirty="0" smtClean="0"/>
                        <a:t>     &lt;65 years</a:t>
                      </a:r>
                      <a:endParaRPr lang="en-US" dirty="0"/>
                    </a:p>
                  </a:txBody>
                  <a:tcPr anchor="ctr"/>
                </a:tc>
                <a:tc>
                  <a:txBody>
                    <a:bodyPr/>
                    <a:lstStyle/>
                    <a:p>
                      <a:pPr algn="ctr"/>
                      <a:endParaRPr lang="en-US" dirty="0" smtClean="0"/>
                    </a:p>
                    <a:p>
                      <a:pPr algn="ctr"/>
                      <a:r>
                        <a:rPr lang="en-US" dirty="0" smtClean="0"/>
                        <a:t>0.79</a:t>
                      </a:r>
                    </a:p>
                    <a:p>
                      <a:pPr algn="ctr"/>
                      <a:r>
                        <a:rPr lang="en-US" dirty="0" smtClean="0"/>
                        <a:t>0.79</a:t>
                      </a:r>
                      <a:endParaRPr lang="en-US" dirty="0"/>
                    </a:p>
                  </a:txBody>
                  <a:tcPr anchor="ctr"/>
                </a:tc>
                <a:tc>
                  <a:txBody>
                    <a:bodyPr/>
                    <a:lstStyle/>
                    <a:p>
                      <a:pPr algn="ctr"/>
                      <a:endParaRPr lang="en-US" dirty="0" smtClean="0"/>
                    </a:p>
                    <a:p>
                      <a:pPr algn="ctr"/>
                      <a:r>
                        <a:rPr lang="en-US" dirty="0" smtClean="0"/>
                        <a:t>0.62 – 1.01</a:t>
                      </a:r>
                    </a:p>
                    <a:p>
                      <a:pPr algn="ctr"/>
                      <a:r>
                        <a:rPr lang="en-US" dirty="0" smtClean="0"/>
                        <a:t>0.63 – 1.00</a:t>
                      </a:r>
                      <a:endParaRPr lang="en-US" dirty="0"/>
                    </a:p>
                  </a:txBody>
                  <a:tcPr anchor="ctr"/>
                </a:tc>
                <a:tc>
                  <a:txBody>
                    <a:bodyPr/>
                    <a:lstStyle/>
                    <a:p>
                      <a:pPr algn="ctr"/>
                      <a:r>
                        <a:rPr lang="en-US" dirty="0" smtClean="0"/>
                        <a:t>0.95</a:t>
                      </a:r>
                      <a:br>
                        <a:rPr lang="en-US" dirty="0" smtClean="0"/>
                      </a:br>
                      <a:r>
                        <a:rPr lang="en-US" dirty="0" smtClean="0"/>
                        <a:t/>
                      </a:r>
                      <a:br>
                        <a:rPr lang="en-US" dirty="0" smtClean="0"/>
                      </a:br>
                      <a:endParaRPr lang="en-US" dirty="0"/>
                    </a:p>
                  </a:txBody>
                  <a:tcPr anchor="ctr"/>
                </a:tc>
              </a:tr>
              <a:tr h="470913">
                <a:tc>
                  <a:txBody>
                    <a:bodyPr/>
                    <a:lstStyle/>
                    <a:p>
                      <a:r>
                        <a:rPr lang="en-US" dirty="0" smtClean="0"/>
                        <a:t>HER2 status</a:t>
                      </a:r>
                    </a:p>
                    <a:p>
                      <a:r>
                        <a:rPr lang="en-US" dirty="0" smtClean="0"/>
                        <a:t>    Positive</a:t>
                      </a:r>
                    </a:p>
                    <a:p>
                      <a:r>
                        <a:rPr lang="en-US" dirty="0" smtClean="0"/>
                        <a:t>    Negative</a:t>
                      </a:r>
                      <a:endParaRPr lang="en-US" dirty="0"/>
                    </a:p>
                  </a:txBody>
                  <a:tcPr anchor="ctr"/>
                </a:tc>
                <a:tc>
                  <a:txBody>
                    <a:bodyPr/>
                    <a:lstStyle/>
                    <a:p>
                      <a:pPr algn="ctr"/>
                      <a:endParaRPr lang="en-US" dirty="0" smtClean="0"/>
                    </a:p>
                    <a:p>
                      <a:pPr algn="ctr"/>
                      <a:r>
                        <a:rPr lang="en-US" dirty="0" smtClean="0"/>
                        <a:t>0.58</a:t>
                      </a:r>
                    </a:p>
                    <a:p>
                      <a:pPr algn="ctr"/>
                      <a:r>
                        <a:rPr lang="en-US" dirty="0" smtClean="0"/>
                        <a:t>0.81</a:t>
                      </a:r>
                      <a:endParaRPr lang="en-US" dirty="0"/>
                    </a:p>
                  </a:txBody>
                  <a:tcPr anchor="ctr"/>
                </a:tc>
                <a:tc>
                  <a:txBody>
                    <a:bodyPr/>
                    <a:lstStyle/>
                    <a:p>
                      <a:pPr algn="ctr"/>
                      <a:endParaRPr lang="en-US" dirty="0" smtClean="0"/>
                    </a:p>
                    <a:p>
                      <a:pPr algn="ctr"/>
                      <a:r>
                        <a:rPr lang="en-US" dirty="0" smtClean="0"/>
                        <a:t>0.33 – 1.03</a:t>
                      </a:r>
                    </a:p>
                    <a:p>
                      <a:pPr algn="ctr"/>
                      <a:r>
                        <a:rPr lang="en-US" dirty="0" smtClean="0"/>
                        <a:t>0.67 – 0.98</a:t>
                      </a:r>
                      <a:endParaRPr lang="en-US" dirty="0"/>
                    </a:p>
                  </a:txBody>
                  <a:tcPr anchor="ctr"/>
                </a:tc>
                <a:tc>
                  <a:txBody>
                    <a:bodyPr/>
                    <a:lstStyle/>
                    <a:p>
                      <a:pPr algn="ctr"/>
                      <a:r>
                        <a:rPr lang="en-US" dirty="0" smtClean="0"/>
                        <a:t>0.22</a:t>
                      </a:r>
                      <a:br>
                        <a:rPr lang="en-US" dirty="0" smtClean="0"/>
                      </a:br>
                      <a:r>
                        <a:rPr lang="en-US" dirty="0" smtClean="0"/>
                        <a:t/>
                      </a:r>
                      <a:br>
                        <a:rPr lang="en-US" dirty="0" smtClean="0"/>
                      </a:br>
                      <a:endParaRPr lang="en-US" dirty="0"/>
                    </a:p>
                  </a:txBody>
                  <a:tcPr anchor="ctr"/>
                </a:tc>
              </a:tr>
              <a:tr h="470913">
                <a:tc>
                  <a:txBody>
                    <a:bodyPr/>
                    <a:lstStyle/>
                    <a:p>
                      <a:r>
                        <a:rPr lang="en-US" dirty="0" smtClean="0"/>
                        <a:t>Disease site</a:t>
                      </a:r>
                    </a:p>
                    <a:p>
                      <a:r>
                        <a:rPr lang="en-US" dirty="0" smtClean="0"/>
                        <a:t>    Non-visceral</a:t>
                      </a:r>
                    </a:p>
                    <a:p>
                      <a:r>
                        <a:rPr lang="en-US" dirty="0" smtClean="0"/>
                        <a:t>    Visceral</a:t>
                      </a:r>
                    </a:p>
                    <a:p>
                      <a:r>
                        <a:rPr lang="en-US" dirty="0" smtClean="0"/>
                        <a:t>    Bone only</a:t>
                      </a:r>
                      <a:endParaRPr lang="en-US" dirty="0"/>
                    </a:p>
                  </a:txBody>
                  <a:tcPr anchor="ctr"/>
                </a:tc>
                <a:tc>
                  <a:txBody>
                    <a:bodyPr/>
                    <a:lstStyle/>
                    <a:p>
                      <a:pPr algn="ctr"/>
                      <a:endParaRPr lang="en-US" dirty="0" smtClean="0"/>
                    </a:p>
                    <a:p>
                      <a:pPr algn="ctr"/>
                      <a:r>
                        <a:rPr lang="en-US" dirty="0" smtClean="0"/>
                        <a:t>0.84</a:t>
                      </a:r>
                    </a:p>
                    <a:p>
                      <a:pPr algn="ctr"/>
                      <a:r>
                        <a:rPr lang="en-US" dirty="0" smtClean="0"/>
                        <a:t>0.79</a:t>
                      </a:r>
                    </a:p>
                    <a:p>
                      <a:pPr algn="ctr"/>
                      <a:r>
                        <a:rPr lang="en-US" dirty="0" smtClean="0"/>
                        <a:t>0.77</a:t>
                      </a:r>
                      <a:endParaRPr lang="en-US" dirty="0"/>
                    </a:p>
                  </a:txBody>
                  <a:tcPr anchor="ctr"/>
                </a:tc>
                <a:tc>
                  <a:txBody>
                    <a:bodyPr/>
                    <a:lstStyle/>
                    <a:p>
                      <a:pPr algn="ctr"/>
                      <a:endParaRPr lang="en-US" dirty="0" smtClean="0"/>
                    </a:p>
                    <a:p>
                      <a:pPr algn="ctr"/>
                      <a:r>
                        <a:rPr lang="en-US" dirty="0" smtClean="0"/>
                        <a:t>0.61 – 1.14</a:t>
                      </a:r>
                    </a:p>
                    <a:p>
                      <a:pPr algn="ctr"/>
                      <a:r>
                        <a:rPr lang="en-US" dirty="0" smtClean="0"/>
                        <a:t>0.62 – 0.99</a:t>
                      </a:r>
                    </a:p>
                    <a:p>
                      <a:pPr algn="ctr"/>
                      <a:r>
                        <a:rPr lang="en-US" dirty="0" smtClean="0"/>
                        <a:t>0.54 – 1.11</a:t>
                      </a:r>
                      <a:endParaRPr lang="en-US" dirty="0"/>
                    </a:p>
                  </a:txBody>
                  <a:tcPr anchor="ctr"/>
                </a:tc>
                <a:tc>
                  <a:txBody>
                    <a:bodyPr/>
                    <a:lstStyle/>
                    <a:p>
                      <a:pPr algn="ctr"/>
                      <a:r>
                        <a:rPr lang="en-US" dirty="0" smtClean="0"/>
                        <a:t>0.96</a:t>
                      </a:r>
                      <a:br>
                        <a:rPr lang="en-US" dirty="0" smtClean="0"/>
                      </a:br>
                      <a:r>
                        <a:rPr lang="en-US" dirty="0" smtClean="0"/>
                        <a:t/>
                      </a:r>
                      <a:br>
                        <a:rPr lang="en-US" dirty="0" smtClean="0"/>
                      </a:br>
                      <a:r>
                        <a:rPr lang="en-US" dirty="0" smtClean="0"/>
                        <a:t/>
                      </a:r>
                      <a:br>
                        <a:rPr lang="en-US" dirty="0" smtClean="0"/>
                      </a:br>
                      <a:endParaRPr lang="en-US" dirty="0"/>
                    </a:p>
                  </a:txBody>
                  <a:tcPr anchor="ctr"/>
                </a:tc>
              </a:tr>
              <a:tr h="470913">
                <a:tc>
                  <a:txBody>
                    <a:bodyPr/>
                    <a:lstStyle/>
                    <a:p>
                      <a:r>
                        <a:rPr lang="en-US" dirty="0" smtClean="0"/>
                        <a:t>Previous </a:t>
                      </a:r>
                      <a:r>
                        <a:rPr lang="en-US" dirty="0" err="1" smtClean="0"/>
                        <a:t>tamoxifen</a:t>
                      </a:r>
                      <a:endParaRPr lang="en-US" dirty="0" smtClean="0"/>
                    </a:p>
                    <a:p>
                      <a:r>
                        <a:rPr lang="en-US" dirty="0" smtClean="0"/>
                        <a:t>    No</a:t>
                      </a:r>
                    </a:p>
                    <a:p>
                      <a:r>
                        <a:rPr lang="en-US" dirty="0" smtClean="0"/>
                        <a:t>    Yes</a:t>
                      </a:r>
                      <a:endParaRPr lang="en-US" dirty="0"/>
                    </a:p>
                  </a:txBody>
                  <a:tcPr anchor="ctr"/>
                </a:tc>
                <a:tc>
                  <a:txBody>
                    <a:bodyPr/>
                    <a:lstStyle/>
                    <a:p>
                      <a:pPr algn="ctr"/>
                      <a:endParaRPr lang="en-US" dirty="0" smtClean="0"/>
                    </a:p>
                    <a:p>
                      <a:pPr algn="ctr"/>
                      <a:r>
                        <a:rPr lang="en-US" dirty="0" smtClean="0"/>
                        <a:t>0.74</a:t>
                      </a:r>
                    </a:p>
                    <a:p>
                      <a:pPr algn="ctr"/>
                      <a:r>
                        <a:rPr lang="en-US" dirty="0" smtClean="0"/>
                        <a:t>0.89</a:t>
                      </a:r>
                      <a:endParaRPr lang="en-US" dirty="0"/>
                    </a:p>
                  </a:txBody>
                  <a:tcPr anchor="ctr"/>
                </a:tc>
                <a:tc>
                  <a:txBody>
                    <a:bodyPr/>
                    <a:lstStyle/>
                    <a:p>
                      <a:pPr algn="ctr"/>
                      <a:endParaRPr lang="en-US" dirty="0" smtClean="0"/>
                    </a:p>
                    <a:p>
                      <a:pPr algn="ctr"/>
                      <a:r>
                        <a:rPr lang="en-US" dirty="0" smtClean="0"/>
                        <a:t>0.59 – 0.92</a:t>
                      </a:r>
                    </a:p>
                    <a:p>
                      <a:pPr algn="ctr"/>
                      <a:r>
                        <a:rPr lang="en-US" dirty="0" smtClean="0"/>
                        <a:t>0.69 – 1.15</a:t>
                      </a:r>
                      <a:endParaRPr lang="en-US" dirty="0"/>
                    </a:p>
                  </a:txBody>
                  <a:tcPr anchor="ctr"/>
                </a:tc>
                <a:tc>
                  <a:txBody>
                    <a:bodyPr/>
                    <a:lstStyle/>
                    <a:p>
                      <a:pPr algn="ctr"/>
                      <a:r>
                        <a:rPr lang="en-US" dirty="0" smtClean="0"/>
                        <a:t>0.22</a:t>
                      </a:r>
                      <a:br>
                        <a:rPr lang="en-US" dirty="0" smtClean="0"/>
                      </a:br>
                      <a:r>
                        <a:rPr lang="en-US" dirty="0" smtClean="0"/>
                        <a:t/>
                      </a:r>
                      <a:br>
                        <a:rPr lang="en-US" dirty="0" smtClean="0"/>
                      </a:br>
                      <a:endParaRPr lang="en-US" dirty="0"/>
                    </a:p>
                  </a:txBody>
                  <a:tcPr anchor="ctr"/>
                </a:tc>
              </a:tr>
              <a:tr h="470913">
                <a:tc>
                  <a:txBody>
                    <a:bodyPr/>
                    <a:lstStyle/>
                    <a:p>
                      <a:r>
                        <a:rPr lang="en-US" b="1" dirty="0" smtClean="0"/>
                        <a:t>Overall</a:t>
                      </a:r>
                      <a:endParaRPr lang="en-US" b="1" dirty="0"/>
                    </a:p>
                  </a:txBody>
                  <a:tcPr anchor="ctr"/>
                </a:tc>
                <a:tc>
                  <a:txBody>
                    <a:bodyPr/>
                    <a:lstStyle/>
                    <a:p>
                      <a:pPr algn="ctr"/>
                      <a:r>
                        <a:rPr lang="en-US" b="1" dirty="0" smtClean="0"/>
                        <a:t>0.80</a:t>
                      </a:r>
                      <a:endParaRPr lang="en-US" b="1" dirty="0"/>
                    </a:p>
                  </a:txBody>
                  <a:tcPr anchor="ctr"/>
                </a:tc>
                <a:tc>
                  <a:txBody>
                    <a:bodyPr/>
                    <a:lstStyle/>
                    <a:p>
                      <a:pPr algn="ctr"/>
                      <a:r>
                        <a:rPr lang="en-US" b="1" dirty="0" smtClean="0"/>
                        <a:t>0.68 – 0.94</a:t>
                      </a:r>
                      <a:endParaRPr lang="en-US" b="1" dirty="0"/>
                    </a:p>
                  </a:txBody>
                  <a:tcPr anchor="ctr"/>
                </a:tc>
                <a:tc>
                  <a:txBody>
                    <a:bodyPr/>
                    <a:lstStyle/>
                    <a:p>
                      <a:pPr algn="ctr"/>
                      <a:r>
                        <a:rPr lang="en-US" b="1" dirty="0" smtClean="0"/>
                        <a:t>0.007</a:t>
                      </a:r>
                      <a:endParaRPr lang="en-US" b="1" dirty="0"/>
                    </a:p>
                  </a:txBody>
                  <a:tcPr anchor="ctr"/>
                </a:tc>
              </a:tr>
            </a:tbl>
          </a:graphicData>
        </a:graphic>
      </p:graphicFrame>
    </p:spTree>
    <p:extLst>
      <p:ext uri="{BB962C8B-B14F-4D97-AF65-F5344CB8AC3E}">
        <p14:creationId xmlns:p14="http://schemas.microsoft.com/office/powerpoint/2010/main" val="3465390761"/>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
          <p:cNvSpPr txBox="1">
            <a:spLocks noChangeArrowheads="1"/>
          </p:cNvSpPr>
          <p:nvPr/>
        </p:nvSpPr>
        <p:spPr bwMode="auto">
          <a:xfrm>
            <a:off x="0" y="325140"/>
            <a:ext cx="91440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r>
              <a:rPr lang="en-US" sz="3200" b="1" dirty="0">
                <a:solidFill>
                  <a:srgbClr val="010086"/>
                </a:solidFill>
              </a:rPr>
              <a:t>S0226 </a:t>
            </a:r>
            <a:r>
              <a:rPr lang="en-US" sz="3200" b="1" i="1" dirty="0" err="1" smtClean="0">
                <a:solidFill>
                  <a:srgbClr val="010086"/>
                </a:solidFill>
              </a:rPr>
              <a:t>vs</a:t>
            </a:r>
            <a:r>
              <a:rPr lang="en-US" sz="3200" b="1" i="1" dirty="0" smtClean="0">
                <a:solidFill>
                  <a:srgbClr val="010086"/>
                </a:solidFill>
              </a:rPr>
              <a:t> </a:t>
            </a:r>
            <a:r>
              <a:rPr lang="en-US" sz="3200" b="1" dirty="0" smtClean="0">
                <a:solidFill>
                  <a:srgbClr val="010086"/>
                </a:solidFill>
              </a:rPr>
              <a:t>FACT</a:t>
            </a:r>
            <a:endParaRPr lang="en-US" sz="3200" b="1" dirty="0">
              <a:solidFill>
                <a:srgbClr val="010086"/>
              </a:solidFill>
            </a:endParaRPr>
          </a:p>
          <a:p>
            <a:pPr algn="ctr" eaLnBrk="1" hangingPunct="1"/>
            <a:r>
              <a:rPr lang="en-US" sz="2800" b="1" dirty="0">
                <a:solidFill>
                  <a:srgbClr val="010086"/>
                </a:solidFill>
              </a:rPr>
              <a:t>Progression-Free Survival/Time to Progression</a:t>
            </a:r>
          </a:p>
          <a:p>
            <a:pPr algn="ctr" eaLnBrk="1" hangingPunct="1"/>
            <a:r>
              <a:rPr lang="en-US" sz="2400" b="1" dirty="0">
                <a:solidFill>
                  <a:srgbClr val="010086"/>
                </a:solidFill>
              </a:rPr>
              <a:t>(Same definitions)</a:t>
            </a:r>
          </a:p>
        </p:txBody>
      </p:sp>
      <p:sp>
        <p:nvSpPr>
          <p:cNvPr id="13" name="TextBox 10"/>
          <p:cNvSpPr txBox="1">
            <a:spLocks noChangeArrowheads="1"/>
          </p:cNvSpPr>
          <p:nvPr/>
        </p:nvSpPr>
        <p:spPr bwMode="auto">
          <a:xfrm>
            <a:off x="259453" y="6265837"/>
            <a:ext cx="54621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r>
              <a:rPr lang="fi-FI" sz="1400" dirty="0" err="1"/>
              <a:t>Mehta</a:t>
            </a:r>
            <a:r>
              <a:rPr lang="fi-FI" sz="1400" dirty="0"/>
              <a:t> RS et al. N </a:t>
            </a:r>
            <a:r>
              <a:rPr lang="fi-FI" sz="1400" dirty="0" err="1"/>
              <a:t>Engl</a:t>
            </a:r>
            <a:r>
              <a:rPr lang="fi-FI" sz="1400" dirty="0"/>
              <a:t> J </a:t>
            </a:r>
            <a:r>
              <a:rPr lang="fi-FI" sz="1400" dirty="0" err="1"/>
              <a:t>Med</a:t>
            </a:r>
            <a:r>
              <a:rPr lang="fi-FI" sz="1400" dirty="0"/>
              <a:t> 2012;367(5):435.</a:t>
            </a:r>
          </a:p>
          <a:p>
            <a:r>
              <a:rPr lang="da-DK" sz="1400" dirty="0"/>
              <a:t>Bergh J et al. J </a:t>
            </a:r>
            <a:r>
              <a:rPr lang="da-DK" sz="1400" dirty="0" err="1"/>
              <a:t>Clin</a:t>
            </a:r>
            <a:r>
              <a:rPr lang="da-DK" sz="1400" dirty="0"/>
              <a:t> </a:t>
            </a:r>
            <a:r>
              <a:rPr lang="da-DK" sz="1400" dirty="0" err="1"/>
              <a:t>Oncol</a:t>
            </a:r>
            <a:r>
              <a:rPr lang="da-DK" sz="1400" dirty="0"/>
              <a:t> 2012;30(16):1919.</a:t>
            </a:r>
            <a:endParaRPr lang="en-US" sz="1400" dirty="0"/>
          </a:p>
        </p:txBody>
      </p:sp>
      <p:graphicFrame>
        <p:nvGraphicFramePr>
          <p:cNvPr id="14" name="Table 13"/>
          <p:cNvGraphicFramePr>
            <a:graphicFrameLocks noGrp="1"/>
          </p:cNvGraphicFramePr>
          <p:nvPr>
            <p:extLst>
              <p:ext uri="{D42A27DB-BD31-4B8C-83A1-F6EECF244321}">
                <p14:modId xmlns:p14="http://schemas.microsoft.com/office/powerpoint/2010/main" val="2526194213"/>
              </p:ext>
            </p:extLst>
          </p:nvPr>
        </p:nvGraphicFramePr>
        <p:xfrm>
          <a:off x="389840" y="2001092"/>
          <a:ext cx="8541352" cy="3992880"/>
        </p:xfrm>
        <a:graphic>
          <a:graphicData uri="http://schemas.openxmlformats.org/drawingml/2006/table">
            <a:tbl>
              <a:tblPr firstRow="1" bandRow="1">
                <a:tableStyleId>{5C22544A-7EE6-4342-B048-85BDC9FD1C3A}</a:tableStyleId>
              </a:tblPr>
              <a:tblGrid>
                <a:gridCol w="1582859"/>
                <a:gridCol w="1682083"/>
                <a:gridCol w="1817431"/>
                <a:gridCol w="1621396"/>
                <a:gridCol w="1837583"/>
              </a:tblGrid>
              <a:tr h="370840">
                <a:tc rowSpan="2">
                  <a:txBody>
                    <a:bodyPr/>
                    <a:lstStyle/>
                    <a:p>
                      <a:endParaRPr lang="en-US" sz="2400" dirty="0"/>
                    </a:p>
                  </a:txBody>
                  <a:tcP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gridSpan="2">
                  <a:txBody>
                    <a:bodyPr/>
                    <a:lstStyle/>
                    <a:p>
                      <a:pPr algn="ctr"/>
                      <a:r>
                        <a:rPr lang="en-US" sz="2800" dirty="0" smtClean="0"/>
                        <a:t>S0226</a:t>
                      </a:r>
                      <a:endParaRPr lang="en-US" sz="2800" dirty="0"/>
                    </a:p>
                  </a:txBody>
                  <a:tcP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hMerge="1">
                  <a:txBody>
                    <a:bodyPr/>
                    <a:lstStyle/>
                    <a:p>
                      <a:endParaRPr lang="en-US" dirty="0"/>
                    </a:p>
                  </a:txBody>
                  <a:tcPr/>
                </a:tc>
                <a:tc gridSpan="2">
                  <a:txBody>
                    <a:bodyPr/>
                    <a:lstStyle/>
                    <a:p>
                      <a:pPr algn="ctr"/>
                      <a:r>
                        <a:rPr lang="en-US" sz="2800" dirty="0" smtClean="0"/>
                        <a:t>FACT</a:t>
                      </a:r>
                      <a:endParaRPr lang="en-US" sz="2800" dirty="0"/>
                    </a:p>
                  </a:txBody>
                  <a:tcP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hMerge="1">
                  <a:txBody>
                    <a:bodyPr/>
                    <a:lstStyle/>
                    <a:p>
                      <a:endParaRPr lang="en-US" dirty="0"/>
                    </a:p>
                  </a:txBody>
                  <a:tcPr/>
                </a:tc>
              </a:tr>
              <a:tr h="370840">
                <a:tc vMerge="1">
                  <a:txBody>
                    <a:bodyPr/>
                    <a:lstStyle/>
                    <a:p>
                      <a:endParaRPr lang="en-US" sz="2400" dirty="0"/>
                    </a:p>
                  </a:txBody>
                  <a:tcPr>
                    <a:solidFill>
                      <a:schemeClr val="accent1"/>
                    </a:solidFill>
                  </a:tcPr>
                </a:tc>
                <a:tc>
                  <a:txBody>
                    <a:bodyPr/>
                    <a:lstStyle/>
                    <a:p>
                      <a:pPr algn="ctr"/>
                      <a:r>
                        <a:rPr lang="en-US" sz="2200" b="1" dirty="0" smtClean="0">
                          <a:solidFill>
                            <a:schemeClr val="bg1"/>
                          </a:solidFill>
                        </a:rPr>
                        <a:t>Anastrozole</a:t>
                      </a:r>
                    </a:p>
                    <a:p>
                      <a:pPr algn="ctr"/>
                      <a:r>
                        <a:rPr lang="en-US" sz="2200" b="1" dirty="0" smtClean="0">
                          <a:solidFill>
                            <a:schemeClr val="bg1"/>
                          </a:solidFill>
                        </a:rPr>
                        <a:t>(n = 345)</a:t>
                      </a:r>
                      <a:endParaRPr lang="en-US" sz="2200" b="1" dirty="0">
                        <a:solidFill>
                          <a:schemeClr val="bg1"/>
                        </a:solidFill>
                      </a:endParaRPr>
                    </a:p>
                  </a:txBody>
                  <a:tcPr anchor="b">
                    <a:lnL w="28575"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solidFill>
                      <a:schemeClr val="accent1"/>
                    </a:solidFill>
                  </a:tcPr>
                </a:tc>
                <a:tc>
                  <a:txBody>
                    <a:bodyPr/>
                    <a:lstStyle/>
                    <a:p>
                      <a:pPr algn="ctr"/>
                      <a:r>
                        <a:rPr lang="en-US" sz="2200" b="1" dirty="0" err="1" smtClean="0">
                          <a:solidFill>
                            <a:schemeClr val="bg1"/>
                          </a:solidFill>
                        </a:rPr>
                        <a:t>Anastrozole</a:t>
                      </a:r>
                      <a:r>
                        <a:rPr lang="en-US" sz="2200" b="1" dirty="0" smtClean="0">
                          <a:solidFill>
                            <a:schemeClr val="bg1"/>
                          </a:solidFill>
                        </a:rPr>
                        <a:t> +</a:t>
                      </a:r>
                      <a:br>
                        <a:rPr lang="en-US" sz="2200" b="1" dirty="0" smtClean="0">
                          <a:solidFill>
                            <a:schemeClr val="bg1"/>
                          </a:solidFill>
                        </a:rPr>
                      </a:br>
                      <a:r>
                        <a:rPr lang="en-US" sz="2200" b="1" dirty="0" smtClean="0">
                          <a:solidFill>
                            <a:schemeClr val="bg1"/>
                          </a:solidFill>
                        </a:rPr>
                        <a:t>  </a:t>
                      </a:r>
                      <a:r>
                        <a:rPr lang="en-US" sz="2200" b="1" dirty="0" err="1" smtClean="0">
                          <a:solidFill>
                            <a:schemeClr val="bg1"/>
                          </a:solidFill>
                        </a:rPr>
                        <a:t>Fulvestrant</a:t>
                      </a:r>
                      <a:endParaRPr lang="en-US" sz="2200" b="1" dirty="0" smtClean="0">
                        <a:solidFill>
                          <a:schemeClr val="bg1"/>
                        </a:solidFill>
                      </a:endParaRPr>
                    </a:p>
                    <a:p>
                      <a:pPr algn="ctr"/>
                      <a:r>
                        <a:rPr lang="en-US" sz="2200" b="1" dirty="0" smtClean="0">
                          <a:solidFill>
                            <a:schemeClr val="bg1"/>
                          </a:solidFill>
                        </a:rPr>
                        <a:t>(n = 349)</a:t>
                      </a:r>
                      <a:endParaRPr lang="en-US" sz="2200" b="1" dirty="0">
                        <a:solidFill>
                          <a:schemeClr val="bg1"/>
                        </a:solidFill>
                      </a:endParaRPr>
                    </a:p>
                  </a:txBody>
                  <a:tcPr anchor="b">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solidFill>
                      <a:schemeClr val="accent1"/>
                    </a:solidFill>
                  </a:tcPr>
                </a:tc>
                <a:tc>
                  <a:txBody>
                    <a:bodyPr/>
                    <a:lstStyle/>
                    <a:p>
                      <a:pPr algn="ctr"/>
                      <a:r>
                        <a:rPr lang="en-US" sz="2200" b="1" dirty="0" smtClean="0">
                          <a:solidFill>
                            <a:schemeClr val="bg1"/>
                          </a:solidFill>
                        </a:rPr>
                        <a:t>Anastrozole</a:t>
                      </a:r>
                    </a:p>
                    <a:p>
                      <a:pPr algn="ctr"/>
                      <a:r>
                        <a:rPr lang="en-US" sz="2200" b="1" dirty="0" smtClean="0">
                          <a:solidFill>
                            <a:schemeClr val="bg1"/>
                          </a:solidFill>
                        </a:rPr>
                        <a:t>(n = 256)</a:t>
                      </a:r>
                      <a:endParaRPr lang="en-US" sz="2200" b="1" dirty="0">
                        <a:solidFill>
                          <a:schemeClr val="bg1"/>
                        </a:solidFill>
                      </a:endParaRPr>
                    </a:p>
                  </a:txBody>
                  <a:tcPr anchor="b">
                    <a:lnL w="28575"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solidFill>
                      <a:schemeClr val="accent1"/>
                    </a:solidFill>
                  </a:tcPr>
                </a:tc>
                <a:tc>
                  <a:txBody>
                    <a:bodyPr/>
                    <a:lstStyle/>
                    <a:p>
                      <a:pPr algn="ctr"/>
                      <a:r>
                        <a:rPr lang="en-US" sz="2200" b="1" dirty="0" err="1" smtClean="0">
                          <a:solidFill>
                            <a:schemeClr val="bg1"/>
                          </a:solidFill>
                        </a:rPr>
                        <a:t>Anastrozole</a:t>
                      </a:r>
                      <a:r>
                        <a:rPr lang="en-US" sz="2200" b="1" dirty="0" smtClean="0">
                          <a:solidFill>
                            <a:schemeClr val="bg1"/>
                          </a:solidFill>
                        </a:rPr>
                        <a:t> +</a:t>
                      </a:r>
                      <a:br>
                        <a:rPr lang="en-US" sz="2200" b="1" dirty="0" smtClean="0">
                          <a:solidFill>
                            <a:schemeClr val="bg1"/>
                          </a:solidFill>
                        </a:rPr>
                      </a:br>
                      <a:r>
                        <a:rPr lang="en-US" sz="2200" b="1" dirty="0" err="1" smtClean="0">
                          <a:solidFill>
                            <a:schemeClr val="bg1"/>
                          </a:solidFill>
                        </a:rPr>
                        <a:t>Fulvestrant</a:t>
                      </a:r>
                      <a:endParaRPr lang="en-US" sz="2200" b="1" dirty="0" smtClean="0">
                        <a:solidFill>
                          <a:schemeClr val="bg1"/>
                        </a:solidFill>
                      </a:endParaRPr>
                    </a:p>
                    <a:p>
                      <a:pPr algn="ctr"/>
                      <a:r>
                        <a:rPr lang="en-US" sz="2200" b="1" dirty="0" smtClean="0">
                          <a:solidFill>
                            <a:schemeClr val="bg1"/>
                          </a:solidFill>
                        </a:rPr>
                        <a:t>(n = 258)</a:t>
                      </a:r>
                      <a:endParaRPr lang="en-US" sz="2200" b="1" dirty="0">
                        <a:solidFill>
                          <a:schemeClr val="bg1"/>
                        </a:solidFill>
                      </a:endParaRPr>
                    </a:p>
                  </a:txBody>
                  <a:tcPr anchor="b">
                    <a:lnT w="19050" cap="flat" cmpd="sng" algn="ctr">
                      <a:solidFill>
                        <a:srgbClr val="FFFFFF"/>
                      </a:solidFill>
                      <a:prstDash val="solid"/>
                      <a:round/>
                      <a:headEnd type="none" w="med" len="med"/>
                      <a:tailEnd type="none" w="med" len="med"/>
                    </a:lnT>
                    <a:solidFill>
                      <a:schemeClr val="accent1"/>
                    </a:solidFill>
                  </a:tcPr>
                </a:tc>
              </a:tr>
              <a:tr h="370840">
                <a:tc>
                  <a:txBody>
                    <a:bodyPr/>
                    <a:lstStyle/>
                    <a:p>
                      <a:r>
                        <a:rPr lang="en-US" sz="2200" dirty="0" smtClean="0"/>
                        <a:t>PFS/TTP</a:t>
                      </a:r>
                      <a:endParaRPr lang="en-US" sz="2200" dirty="0"/>
                    </a:p>
                  </a:txBody>
                  <a:tcPr anchor="ctr">
                    <a:lnR w="28575"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tcPr>
                </a:tc>
                <a:tc>
                  <a:txBody>
                    <a:bodyPr/>
                    <a:lstStyle/>
                    <a:p>
                      <a:pPr algn="ctr"/>
                      <a:r>
                        <a:rPr lang="en-US" sz="2200" dirty="0" smtClean="0"/>
                        <a:t>13.5 </a:t>
                      </a:r>
                      <a:r>
                        <a:rPr lang="en-US" sz="2200" dirty="0" err="1" smtClean="0"/>
                        <a:t>mo</a:t>
                      </a:r>
                      <a:endParaRPr lang="en-US" sz="2200" dirty="0"/>
                    </a:p>
                  </a:txBody>
                  <a:tcPr anchor="ctr">
                    <a:lnL w="28575" cap="flat" cmpd="sng" algn="ctr">
                      <a:solidFill>
                        <a:srgbClr val="FFFFFF"/>
                      </a:solidFill>
                      <a:prstDash val="solid"/>
                      <a:round/>
                      <a:headEnd type="none" w="med" len="med"/>
                      <a:tailEnd type="none" w="med" len="med"/>
                    </a:lnL>
                  </a:tcPr>
                </a:tc>
                <a:tc>
                  <a:txBody>
                    <a:bodyPr/>
                    <a:lstStyle/>
                    <a:p>
                      <a:pPr algn="ctr"/>
                      <a:r>
                        <a:rPr lang="en-US" sz="2200" dirty="0" smtClean="0"/>
                        <a:t>15.0 </a:t>
                      </a:r>
                      <a:r>
                        <a:rPr lang="en-US" sz="2200" dirty="0" err="1" smtClean="0"/>
                        <a:t>mo</a:t>
                      </a:r>
                      <a:endParaRPr lang="en-US" sz="2200" dirty="0"/>
                    </a:p>
                  </a:txBody>
                  <a:tcPr anchor="ctr">
                    <a:lnR w="28575" cap="flat" cmpd="sng" algn="ctr">
                      <a:solidFill>
                        <a:srgbClr val="FFFFFF"/>
                      </a:solidFill>
                      <a:prstDash val="solid"/>
                      <a:round/>
                      <a:headEnd type="none" w="med" len="med"/>
                      <a:tailEnd type="none" w="med" len="med"/>
                    </a:lnR>
                  </a:tcPr>
                </a:tc>
                <a:tc>
                  <a:txBody>
                    <a:bodyPr/>
                    <a:lstStyle/>
                    <a:p>
                      <a:pPr algn="ctr"/>
                      <a:r>
                        <a:rPr lang="en-US" sz="2200" dirty="0" smtClean="0"/>
                        <a:t>10.2 </a:t>
                      </a:r>
                      <a:r>
                        <a:rPr lang="en-US" sz="2200" dirty="0" err="1" smtClean="0"/>
                        <a:t>mo</a:t>
                      </a:r>
                      <a:endParaRPr lang="en-US" sz="2200" dirty="0"/>
                    </a:p>
                  </a:txBody>
                  <a:tcPr anchor="ctr">
                    <a:lnL w="28575" cap="flat" cmpd="sng" algn="ctr">
                      <a:solidFill>
                        <a:srgbClr val="FFFFFF"/>
                      </a:solidFill>
                      <a:prstDash val="solid"/>
                      <a:round/>
                      <a:headEnd type="none" w="med" len="med"/>
                      <a:tailEnd type="none" w="med" len="med"/>
                    </a:lnL>
                  </a:tcPr>
                </a:tc>
                <a:tc>
                  <a:txBody>
                    <a:bodyPr/>
                    <a:lstStyle/>
                    <a:p>
                      <a:pPr algn="ctr"/>
                      <a:r>
                        <a:rPr lang="en-US" sz="2200" dirty="0" smtClean="0"/>
                        <a:t>10.8 </a:t>
                      </a:r>
                      <a:r>
                        <a:rPr lang="en-US" sz="2200" dirty="0" err="1" smtClean="0"/>
                        <a:t>mo</a:t>
                      </a:r>
                      <a:endParaRPr lang="en-US" sz="2200" dirty="0"/>
                    </a:p>
                  </a:txBody>
                  <a:tcPr anchor="ctr"/>
                </a:tc>
              </a:tr>
              <a:tr h="370840">
                <a:tc>
                  <a:txBody>
                    <a:bodyPr/>
                    <a:lstStyle/>
                    <a:p>
                      <a:r>
                        <a:rPr lang="en-US" sz="2200" dirty="0" smtClean="0"/>
                        <a:t>No. progressed</a:t>
                      </a:r>
                      <a:endParaRPr lang="en-US" sz="2200" dirty="0"/>
                    </a:p>
                  </a:txBody>
                  <a:tcPr anchor="ctr">
                    <a:lnR w="28575" cap="flat" cmpd="sng" algn="ctr">
                      <a:solidFill>
                        <a:srgbClr val="FFFFFF"/>
                      </a:solidFill>
                      <a:prstDash val="solid"/>
                      <a:round/>
                      <a:headEnd type="none" w="med" len="med"/>
                      <a:tailEnd type="none" w="med" len="med"/>
                    </a:lnR>
                  </a:tcPr>
                </a:tc>
                <a:tc>
                  <a:txBody>
                    <a:bodyPr/>
                    <a:lstStyle/>
                    <a:p>
                      <a:pPr algn="ctr"/>
                      <a:r>
                        <a:rPr lang="en-US" sz="2200" dirty="0" smtClean="0"/>
                        <a:t>297</a:t>
                      </a:r>
                      <a:endParaRPr lang="en-US" sz="2200" dirty="0"/>
                    </a:p>
                  </a:txBody>
                  <a:tcPr anchor="ctr">
                    <a:lnL w="28575" cap="flat" cmpd="sng" algn="ctr">
                      <a:solidFill>
                        <a:srgbClr val="FFFFFF"/>
                      </a:solidFill>
                      <a:prstDash val="solid"/>
                      <a:round/>
                      <a:headEnd type="none" w="med" len="med"/>
                      <a:tailEnd type="none" w="med" len="med"/>
                    </a:lnL>
                  </a:tcPr>
                </a:tc>
                <a:tc>
                  <a:txBody>
                    <a:bodyPr/>
                    <a:lstStyle/>
                    <a:p>
                      <a:pPr algn="ctr"/>
                      <a:r>
                        <a:rPr lang="en-US" sz="2200" dirty="0" smtClean="0"/>
                        <a:t>268</a:t>
                      </a:r>
                      <a:endParaRPr lang="en-US" sz="2200" dirty="0"/>
                    </a:p>
                  </a:txBody>
                  <a:tcPr anchor="ctr">
                    <a:lnR w="28575" cap="flat" cmpd="sng" algn="ctr">
                      <a:solidFill>
                        <a:srgbClr val="FFFFFF"/>
                      </a:solidFill>
                      <a:prstDash val="solid"/>
                      <a:round/>
                      <a:headEnd type="none" w="med" len="med"/>
                      <a:tailEnd type="none" w="med" len="med"/>
                    </a:lnR>
                  </a:tcPr>
                </a:tc>
                <a:tc>
                  <a:txBody>
                    <a:bodyPr/>
                    <a:lstStyle/>
                    <a:p>
                      <a:pPr algn="ctr"/>
                      <a:r>
                        <a:rPr lang="en-US" sz="2200" dirty="0" smtClean="0"/>
                        <a:t>200 (78.1%)</a:t>
                      </a:r>
                      <a:endParaRPr lang="en-US" sz="2200" dirty="0"/>
                    </a:p>
                  </a:txBody>
                  <a:tcPr anchor="ctr">
                    <a:lnL w="28575" cap="flat" cmpd="sng" algn="ctr">
                      <a:solidFill>
                        <a:srgbClr val="FFFFFF"/>
                      </a:solidFill>
                      <a:prstDash val="solid"/>
                      <a:round/>
                      <a:headEnd type="none" w="med" len="med"/>
                      <a:tailEnd type="none" w="med" len="med"/>
                    </a:lnL>
                  </a:tcPr>
                </a:tc>
                <a:tc>
                  <a:txBody>
                    <a:bodyPr/>
                    <a:lstStyle/>
                    <a:p>
                      <a:pPr algn="ctr"/>
                      <a:r>
                        <a:rPr lang="en-US" sz="2200" dirty="0" smtClean="0"/>
                        <a:t>200 (77.5%)</a:t>
                      </a:r>
                      <a:endParaRPr lang="en-US" sz="2200" dirty="0"/>
                    </a:p>
                  </a:txBody>
                  <a:tcPr anchor="ctr"/>
                </a:tc>
              </a:tr>
              <a:tr h="370840">
                <a:tc>
                  <a:txBody>
                    <a:bodyPr/>
                    <a:lstStyle/>
                    <a:p>
                      <a:r>
                        <a:rPr lang="en-US" sz="2200" dirty="0" smtClean="0"/>
                        <a:t>Hazard ratio</a:t>
                      </a:r>
                    </a:p>
                    <a:p>
                      <a:r>
                        <a:rPr lang="en-US" sz="2200" dirty="0" smtClean="0"/>
                        <a:t>(95% CI)</a:t>
                      </a:r>
                      <a:endParaRPr lang="en-US" sz="2200" dirty="0"/>
                    </a:p>
                  </a:txBody>
                  <a:tcPr anchor="ctr">
                    <a:lnR w="28575" cap="flat" cmpd="sng" algn="ctr">
                      <a:solidFill>
                        <a:srgbClr val="FFFFFF"/>
                      </a:solidFill>
                      <a:prstDash val="solid"/>
                      <a:round/>
                      <a:headEnd type="none" w="med" len="med"/>
                      <a:tailEnd type="none" w="med" len="med"/>
                    </a:lnR>
                  </a:tcPr>
                </a:tc>
                <a:tc gridSpan="2">
                  <a:txBody>
                    <a:bodyPr/>
                    <a:lstStyle/>
                    <a:p>
                      <a:pPr algn="ctr"/>
                      <a:r>
                        <a:rPr lang="en-US" sz="2200" dirty="0" smtClean="0"/>
                        <a:t>0.80</a:t>
                      </a:r>
                    </a:p>
                    <a:p>
                      <a:pPr algn="ctr"/>
                      <a:r>
                        <a:rPr lang="en-US" sz="2200" dirty="0" smtClean="0"/>
                        <a:t>(0.68 – 0.94)</a:t>
                      </a:r>
                      <a:endParaRPr lang="en-US" sz="2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tcPr>
                </a:tc>
                <a:tc hMerge="1">
                  <a:txBody>
                    <a:bodyPr/>
                    <a:lstStyle/>
                    <a:p>
                      <a:pPr algn="ctr"/>
                      <a:endParaRPr lang="en-US" sz="2200" dirty="0"/>
                    </a:p>
                  </a:txBody>
                  <a:tcPr/>
                </a:tc>
                <a:tc gridSpan="2">
                  <a:txBody>
                    <a:bodyPr/>
                    <a:lstStyle/>
                    <a:p>
                      <a:pPr algn="ctr"/>
                      <a:r>
                        <a:rPr lang="en-US" sz="2200" dirty="0" smtClean="0"/>
                        <a:t>0.99</a:t>
                      </a:r>
                    </a:p>
                    <a:p>
                      <a:pPr algn="ctr"/>
                      <a:r>
                        <a:rPr lang="en-US" sz="2200" dirty="0" smtClean="0"/>
                        <a:t>(0.81 –</a:t>
                      </a:r>
                      <a:r>
                        <a:rPr lang="en-US" sz="2200" baseline="0" dirty="0" smtClean="0"/>
                        <a:t> 1.20</a:t>
                      </a:r>
                      <a:r>
                        <a:rPr lang="en-US" sz="2200" dirty="0" smtClean="0"/>
                        <a:t>)</a:t>
                      </a:r>
                      <a:endParaRPr lang="en-US" sz="2200" dirty="0"/>
                    </a:p>
                  </a:txBody>
                  <a:tcPr anchor="ctr">
                    <a:lnL w="28575" cap="flat" cmpd="sng" algn="ctr">
                      <a:solidFill>
                        <a:srgbClr val="FFFFFF"/>
                      </a:solidFill>
                      <a:prstDash val="solid"/>
                      <a:round/>
                      <a:headEnd type="none" w="med" len="med"/>
                      <a:tailEnd type="none" w="med" len="med"/>
                    </a:lnL>
                  </a:tcPr>
                </a:tc>
                <a:tc hMerge="1">
                  <a:txBody>
                    <a:bodyPr/>
                    <a:lstStyle/>
                    <a:p>
                      <a:pPr algn="ctr"/>
                      <a:endParaRPr lang="en-US" sz="2200" dirty="0"/>
                    </a:p>
                  </a:txBody>
                  <a:tcPr/>
                </a:tc>
              </a:tr>
              <a:tr h="370840">
                <a:tc>
                  <a:txBody>
                    <a:bodyPr/>
                    <a:lstStyle/>
                    <a:p>
                      <a:r>
                        <a:rPr lang="en-US" sz="2200" i="1" dirty="0" smtClean="0"/>
                        <a:t>p</a:t>
                      </a:r>
                      <a:r>
                        <a:rPr lang="en-US" sz="2200" dirty="0" smtClean="0"/>
                        <a:t>-value</a:t>
                      </a:r>
                      <a:endParaRPr lang="en-US" sz="2200" dirty="0"/>
                    </a:p>
                  </a:txBody>
                  <a:tcPr anchor="ctr">
                    <a:lnR w="28575" cap="flat" cmpd="sng" algn="ctr">
                      <a:solidFill>
                        <a:srgbClr val="FFFFFF"/>
                      </a:solidFill>
                      <a:prstDash val="solid"/>
                      <a:round/>
                      <a:headEnd type="none" w="med" len="med"/>
                      <a:tailEnd type="none" w="med" len="med"/>
                    </a:lnR>
                  </a:tcPr>
                </a:tc>
                <a:tc gridSpan="2">
                  <a:txBody>
                    <a:bodyPr/>
                    <a:lstStyle/>
                    <a:p>
                      <a:pPr algn="ctr"/>
                      <a:r>
                        <a:rPr lang="en-US" sz="2200" dirty="0" smtClean="0"/>
                        <a:t>0.007</a:t>
                      </a:r>
                      <a:endParaRPr lang="en-US" sz="2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tcPr>
                </a:tc>
                <a:tc hMerge="1">
                  <a:txBody>
                    <a:bodyPr/>
                    <a:lstStyle/>
                    <a:p>
                      <a:pPr algn="ctr"/>
                      <a:endParaRPr lang="en-US" sz="2200" dirty="0"/>
                    </a:p>
                  </a:txBody>
                  <a:tcPr/>
                </a:tc>
                <a:tc gridSpan="2">
                  <a:txBody>
                    <a:bodyPr/>
                    <a:lstStyle/>
                    <a:p>
                      <a:pPr algn="ctr"/>
                      <a:r>
                        <a:rPr lang="en-US" sz="2200" dirty="0" smtClean="0"/>
                        <a:t>0.91</a:t>
                      </a:r>
                      <a:endParaRPr lang="en-US" sz="2200" dirty="0"/>
                    </a:p>
                  </a:txBody>
                  <a:tcPr anchor="ctr">
                    <a:lnL w="28575" cap="flat" cmpd="sng" algn="ctr">
                      <a:solidFill>
                        <a:srgbClr val="FFFFFF"/>
                      </a:solidFill>
                      <a:prstDash val="solid"/>
                      <a:round/>
                      <a:headEnd type="none" w="med" len="med"/>
                      <a:tailEnd type="none" w="med" len="med"/>
                    </a:lnL>
                  </a:tcPr>
                </a:tc>
                <a:tc hMerge="1">
                  <a:txBody>
                    <a:bodyPr/>
                    <a:lstStyle/>
                    <a:p>
                      <a:pPr algn="ctr"/>
                      <a:endParaRPr lang="en-US" sz="2200" dirty="0"/>
                    </a:p>
                  </a:txBody>
                  <a:tcPr/>
                </a:tc>
              </a:tr>
            </a:tbl>
          </a:graphicData>
        </a:graphic>
      </p:graphicFrame>
    </p:spTree>
    <p:extLst>
      <p:ext uri="{BB962C8B-B14F-4D97-AF65-F5344CB8AC3E}">
        <p14:creationId xmlns:p14="http://schemas.microsoft.com/office/powerpoint/2010/main" val="1225148441"/>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TextBox 1"/>
          <p:cNvSpPr txBox="1">
            <a:spLocks noChangeArrowheads="1"/>
          </p:cNvSpPr>
          <p:nvPr/>
        </p:nvSpPr>
        <p:spPr bwMode="auto">
          <a:xfrm>
            <a:off x="0" y="801042"/>
            <a:ext cx="9144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r>
              <a:rPr lang="en-US" sz="3200" b="1" dirty="0">
                <a:solidFill>
                  <a:srgbClr val="010086"/>
                </a:solidFill>
              </a:rPr>
              <a:t>S0226 </a:t>
            </a:r>
            <a:r>
              <a:rPr lang="en-US" sz="3200" b="1" i="1" dirty="0" err="1" smtClean="0">
                <a:solidFill>
                  <a:srgbClr val="010086"/>
                </a:solidFill>
              </a:rPr>
              <a:t>vs</a:t>
            </a:r>
            <a:r>
              <a:rPr lang="en-US" sz="3200" b="1" i="1" dirty="0" smtClean="0">
                <a:solidFill>
                  <a:srgbClr val="010086"/>
                </a:solidFill>
              </a:rPr>
              <a:t> </a:t>
            </a:r>
            <a:r>
              <a:rPr lang="en-US" sz="3200" b="1" dirty="0" smtClean="0">
                <a:solidFill>
                  <a:srgbClr val="010086"/>
                </a:solidFill>
              </a:rPr>
              <a:t>FACT</a:t>
            </a:r>
            <a:endParaRPr lang="en-US" sz="3200" b="1" dirty="0">
              <a:solidFill>
                <a:srgbClr val="010086"/>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469598849"/>
              </p:ext>
            </p:extLst>
          </p:nvPr>
        </p:nvGraphicFramePr>
        <p:xfrm>
          <a:off x="246593" y="1565780"/>
          <a:ext cx="8655692" cy="4209838"/>
        </p:xfrm>
        <a:graphic>
          <a:graphicData uri="http://schemas.openxmlformats.org/drawingml/2006/table">
            <a:tbl>
              <a:tblPr firstRow="1" bandRow="1">
                <a:tableStyleId>{5C22544A-7EE6-4342-B048-85BDC9FD1C3A}</a:tableStyleId>
              </a:tblPr>
              <a:tblGrid>
                <a:gridCol w="2885231"/>
                <a:gridCol w="2811434"/>
                <a:gridCol w="2959027"/>
              </a:tblGrid>
              <a:tr h="564923">
                <a:tc>
                  <a:txBody>
                    <a:bodyPr/>
                    <a:lstStyle/>
                    <a:p>
                      <a:endParaRPr lang="en-US" sz="2400" dirty="0"/>
                    </a:p>
                  </a:txBody>
                  <a:tcPr/>
                </a:tc>
                <a:tc>
                  <a:txBody>
                    <a:bodyPr/>
                    <a:lstStyle/>
                    <a:p>
                      <a:pPr algn="ctr"/>
                      <a:r>
                        <a:rPr lang="en-US" sz="2400" dirty="0" smtClean="0"/>
                        <a:t>SO226</a:t>
                      </a:r>
                      <a:endParaRPr lang="en-US" sz="2400" dirty="0"/>
                    </a:p>
                  </a:txBody>
                  <a:tcPr/>
                </a:tc>
                <a:tc>
                  <a:txBody>
                    <a:bodyPr/>
                    <a:lstStyle/>
                    <a:p>
                      <a:pPr algn="ctr"/>
                      <a:r>
                        <a:rPr lang="en-US" sz="2400" dirty="0" smtClean="0"/>
                        <a:t>FACT</a:t>
                      </a:r>
                      <a:endParaRPr lang="en-US" sz="2400" dirty="0"/>
                    </a:p>
                  </a:txBody>
                  <a:tcPr/>
                </a:tc>
              </a:tr>
              <a:tr h="564923">
                <a:tc>
                  <a:txBody>
                    <a:bodyPr/>
                    <a:lstStyle/>
                    <a:p>
                      <a:r>
                        <a:rPr lang="en-US" sz="2400" dirty="0" err="1" smtClean="0"/>
                        <a:t>Elig</a:t>
                      </a:r>
                      <a:r>
                        <a:rPr lang="en-US" sz="2400" dirty="0" smtClean="0"/>
                        <a:t>/Rx/Assessments</a:t>
                      </a:r>
                      <a:endParaRPr lang="en-US" sz="2400" dirty="0"/>
                    </a:p>
                  </a:txBody>
                  <a:tcPr/>
                </a:tc>
                <a:tc>
                  <a:txBody>
                    <a:bodyPr/>
                    <a:lstStyle/>
                    <a:p>
                      <a:pPr algn="ctr"/>
                      <a:r>
                        <a:rPr lang="en-US" sz="2400" dirty="0" smtClean="0"/>
                        <a:t>=</a:t>
                      </a:r>
                      <a:endParaRPr lang="en-US" sz="2400" dirty="0"/>
                    </a:p>
                  </a:txBody>
                  <a:tcPr/>
                </a:tc>
                <a:tc>
                  <a:txBody>
                    <a:bodyPr/>
                    <a:lstStyle/>
                    <a:p>
                      <a:pPr algn="ctr"/>
                      <a:r>
                        <a:rPr lang="en-US" sz="2400" dirty="0" smtClean="0"/>
                        <a:t>=</a:t>
                      </a:r>
                      <a:endParaRPr lang="en-US" sz="2400" dirty="0"/>
                    </a:p>
                  </a:txBody>
                  <a:tcPr/>
                </a:tc>
              </a:tr>
              <a:tr h="564923">
                <a:tc>
                  <a:txBody>
                    <a:bodyPr/>
                    <a:lstStyle/>
                    <a:p>
                      <a:r>
                        <a:rPr lang="en-US" sz="2400" dirty="0" smtClean="0"/>
                        <a:t>Prior </a:t>
                      </a:r>
                      <a:r>
                        <a:rPr lang="en-US" sz="2400" dirty="0" err="1" smtClean="0"/>
                        <a:t>Adj</a:t>
                      </a:r>
                      <a:r>
                        <a:rPr lang="en-US" sz="2400" baseline="0" dirty="0" smtClean="0"/>
                        <a:t> </a:t>
                      </a:r>
                      <a:r>
                        <a:rPr lang="en-US" sz="2400" baseline="0" dirty="0" err="1" smtClean="0"/>
                        <a:t>CRx</a:t>
                      </a:r>
                      <a:endParaRPr lang="en-US" sz="2400" dirty="0"/>
                    </a:p>
                  </a:txBody>
                  <a:tcPr/>
                </a:tc>
                <a:tc>
                  <a:txBody>
                    <a:bodyPr/>
                    <a:lstStyle/>
                    <a:p>
                      <a:pPr algn="ctr"/>
                      <a:r>
                        <a:rPr lang="en-US" sz="2400" dirty="0" smtClean="0"/>
                        <a:t>33%</a:t>
                      </a:r>
                      <a:endParaRPr lang="en-US" sz="2400" dirty="0"/>
                    </a:p>
                  </a:txBody>
                  <a:tcPr/>
                </a:tc>
                <a:tc>
                  <a:txBody>
                    <a:bodyPr/>
                    <a:lstStyle/>
                    <a:p>
                      <a:pPr algn="ctr"/>
                      <a:r>
                        <a:rPr lang="en-US" sz="2400" dirty="0" smtClean="0"/>
                        <a:t>46%</a:t>
                      </a:r>
                      <a:endParaRPr lang="en-US" sz="2400" dirty="0"/>
                    </a:p>
                  </a:txBody>
                  <a:tcPr/>
                </a:tc>
              </a:tr>
              <a:tr h="975073">
                <a:tc>
                  <a:txBody>
                    <a:bodyPr/>
                    <a:lstStyle/>
                    <a:p>
                      <a:r>
                        <a:rPr lang="en-US" sz="2400" dirty="0" smtClean="0"/>
                        <a:t>NO Prior </a:t>
                      </a:r>
                      <a:r>
                        <a:rPr lang="en-US" sz="2400" dirty="0" err="1" smtClean="0"/>
                        <a:t>Adj</a:t>
                      </a:r>
                      <a:r>
                        <a:rPr lang="en-US" sz="2400" baseline="0" dirty="0" smtClean="0"/>
                        <a:t> Endo</a:t>
                      </a:r>
                      <a:endParaRPr lang="en-US" sz="2400" dirty="0"/>
                    </a:p>
                  </a:txBody>
                  <a:tcPr/>
                </a:tc>
                <a:tc>
                  <a:txBody>
                    <a:bodyPr/>
                    <a:lstStyle/>
                    <a:p>
                      <a:pPr algn="ctr"/>
                      <a:r>
                        <a:rPr lang="en-US" sz="2400" dirty="0" smtClean="0"/>
                        <a:t>60% </a:t>
                      </a:r>
                    </a:p>
                    <a:p>
                      <a:pPr algn="ctr"/>
                      <a:r>
                        <a:rPr lang="en-US" sz="2400" i="1" dirty="0" smtClean="0"/>
                        <a:t>(39% de</a:t>
                      </a:r>
                      <a:r>
                        <a:rPr lang="en-US" sz="2400" i="1" baseline="0" dirty="0" smtClean="0"/>
                        <a:t> novo)</a:t>
                      </a:r>
                      <a:endParaRPr lang="en-US" sz="2400" i="1" dirty="0"/>
                    </a:p>
                  </a:txBody>
                  <a:tcPr/>
                </a:tc>
                <a:tc>
                  <a:txBody>
                    <a:bodyPr/>
                    <a:lstStyle/>
                    <a:p>
                      <a:pPr algn="ctr"/>
                      <a:r>
                        <a:rPr lang="en-US" sz="2400" dirty="0" smtClean="0"/>
                        <a:t>33%</a:t>
                      </a:r>
                      <a:endParaRPr lang="en-US" sz="2400" dirty="0"/>
                    </a:p>
                  </a:txBody>
                  <a:tcPr/>
                </a:tc>
              </a:tr>
              <a:tr h="975073">
                <a:tc>
                  <a:txBody>
                    <a:bodyPr/>
                    <a:lstStyle/>
                    <a:p>
                      <a:r>
                        <a:rPr lang="en-US" sz="2400" dirty="0" smtClean="0"/>
                        <a:t>Prior </a:t>
                      </a:r>
                      <a:r>
                        <a:rPr lang="en-US" sz="2400" dirty="0" err="1" smtClean="0"/>
                        <a:t>Tamoxifen</a:t>
                      </a:r>
                      <a:endParaRPr lang="en-US" sz="2400" dirty="0"/>
                    </a:p>
                  </a:txBody>
                  <a:tcPr/>
                </a:tc>
                <a:tc>
                  <a:txBody>
                    <a:bodyPr/>
                    <a:lstStyle/>
                    <a:p>
                      <a:pPr algn="ctr"/>
                      <a:r>
                        <a:rPr lang="en-US" sz="2400" dirty="0" smtClean="0"/>
                        <a:t>40%</a:t>
                      </a:r>
                      <a:endParaRPr lang="en-US" sz="2400" dirty="0"/>
                    </a:p>
                  </a:txBody>
                  <a:tcPr/>
                </a:tc>
                <a:tc>
                  <a:txBody>
                    <a:bodyPr/>
                    <a:lstStyle/>
                    <a:p>
                      <a:pPr algn="ctr"/>
                      <a:r>
                        <a:rPr lang="en-US" sz="2400" dirty="0" smtClean="0"/>
                        <a:t>65% </a:t>
                      </a:r>
                    </a:p>
                    <a:p>
                      <a:pPr algn="ctr"/>
                      <a:r>
                        <a:rPr lang="en-US" sz="2400" i="1" dirty="0" smtClean="0"/>
                        <a:t>(27%</a:t>
                      </a:r>
                      <a:r>
                        <a:rPr lang="en-US" sz="2400" i="1" baseline="0" dirty="0" smtClean="0"/>
                        <a:t> relapsed)</a:t>
                      </a:r>
                      <a:endParaRPr lang="en-US" sz="2400" i="1" dirty="0"/>
                    </a:p>
                  </a:txBody>
                  <a:tcPr/>
                </a:tc>
              </a:tr>
              <a:tr h="564923">
                <a:tc>
                  <a:txBody>
                    <a:bodyPr/>
                    <a:lstStyle/>
                    <a:p>
                      <a:r>
                        <a:rPr lang="en-US" sz="2400" dirty="0" smtClean="0"/>
                        <a:t>Prior AI</a:t>
                      </a:r>
                      <a:endParaRPr lang="en-US" sz="2400" dirty="0"/>
                    </a:p>
                  </a:txBody>
                  <a:tcPr/>
                </a:tc>
                <a:tc>
                  <a:txBody>
                    <a:bodyPr/>
                    <a:lstStyle/>
                    <a:p>
                      <a:pPr algn="ctr"/>
                      <a:r>
                        <a:rPr lang="en-US" sz="2400" dirty="0" smtClean="0"/>
                        <a:t>2%</a:t>
                      </a:r>
                      <a:endParaRPr lang="en-US" sz="2400" dirty="0"/>
                    </a:p>
                  </a:txBody>
                  <a:tcPr/>
                </a:tc>
                <a:tc>
                  <a:txBody>
                    <a:bodyPr/>
                    <a:lstStyle/>
                    <a:p>
                      <a:pPr algn="ctr"/>
                      <a:r>
                        <a:rPr lang="en-US" sz="2400" dirty="0" smtClean="0"/>
                        <a:t>1%</a:t>
                      </a:r>
                      <a:endParaRPr lang="en-US" sz="2400" dirty="0"/>
                    </a:p>
                  </a:txBody>
                  <a:tcPr/>
                </a:tc>
              </a:tr>
            </a:tbl>
          </a:graphicData>
        </a:graphic>
      </p:graphicFrame>
    </p:spTree>
    <p:extLst>
      <p:ext uri="{BB962C8B-B14F-4D97-AF65-F5344CB8AC3E}">
        <p14:creationId xmlns:p14="http://schemas.microsoft.com/office/powerpoint/2010/main" val="4248622309"/>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336550" y="106363"/>
            <a:ext cx="8493125" cy="414337"/>
          </a:xfrm>
          <a:prstGeom prst="rect">
            <a:avLst/>
          </a:prstGeom>
          <a:noFill/>
          <a:ln>
            <a:noFill/>
          </a:ln>
          <a:effectLs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9pPr>
          </a:lstStyle>
          <a:p>
            <a:pPr algn="ctr">
              <a:defRPr/>
            </a:pPr>
            <a:endParaRPr lang="en-GB" sz="1500" dirty="0">
              <a:latin typeface="+mn-lt"/>
            </a:endParaRPr>
          </a:p>
        </p:txBody>
      </p:sp>
      <p:sp>
        <p:nvSpPr>
          <p:cNvPr id="20483" name="Title 1"/>
          <p:cNvSpPr>
            <a:spLocks noGrp="1"/>
          </p:cNvSpPr>
          <p:nvPr>
            <p:ph type="title"/>
          </p:nvPr>
        </p:nvSpPr>
        <p:spPr>
          <a:xfrm>
            <a:off x="225425" y="73427"/>
            <a:ext cx="8807450" cy="830263"/>
          </a:xfrm>
        </p:spPr>
        <p:txBody>
          <a:bodyPr>
            <a:noAutofit/>
          </a:bodyPr>
          <a:lstStyle/>
          <a:p>
            <a:r>
              <a:rPr lang="en-US" sz="3200" b="1" dirty="0">
                <a:solidFill>
                  <a:srgbClr val="010086"/>
                </a:solidFill>
                <a:latin typeface="Arial" charset="0"/>
                <a:ea typeface="MS PGothic" charset="0"/>
              </a:rPr>
              <a:t>Crosstalk between ER and </a:t>
            </a:r>
            <a:r>
              <a:rPr lang="en-US" sz="3200" b="1" dirty="0" err="1" smtClean="0">
                <a:solidFill>
                  <a:srgbClr val="010086"/>
                </a:solidFill>
                <a:latin typeface="Arial" charset="0"/>
                <a:ea typeface="MS PGothic" charset="0"/>
              </a:rPr>
              <a:t>mTOR</a:t>
            </a:r>
            <a:r>
              <a:rPr lang="en-US" sz="3200" b="1" dirty="0" smtClean="0">
                <a:solidFill>
                  <a:srgbClr val="010086"/>
                </a:solidFill>
                <a:latin typeface="Arial" charset="0"/>
                <a:ea typeface="MS PGothic" charset="0"/>
              </a:rPr>
              <a:t> Signaling</a:t>
            </a:r>
            <a:endParaRPr lang="en-US" sz="3200" b="1" dirty="0">
              <a:solidFill>
                <a:srgbClr val="010086"/>
              </a:solidFill>
              <a:latin typeface="Arial" charset="0"/>
              <a:ea typeface="MS PGothic" charset="0"/>
            </a:endParaRPr>
          </a:p>
        </p:txBody>
      </p:sp>
      <p:sp>
        <p:nvSpPr>
          <p:cNvPr id="20484" name="TextBox 2"/>
          <p:cNvSpPr txBox="1">
            <a:spLocks noChangeArrowheads="1"/>
          </p:cNvSpPr>
          <p:nvPr/>
        </p:nvSpPr>
        <p:spPr bwMode="auto">
          <a:xfrm>
            <a:off x="5216525" y="1084175"/>
            <a:ext cx="3741738" cy="486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1200" b="1">
                <a:solidFill>
                  <a:schemeClr val="tx1"/>
                </a:solidFill>
                <a:latin typeface="Arial" charset="0"/>
                <a:ea typeface="MS PGothic" charset="0"/>
                <a:cs typeface="MS PGothic" charset="0"/>
              </a:defRPr>
            </a:lvl1pPr>
            <a:lvl2pPr marL="742950" indent="-285750" eaLnBrk="0" hangingPunct="0">
              <a:defRPr sz="1200" b="1">
                <a:solidFill>
                  <a:schemeClr val="tx1"/>
                </a:solidFill>
                <a:latin typeface="Arial" charset="0"/>
                <a:ea typeface="MS PGothic" charset="0"/>
                <a:cs typeface="MS PGothic" charset="0"/>
              </a:defRPr>
            </a:lvl2pPr>
            <a:lvl3pPr marL="1143000" indent="-228600" eaLnBrk="0" hangingPunct="0">
              <a:defRPr sz="1200" b="1">
                <a:solidFill>
                  <a:schemeClr val="tx1"/>
                </a:solidFill>
                <a:latin typeface="Arial" charset="0"/>
                <a:ea typeface="MS PGothic" charset="0"/>
                <a:cs typeface="MS PGothic" charset="0"/>
              </a:defRPr>
            </a:lvl3pPr>
            <a:lvl4pPr marL="1600200" indent="-228600" eaLnBrk="0" hangingPunct="0">
              <a:defRPr sz="1200" b="1">
                <a:solidFill>
                  <a:schemeClr val="tx1"/>
                </a:solidFill>
                <a:latin typeface="Arial" charset="0"/>
                <a:ea typeface="MS PGothic" charset="0"/>
                <a:cs typeface="MS PGothic" charset="0"/>
              </a:defRPr>
            </a:lvl4pPr>
            <a:lvl5pPr marL="2057400" indent="-228600" eaLnBrk="0" hangingPunct="0">
              <a:defRPr sz="1200" b="1">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1200" b="1">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1200" b="1">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1200" b="1">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1200" b="1">
                <a:solidFill>
                  <a:schemeClr val="tx1"/>
                </a:solidFill>
                <a:latin typeface="Arial" charset="0"/>
                <a:ea typeface="MS PGothic" charset="0"/>
                <a:cs typeface="MS PGothic" charset="0"/>
              </a:defRPr>
            </a:lvl9pPr>
          </a:lstStyle>
          <a:p>
            <a:pPr eaLnBrk="1" hangingPunct="1">
              <a:spcBef>
                <a:spcPts val="600"/>
              </a:spcBef>
              <a:spcAft>
                <a:spcPts val="600"/>
              </a:spcAft>
              <a:buFont typeface="Arial" charset="0"/>
              <a:buChar char="•"/>
            </a:pPr>
            <a:r>
              <a:rPr lang="en-US" sz="2000" dirty="0"/>
              <a:t>mTORC1 activates ER in a ligand-independent fashion</a:t>
            </a:r>
            <a:r>
              <a:rPr lang="en-US" sz="2000" baseline="30000" dirty="0"/>
              <a:t>1</a:t>
            </a:r>
            <a:endParaRPr lang="en-US" sz="2000" dirty="0"/>
          </a:p>
          <a:p>
            <a:pPr eaLnBrk="1" hangingPunct="1">
              <a:spcBef>
                <a:spcPts val="600"/>
              </a:spcBef>
              <a:spcAft>
                <a:spcPts val="600"/>
              </a:spcAft>
              <a:buFont typeface="Arial" charset="0"/>
              <a:buChar char="•"/>
            </a:pPr>
            <a:r>
              <a:rPr lang="en-US" sz="2000" dirty="0"/>
              <a:t>Estradiol suppresses apoptosis induced by PI3K/</a:t>
            </a:r>
            <a:r>
              <a:rPr lang="en-US" sz="2000" dirty="0" err="1"/>
              <a:t>mTOR</a:t>
            </a:r>
            <a:r>
              <a:rPr lang="en-US" sz="2000" dirty="0"/>
              <a:t> blockade</a:t>
            </a:r>
            <a:r>
              <a:rPr lang="en-US" sz="2000" baseline="30000" dirty="0"/>
              <a:t>2</a:t>
            </a:r>
            <a:endParaRPr lang="en-US" sz="2000" dirty="0"/>
          </a:p>
          <a:p>
            <a:pPr eaLnBrk="1" hangingPunct="1">
              <a:spcBef>
                <a:spcPts val="600"/>
              </a:spcBef>
              <a:spcAft>
                <a:spcPts val="600"/>
              </a:spcAft>
              <a:buFont typeface="Arial" charset="0"/>
              <a:buChar char="•"/>
            </a:pPr>
            <a:r>
              <a:rPr lang="en-US" sz="2000" dirty="0" err="1"/>
              <a:t>Hyperactivation</a:t>
            </a:r>
            <a:r>
              <a:rPr lang="en-US" sz="2000" dirty="0"/>
              <a:t> of the PI3K/</a:t>
            </a:r>
            <a:r>
              <a:rPr lang="en-US" sz="2000" dirty="0" err="1"/>
              <a:t>mTOR</a:t>
            </a:r>
            <a:r>
              <a:rPr lang="en-US" sz="2000" dirty="0"/>
              <a:t> pathway is observed in endocrine-resistant breast cancer cells</a:t>
            </a:r>
            <a:r>
              <a:rPr lang="en-US" sz="2000" baseline="30000" dirty="0"/>
              <a:t>3</a:t>
            </a:r>
            <a:endParaRPr lang="en-US" sz="2000" dirty="0"/>
          </a:p>
          <a:p>
            <a:pPr eaLnBrk="1" hangingPunct="1">
              <a:spcBef>
                <a:spcPts val="600"/>
              </a:spcBef>
              <a:spcAft>
                <a:spcPts val="600"/>
              </a:spcAft>
              <a:buFont typeface="Arial" charset="0"/>
              <a:buChar char="•"/>
            </a:pPr>
            <a:r>
              <a:rPr lang="en-US" sz="2000" dirty="0" err="1"/>
              <a:t>mTOR</a:t>
            </a:r>
            <a:r>
              <a:rPr lang="en-US" sz="2000" dirty="0"/>
              <a:t> is a rational target to enhance the efficacy of hormonal therapy</a:t>
            </a:r>
          </a:p>
        </p:txBody>
      </p:sp>
      <p:sp>
        <p:nvSpPr>
          <p:cNvPr id="2" name="TextBox 1"/>
          <p:cNvSpPr txBox="1"/>
          <p:nvPr/>
        </p:nvSpPr>
        <p:spPr>
          <a:xfrm>
            <a:off x="161925" y="6137350"/>
            <a:ext cx="4506362" cy="738664"/>
          </a:xfrm>
          <a:prstGeom prst="rect">
            <a:avLst/>
          </a:prstGeom>
          <a:noFill/>
        </p:spPr>
        <p:txBody>
          <a:bodyPr wrap="none">
            <a:spAutoFit/>
          </a:bodyPr>
          <a:lstStyle/>
          <a:p>
            <a:pPr marL="228600" indent="-228600">
              <a:buFontTx/>
              <a:buAutoNum type="arabicPeriod"/>
              <a:defRPr/>
            </a:pPr>
            <a:r>
              <a:rPr lang="en-US" sz="1400" dirty="0" err="1">
                <a:latin typeface="Arial" pitchFamily="34" charset="0"/>
                <a:ea typeface="MS PGothic" pitchFamily="34" charset="-128"/>
                <a:cs typeface="+mn-cs"/>
              </a:rPr>
              <a:t>Yamnik</a:t>
            </a:r>
            <a:r>
              <a:rPr lang="en-US" sz="1400" dirty="0">
                <a:latin typeface="Arial" pitchFamily="34" charset="0"/>
                <a:ea typeface="MS PGothic" pitchFamily="34" charset="-128"/>
                <a:cs typeface="+mn-cs"/>
              </a:rPr>
              <a:t>, RL. J </a:t>
            </a:r>
            <a:r>
              <a:rPr lang="en-US" sz="1400" dirty="0" err="1">
                <a:latin typeface="Arial" pitchFamily="34" charset="0"/>
                <a:ea typeface="MS PGothic" pitchFamily="34" charset="-128"/>
                <a:cs typeface="+mn-cs"/>
              </a:rPr>
              <a:t>Biol</a:t>
            </a:r>
            <a:r>
              <a:rPr lang="en-US" sz="1400" dirty="0">
                <a:latin typeface="Arial" pitchFamily="34" charset="0"/>
                <a:ea typeface="MS PGothic" pitchFamily="34" charset="-128"/>
                <a:cs typeface="+mn-cs"/>
              </a:rPr>
              <a:t> </a:t>
            </a:r>
            <a:r>
              <a:rPr lang="en-US" sz="1400" dirty="0" err="1">
                <a:latin typeface="Arial" pitchFamily="34" charset="0"/>
                <a:ea typeface="MS PGothic" pitchFamily="34" charset="-128"/>
                <a:cs typeface="+mn-cs"/>
              </a:rPr>
              <a:t>Chem</a:t>
            </a:r>
            <a:r>
              <a:rPr lang="en-US" sz="1400" dirty="0">
                <a:latin typeface="Arial" pitchFamily="34" charset="0"/>
                <a:ea typeface="MS PGothic" pitchFamily="34" charset="-128"/>
                <a:cs typeface="+mn-cs"/>
              </a:rPr>
              <a:t> 2009; 284(10):6361-6369.</a:t>
            </a:r>
          </a:p>
          <a:p>
            <a:pPr marL="228600" indent="-228600">
              <a:buFontTx/>
              <a:buAutoNum type="arabicPeriod"/>
              <a:defRPr/>
            </a:pPr>
            <a:r>
              <a:rPr lang="en-US" sz="1400" dirty="0">
                <a:latin typeface="Arial" pitchFamily="34" charset="0"/>
                <a:ea typeface="MS PGothic" pitchFamily="34" charset="-128"/>
                <a:cs typeface="+mn-cs"/>
              </a:rPr>
              <a:t>Crowder, RJ. Cancer Res 2009;69:3955-62.</a:t>
            </a:r>
          </a:p>
          <a:p>
            <a:pPr>
              <a:defRPr/>
            </a:pPr>
            <a:r>
              <a:rPr lang="en-US" sz="1400" dirty="0">
                <a:latin typeface="Arial" pitchFamily="34" charset="0"/>
                <a:ea typeface="MS PGothic" pitchFamily="34" charset="-128"/>
                <a:cs typeface="+mn-cs"/>
              </a:rPr>
              <a:t>3.  Miller, TW. J Clin Invest 2010; 120(7):2406-2413.</a:t>
            </a:r>
          </a:p>
        </p:txBody>
      </p:sp>
      <p:pic>
        <p:nvPicPr>
          <p:cNvPr id="5" name="Picture 4" descr="Hudis_Slide1.png"/>
          <p:cNvPicPr>
            <a:picLocks noChangeAspect="1"/>
          </p:cNvPicPr>
          <p:nvPr/>
        </p:nvPicPr>
        <p:blipFill rotWithShape="1">
          <a:blip r:embed="rId3">
            <a:extLst>
              <a:ext uri="{28A0092B-C50C-407E-A947-70E740481C1C}">
                <a14:useLocalDpi xmlns:a14="http://schemas.microsoft.com/office/drawing/2010/main" val="0"/>
              </a:ext>
            </a:extLst>
          </a:blip>
          <a:srcRect l="20478" t="26397" r="25967" b="13288"/>
          <a:stretch/>
        </p:blipFill>
        <p:spPr>
          <a:xfrm>
            <a:off x="161925" y="1200908"/>
            <a:ext cx="5096902" cy="4432749"/>
          </a:xfrm>
          <a:prstGeom prst="rect">
            <a:avLst/>
          </a:prstGeom>
        </p:spPr>
      </p:pic>
    </p:spTree>
    <p:extLst>
      <p:ext uri="{BB962C8B-B14F-4D97-AF65-F5344CB8AC3E}">
        <p14:creationId xmlns:p14="http://schemas.microsoft.com/office/powerpoint/2010/main" val="2558925117"/>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4"/>
          <p:cNvSpPr txBox="1">
            <a:spLocks noChangeArrowheads="1"/>
          </p:cNvSpPr>
          <p:nvPr/>
        </p:nvSpPr>
        <p:spPr bwMode="auto">
          <a:xfrm>
            <a:off x="140908" y="6334532"/>
            <a:ext cx="4213738" cy="210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tabLst>
                <a:tab pos="723900" algn="l"/>
                <a:tab pos="1447800" algn="l"/>
                <a:tab pos="2171700" algn="l"/>
                <a:tab pos="2895600" algn="l"/>
                <a:tab pos="3619500" algn="l"/>
              </a:tabLst>
              <a:defRPr sz="2400">
                <a:solidFill>
                  <a:schemeClr val="tx1"/>
                </a:solidFill>
                <a:latin typeface="Times New Roman" charset="0"/>
                <a:ea typeface="ＭＳ Ｐゴシック" charset="0"/>
                <a:cs typeface="Gothic" charset="0"/>
              </a:defRPr>
            </a:lvl1pPr>
            <a:lvl2pPr marL="742950" indent="-285750" eaLnBrk="0" hangingPunct="0">
              <a:tabLst>
                <a:tab pos="723900" algn="l"/>
                <a:tab pos="1447800" algn="l"/>
                <a:tab pos="2171700" algn="l"/>
                <a:tab pos="2895600" algn="l"/>
                <a:tab pos="3619500" algn="l"/>
              </a:tabLst>
              <a:defRPr sz="2400">
                <a:solidFill>
                  <a:schemeClr val="tx1"/>
                </a:solidFill>
                <a:latin typeface="Times New Roman" charset="0"/>
                <a:ea typeface="Gothic" charset="0"/>
                <a:cs typeface="Gothic" charset="0"/>
              </a:defRPr>
            </a:lvl2pPr>
            <a:lvl3pPr marL="1143000" indent="-228600" eaLnBrk="0" hangingPunct="0">
              <a:tabLst>
                <a:tab pos="723900" algn="l"/>
                <a:tab pos="1447800" algn="l"/>
                <a:tab pos="2171700" algn="l"/>
                <a:tab pos="2895600" algn="l"/>
                <a:tab pos="3619500" algn="l"/>
              </a:tabLst>
              <a:defRPr sz="2400">
                <a:solidFill>
                  <a:schemeClr val="tx1"/>
                </a:solidFill>
                <a:latin typeface="Times New Roman" charset="0"/>
                <a:ea typeface="Gothic" charset="0"/>
                <a:cs typeface="Gothic" charset="0"/>
              </a:defRPr>
            </a:lvl3pPr>
            <a:lvl4pPr marL="1600200" indent="-228600" eaLnBrk="0" hangingPunct="0">
              <a:tabLst>
                <a:tab pos="723900" algn="l"/>
                <a:tab pos="1447800" algn="l"/>
                <a:tab pos="2171700" algn="l"/>
                <a:tab pos="2895600" algn="l"/>
                <a:tab pos="3619500" algn="l"/>
              </a:tabLst>
              <a:defRPr sz="2400">
                <a:solidFill>
                  <a:schemeClr val="tx1"/>
                </a:solidFill>
                <a:latin typeface="Times New Roman" charset="0"/>
                <a:ea typeface="Gothic" charset="0"/>
                <a:cs typeface="Gothic" charset="0"/>
              </a:defRPr>
            </a:lvl4pPr>
            <a:lvl5pPr marL="2057400" indent="-228600" eaLnBrk="0" hangingPunct="0">
              <a:tabLst>
                <a:tab pos="723900" algn="l"/>
                <a:tab pos="1447800" algn="l"/>
                <a:tab pos="2171700" algn="l"/>
                <a:tab pos="2895600" algn="l"/>
                <a:tab pos="3619500" algn="l"/>
              </a:tabLst>
              <a:defRPr sz="2400">
                <a:solidFill>
                  <a:schemeClr val="tx1"/>
                </a:solidFill>
                <a:latin typeface="Times New Roman" charset="0"/>
                <a:ea typeface="Gothic" charset="0"/>
                <a:cs typeface="Gothic" charset="0"/>
              </a:defRPr>
            </a:lvl5pPr>
            <a:lvl6pPr marL="2514600" indent="-228600" eaLnBrk="0" fontAlgn="base" hangingPunct="0">
              <a:spcBef>
                <a:spcPct val="0"/>
              </a:spcBef>
              <a:spcAft>
                <a:spcPct val="0"/>
              </a:spcAft>
              <a:tabLst>
                <a:tab pos="723900" algn="l"/>
                <a:tab pos="1447800" algn="l"/>
                <a:tab pos="2171700" algn="l"/>
                <a:tab pos="2895600" algn="l"/>
                <a:tab pos="3619500" algn="l"/>
              </a:tabLst>
              <a:defRPr sz="2400">
                <a:solidFill>
                  <a:schemeClr val="tx1"/>
                </a:solidFill>
                <a:latin typeface="Times New Roman" charset="0"/>
                <a:ea typeface="Gothic" charset="0"/>
                <a:cs typeface="Gothic" charset="0"/>
              </a:defRPr>
            </a:lvl6pPr>
            <a:lvl7pPr marL="2971800" indent="-228600" eaLnBrk="0" fontAlgn="base" hangingPunct="0">
              <a:spcBef>
                <a:spcPct val="0"/>
              </a:spcBef>
              <a:spcAft>
                <a:spcPct val="0"/>
              </a:spcAft>
              <a:tabLst>
                <a:tab pos="723900" algn="l"/>
                <a:tab pos="1447800" algn="l"/>
                <a:tab pos="2171700" algn="l"/>
                <a:tab pos="2895600" algn="l"/>
                <a:tab pos="3619500" algn="l"/>
              </a:tabLst>
              <a:defRPr sz="2400">
                <a:solidFill>
                  <a:schemeClr val="tx1"/>
                </a:solidFill>
                <a:latin typeface="Times New Roman" charset="0"/>
                <a:ea typeface="Gothic" charset="0"/>
                <a:cs typeface="Gothic" charset="0"/>
              </a:defRPr>
            </a:lvl7pPr>
            <a:lvl8pPr marL="3429000" indent="-228600" eaLnBrk="0" fontAlgn="base" hangingPunct="0">
              <a:spcBef>
                <a:spcPct val="0"/>
              </a:spcBef>
              <a:spcAft>
                <a:spcPct val="0"/>
              </a:spcAft>
              <a:tabLst>
                <a:tab pos="723900" algn="l"/>
                <a:tab pos="1447800" algn="l"/>
                <a:tab pos="2171700" algn="l"/>
                <a:tab pos="2895600" algn="l"/>
                <a:tab pos="3619500" algn="l"/>
              </a:tabLst>
              <a:defRPr sz="2400">
                <a:solidFill>
                  <a:schemeClr val="tx1"/>
                </a:solidFill>
                <a:latin typeface="Times New Roman" charset="0"/>
                <a:ea typeface="Gothic" charset="0"/>
                <a:cs typeface="Gothic" charset="0"/>
              </a:defRPr>
            </a:lvl8pPr>
            <a:lvl9pPr marL="3886200" indent="-228600" eaLnBrk="0" fontAlgn="base" hangingPunct="0">
              <a:spcBef>
                <a:spcPct val="0"/>
              </a:spcBef>
              <a:spcAft>
                <a:spcPct val="0"/>
              </a:spcAft>
              <a:tabLst>
                <a:tab pos="723900" algn="l"/>
                <a:tab pos="1447800" algn="l"/>
                <a:tab pos="2171700" algn="l"/>
                <a:tab pos="2895600" algn="l"/>
                <a:tab pos="3619500" algn="l"/>
              </a:tabLst>
              <a:defRPr sz="2400">
                <a:solidFill>
                  <a:schemeClr val="tx1"/>
                </a:solidFill>
                <a:latin typeface="Times New Roman" charset="0"/>
                <a:ea typeface="Gothic" charset="0"/>
                <a:cs typeface="Gothic" charset="0"/>
              </a:defRPr>
            </a:lvl9pPr>
          </a:lstStyle>
          <a:p>
            <a:pPr eaLnBrk="1">
              <a:lnSpc>
                <a:spcPct val="97000"/>
              </a:lnSpc>
              <a:buClr>
                <a:srgbClr val="FFFFFF"/>
              </a:buClr>
              <a:buSzPct val="45000"/>
              <a:buFont typeface="StarSymbol" charset="0"/>
              <a:buNone/>
            </a:pPr>
            <a:r>
              <a:rPr lang="en-GB" sz="1400" dirty="0" err="1">
                <a:solidFill>
                  <a:srgbClr val="000000"/>
                </a:solidFill>
                <a:latin typeface="Arial" charset="0"/>
              </a:rPr>
              <a:t>Baselga</a:t>
            </a:r>
            <a:r>
              <a:rPr lang="en-GB" sz="1400" dirty="0">
                <a:solidFill>
                  <a:srgbClr val="000000"/>
                </a:solidFill>
                <a:latin typeface="Arial" charset="0"/>
              </a:rPr>
              <a:t> J et al. N </a:t>
            </a:r>
            <a:r>
              <a:rPr lang="en-GB" sz="1400" dirty="0" err="1">
                <a:solidFill>
                  <a:srgbClr val="000000"/>
                </a:solidFill>
                <a:latin typeface="Arial" charset="0"/>
              </a:rPr>
              <a:t>Engl</a:t>
            </a:r>
            <a:r>
              <a:rPr lang="en-GB" sz="1400" dirty="0">
                <a:solidFill>
                  <a:srgbClr val="000000"/>
                </a:solidFill>
                <a:latin typeface="Arial" charset="0"/>
              </a:rPr>
              <a:t> J Med 2012;366:520-529</a:t>
            </a:r>
          </a:p>
        </p:txBody>
      </p:sp>
      <p:sp>
        <p:nvSpPr>
          <p:cNvPr id="8" name="TextBox 7"/>
          <p:cNvSpPr txBox="1"/>
          <p:nvPr/>
        </p:nvSpPr>
        <p:spPr>
          <a:xfrm>
            <a:off x="140908" y="62751"/>
            <a:ext cx="9003092" cy="523220"/>
          </a:xfrm>
          <a:prstGeom prst="rect">
            <a:avLst/>
          </a:prstGeom>
          <a:noFill/>
        </p:spPr>
        <p:txBody>
          <a:bodyPr wrap="square" rtlCol="0">
            <a:spAutoFit/>
          </a:bodyPr>
          <a:lstStyle/>
          <a:p>
            <a:pPr algn="ctr"/>
            <a:r>
              <a:rPr lang="en-US" sz="2800" b="1" dirty="0" err="1" smtClean="0">
                <a:solidFill>
                  <a:srgbClr val="010086"/>
                </a:solidFill>
                <a:latin typeface="Arial"/>
                <a:cs typeface="Arial"/>
              </a:rPr>
              <a:t>Exemestane</a:t>
            </a:r>
            <a:r>
              <a:rPr lang="en-US" sz="2800" b="1" dirty="0" smtClean="0">
                <a:solidFill>
                  <a:srgbClr val="010086"/>
                </a:solidFill>
                <a:latin typeface="Arial"/>
                <a:cs typeface="Arial"/>
              </a:rPr>
              <a:t> plus Everolimus or Placebo</a:t>
            </a:r>
            <a:endParaRPr lang="en-US" sz="2800" b="1" dirty="0">
              <a:solidFill>
                <a:srgbClr val="010086"/>
              </a:solidFill>
              <a:latin typeface="Arial"/>
              <a:cs typeface="Arial"/>
            </a:endParaRPr>
          </a:p>
        </p:txBody>
      </p:sp>
      <p:graphicFrame>
        <p:nvGraphicFramePr>
          <p:cNvPr id="9" name="Table 8"/>
          <p:cNvGraphicFramePr>
            <a:graphicFrameLocks noGrp="1"/>
          </p:cNvGraphicFramePr>
          <p:nvPr>
            <p:extLst>
              <p:ext uri="{D42A27DB-BD31-4B8C-83A1-F6EECF244321}">
                <p14:modId xmlns:p14="http://schemas.microsoft.com/office/powerpoint/2010/main" val="3782875932"/>
              </p:ext>
            </p:extLst>
          </p:nvPr>
        </p:nvGraphicFramePr>
        <p:xfrm>
          <a:off x="771132" y="1224574"/>
          <a:ext cx="7665993" cy="4399401"/>
        </p:xfrm>
        <a:graphic>
          <a:graphicData uri="http://schemas.openxmlformats.org/drawingml/2006/table">
            <a:tbl>
              <a:tblPr firstRow="1" bandRow="1">
                <a:tableStyleId>{5C22544A-7EE6-4342-B048-85BDC9FD1C3A}</a:tableStyleId>
              </a:tblPr>
              <a:tblGrid>
                <a:gridCol w="2373890"/>
                <a:gridCol w="2736772"/>
                <a:gridCol w="2555331"/>
              </a:tblGrid>
              <a:tr h="751623">
                <a:tc>
                  <a:txBody>
                    <a:bodyPr/>
                    <a:lstStyle/>
                    <a:p>
                      <a:r>
                        <a:rPr lang="en-US" dirty="0" smtClean="0"/>
                        <a:t>Median PFS</a:t>
                      </a:r>
                      <a:endParaRPr lang="en-US" dirty="0"/>
                    </a:p>
                  </a:txBody>
                  <a:tcPr anchor="b"/>
                </a:tc>
                <a:tc>
                  <a:txBody>
                    <a:bodyPr/>
                    <a:lstStyle/>
                    <a:p>
                      <a:pPr algn="ctr"/>
                      <a:r>
                        <a:rPr lang="en-US" dirty="0" err="1" smtClean="0"/>
                        <a:t>Exemestane</a:t>
                      </a:r>
                      <a:r>
                        <a:rPr lang="en-US" dirty="0" smtClean="0"/>
                        <a:t> + Everolimus</a:t>
                      </a:r>
                    </a:p>
                    <a:p>
                      <a:pPr algn="ctr"/>
                      <a:r>
                        <a:rPr lang="en-US" dirty="0" smtClean="0"/>
                        <a:t>(n = 485)</a:t>
                      </a:r>
                      <a:endParaRPr lang="en-US" dirty="0"/>
                    </a:p>
                  </a:txBody>
                  <a:tcPr anchor="b"/>
                </a:tc>
                <a:tc>
                  <a:txBody>
                    <a:bodyPr/>
                    <a:lstStyle/>
                    <a:p>
                      <a:pPr algn="ctr"/>
                      <a:r>
                        <a:rPr lang="en-US" dirty="0" err="1" smtClean="0"/>
                        <a:t>Exemestane</a:t>
                      </a:r>
                      <a:r>
                        <a:rPr lang="en-US" dirty="0" smtClean="0"/>
                        <a:t> + Placebo</a:t>
                      </a:r>
                    </a:p>
                    <a:p>
                      <a:pPr algn="ctr"/>
                      <a:r>
                        <a:rPr lang="en-US" dirty="0" smtClean="0"/>
                        <a:t>(n = 239)</a:t>
                      </a:r>
                      <a:endParaRPr lang="en-US" dirty="0"/>
                    </a:p>
                  </a:txBody>
                  <a:tcPr anchor="b"/>
                </a:tc>
              </a:tr>
              <a:tr h="536133">
                <a:tc>
                  <a:txBody>
                    <a:bodyPr/>
                    <a:lstStyle/>
                    <a:p>
                      <a:r>
                        <a:rPr lang="en-US" dirty="0" smtClean="0"/>
                        <a:t>Local assessment</a:t>
                      </a:r>
                      <a:endParaRPr lang="en-US" dirty="0"/>
                    </a:p>
                  </a:txBody>
                  <a:tcPr anchor="ctr"/>
                </a:tc>
                <a:tc>
                  <a:txBody>
                    <a:bodyPr/>
                    <a:lstStyle/>
                    <a:p>
                      <a:pPr algn="ctr"/>
                      <a:r>
                        <a:rPr lang="en-US" dirty="0" smtClean="0"/>
                        <a:t>6.9 months</a:t>
                      </a:r>
                      <a:endParaRPr lang="en-US" dirty="0"/>
                    </a:p>
                  </a:txBody>
                  <a:tcPr anchor="ctr"/>
                </a:tc>
                <a:tc>
                  <a:txBody>
                    <a:bodyPr/>
                    <a:lstStyle/>
                    <a:p>
                      <a:pPr algn="ctr"/>
                      <a:r>
                        <a:rPr lang="en-US" dirty="0" smtClean="0"/>
                        <a:t>2.8 months</a:t>
                      </a:r>
                      <a:endParaRPr lang="en-US" dirty="0"/>
                    </a:p>
                  </a:txBody>
                  <a:tcPr anchor="ctr"/>
                </a:tc>
              </a:tr>
              <a:tr h="751623">
                <a:tc>
                  <a:txBody>
                    <a:bodyPr/>
                    <a:lstStyle/>
                    <a:p>
                      <a:r>
                        <a:rPr lang="en-US" dirty="0" smtClean="0"/>
                        <a:t>Hazard ratio</a:t>
                      </a:r>
                    </a:p>
                    <a:p>
                      <a:r>
                        <a:rPr lang="en-US" dirty="0" smtClean="0"/>
                        <a:t>(95% CI)</a:t>
                      </a:r>
                      <a:endParaRPr lang="en-US" dirty="0"/>
                    </a:p>
                  </a:txBody>
                  <a:tcPr anchor="ctr"/>
                </a:tc>
                <a:tc gridSpan="2">
                  <a:txBody>
                    <a:bodyPr/>
                    <a:lstStyle/>
                    <a:p>
                      <a:pPr algn="ctr"/>
                      <a:r>
                        <a:rPr lang="en-US" dirty="0" smtClean="0"/>
                        <a:t>0.43</a:t>
                      </a:r>
                    </a:p>
                    <a:p>
                      <a:pPr algn="ctr"/>
                      <a:r>
                        <a:rPr lang="en-US" dirty="0" smtClean="0"/>
                        <a:t>(0.35 – 0.54)</a:t>
                      </a:r>
                      <a:endParaRPr lang="en-US" dirty="0"/>
                    </a:p>
                  </a:txBody>
                  <a:tcPr anchor="ctr"/>
                </a:tc>
                <a:tc hMerge="1">
                  <a:txBody>
                    <a:bodyPr/>
                    <a:lstStyle/>
                    <a:p>
                      <a:pPr algn="ctr"/>
                      <a:endParaRPr lang="en-US" dirty="0"/>
                    </a:p>
                  </a:txBody>
                  <a:tcPr/>
                </a:tc>
              </a:tr>
              <a:tr h="536133">
                <a:tc>
                  <a:txBody>
                    <a:bodyPr/>
                    <a:lstStyle/>
                    <a:p>
                      <a:r>
                        <a:rPr lang="en-US" i="1" dirty="0" smtClean="0"/>
                        <a:t>p</a:t>
                      </a:r>
                      <a:r>
                        <a:rPr lang="en-US" dirty="0" smtClean="0"/>
                        <a:t>-value</a:t>
                      </a:r>
                      <a:endParaRPr lang="en-US" dirty="0"/>
                    </a:p>
                  </a:txBody>
                  <a:tcPr anchor="ctr"/>
                </a:tc>
                <a:tc gridSpan="2">
                  <a:txBody>
                    <a:bodyPr/>
                    <a:lstStyle/>
                    <a:p>
                      <a:pPr algn="ctr"/>
                      <a:r>
                        <a:rPr lang="en-US" dirty="0" smtClean="0"/>
                        <a:t>&lt;0.001</a:t>
                      </a:r>
                      <a:endParaRPr lang="en-US" dirty="0"/>
                    </a:p>
                  </a:txBody>
                  <a:tcPr anchor="ctr"/>
                </a:tc>
                <a:tc hMerge="1">
                  <a:txBody>
                    <a:bodyPr/>
                    <a:lstStyle/>
                    <a:p>
                      <a:pPr algn="ctr"/>
                      <a:endParaRPr lang="en-US" dirty="0"/>
                    </a:p>
                  </a:txBody>
                  <a:tcPr/>
                </a:tc>
              </a:tr>
              <a:tr h="536133">
                <a:tc>
                  <a:txBody>
                    <a:bodyPr/>
                    <a:lstStyle/>
                    <a:p>
                      <a:r>
                        <a:rPr lang="en-US" dirty="0" smtClean="0"/>
                        <a:t>Central assessment</a:t>
                      </a:r>
                      <a:endParaRPr lang="en-US" dirty="0"/>
                    </a:p>
                  </a:txBody>
                  <a:tcPr anchor="ctr"/>
                </a:tc>
                <a:tc>
                  <a:txBody>
                    <a:bodyPr/>
                    <a:lstStyle/>
                    <a:p>
                      <a:pPr algn="ctr"/>
                      <a:r>
                        <a:rPr lang="en-US" dirty="0" smtClean="0"/>
                        <a:t>10.6 months</a:t>
                      </a:r>
                      <a:endParaRPr lang="en-US" dirty="0"/>
                    </a:p>
                  </a:txBody>
                  <a:tcPr anchor="ctr"/>
                </a:tc>
                <a:tc>
                  <a:txBody>
                    <a:bodyPr/>
                    <a:lstStyle/>
                    <a:p>
                      <a:pPr algn="ctr"/>
                      <a:r>
                        <a:rPr lang="en-US" dirty="0" smtClean="0"/>
                        <a:t>4.1 months</a:t>
                      </a:r>
                      <a:endParaRPr lang="en-US" dirty="0"/>
                    </a:p>
                  </a:txBody>
                  <a:tcPr anchor="ctr"/>
                </a:tc>
              </a:tr>
              <a:tr h="751623">
                <a:tc>
                  <a:txBody>
                    <a:bodyPr/>
                    <a:lstStyle/>
                    <a:p>
                      <a:r>
                        <a:rPr lang="en-US" dirty="0" smtClean="0"/>
                        <a:t>Hazard</a:t>
                      </a:r>
                      <a:r>
                        <a:rPr lang="en-US" baseline="0" dirty="0" smtClean="0"/>
                        <a:t> ratio</a:t>
                      </a:r>
                    </a:p>
                    <a:p>
                      <a:r>
                        <a:rPr lang="en-US" baseline="0" dirty="0" smtClean="0"/>
                        <a:t>(95% CI)</a:t>
                      </a:r>
                      <a:endParaRPr lang="en-US" dirty="0"/>
                    </a:p>
                  </a:txBody>
                  <a:tcPr anchor="ctr"/>
                </a:tc>
                <a:tc gridSpan="2">
                  <a:txBody>
                    <a:bodyPr/>
                    <a:lstStyle/>
                    <a:p>
                      <a:pPr algn="ctr"/>
                      <a:r>
                        <a:rPr lang="en-US" dirty="0" smtClean="0"/>
                        <a:t>0.36</a:t>
                      </a:r>
                    </a:p>
                    <a:p>
                      <a:pPr algn="ctr"/>
                      <a:r>
                        <a:rPr lang="en-US" dirty="0" smtClean="0"/>
                        <a:t>(0.27 – 0.47)</a:t>
                      </a:r>
                      <a:endParaRPr lang="en-US" dirty="0"/>
                    </a:p>
                  </a:txBody>
                  <a:tcPr anchor="ctr"/>
                </a:tc>
                <a:tc hMerge="1">
                  <a:txBody>
                    <a:bodyPr/>
                    <a:lstStyle/>
                    <a:p>
                      <a:pPr algn="ctr"/>
                      <a:endParaRPr lang="en-US" dirty="0"/>
                    </a:p>
                  </a:txBody>
                  <a:tcPr/>
                </a:tc>
              </a:tr>
              <a:tr h="53613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i="1" dirty="0" smtClean="0"/>
                        <a:t>p</a:t>
                      </a:r>
                      <a:r>
                        <a:rPr lang="en-US" dirty="0" smtClean="0"/>
                        <a:t>-value</a:t>
                      </a:r>
                    </a:p>
                  </a:txBody>
                  <a:tcPr anchor="ctr"/>
                </a:tc>
                <a:tc gridSpan="2">
                  <a:txBody>
                    <a:bodyPr/>
                    <a:lstStyle/>
                    <a:p>
                      <a:pPr algn="ctr"/>
                      <a:r>
                        <a:rPr lang="en-US" dirty="0" smtClean="0"/>
                        <a:t>&lt;0.001</a:t>
                      </a:r>
                      <a:endParaRPr lang="en-US" dirty="0"/>
                    </a:p>
                  </a:txBody>
                  <a:tcPr anchor="ctr"/>
                </a:tc>
                <a:tc hMerge="1">
                  <a:txBody>
                    <a:bodyPr/>
                    <a:lstStyle/>
                    <a:p>
                      <a:pPr algn="ctr"/>
                      <a:endParaRPr lang="en-US" dirty="0"/>
                    </a:p>
                  </a:txBody>
                  <a:tcPr/>
                </a:tc>
              </a:tr>
            </a:tbl>
          </a:graphicData>
        </a:graphic>
      </p:graphicFrame>
    </p:spTree>
    <p:extLst>
      <p:ext uri="{BB962C8B-B14F-4D97-AF65-F5344CB8AC3E}">
        <p14:creationId xmlns:p14="http://schemas.microsoft.com/office/powerpoint/2010/main" val="3307594565"/>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a:xfrm>
            <a:off x="204612" y="292100"/>
            <a:ext cx="8736188" cy="685800"/>
          </a:xfrm>
        </p:spPr>
        <p:txBody>
          <a:bodyPr/>
          <a:lstStyle/>
          <a:p>
            <a:pPr>
              <a:defRPr/>
            </a:pPr>
            <a:r>
              <a:rPr lang="en-US" sz="3200" b="1" dirty="0">
                <a:solidFill>
                  <a:srgbClr val="010086"/>
                </a:solidFill>
                <a:latin typeface="Arial" charset="0"/>
                <a:ea typeface="MS PGothic" charset="0"/>
              </a:rPr>
              <a:t>BOLERO-2: Most Common G3/4 AEs</a:t>
            </a:r>
          </a:p>
        </p:txBody>
      </p:sp>
      <p:graphicFrame>
        <p:nvGraphicFramePr>
          <p:cNvPr id="7" name="Group 3"/>
          <p:cNvGraphicFramePr>
            <a:graphicFrameLocks noGrp="1"/>
          </p:cNvGraphicFramePr>
          <p:nvPr>
            <p:ph idx="1"/>
          </p:nvPr>
        </p:nvGraphicFramePr>
        <p:xfrm>
          <a:off x="409223" y="1174750"/>
          <a:ext cx="8294511" cy="5226052"/>
        </p:xfrm>
        <a:graphic>
          <a:graphicData uri="http://schemas.openxmlformats.org/drawingml/2006/table">
            <a:tbl>
              <a:tblPr>
                <a:tableStyleId>{2D5ABB26-0587-4C30-8999-92F81FD0307C}</a:tableStyleId>
              </a:tblPr>
              <a:tblGrid>
                <a:gridCol w="1943605"/>
                <a:gridCol w="1129876"/>
                <a:gridCol w="1007856"/>
                <a:gridCol w="1057424"/>
                <a:gridCol w="1123513"/>
                <a:gridCol w="1041883"/>
                <a:gridCol w="990354"/>
              </a:tblGrid>
              <a:tr h="946851">
                <a:tc>
                  <a:txBody>
                    <a:bodyPr/>
                    <a:lstStyle/>
                    <a:p>
                      <a:pPr marL="395288" marR="0" lvl="0" indent="0" algn="l" defTabSz="914400" rtl="0" eaLnBrk="1" fontAlgn="base" latinLnBrk="0" hangingPunct="1">
                        <a:lnSpc>
                          <a:spcPct val="100000"/>
                        </a:lnSpc>
                        <a:spcBef>
                          <a:spcPct val="0"/>
                        </a:spcBef>
                        <a:spcAft>
                          <a:spcPct val="0"/>
                        </a:spcAft>
                        <a:buClr>
                          <a:schemeClr val="accent1"/>
                        </a:buClr>
                        <a:buSzPct val="110000"/>
                        <a:buFont typeface="Wingdings" pitchFamily="2" charset="2"/>
                        <a:buNone/>
                        <a:tabLst/>
                      </a:pPr>
                      <a:endParaRPr kumimoji="0" lang="en-US" sz="2000" b="1" i="0" u="none" strike="noStrike" cap="none" normalizeH="0" baseline="0" dirty="0" smtClean="0">
                        <a:ln>
                          <a:noFill/>
                        </a:ln>
                        <a:solidFill>
                          <a:schemeClr val="bg1"/>
                        </a:solidFill>
                        <a:effectLst/>
                        <a:latin typeface="+mn-lt"/>
                        <a:cs typeface="Arial" charset="0"/>
                      </a:endParaRPr>
                    </a:p>
                  </a:txBody>
                  <a:tcPr marL="91451" marR="91451" marT="45712" marB="45712" anchor="b" horzOverflow="overflow">
                    <a:lnR w="38100" cap="flat" cmpd="sng" algn="ctr">
                      <a:solidFill>
                        <a:schemeClr val="tx1"/>
                      </a:solidFill>
                      <a:prstDash val="solid"/>
                      <a:round/>
                      <a:headEnd type="none" w="med" len="med"/>
                      <a:tailEnd type="none" w="med" len="med"/>
                    </a:lnR>
                    <a:lnB w="19050">
                      <a:solidFill>
                        <a:schemeClr val="bg1"/>
                      </a:solidFill>
                    </a:lnB>
                    <a:solidFill>
                      <a:schemeClr val="tx2"/>
                    </a:solidFill>
                  </a:tcPr>
                </a:tc>
                <a:tc gridSpan="3">
                  <a:txBody>
                    <a:bodyPr/>
                    <a:lstStyle/>
                    <a:p>
                      <a:pPr marL="0" marR="0" lvl="0" indent="0" algn="ctr" defTabSz="914400" rtl="0" eaLnBrk="1" fontAlgn="base" latinLnBrk="0" hangingPunct="1">
                        <a:lnSpc>
                          <a:spcPct val="100000"/>
                        </a:lnSpc>
                        <a:spcBef>
                          <a:spcPct val="0"/>
                        </a:spcBef>
                        <a:spcAft>
                          <a:spcPct val="0"/>
                        </a:spcAft>
                        <a:buClr>
                          <a:schemeClr val="accent1"/>
                        </a:buClr>
                        <a:buSzPct val="110000"/>
                        <a:buFont typeface="Wingdings" pitchFamily="2" charset="2"/>
                        <a:buNone/>
                        <a:tabLst/>
                      </a:pPr>
                      <a:r>
                        <a:rPr kumimoji="0" lang="en-US" sz="2000" b="1" u="none" strike="noStrike" cap="none" normalizeH="0" baseline="0" dirty="0" smtClean="0">
                          <a:ln>
                            <a:noFill/>
                          </a:ln>
                          <a:solidFill>
                            <a:schemeClr val="bg1"/>
                          </a:solidFill>
                          <a:effectLst/>
                        </a:rPr>
                        <a:t>Everolimus + Exemestane </a:t>
                      </a:r>
                      <a:br>
                        <a:rPr kumimoji="0" lang="en-US" sz="2000" b="1" u="none" strike="noStrike" cap="none" normalizeH="0" baseline="0" dirty="0" smtClean="0">
                          <a:ln>
                            <a:noFill/>
                          </a:ln>
                          <a:solidFill>
                            <a:schemeClr val="bg1"/>
                          </a:solidFill>
                          <a:effectLst/>
                        </a:rPr>
                      </a:br>
                      <a:r>
                        <a:rPr kumimoji="0" lang="en-US" sz="2000" b="1" u="none" strike="noStrike" cap="none" normalizeH="0" baseline="0" dirty="0" smtClean="0">
                          <a:ln>
                            <a:noFill/>
                          </a:ln>
                          <a:solidFill>
                            <a:schemeClr val="bg1"/>
                          </a:solidFill>
                          <a:effectLst/>
                        </a:rPr>
                        <a:t>(N = 482),  %</a:t>
                      </a:r>
                      <a:endParaRPr kumimoji="0" lang="en-US" sz="2000" b="1" i="0" u="none" strike="noStrike" cap="none" normalizeH="0" baseline="0" dirty="0" smtClean="0">
                        <a:ln>
                          <a:noFill/>
                        </a:ln>
                        <a:solidFill>
                          <a:schemeClr val="bg1"/>
                        </a:solidFill>
                        <a:effectLst/>
                        <a:latin typeface="+mn-lt"/>
                        <a:cs typeface="Arial" charset="0"/>
                      </a:endParaRPr>
                    </a:p>
                  </a:txBody>
                  <a:tcPr marL="91451" marR="91451" marT="45712" marB="45712"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B w="19050">
                      <a:solidFill>
                        <a:schemeClr val="bg1"/>
                      </a:solidFill>
                    </a:lnB>
                    <a:solidFill>
                      <a:schemeClr val="tx2"/>
                    </a:solidFill>
                  </a:tcPr>
                </a:tc>
                <a:tc hMerge="1">
                  <a:txBody>
                    <a:bodyPr/>
                    <a:lstStyle/>
                    <a:p>
                      <a:pPr marL="0" marR="0" lvl="0" indent="0" algn="ctr" defTabSz="914400" rtl="0" eaLnBrk="1" fontAlgn="base" latinLnBrk="0" hangingPunct="1">
                        <a:lnSpc>
                          <a:spcPct val="100000"/>
                        </a:lnSpc>
                        <a:spcBef>
                          <a:spcPct val="0"/>
                        </a:spcBef>
                        <a:spcAft>
                          <a:spcPct val="0"/>
                        </a:spcAft>
                        <a:buClr>
                          <a:schemeClr val="accent1"/>
                        </a:buClr>
                        <a:buSzPct val="110000"/>
                        <a:buFont typeface="Wingdings" pitchFamily="2" charset="2"/>
                        <a:buNone/>
                        <a:tabLst/>
                      </a:pPr>
                      <a:endParaRPr kumimoji="0" lang="en-US" sz="1400" b="1" i="0" u="none" strike="noStrike" cap="none" normalizeH="0" baseline="0" dirty="0" smtClean="0">
                        <a:ln>
                          <a:noFill/>
                        </a:ln>
                        <a:solidFill>
                          <a:schemeClr val="tx1"/>
                        </a:solidFill>
                        <a:effectLst/>
                        <a:latin typeface="+mn-lt"/>
                        <a:cs typeface="Arial" charset="0"/>
                      </a:endParaRPr>
                    </a:p>
                  </a:txBody>
                  <a:tcPr marL="45720" marR="45720" marT="45694" marB="45694" anchor="ctr" horzOverflow="overflow">
                    <a:lnL>
                      <a:noFill/>
                    </a:lnL>
                    <a:lnR>
                      <a:noFill/>
                    </a:lnR>
                    <a:lnT w="28575" cap="flat" cmpd="sng" algn="ctr">
                      <a:solidFill>
                        <a:schemeClr val="folHlink"/>
                      </a:solidFill>
                      <a:prstDash val="solid"/>
                      <a:round/>
                      <a:headEnd type="none" w="med" len="med"/>
                      <a:tailEnd type="none" w="med" len="med"/>
                    </a:lnT>
                    <a:lnB w="28575" cap="flat" cmpd="sng" algn="ctr">
                      <a:solidFill>
                        <a:schemeClr val="folHlink"/>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1" fontAlgn="base" latinLnBrk="0" hangingPunct="1">
                        <a:lnSpc>
                          <a:spcPct val="100000"/>
                        </a:lnSpc>
                        <a:spcBef>
                          <a:spcPct val="0"/>
                        </a:spcBef>
                        <a:spcAft>
                          <a:spcPct val="0"/>
                        </a:spcAft>
                        <a:buClr>
                          <a:schemeClr val="accent1"/>
                        </a:buClr>
                        <a:buSzPct val="110000"/>
                        <a:buFont typeface="Wingdings" pitchFamily="2" charset="2"/>
                        <a:buNone/>
                        <a:tabLst/>
                      </a:pPr>
                      <a:endParaRPr kumimoji="0" lang="en-US" sz="1400" b="1" i="0" u="none" strike="noStrike" cap="none" normalizeH="0" baseline="0" dirty="0" smtClean="0">
                        <a:ln>
                          <a:noFill/>
                        </a:ln>
                        <a:solidFill>
                          <a:schemeClr val="tx1"/>
                        </a:solidFill>
                        <a:effectLst/>
                        <a:latin typeface="+mn-lt"/>
                        <a:cs typeface="Arial" charset="0"/>
                      </a:endParaRPr>
                    </a:p>
                  </a:txBody>
                  <a:tcPr marL="45720" marR="45720" marT="45694" marB="45694" anchor="ctr" horzOverflow="overflow">
                    <a:lnL>
                      <a:noFill/>
                    </a:lnL>
                    <a:lnR w="12700" cap="flat" cmpd="sng" algn="ctr">
                      <a:solidFill>
                        <a:schemeClr val="tx1"/>
                      </a:solidFill>
                      <a:prstDash val="solid"/>
                      <a:round/>
                      <a:headEnd type="none" w="med" len="med"/>
                      <a:tailEnd type="none" w="med" len="med"/>
                    </a:lnR>
                    <a:lnT w="28575" cap="flat" cmpd="sng" algn="ctr">
                      <a:solidFill>
                        <a:schemeClr val="folHlink"/>
                      </a:solidFill>
                      <a:prstDash val="solid"/>
                      <a:round/>
                      <a:headEnd type="none" w="med" len="med"/>
                      <a:tailEnd type="none" w="med" len="med"/>
                    </a:lnT>
                    <a:lnB w="28575" cap="flat" cmpd="sng" algn="ctr">
                      <a:solidFill>
                        <a:schemeClr val="folHlink"/>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0"/>
                        </a:spcBef>
                        <a:spcAft>
                          <a:spcPct val="0"/>
                        </a:spcAft>
                        <a:buClr>
                          <a:schemeClr val="accent1"/>
                        </a:buClr>
                        <a:buSzPct val="110000"/>
                        <a:buFont typeface="Wingdings" pitchFamily="2" charset="2"/>
                        <a:buNone/>
                        <a:tabLst/>
                      </a:pPr>
                      <a:r>
                        <a:rPr kumimoji="0" lang="en-US" sz="2000" b="1" u="none" strike="noStrike" cap="none" normalizeH="0" baseline="0" dirty="0" smtClean="0">
                          <a:ln>
                            <a:noFill/>
                          </a:ln>
                          <a:solidFill>
                            <a:schemeClr val="bg1"/>
                          </a:solidFill>
                          <a:effectLst/>
                        </a:rPr>
                        <a:t>Placebo + Exemestane </a:t>
                      </a:r>
                    </a:p>
                    <a:p>
                      <a:pPr marL="0" marR="0" lvl="0" indent="0" algn="ctr" defTabSz="914400" rtl="0" eaLnBrk="1" fontAlgn="base" latinLnBrk="0" hangingPunct="1">
                        <a:lnSpc>
                          <a:spcPct val="100000"/>
                        </a:lnSpc>
                        <a:spcBef>
                          <a:spcPct val="0"/>
                        </a:spcBef>
                        <a:spcAft>
                          <a:spcPct val="0"/>
                        </a:spcAft>
                        <a:buClr>
                          <a:schemeClr val="accent1"/>
                        </a:buClr>
                        <a:buSzPct val="110000"/>
                        <a:buFont typeface="Wingdings" pitchFamily="2" charset="2"/>
                        <a:buNone/>
                        <a:tabLst/>
                      </a:pPr>
                      <a:r>
                        <a:rPr kumimoji="0" lang="en-US" sz="2000" b="1" u="none" strike="noStrike" cap="none" normalizeH="0" baseline="0" dirty="0" smtClean="0">
                          <a:ln>
                            <a:noFill/>
                          </a:ln>
                          <a:solidFill>
                            <a:schemeClr val="bg1"/>
                          </a:solidFill>
                          <a:effectLst/>
                        </a:rPr>
                        <a:t>(N = 238), %</a:t>
                      </a:r>
                      <a:endParaRPr kumimoji="0" lang="en-US" sz="2000" b="1" i="0" u="none" strike="noStrike" cap="none" normalizeH="0" baseline="0" dirty="0" smtClean="0">
                        <a:ln>
                          <a:noFill/>
                        </a:ln>
                        <a:solidFill>
                          <a:schemeClr val="bg1"/>
                        </a:solidFill>
                        <a:effectLst/>
                        <a:latin typeface="+mn-lt"/>
                        <a:cs typeface="Arial" charset="0"/>
                      </a:endParaRPr>
                    </a:p>
                  </a:txBody>
                  <a:tcPr marL="91451" marR="91451" marT="45712" marB="45712" anchor="b" horzOverflow="overflow">
                    <a:lnL w="38100" cap="flat" cmpd="sng" algn="ctr">
                      <a:solidFill>
                        <a:schemeClr val="tx1"/>
                      </a:solidFill>
                      <a:prstDash val="solid"/>
                      <a:round/>
                      <a:headEnd type="none" w="med" len="med"/>
                      <a:tailEnd type="none" w="med" len="med"/>
                    </a:lnL>
                    <a:lnB w="19050">
                      <a:solidFill>
                        <a:schemeClr val="bg1"/>
                      </a:solidFill>
                    </a:lnB>
                    <a:solidFill>
                      <a:schemeClr val="tx2"/>
                    </a:solidFill>
                  </a:tcPr>
                </a:tc>
                <a:tc hMerge="1">
                  <a:txBody>
                    <a:bodyPr/>
                    <a:lstStyle/>
                    <a:p>
                      <a:pPr marL="0" marR="0" lvl="0" indent="0" algn="ctr" defTabSz="914400" rtl="0" eaLnBrk="1" fontAlgn="base" latinLnBrk="0" hangingPunct="1">
                        <a:lnSpc>
                          <a:spcPct val="100000"/>
                        </a:lnSpc>
                        <a:spcBef>
                          <a:spcPct val="0"/>
                        </a:spcBef>
                        <a:spcAft>
                          <a:spcPct val="0"/>
                        </a:spcAft>
                        <a:buClr>
                          <a:schemeClr val="accent1"/>
                        </a:buClr>
                        <a:buSzPct val="110000"/>
                        <a:buFont typeface="Wingdings" pitchFamily="2" charset="2"/>
                        <a:buNone/>
                        <a:tabLst/>
                      </a:pPr>
                      <a:endParaRPr kumimoji="0" lang="en-US" sz="1400" b="1" i="0" u="none" strike="noStrike" cap="none" normalizeH="0" baseline="0" dirty="0" smtClean="0">
                        <a:ln>
                          <a:noFill/>
                        </a:ln>
                        <a:solidFill>
                          <a:schemeClr val="tx1"/>
                        </a:solidFill>
                        <a:effectLst/>
                        <a:latin typeface="+mn-lt"/>
                        <a:cs typeface="Arial" charset="0"/>
                      </a:endParaRPr>
                    </a:p>
                  </a:txBody>
                  <a:tcPr marL="45720" marR="45720" marT="45694" marB="45694" anchor="ctr" horzOverflow="overflow">
                    <a:lnL>
                      <a:noFill/>
                    </a:lnL>
                    <a:lnR>
                      <a:noFill/>
                    </a:lnR>
                    <a:lnT w="28575" cap="flat" cmpd="sng" algn="ctr">
                      <a:solidFill>
                        <a:schemeClr val="folHlink"/>
                      </a:solidFill>
                      <a:prstDash val="solid"/>
                      <a:round/>
                      <a:headEnd type="none" w="med" len="med"/>
                      <a:tailEnd type="none" w="med" len="med"/>
                    </a:lnT>
                    <a:lnB w="28575" cap="flat" cmpd="sng" algn="ctr">
                      <a:solidFill>
                        <a:schemeClr val="folHlink"/>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1" fontAlgn="base" latinLnBrk="0" hangingPunct="1">
                        <a:lnSpc>
                          <a:spcPct val="100000"/>
                        </a:lnSpc>
                        <a:spcBef>
                          <a:spcPct val="0"/>
                        </a:spcBef>
                        <a:spcAft>
                          <a:spcPct val="0"/>
                        </a:spcAft>
                        <a:buClr>
                          <a:schemeClr val="accent1"/>
                        </a:buClr>
                        <a:buSzPct val="110000"/>
                        <a:buFont typeface="Wingdings" pitchFamily="2" charset="2"/>
                        <a:buNone/>
                        <a:tabLst/>
                      </a:pPr>
                      <a:endParaRPr kumimoji="0" lang="en-US" sz="1400" b="1" i="0" u="none" strike="noStrike" cap="none" normalizeH="0" baseline="0" dirty="0" smtClean="0">
                        <a:ln>
                          <a:noFill/>
                        </a:ln>
                        <a:solidFill>
                          <a:schemeClr val="tx1"/>
                        </a:solidFill>
                        <a:effectLst/>
                        <a:latin typeface="+mn-lt"/>
                        <a:cs typeface="Arial" charset="0"/>
                      </a:endParaRPr>
                    </a:p>
                  </a:txBody>
                  <a:tcPr marL="45720" marR="45720" marT="45694" marB="45694" anchor="ctr" horzOverflow="overflow">
                    <a:lnL>
                      <a:noFill/>
                    </a:lnL>
                    <a:lnR>
                      <a:noFill/>
                    </a:lnR>
                    <a:lnT w="28575" cap="flat" cmpd="sng" algn="ctr">
                      <a:solidFill>
                        <a:schemeClr val="folHlink"/>
                      </a:solidFill>
                      <a:prstDash val="solid"/>
                      <a:round/>
                      <a:headEnd type="none" w="med" len="med"/>
                      <a:tailEnd type="none" w="med" len="med"/>
                    </a:lnT>
                    <a:lnB w="28575" cap="flat" cmpd="sng" algn="ctr">
                      <a:solidFill>
                        <a:schemeClr val="folHlink"/>
                      </a:solidFill>
                      <a:prstDash val="solid"/>
                      <a:round/>
                      <a:headEnd type="none" w="med" len="med"/>
                      <a:tailEnd type="none" w="med" len="med"/>
                    </a:lnB>
                    <a:lnTlToBr>
                      <a:noFill/>
                    </a:lnTlToBr>
                    <a:lnBlToTr>
                      <a:noFill/>
                    </a:lnBlToTr>
                    <a:noFill/>
                  </a:tcPr>
                </a:tc>
              </a:tr>
              <a:tr h="946851">
                <a:tc>
                  <a:txBody>
                    <a:bodyPr/>
                    <a:lstStyle/>
                    <a:p>
                      <a:pPr marL="395288" marR="0" lvl="0" indent="0" algn="l" defTabSz="914400" rtl="0" eaLnBrk="1" fontAlgn="base" latinLnBrk="0" hangingPunct="1">
                        <a:lnSpc>
                          <a:spcPct val="100000"/>
                        </a:lnSpc>
                        <a:spcBef>
                          <a:spcPct val="0"/>
                        </a:spcBef>
                        <a:spcAft>
                          <a:spcPct val="0"/>
                        </a:spcAft>
                        <a:buClr>
                          <a:schemeClr val="accent1"/>
                        </a:buClr>
                        <a:buSzPct val="110000"/>
                        <a:buFont typeface="Wingdings" pitchFamily="2" charset="2"/>
                        <a:buNone/>
                        <a:tabLst/>
                      </a:pPr>
                      <a:endParaRPr kumimoji="0" lang="en-US" sz="2000" b="1" i="0" u="none" strike="noStrike" cap="none" normalizeH="0" baseline="0" dirty="0" smtClean="0">
                        <a:ln>
                          <a:noFill/>
                        </a:ln>
                        <a:solidFill>
                          <a:schemeClr val="bg1"/>
                        </a:solidFill>
                        <a:effectLst/>
                        <a:latin typeface="+mn-lt"/>
                        <a:cs typeface="Arial" charset="0"/>
                      </a:endParaRPr>
                    </a:p>
                  </a:txBody>
                  <a:tcPr marL="91451" marR="91451" marT="45712" marB="45712" anchor="b" horzOverflow="overflow">
                    <a:lnR w="38100" cap="flat" cmpd="sng" algn="ctr">
                      <a:solidFill>
                        <a:schemeClr val="tx1"/>
                      </a:solidFill>
                      <a:prstDash val="solid"/>
                      <a:round/>
                      <a:headEnd type="none" w="med" len="med"/>
                      <a:tailEnd type="none" w="med" len="med"/>
                    </a:lnR>
                    <a:lnT w="19050">
                      <a:solidFill>
                        <a:schemeClr val="bg1"/>
                      </a:solidFill>
                    </a:lnT>
                    <a:lnB w="19050">
                      <a:solidFill>
                        <a:schemeClr val="tx1"/>
                      </a:solidFill>
                    </a:lnB>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110000"/>
                        <a:buFont typeface="Wingdings" pitchFamily="2" charset="2"/>
                        <a:buNone/>
                        <a:tabLst/>
                      </a:pPr>
                      <a:r>
                        <a:rPr kumimoji="0" lang="en-US" sz="2000" b="1" u="none" strike="noStrike" cap="none" normalizeH="0" baseline="0" dirty="0" smtClean="0">
                          <a:ln>
                            <a:noFill/>
                          </a:ln>
                          <a:solidFill>
                            <a:schemeClr val="bg1"/>
                          </a:solidFill>
                          <a:effectLst/>
                        </a:rPr>
                        <a:t>All Grades</a:t>
                      </a:r>
                      <a:endParaRPr kumimoji="0" lang="en-US" sz="2000" b="1" i="0" u="none" strike="noStrike" cap="none" normalizeH="0" baseline="0" dirty="0" smtClean="0">
                        <a:ln>
                          <a:noFill/>
                        </a:ln>
                        <a:solidFill>
                          <a:schemeClr val="bg1"/>
                        </a:solidFill>
                        <a:effectLst/>
                        <a:latin typeface="+mn-lt"/>
                        <a:cs typeface="Arial" charset="0"/>
                      </a:endParaRPr>
                    </a:p>
                  </a:txBody>
                  <a:tcPr marL="91451" marR="91451" marT="45712" marB="45712" anchor="b" horzOverflow="overflow">
                    <a:lnL w="38100" cap="flat" cmpd="sng" algn="ctr">
                      <a:solidFill>
                        <a:schemeClr val="tx1"/>
                      </a:solidFill>
                      <a:prstDash val="solid"/>
                      <a:round/>
                      <a:headEnd type="none" w="med" len="med"/>
                      <a:tailEnd type="none" w="med" len="med"/>
                    </a:lnL>
                    <a:lnT w="19050">
                      <a:solidFill>
                        <a:schemeClr val="bg1"/>
                      </a:solidFill>
                    </a:lnT>
                    <a:lnB w="19050">
                      <a:solidFill>
                        <a:schemeClr val="tx1"/>
                      </a:solidFill>
                    </a:lnB>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110000"/>
                        <a:buFont typeface="Wingdings" pitchFamily="2" charset="2"/>
                        <a:buNone/>
                        <a:tabLst/>
                      </a:pPr>
                      <a:r>
                        <a:rPr kumimoji="0" lang="en-US" sz="2000" b="1" u="none" strike="noStrike" cap="none" normalizeH="0" baseline="0" dirty="0" smtClean="0">
                          <a:ln>
                            <a:noFill/>
                          </a:ln>
                          <a:solidFill>
                            <a:schemeClr val="bg1"/>
                          </a:solidFill>
                          <a:effectLst/>
                        </a:rPr>
                        <a:t>Grade 3</a:t>
                      </a:r>
                      <a:endParaRPr kumimoji="0" lang="en-US" sz="2000" b="1" i="0" u="none" strike="noStrike" cap="none" normalizeH="0" baseline="0" dirty="0" smtClean="0">
                        <a:ln>
                          <a:noFill/>
                        </a:ln>
                        <a:solidFill>
                          <a:schemeClr val="bg1"/>
                        </a:solidFill>
                        <a:effectLst/>
                        <a:latin typeface="+mn-lt"/>
                        <a:cs typeface="Arial" charset="0"/>
                      </a:endParaRPr>
                    </a:p>
                  </a:txBody>
                  <a:tcPr marL="91451" marR="91451" marT="45712" marB="45712" anchor="b" horzOverflow="overflow">
                    <a:lnT w="19050">
                      <a:solidFill>
                        <a:schemeClr val="bg1"/>
                      </a:solidFill>
                    </a:lnT>
                    <a:lnB w="19050">
                      <a:solidFill>
                        <a:schemeClr val="tx1"/>
                      </a:solidFill>
                    </a:lnB>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110000"/>
                        <a:buFont typeface="Wingdings" pitchFamily="2" charset="2"/>
                        <a:buNone/>
                        <a:tabLst/>
                      </a:pPr>
                      <a:r>
                        <a:rPr kumimoji="0" lang="en-US" sz="2000" b="1" u="none" strike="noStrike" cap="none" normalizeH="0" baseline="0" dirty="0" smtClean="0">
                          <a:ln>
                            <a:noFill/>
                          </a:ln>
                          <a:solidFill>
                            <a:schemeClr val="bg1"/>
                          </a:solidFill>
                          <a:effectLst/>
                        </a:rPr>
                        <a:t>Grade 4</a:t>
                      </a:r>
                      <a:endParaRPr kumimoji="0" lang="en-US" sz="2000" b="1" i="0" u="none" strike="noStrike" cap="none" normalizeH="0" baseline="0" dirty="0" smtClean="0">
                        <a:ln>
                          <a:noFill/>
                        </a:ln>
                        <a:solidFill>
                          <a:schemeClr val="bg1"/>
                        </a:solidFill>
                        <a:effectLst/>
                        <a:latin typeface="+mn-lt"/>
                        <a:cs typeface="Arial" charset="0"/>
                      </a:endParaRPr>
                    </a:p>
                  </a:txBody>
                  <a:tcPr marL="91451" marR="91451" marT="45712" marB="45712" anchor="b" horzOverflow="overflow">
                    <a:lnR w="38100" cap="flat" cmpd="sng" algn="ctr">
                      <a:solidFill>
                        <a:schemeClr val="tx1"/>
                      </a:solidFill>
                      <a:prstDash val="solid"/>
                      <a:round/>
                      <a:headEnd type="none" w="med" len="med"/>
                      <a:tailEnd type="none" w="med" len="med"/>
                    </a:lnR>
                    <a:lnT w="19050">
                      <a:solidFill>
                        <a:schemeClr val="bg1"/>
                      </a:solidFill>
                    </a:lnT>
                    <a:lnB w="19050">
                      <a:solidFill>
                        <a:schemeClr val="tx1"/>
                      </a:solidFill>
                    </a:lnB>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110000"/>
                        <a:buFont typeface="Wingdings" pitchFamily="2" charset="2"/>
                        <a:buNone/>
                        <a:tabLst/>
                      </a:pPr>
                      <a:r>
                        <a:rPr kumimoji="0" lang="en-US" sz="2000" b="1" u="none" strike="noStrike" cap="none" normalizeH="0" baseline="0" dirty="0" smtClean="0">
                          <a:ln>
                            <a:noFill/>
                          </a:ln>
                          <a:solidFill>
                            <a:schemeClr val="bg1"/>
                          </a:solidFill>
                          <a:effectLst/>
                        </a:rPr>
                        <a:t>All Grades</a:t>
                      </a:r>
                      <a:endParaRPr kumimoji="0" lang="en-US" sz="2000" b="1" i="0" u="none" strike="noStrike" cap="none" normalizeH="0" baseline="0" dirty="0" smtClean="0">
                        <a:ln>
                          <a:noFill/>
                        </a:ln>
                        <a:solidFill>
                          <a:schemeClr val="bg1"/>
                        </a:solidFill>
                        <a:effectLst/>
                        <a:latin typeface="+mn-lt"/>
                        <a:cs typeface="Arial" charset="0"/>
                      </a:endParaRPr>
                    </a:p>
                  </a:txBody>
                  <a:tcPr marL="91451" marR="91451" marT="45712" marB="45712" anchor="b" horzOverflow="overflow">
                    <a:lnL w="38100" cap="flat" cmpd="sng" algn="ctr">
                      <a:solidFill>
                        <a:schemeClr val="tx1"/>
                      </a:solidFill>
                      <a:prstDash val="solid"/>
                      <a:round/>
                      <a:headEnd type="none" w="med" len="med"/>
                      <a:tailEnd type="none" w="med" len="med"/>
                    </a:lnL>
                    <a:lnT w="19050">
                      <a:solidFill>
                        <a:schemeClr val="bg1"/>
                      </a:solidFill>
                    </a:lnT>
                    <a:lnB w="19050">
                      <a:solidFill>
                        <a:schemeClr val="tx1"/>
                      </a:solidFill>
                    </a:lnB>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110000"/>
                        <a:buFont typeface="Wingdings" pitchFamily="2" charset="2"/>
                        <a:buNone/>
                        <a:tabLst/>
                        <a:defRPr/>
                      </a:pPr>
                      <a:r>
                        <a:rPr kumimoji="0" lang="en-US" sz="2000" b="1" u="none" strike="noStrike" cap="none" normalizeH="0" baseline="0" dirty="0" smtClean="0">
                          <a:ln>
                            <a:noFill/>
                          </a:ln>
                          <a:solidFill>
                            <a:schemeClr val="bg1"/>
                          </a:solidFill>
                          <a:effectLst/>
                        </a:rPr>
                        <a:t>Grade 3</a:t>
                      </a:r>
                      <a:endParaRPr kumimoji="0" lang="en-US" sz="2000" b="1" i="0" u="none" strike="noStrike" cap="none" normalizeH="0" baseline="0" dirty="0" smtClean="0">
                        <a:ln>
                          <a:noFill/>
                        </a:ln>
                        <a:solidFill>
                          <a:schemeClr val="bg1"/>
                        </a:solidFill>
                        <a:effectLst/>
                        <a:latin typeface="+mn-lt"/>
                        <a:cs typeface="Arial" charset="0"/>
                      </a:endParaRPr>
                    </a:p>
                  </a:txBody>
                  <a:tcPr marL="91451" marR="91451" marT="45712" marB="45712" anchor="b" horzOverflow="overflow">
                    <a:lnT w="19050">
                      <a:solidFill>
                        <a:schemeClr val="bg1"/>
                      </a:solidFill>
                    </a:lnT>
                    <a:lnB w="19050">
                      <a:solidFill>
                        <a:schemeClr val="tx1"/>
                      </a:solidFill>
                    </a:lnB>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110000"/>
                        <a:buFont typeface="Wingdings" pitchFamily="2" charset="2"/>
                        <a:buNone/>
                        <a:tabLst/>
                        <a:defRPr/>
                      </a:pPr>
                      <a:r>
                        <a:rPr kumimoji="0" lang="en-US" sz="2000" b="1" u="none" strike="noStrike" cap="none" normalizeH="0" baseline="0" dirty="0" smtClean="0">
                          <a:ln>
                            <a:noFill/>
                          </a:ln>
                          <a:solidFill>
                            <a:schemeClr val="bg1"/>
                          </a:solidFill>
                          <a:effectLst/>
                        </a:rPr>
                        <a:t>Grade 4</a:t>
                      </a:r>
                      <a:endParaRPr kumimoji="0" lang="en-US" sz="2000" b="1" i="0" u="none" strike="noStrike" cap="none" normalizeH="0" baseline="0" dirty="0" smtClean="0">
                        <a:ln>
                          <a:noFill/>
                        </a:ln>
                        <a:solidFill>
                          <a:schemeClr val="bg1"/>
                        </a:solidFill>
                        <a:effectLst/>
                        <a:latin typeface="+mn-lt"/>
                        <a:cs typeface="Arial" charset="0"/>
                      </a:endParaRPr>
                    </a:p>
                  </a:txBody>
                  <a:tcPr marL="91451" marR="91451" marT="45712" marB="45712" anchor="b" horzOverflow="overflow">
                    <a:lnT w="19050">
                      <a:solidFill>
                        <a:schemeClr val="bg1"/>
                      </a:solidFill>
                    </a:lnT>
                    <a:lnB w="19050">
                      <a:solidFill>
                        <a:schemeClr val="tx1"/>
                      </a:solidFill>
                    </a:lnB>
                    <a:solidFill>
                      <a:schemeClr val="tx2"/>
                    </a:solidFill>
                  </a:tcPr>
                </a:tc>
              </a:tr>
              <a:tr h="476050">
                <a:tc>
                  <a:txBody>
                    <a:bodyPr/>
                    <a:lstStyle/>
                    <a:p>
                      <a:pPr marL="0" marR="0" indent="0">
                        <a:lnSpc>
                          <a:spcPts val="2860"/>
                        </a:lnSpc>
                        <a:spcBef>
                          <a:spcPts val="300"/>
                        </a:spcBef>
                        <a:spcAft>
                          <a:spcPts val="300"/>
                        </a:spcAft>
                      </a:pPr>
                      <a:r>
                        <a:rPr lang="en-US" sz="2000" b="1" dirty="0" smtClean="0">
                          <a:effectLst/>
                        </a:rPr>
                        <a:t>Stomatitis</a:t>
                      </a:r>
                      <a:endParaRPr lang="en-US" sz="2000" b="1" dirty="0">
                        <a:solidFill>
                          <a:schemeClr val="tx1"/>
                        </a:solidFill>
                        <a:effectLst/>
                        <a:latin typeface="+mn-lt"/>
                        <a:ea typeface="MS Mincho"/>
                      </a:endParaRPr>
                    </a:p>
                  </a:txBody>
                  <a:tcPr marL="91451" marR="91451" marT="45712" marB="45712" anchor="ctr">
                    <a:lnR w="38100" cap="flat" cmpd="sng" algn="ctr">
                      <a:solidFill>
                        <a:schemeClr val="tx1"/>
                      </a:solidFill>
                      <a:prstDash val="solid"/>
                      <a:round/>
                      <a:headEnd type="none" w="med" len="med"/>
                      <a:tailEnd type="none" w="med" len="med"/>
                    </a:lnR>
                    <a:lnT w="19050">
                      <a:solidFill>
                        <a:schemeClr val="tx1"/>
                      </a:solidFill>
                    </a:lnT>
                    <a:lnB w="19050" cap="flat" cmpd="sng" algn="ctr">
                      <a:solidFill>
                        <a:schemeClr val="tx1"/>
                      </a:solidFill>
                      <a:prstDash val="solid"/>
                      <a:round/>
                      <a:headEnd type="none" w="med" len="med"/>
                      <a:tailEnd type="none" w="med" len="med"/>
                    </a:lnB>
                  </a:tcPr>
                </a:tc>
                <a:tc>
                  <a:txBody>
                    <a:bodyPr/>
                    <a:lstStyle/>
                    <a:p>
                      <a:pPr marL="0" marR="0" algn="ctr">
                        <a:lnSpc>
                          <a:spcPts val="2860"/>
                        </a:lnSpc>
                        <a:spcBef>
                          <a:spcPts val="300"/>
                        </a:spcBef>
                        <a:spcAft>
                          <a:spcPts val="300"/>
                        </a:spcAft>
                      </a:pPr>
                      <a:r>
                        <a:rPr lang="en-US" sz="2000" b="1" dirty="0" smtClean="0">
                          <a:effectLst/>
                        </a:rPr>
                        <a:t>56</a:t>
                      </a:r>
                      <a:endParaRPr lang="en-US" sz="2000" b="1" dirty="0">
                        <a:solidFill>
                          <a:schemeClr val="tx1"/>
                        </a:solidFill>
                        <a:effectLst/>
                        <a:latin typeface="+mn-lt"/>
                        <a:ea typeface="MS Mincho"/>
                      </a:endParaRPr>
                    </a:p>
                  </a:txBody>
                  <a:tcPr marL="91451" marR="91451" marT="45712" marB="45712" anchor="ctr">
                    <a:lnL w="38100" cap="flat" cmpd="sng" algn="ctr">
                      <a:solidFill>
                        <a:schemeClr val="tx1"/>
                      </a:solidFill>
                      <a:prstDash val="solid"/>
                      <a:round/>
                      <a:headEnd type="none" w="med" len="med"/>
                      <a:tailEnd type="none" w="med" len="med"/>
                    </a:lnL>
                    <a:lnT w="19050">
                      <a:solidFill>
                        <a:schemeClr val="tx1"/>
                      </a:solidFill>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ts val="2860"/>
                        </a:lnSpc>
                        <a:spcBef>
                          <a:spcPts val="300"/>
                        </a:spcBef>
                        <a:spcAft>
                          <a:spcPts val="300"/>
                        </a:spcAft>
                        <a:buClrTx/>
                        <a:buSzTx/>
                        <a:buFontTx/>
                        <a:buNone/>
                        <a:tabLst/>
                        <a:defRPr/>
                      </a:pPr>
                      <a:r>
                        <a:rPr lang="en-US" sz="2000" b="1" kern="1200" dirty="0" smtClean="0">
                          <a:solidFill>
                            <a:schemeClr val="tx1"/>
                          </a:solidFill>
                          <a:effectLst/>
                          <a:latin typeface="+mn-lt"/>
                          <a:ea typeface="+mn-ea"/>
                          <a:cs typeface="+mn-cs"/>
                        </a:rPr>
                        <a:t>8</a:t>
                      </a:r>
                      <a:endParaRPr lang="en-US" sz="2000" b="1" kern="1200" dirty="0" smtClean="0">
                        <a:solidFill>
                          <a:schemeClr val="tx1"/>
                        </a:solidFill>
                        <a:effectLst/>
                        <a:latin typeface="+mn-lt"/>
                        <a:ea typeface="MS Mincho"/>
                        <a:cs typeface="+mn-cs"/>
                      </a:endParaRPr>
                    </a:p>
                  </a:txBody>
                  <a:tcPr marL="91451" marR="91451" marT="45712" marB="45712" anchor="ctr">
                    <a:lnT w="19050">
                      <a:solidFill>
                        <a:schemeClr val="tx1"/>
                      </a:solidFill>
                    </a:lnT>
                    <a:lnB w="19050" cap="flat" cmpd="sng" algn="ctr">
                      <a:solidFill>
                        <a:schemeClr val="tx1"/>
                      </a:solidFill>
                      <a:prstDash val="solid"/>
                      <a:round/>
                      <a:headEnd type="none" w="med" len="med"/>
                      <a:tailEnd type="none" w="med" len="med"/>
                    </a:lnB>
                  </a:tcPr>
                </a:tc>
                <a:tc>
                  <a:txBody>
                    <a:bodyPr/>
                    <a:lstStyle/>
                    <a:p>
                      <a:pPr marL="0" marR="0" algn="ctr">
                        <a:lnSpc>
                          <a:spcPts val="2860"/>
                        </a:lnSpc>
                        <a:spcBef>
                          <a:spcPts val="300"/>
                        </a:spcBef>
                        <a:spcAft>
                          <a:spcPts val="300"/>
                        </a:spcAft>
                      </a:pPr>
                      <a:r>
                        <a:rPr lang="en-US" sz="2000" b="1" dirty="0" smtClean="0">
                          <a:effectLst/>
                        </a:rPr>
                        <a:t>0</a:t>
                      </a:r>
                      <a:endParaRPr lang="en-US" sz="2000" b="1" dirty="0">
                        <a:solidFill>
                          <a:schemeClr val="tx1"/>
                        </a:solidFill>
                        <a:effectLst/>
                        <a:latin typeface="+mn-lt"/>
                        <a:ea typeface="MS Mincho"/>
                      </a:endParaRPr>
                    </a:p>
                  </a:txBody>
                  <a:tcPr marL="91451" marR="91451" marT="45712" marB="45712" anchor="ctr">
                    <a:lnR w="38100" cap="flat" cmpd="sng" algn="ctr">
                      <a:solidFill>
                        <a:schemeClr val="tx1"/>
                      </a:solidFill>
                      <a:prstDash val="solid"/>
                      <a:round/>
                      <a:headEnd type="none" w="med" len="med"/>
                      <a:tailEnd type="none" w="med" len="med"/>
                    </a:lnR>
                    <a:lnT w="19050">
                      <a:solidFill>
                        <a:schemeClr val="tx1"/>
                      </a:solidFill>
                    </a:lnT>
                    <a:lnB w="19050" cap="flat" cmpd="sng" algn="ctr">
                      <a:solidFill>
                        <a:schemeClr val="tx1"/>
                      </a:solidFill>
                      <a:prstDash val="solid"/>
                      <a:round/>
                      <a:headEnd type="none" w="med" len="med"/>
                      <a:tailEnd type="none" w="med" len="med"/>
                    </a:lnB>
                  </a:tcPr>
                </a:tc>
                <a:tc>
                  <a:txBody>
                    <a:bodyPr/>
                    <a:lstStyle/>
                    <a:p>
                      <a:pPr marL="0" marR="0" algn="ctr">
                        <a:lnSpc>
                          <a:spcPts val="2860"/>
                        </a:lnSpc>
                        <a:spcBef>
                          <a:spcPts val="300"/>
                        </a:spcBef>
                        <a:spcAft>
                          <a:spcPts val="300"/>
                        </a:spcAft>
                      </a:pPr>
                      <a:r>
                        <a:rPr lang="en-US" sz="2000" b="1" dirty="0" smtClean="0">
                          <a:solidFill>
                            <a:schemeClr val="tx1"/>
                          </a:solidFill>
                          <a:effectLst/>
                          <a:latin typeface="+mn-lt"/>
                          <a:ea typeface="+mn-ea"/>
                        </a:rPr>
                        <a:t>11</a:t>
                      </a:r>
                      <a:endParaRPr lang="en-US" sz="2000" b="1" dirty="0">
                        <a:solidFill>
                          <a:schemeClr val="tx1"/>
                        </a:solidFill>
                        <a:effectLst/>
                        <a:latin typeface="+mn-lt"/>
                        <a:ea typeface="MS Mincho"/>
                      </a:endParaRPr>
                    </a:p>
                  </a:txBody>
                  <a:tcPr marL="91451" marR="91451" marT="45712" marB="45712" anchor="ctr">
                    <a:lnL w="38100" cap="flat" cmpd="sng" algn="ctr">
                      <a:solidFill>
                        <a:schemeClr val="tx1"/>
                      </a:solidFill>
                      <a:prstDash val="solid"/>
                      <a:round/>
                      <a:headEnd type="none" w="med" len="med"/>
                      <a:tailEnd type="none" w="med" len="med"/>
                    </a:lnL>
                    <a:lnT w="19050">
                      <a:solidFill>
                        <a:schemeClr val="tx1"/>
                      </a:solidFill>
                    </a:lnT>
                    <a:lnB w="19050" cap="flat" cmpd="sng" algn="ctr">
                      <a:solidFill>
                        <a:schemeClr val="tx1"/>
                      </a:solidFill>
                      <a:prstDash val="solid"/>
                      <a:round/>
                      <a:headEnd type="none" w="med" len="med"/>
                      <a:tailEnd type="none" w="med" len="med"/>
                    </a:lnB>
                  </a:tcPr>
                </a:tc>
                <a:tc>
                  <a:txBody>
                    <a:bodyPr/>
                    <a:lstStyle/>
                    <a:p>
                      <a:pPr marL="0" marR="0" algn="ctr">
                        <a:lnSpc>
                          <a:spcPts val="2860"/>
                        </a:lnSpc>
                        <a:spcBef>
                          <a:spcPts val="300"/>
                        </a:spcBef>
                        <a:spcAft>
                          <a:spcPts val="300"/>
                        </a:spcAft>
                      </a:pPr>
                      <a:r>
                        <a:rPr lang="en-US" sz="2000" b="1" dirty="0" smtClean="0">
                          <a:solidFill>
                            <a:schemeClr val="tx1"/>
                          </a:solidFill>
                          <a:effectLst/>
                          <a:latin typeface="+mn-lt"/>
                          <a:ea typeface="+mn-ea"/>
                        </a:rPr>
                        <a:t>1</a:t>
                      </a:r>
                      <a:endParaRPr lang="en-US" sz="2000" b="1" dirty="0">
                        <a:solidFill>
                          <a:schemeClr val="tx1"/>
                        </a:solidFill>
                        <a:effectLst/>
                        <a:latin typeface="+mn-lt"/>
                        <a:ea typeface="MS Mincho"/>
                      </a:endParaRPr>
                    </a:p>
                  </a:txBody>
                  <a:tcPr marL="91451" marR="91451" marT="45712" marB="45712" anchor="ctr">
                    <a:lnT w="19050">
                      <a:solidFill>
                        <a:schemeClr val="tx1"/>
                      </a:solidFill>
                    </a:lnT>
                    <a:lnB w="19050" cap="flat" cmpd="sng" algn="ctr">
                      <a:solidFill>
                        <a:schemeClr val="tx1"/>
                      </a:solidFill>
                      <a:prstDash val="solid"/>
                      <a:round/>
                      <a:headEnd type="none" w="med" len="med"/>
                      <a:tailEnd type="none" w="med" len="med"/>
                    </a:lnB>
                  </a:tcPr>
                </a:tc>
                <a:tc>
                  <a:txBody>
                    <a:bodyPr/>
                    <a:lstStyle/>
                    <a:p>
                      <a:pPr marL="0" marR="0" algn="ctr">
                        <a:lnSpc>
                          <a:spcPts val="2860"/>
                        </a:lnSpc>
                        <a:spcBef>
                          <a:spcPts val="300"/>
                        </a:spcBef>
                        <a:spcAft>
                          <a:spcPts val="300"/>
                        </a:spcAft>
                      </a:pPr>
                      <a:r>
                        <a:rPr lang="en-US" sz="2000" b="1" dirty="0" smtClean="0">
                          <a:effectLst/>
                        </a:rPr>
                        <a:t>0</a:t>
                      </a:r>
                      <a:endParaRPr lang="en-US" sz="2000" b="1" dirty="0">
                        <a:solidFill>
                          <a:schemeClr val="tx1"/>
                        </a:solidFill>
                        <a:effectLst/>
                        <a:latin typeface="+mn-lt"/>
                        <a:ea typeface="MS Mincho"/>
                      </a:endParaRPr>
                    </a:p>
                  </a:txBody>
                  <a:tcPr marL="91451" marR="91451" marT="45712" marB="45712" anchor="ctr">
                    <a:lnT w="19050">
                      <a:solidFill>
                        <a:schemeClr val="tx1"/>
                      </a:solidFill>
                    </a:lnT>
                    <a:lnB w="19050" cap="flat" cmpd="sng" algn="ctr">
                      <a:solidFill>
                        <a:schemeClr val="tx1"/>
                      </a:solidFill>
                      <a:prstDash val="solid"/>
                      <a:round/>
                      <a:headEnd type="none" w="med" len="med"/>
                      <a:tailEnd type="none" w="med" len="med"/>
                    </a:lnB>
                  </a:tcPr>
                </a:tc>
              </a:tr>
              <a:tr h="476050">
                <a:tc>
                  <a:txBody>
                    <a:bodyPr/>
                    <a:lstStyle/>
                    <a:p>
                      <a:pPr marL="0" marR="0" indent="0">
                        <a:lnSpc>
                          <a:spcPts val="2860"/>
                        </a:lnSpc>
                        <a:spcBef>
                          <a:spcPts val="300"/>
                        </a:spcBef>
                        <a:spcAft>
                          <a:spcPts val="300"/>
                        </a:spcAft>
                      </a:pPr>
                      <a:r>
                        <a:rPr lang="en-US" sz="2000" b="1" dirty="0" smtClean="0">
                          <a:effectLst/>
                        </a:rPr>
                        <a:t>Fatigue</a:t>
                      </a:r>
                      <a:endParaRPr lang="en-US" sz="2000" b="1" dirty="0">
                        <a:solidFill>
                          <a:schemeClr val="tx1"/>
                        </a:solidFill>
                        <a:effectLst/>
                        <a:latin typeface="+mn-lt"/>
                        <a:ea typeface="MS Mincho"/>
                      </a:endParaRPr>
                    </a:p>
                  </a:txBody>
                  <a:tcPr marL="91451" marR="91451" marT="45712" marB="45712" anchor="ctr">
                    <a:lnR w="38100" cap="flat" cmpd="sng" algn="ctr">
                      <a:solidFill>
                        <a:schemeClr val="tx1"/>
                      </a:solidFill>
                      <a:prstDash val="solid"/>
                      <a:round/>
                      <a:headEnd type="none" w="med" len="med"/>
                      <a:tailEnd type="none" w="med" len="med"/>
                    </a:lnR>
                    <a:lnT w="19050">
                      <a:solidFill>
                        <a:schemeClr val="tx1"/>
                      </a:solidFill>
                    </a:lnT>
                    <a:lnB w="19050" cap="flat" cmpd="sng" algn="ctr">
                      <a:solidFill>
                        <a:schemeClr val="tx1"/>
                      </a:solidFill>
                      <a:prstDash val="solid"/>
                      <a:round/>
                      <a:headEnd type="none" w="med" len="med"/>
                      <a:tailEnd type="none" w="med" len="med"/>
                    </a:lnB>
                  </a:tcPr>
                </a:tc>
                <a:tc>
                  <a:txBody>
                    <a:bodyPr/>
                    <a:lstStyle/>
                    <a:p>
                      <a:pPr marL="0" marR="0" algn="ctr">
                        <a:lnSpc>
                          <a:spcPts val="2860"/>
                        </a:lnSpc>
                        <a:spcBef>
                          <a:spcPts val="300"/>
                        </a:spcBef>
                        <a:spcAft>
                          <a:spcPts val="300"/>
                        </a:spcAft>
                      </a:pPr>
                      <a:r>
                        <a:rPr lang="en-US" sz="2000" b="1" dirty="0" smtClean="0">
                          <a:effectLst/>
                        </a:rPr>
                        <a:t>33</a:t>
                      </a:r>
                      <a:endParaRPr lang="en-US" sz="2000" b="1" dirty="0">
                        <a:solidFill>
                          <a:schemeClr val="tx1"/>
                        </a:solidFill>
                        <a:effectLst/>
                        <a:latin typeface="+mn-lt"/>
                        <a:ea typeface="MS Mincho"/>
                      </a:endParaRPr>
                    </a:p>
                  </a:txBody>
                  <a:tcPr marL="91451" marR="91451" marT="45712" marB="45712" anchor="ctr">
                    <a:lnL w="38100" cap="flat" cmpd="sng" algn="ctr">
                      <a:solidFill>
                        <a:schemeClr val="tx1"/>
                      </a:solidFill>
                      <a:prstDash val="solid"/>
                      <a:round/>
                      <a:headEnd type="none" w="med" len="med"/>
                      <a:tailEnd type="none" w="med" len="med"/>
                    </a:lnL>
                    <a:lnT w="19050">
                      <a:solidFill>
                        <a:schemeClr val="tx1"/>
                      </a:solidFill>
                    </a:lnT>
                    <a:lnB w="19050" cap="flat" cmpd="sng" algn="ctr">
                      <a:solidFill>
                        <a:schemeClr val="tx1"/>
                      </a:solidFill>
                      <a:prstDash val="solid"/>
                      <a:round/>
                      <a:headEnd type="none" w="med" len="med"/>
                      <a:tailEnd type="none" w="med" len="med"/>
                    </a:lnB>
                  </a:tcPr>
                </a:tc>
                <a:tc>
                  <a:txBody>
                    <a:bodyPr/>
                    <a:lstStyle/>
                    <a:p>
                      <a:pPr marL="0" marR="0" algn="ctr">
                        <a:lnSpc>
                          <a:spcPts val="2860"/>
                        </a:lnSpc>
                        <a:spcBef>
                          <a:spcPts val="300"/>
                        </a:spcBef>
                        <a:spcAft>
                          <a:spcPts val="300"/>
                        </a:spcAft>
                      </a:pPr>
                      <a:r>
                        <a:rPr lang="en-US" sz="2000" b="1" dirty="0" smtClean="0">
                          <a:effectLst/>
                        </a:rPr>
                        <a:t>3</a:t>
                      </a:r>
                      <a:endParaRPr lang="en-US" sz="2000" b="1" dirty="0">
                        <a:solidFill>
                          <a:schemeClr val="tx1"/>
                        </a:solidFill>
                        <a:effectLst/>
                        <a:latin typeface="+mn-lt"/>
                        <a:ea typeface="MS Mincho"/>
                      </a:endParaRPr>
                    </a:p>
                  </a:txBody>
                  <a:tcPr marL="91451" marR="91451" marT="45712" marB="45712" anchor="ctr">
                    <a:lnT w="19050">
                      <a:solidFill>
                        <a:schemeClr val="tx1"/>
                      </a:solidFill>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ts val="2860"/>
                        </a:lnSpc>
                        <a:spcBef>
                          <a:spcPts val="300"/>
                        </a:spcBef>
                        <a:spcAft>
                          <a:spcPts val="300"/>
                        </a:spcAft>
                        <a:buClrTx/>
                        <a:buSzTx/>
                        <a:buFontTx/>
                        <a:buNone/>
                        <a:tabLst/>
                        <a:defRPr/>
                      </a:pPr>
                      <a:r>
                        <a:rPr lang="en-US" sz="2000" b="1" dirty="0" smtClean="0">
                          <a:effectLst/>
                        </a:rPr>
                        <a:t>&lt;1</a:t>
                      </a:r>
                      <a:endParaRPr lang="en-US" sz="2000" b="1" dirty="0" smtClean="0">
                        <a:solidFill>
                          <a:schemeClr val="tx1"/>
                        </a:solidFill>
                        <a:effectLst/>
                        <a:latin typeface="+mn-lt"/>
                        <a:ea typeface="MS Mincho"/>
                      </a:endParaRPr>
                    </a:p>
                  </a:txBody>
                  <a:tcPr marL="91451" marR="91451" marT="45712" marB="45712" anchor="ctr">
                    <a:lnR w="38100" cap="flat" cmpd="sng" algn="ctr">
                      <a:solidFill>
                        <a:schemeClr val="tx1"/>
                      </a:solidFill>
                      <a:prstDash val="solid"/>
                      <a:round/>
                      <a:headEnd type="none" w="med" len="med"/>
                      <a:tailEnd type="none" w="med" len="med"/>
                    </a:lnR>
                    <a:lnT w="19050">
                      <a:solidFill>
                        <a:schemeClr val="tx1"/>
                      </a:solidFill>
                    </a:lnT>
                    <a:lnB w="19050" cap="flat" cmpd="sng" algn="ctr">
                      <a:solidFill>
                        <a:schemeClr val="tx1"/>
                      </a:solidFill>
                      <a:prstDash val="solid"/>
                      <a:round/>
                      <a:headEnd type="none" w="med" len="med"/>
                      <a:tailEnd type="none" w="med" len="med"/>
                    </a:lnB>
                  </a:tcPr>
                </a:tc>
                <a:tc>
                  <a:txBody>
                    <a:bodyPr/>
                    <a:lstStyle/>
                    <a:p>
                      <a:pPr marL="0" marR="0" algn="ctr">
                        <a:lnSpc>
                          <a:spcPts val="2860"/>
                        </a:lnSpc>
                        <a:spcBef>
                          <a:spcPts val="300"/>
                        </a:spcBef>
                        <a:spcAft>
                          <a:spcPts val="300"/>
                        </a:spcAft>
                      </a:pPr>
                      <a:r>
                        <a:rPr lang="en-US" sz="2000" b="1" dirty="0" smtClean="0">
                          <a:effectLst/>
                        </a:rPr>
                        <a:t>26</a:t>
                      </a:r>
                      <a:endParaRPr lang="en-US" sz="2000" b="1" dirty="0">
                        <a:solidFill>
                          <a:schemeClr val="tx1"/>
                        </a:solidFill>
                        <a:effectLst/>
                        <a:latin typeface="+mn-lt"/>
                        <a:ea typeface="MS Mincho"/>
                      </a:endParaRPr>
                    </a:p>
                  </a:txBody>
                  <a:tcPr marL="91451" marR="91451" marT="45712" marB="45712" anchor="ctr">
                    <a:lnL w="38100" cap="flat" cmpd="sng" algn="ctr">
                      <a:solidFill>
                        <a:schemeClr val="tx1"/>
                      </a:solidFill>
                      <a:prstDash val="solid"/>
                      <a:round/>
                      <a:headEnd type="none" w="med" len="med"/>
                      <a:tailEnd type="none" w="med" len="med"/>
                    </a:lnL>
                    <a:lnT w="19050">
                      <a:solidFill>
                        <a:schemeClr val="tx1"/>
                      </a:solidFill>
                    </a:lnT>
                    <a:lnB w="19050" cap="flat" cmpd="sng" algn="ctr">
                      <a:solidFill>
                        <a:schemeClr val="tx1"/>
                      </a:solidFill>
                      <a:prstDash val="solid"/>
                      <a:round/>
                      <a:headEnd type="none" w="med" len="med"/>
                      <a:tailEnd type="none" w="med" len="med"/>
                    </a:lnB>
                  </a:tcPr>
                </a:tc>
                <a:tc>
                  <a:txBody>
                    <a:bodyPr/>
                    <a:lstStyle/>
                    <a:p>
                      <a:pPr marL="0" marR="0" algn="ctr">
                        <a:lnSpc>
                          <a:spcPts val="2860"/>
                        </a:lnSpc>
                        <a:spcBef>
                          <a:spcPts val="300"/>
                        </a:spcBef>
                        <a:spcAft>
                          <a:spcPts val="300"/>
                        </a:spcAft>
                      </a:pPr>
                      <a:r>
                        <a:rPr lang="en-US" sz="2000" b="1" dirty="0" smtClean="0">
                          <a:solidFill>
                            <a:schemeClr val="tx1"/>
                          </a:solidFill>
                          <a:effectLst/>
                          <a:latin typeface="+mn-lt"/>
                          <a:ea typeface="+mn-ea"/>
                        </a:rPr>
                        <a:t>1</a:t>
                      </a:r>
                      <a:endParaRPr lang="en-US" sz="2000" b="1" dirty="0">
                        <a:solidFill>
                          <a:schemeClr val="tx1"/>
                        </a:solidFill>
                        <a:effectLst/>
                        <a:latin typeface="+mn-lt"/>
                        <a:ea typeface="MS Mincho"/>
                      </a:endParaRPr>
                    </a:p>
                  </a:txBody>
                  <a:tcPr marL="91451" marR="91451" marT="45712" marB="45712" anchor="ctr">
                    <a:lnT w="19050">
                      <a:solidFill>
                        <a:schemeClr val="tx1"/>
                      </a:solidFill>
                    </a:lnT>
                    <a:lnB w="19050" cap="flat" cmpd="sng" algn="ctr">
                      <a:solidFill>
                        <a:schemeClr val="tx1"/>
                      </a:solidFill>
                      <a:prstDash val="solid"/>
                      <a:round/>
                      <a:headEnd type="none" w="med" len="med"/>
                      <a:tailEnd type="none" w="med" len="med"/>
                    </a:lnB>
                  </a:tcPr>
                </a:tc>
                <a:tc>
                  <a:txBody>
                    <a:bodyPr/>
                    <a:lstStyle/>
                    <a:p>
                      <a:pPr marL="0" marR="0" algn="ctr">
                        <a:lnSpc>
                          <a:spcPts val="2860"/>
                        </a:lnSpc>
                        <a:spcBef>
                          <a:spcPts val="300"/>
                        </a:spcBef>
                        <a:spcAft>
                          <a:spcPts val="300"/>
                        </a:spcAft>
                      </a:pPr>
                      <a:r>
                        <a:rPr lang="en-US" sz="2000" b="1" dirty="0" smtClean="0">
                          <a:effectLst/>
                        </a:rPr>
                        <a:t>0</a:t>
                      </a:r>
                      <a:endParaRPr lang="en-US" sz="2000" b="1" dirty="0">
                        <a:solidFill>
                          <a:schemeClr val="tx1"/>
                        </a:solidFill>
                        <a:effectLst/>
                        <a:latin typeface="+mn-lt"/>
                        <a:ea typeface="MS Mincho"/>
                      </a:endParaRPr>
                    </a:p>
                  </a:txBody>
                  <a:tcPr marL="91451" marR="91451" marT="45712" marB="45712" anchor="ctr">
                    <a:lnT w="19050">
                      <a:solidFill>
                        <a:schemeClr val="tx1"/>
                      </a:solidFill>
                    </a:lnT>
                    <a:lnB w="19050" cap="flat" cmpd="sng" algn="ctr">
                      <a:solidFill>
                        <a:schemeClr val="tx1"/>
                      </a:solidFill>
                      <a:prstDash val="solid"/>
                      <a:round/>
                      <a:headEnd type="none" w="med" len="med"/>
                      <a:tailEnd type="none" w="med" len="med"/>
                    </a:lnB>
                  </a:tcPr>
                </a:tc>
              </a:tr>
              <a:tr h="476050">
                <a:tc>
                  <a:txBody>
                    <a:bodyPr/>
                    <a:lstStyle/>
                    <a:p>
                      <a:pPr marL="0" marR="0" indent="0">
                        <a:lnSpc>
                          <a:spcPts val="2860"/>
                        </a:lnSpc>
                        <a:spcBef>
                          <a:spcPts val="300"/>
                        </a:spcBef>
                        <a:spcAft>
                          <a:spcPts val="300"/>
                        </a:spcAft>
                      </a:pPr>
                      <a:r>
                        <a:rPr lang="en-US" sz="2000" b="1" dirty="0" smtClean="0">
                          <a:effectLst/>
                        </a:rPr>
                        <a:t>Dyspnea</a:t>
                      </a:r>
                      <a:endParaRPr lang="en-US" sz="2000" b="1" dirty="0">
                        <a:solidFill>
                          <a:schemeClr val="tx1"/>
                        </a:solidFill>
                        <a:effectLst/>
                        <a:latin typeface="+mn-lt"/>
                        <a:ea typeface="MS Mincho"/>
                      </a:endParaRPr>
                    </a:p>
                  </a:txBody>
                  <a:tcPr marL="91451" marR="91451" marT="45712" marB="45712" anchor="ctr">
                    <a:lnR w="381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ctr">
                        <a:lnSpc>
                          <a:spcPts val="2860"/>
                        </a:lnSpc>
                        <a:spcBef>
                          <a:spcPts val="300"/>
                        </a:spcBef>
                        <a:spcAft>
                          <a:spcPts val="300"/>
                        </a:spcAft>
                      </a:pPr>
                      <a:r>
                        <a:rPr lang="en-US" sz="2000" b="1" dirty="0" smtClean="0">
                          <a:effectLst/>
                        </a:rPr>
                        <a:t>18</a:t>
                      </a:r>
                      <a:endParaRPr lang="en-US" sz="2000" b="1" dirty="0">
                        <a:solidFill>
                          <a:schemeClr val="tx1"/>
                        </a:solidFill>
                        <a:effectLst/>
                        <a:latin typeface="+mn-lt"/>
                        <a:ea typeface="MS Mincho"/>
                      </a:endParaRPr>
                    </a:p>
                  </a:txBody>
                  <a:tcPr marL="91451" marR="91451" marT="45712" marB="45712" anchor="ctr">
                    <a:lnL w="3810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ctr">
                        <a:lnSpc>
                          <a:spcPts val="2860"/>
                        </a:lnSpc>
                        <a:spcBef>
                          <a:spcPts val="300"/>
                        </a:spcBef>
                        <a:spcAft>
                          <a:spcPts val="300"/>
                        </a:spcAft>
                      </a:pPr>
                      <a:r>
                        <a:rPr lang="en-US" sz="2000" b="1" dirty="0" smtClean="0">
                          <a:effectLst/>
                        </a:rPr>
                        <a:t>4</a:t>
                      </a:r>
                      <a:endParaRPr lang="en-US" sz="2000" b="1" dirty="0">
                        <a:solidFill>
                          <a:schemeClr val="tx1"/>
                        </a:solidFill>
                        <a:effectLst/>
                        <a:latin typeface="+mn-lt"/>
                        <a:ea typeface="MS Mincho"/>
                      </a:endParaRPr>
                    </a:p>
                  </a:txBody>
                  <a:tcPr marL="91451" marR="91451" marT="45712" marB="45712"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ctr">
                        <a:lnSpc>
                          <a:spcPts val="2860"/>
                        </a:lnSpc>
                        <a:spcBef>
                          <a:spcPts val="300"/>
                        </a:spcBef>
                        <a:spcAft>
                          <a:spcPts val="300"/>
                        </a:spcAft>
                      </a:pPr>
                      <a:r>
                        <a:rPr lang="en-US" sz="2000" b="1" dirty="0" smtClean="0">
                          <a:effectLst/>
                        </a:rPr>
                        <a:t>0</a:t>
                      </a:r>
                      <a:endParaRPr lang="en-US" sz="2000" b="1" dirty="0">
                        <a:solidFill>
                          <a:schemeClr val="tx1"/>
                        </a:solidFill>
                        <a:effectLst/>
                        <a:latin typeface="+mn-lt"/>
                        <a:ea typeface="MS Mincho"/>
                      </a:endParaRPr>
                    </a:p>
                  </a:txBody>
                  <a:tcPr marL="91451" marR="91451" marT="45712" marB="45712" anchor="ctr">
                    <a:lnR w="381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ctr">
                        <a:lnSpc>
                          <a:spcPts val="2860"/>
                        </a:lnSpc>
                        <a:spcBef>
                          <a:spcPts val="300"/>
                        </a:spcBef>
                        <a:spcAft>
                          <a:spcPts val="300"/>
                        </a:spcAft>
                      </a:pPr>
                      <a:r>
                        <a:rPr lang="en-US" sz="2000" b="1" dirty="0" smtClean="0">
                          <a:effectLst/>
                        </a:rPr>
                        <a:t>9</a:t>
                      </a:r>
                      <a:endParaRPr lang="en-US" sz="2000" b="1" dirty="0">
                        <a:solidFill>
                          <a:schemeClr val="tx1"/>
                        </a:solidFill>
                        <a:effectLst/>
                        <a:latin typeface="+mn-lt"/>
                        <a:ea typeface="MS Mincho"/>
                      </a:endParaRPr>
                    </a:p>
                  </a:txBody>
                  <a:tcPr marL="91451" marR="91451" marT="45712" marB="45712" anchor="ctr">
                    <a:lnL w="3810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ctr">
                        <a:lnSpc>
                          <a:spcPts val="2860"/>
                        </a:lnSpc>
                        <a:spcBef>
                          <a:spcPts val="300"/>
                        </a:spcBef>
                        <a:spcAft>
                          <a:spcPts val="300"/>
                        </a:spcAft>
                      </a:pPr>
                      <a:r>
                        <a:rPr lang="en-US" sz="2000" b="1" dirty="0" smtClean="0">
                          <a:solidFill>
                            <a:schemeClr val="tx1"/>
                          </a:solidFill>
                          <a:effectLst/>
                          <a:latin typeface="+mn-lt"/>
                          <a:ea typeface="+mn-ea"/>
                        </a:rPr>
                        <a:t>1</a:t>
                      </a:r>
                      <a:endParaRPr lang="en-US" sz="2000" b="1" dirty="0">
                        <a:solidFill>
                          <a:schemeClr val="tx1"/>
                        </a:solidFill>
                        <a:effectLst/>
                        <a:latin typeface="+mn-lt"/>
                        <a:ea typeface="MS Mincho"/>
                      </a:endParaRPr>
                    </a:p>
                  </a:txBody>
                  <a:tcPr marL="91451" marR="91451" marT="45712" marB="45712"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ts val="2860"/>
                        </a:lnSpc>
                        <a:spcBef>
                          <a:spcPts val="300"/>
                        </a:spcBef>
                        <a:spcAft>
                          <a:spcPts val="300"/>
                        </a:spcAft>
                        <a:buClrTx/>
                        <a:buSzTx/>
                        <a:buFontTx/>
                        <a:buNone/>
                        <a:tabLst/>
                        <a:defRPr/>
                      </a:pPr>
                      <a:r>
                        <a:rPr lang="en-US" sz="2000" b="1" dirty="0" smtClean="0">
                          <a:effectLst/>
                        </a:rPr>
                        <a:t>&lt;1</a:t>
                      </a:r>
                      <a:endParaRPr lang="en-US" sz="2000" b="1" dirty="0" smtClean="0">
                        <a:solidFill>
                          <a:schemeClr val="tx1"/>
                        </a:solidFill>
                        <a:effectLst/>
                        <a:latin typeface="+mn-lt"/>
                        <a:ea typeface="MS Mincho"/>
                      </a:endParaRPr>
                    </a:p>
                  </a:txBody>
                  <a:tcPr marL="91451" marR="91451" marT="45712" marB="45712"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476050">
                <a:tc>
                  <a:txBody>
                    <a:bodyPr/>
                    <a:lstStyle/>
                    <a:p>
                      <a:pPr marL="0" marR="0" indent="0">
                        <a:lnSpc>
                          <a:spcPts val="2860"/>
                        </a:lnSpc>
                        <a:spcBef>
                          <a:spcPts val="300"/>
                        </a:spcBef>
                        <a:spcAft>
                          <a:spcPts val="300"/>
                        </a:spcAft>
                      </a:pPr>
                      <a:r>
                        <a:rPr lang="en-US" sz="2000" b="1" dirty="0" smtClean="0">
                          <a:effectLst/>
                        </a:rPr>
                        <a:t>Anemia</a:t>
                      </a:r>
                      <a:endParaRPr lang="en-US" sz="2000" b="1" dirty="0">
                        <a:solidFill>
                          <a:schemeClr val="tx1"/>
                        </a:solidFill>
                        <a:effectLst/>
                        <a:latin typeface="+mn-lt"/>
                        <a:ea typeface="MS Mincho"/>
                      </a:endParaRPr>
                    </a:p>
                  </a:txBody>
                  <a:tcPr marL="91451" marR="91451" marT="45712" marB="45712" anchor="ctr">
                    <a:lnR w="381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a:solidFill>
                        <a:schemeClr val="tx1"/>
                      </a:solidFill>
                    </a:lnB>
                  </a:tcPr>
                </a:tc>
                <a:tc>
                  <a:txBody>
                    <a:bodyPr/>
                    <a:lstStyle/>
                    <a:p>
                      <a:pPr marL="0" marR="0" algn="ctr">
                        <a:lnSpc>
                          <a:spcPts val="2860"/>
                        </a:lnSpc>
                        <a:spcBef>
                          <a:spcPts val="300"/>
                        </a:spcBef>
                        <a:spcAft>
                          <a:spcPts val="300"/>
                        </a:spcAft>
                      </a:pPr>
                      <a:r>
                        <a:rPr lang="en-US" sz="2000" b="1" dirty="0" smtClean="0">
                          <a:effectLst/>
                        </a:rPr>
                        <a:t>16</a:t>
                      </a:r>
                      <a:endParaRPr lang="en-US" sz="2000" b="1" dirty="0">
                        <a:solidFill>
                          <a:schemeClr val="tx1"/>
                        </a:solidFill>
                        <a:effectLst/>
                        <a:latin typeface="+mn-lt"/>
                        <a:ea typeface="MS Mincho"/>
                      </a:endParaRPr>
                    </a:p>
                  </a:txBody>
                  <a:tcPr marL="91451" marR="91451" marT="45712" marB="45712" anchor="ctr">
                    <a:lnL w="3810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a:solidFill>
                        <a:schemeClr val="tx1"/>
                      </a:solidFill>
                    </a:lnB>
                  </a:tcPr>
                </a:tc>
                <a:tc>
                  <a:txBody>
                    <a:bodyPr/>
                    <a:lstStyle/>
                    <a:p>
                      <a:pPr marL="0" marR="0" algn="ctr">
                        <a:lnSpc>
                          <a:spcPts val="2860"/>
                        </a:lnSpc>
                        <a:spcBef>
                          <a:spcPts val="300"/>
                        </a:spcBef>
                        <a:spcAft>
                          <a:spcPts val="300"/>
                        </a:spcAft>
                      </a:pPr>
                      <a:r>
                        <a:rPr lang="en-US" sz="2000" b="1" dirty="0" smtClean="0">
                          <a:effectLst/>
                        </a:rPr>
                        <a:t>5</a:t>
                      </a:r>
                      <a:endParaRPr lang="en-US" sz="2000" b="1" dirty="0">
                        <a:solidFill>
                          <a:schemeClr val="tx1"/>
                        </a:solidFill>
                        <a:effectLst/>
                        <a:latin typeface="+mn-lt"/>
                        <a:ea typeface="MS Mincho"/>
                      </a:endParaRPr>
                    </a:p>
                  </a:txBody>
                  <a:tcPr marL="91451" marR="91451" marT="45712" marB="45712" anchor="ctr">
                    <a:lnT w="19050" cap="flat" cmpd="sng" algn="ctr">
                      <a:solidFill>
                        <a:schemeClr val="tx1"/>
                      </a:solidFill>
                      <a:prstDash val="solid"/>
                      <a:round/>
                      <a:headEnd type="none" w="med" len="med"/>
                      <a:tailEnd type="none" w="med" len="med"/>
                    </a:lnT>
                    <a:lnB w="19050">
                      <a:solidFill>
                        <a:schemeClr val="tx1"/>
                      </a:solidFill>
                    </a:lnB>
                  </a:tcPr>
                </a:tc>
                <a:tc>
                  <a:txBody>
                    <a:bodyPr/>
                    <a:lstStyle/>
                    <a:p>
                      <a:pPr marL="0" marR="0" indent="0" algn="ctr" defTabSz="914400" rtl="0" eaLnBrk="1" fontAlgn="auto" latinLnBrk="0" hangingPunct="1">
                        <a:lnSpc>
                          <a:spcPts val="2860"/>
                        </a:lnSpc>
                        <a:spcBef>
                          <a:spcPts val="300"/>
                        </a:spcBef>
                        <a:spcAft>
                          <a:spcPts val="300"/>
                        </a:spcAft>
                        <a:buClrTx/>
                        <a:buSzTx/>
                        <a:buFontTx/>
                        <a:buNone/>
                        <a:tabLst/>
                        <a:defRPr/>
                      </a:pPr>
                      <a:r>
                        <a:rPr lang="en-US" sz="2000" b="1" dirty="0" smtClean="0">
                          <a:effectLst/>
                        </a:rPr>
                        <a:t>&lt;1</a:t>
                      </a:r>
                      <a:endParaRPr lang="en-US" sz="2000" b="1" dirty="0" smtClean="0">
                        <a:solidFill>
                          <a:schemeClr val="tx1"/>
                        </a:solidFill>
                        <a:effectLst/>
                        <a:latin typeface="+mn-lt"/>
                        <a:ea typeface="MS Mincho"/>
                      </a:endParaRPr>
                    </a:p>
                  </a:txBody>
                  <a:tcPr marL="91451" marR="91451" marT="45712" marB="45712" anchor="ctr">
                    <a:lnR w="381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a:solidFill>
                        <a:schemeClr val="tx1"/>
                      </a:solidFill>
                    </a:lnB>
                  </a:tcPr>
                </a:tc>
                <a:tc>
                  <a:txBody>
                    <a:bodyPr/>
                    <a:lstStyle/>
                    <a:p>
                      <a:pPr marL="0" marR="0" algn="ctr">
                        <a:lnSpc>
                          <a:spcPts val="2860"/>
                        </a:lnSpc>
                        <a:spcBef>
                          <a:spcPts val="300"/>
                        </a:spcBef>
                        <a:spcAft>
                          <a:spcPts val="300"/>
                        </a:spcAft>
                      </a:pPr>
                      <a:r>
                        <a:rPr lang="en-US" sz="2000" b="1" dirty="0" smtClean="0">
                          <a:solidFill>
                            <a:schemeClr val="tx1"/>
                          </a:solidFill>
                          <a:effectLst/>
                          <a:latin typeface="+mn-lt"/>
                          <a:ea typeface="+mn-ea"/>
                        </a:rPr>
                        <a:t>4</a:t>
                      </a:r>
                      <a:endParaRPr lang="en-US" sz="2000" b="1" dirty="0">
                        <a:solidFill>
                          <a:schemeClr val="tx1"/>
                        </a:solidFill>
                        <a:effectLst/>
                        <a:latin typeface="+mn-lt"/>
                        <a:ea typeface="MS Mincho"/>
                      </a:endParaRPr>
                    </a:p>
                  </a:txBody>
                  <a:tcPr marL="91451" marR="91451" marT="45712" marB="45712" anchor="ctr">
                    <a:lnL w="3810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a:solidFill>
                        <a:schemeClr val="tx1"/>
                      </a:solidFill>
                    </a:lnB>
                  </a:tcPr>
                </a:tc>
                <a:tc>
                  <a:txBody>
                    <a:bodyPr/>
                    <a:lstStyle/>
                    <a:p>
                      <a:pPr marL="0" marR="0" algn="ctr">
                        <a:lnSpc>
                          <a:spcPts val="2860"/>
                        </a:lnSpc>
                        <a:spcBef>
                          <a:spcPts val="300"/>
                        </a:spcBef>
                        <a:spcAft>
                          <a:spcPts val="300"/>
                        </a:spcAft>
                      </a:pPr>
                      <a:r>
                        <a:rPr lang="en-US" sz="2000" b="1" dirty="0" smtClean="0">
                          <a:effectLst/>
                        </a:rPr>
                        <a:t>&lt;1</a:t>
                      </a:r>
                      <a:endParaRPr lang="en-US" sz="2000" b="1" dirty="0">
                        <a:solidFill>
                          <a:schemeClr val="tx1"/>
                        </a:solidFill>
                        <a:effectLst/>
                        <a:latin typeface="+mn-lt"/>
                        <a:ea typeface="MS Mincho"/>
                      </a:endParaRPr>
                    </a:p>
                  </a:txBody>
                  <a:tcPr marL="91451" marR="91451" marT="45712" marB="45712" anchor="ctr">
                    <a:lnT w="19050" cap="flat" cmpd="sng" algn="ctr">
                      <a:solidFill>
                        <a:schemeClr val="tx1"/>
                      </a:solidFill>
                      <a:prstDash val="solid"/>
                      <a:round/>
                      <a:headEnd type="none" w="med" len="med"/>
                      <a:tailEnd type="none" w="med" len="med"/>
                    </a:lnT>
                    <a:lnB w="19050">
                      <a:solidFill>
                        <a:schemeClr val="tx1"/>
                      </a:solidFill>
                    </a:lnB>
                  </a:tcPr>
                </a:tc>
                <a:tc>
                  <a:txBody>
                    <a:bodyPr/>
                    <a:lstStyle/>
                    <a:p>
                      <a:pPr marL="0" marR="0" algn="ctr">
                        <a:lnSpc>
                          <a:spcPts val="2860"/>
                        </a:lnSpc>
                        <a:spcBef>
                          <a:spcPts val="300"/>
                        </a:spcBef>
                        <a:spcAft>
                          <a:spcPts val="300"/>
                        </a:spcAft>
                      </a:pPr>
                      <a:r>
                        <a:rPr lang="en-US" sz="2000" b="1" dirty="0" smtClean="0">
                          <a:effectLst/>
                        </a:rPr>
                        <a:t>&lt;1</a:t>
                      </a:r>
                      <a:endParaRPr lang="en-US" sz="2000" b="1" dirty="0">
                        <a:solidFill>
                          <a:schemeClr val="tx1"/>
                        </a:solidFill>
                        <a:effectLst/>
                        <a:latin typeface="+mn-lt"/>
                        <a:ea typeface="MS Mincho"/>
                      </a:endParaRPr>
                    </a:p>
                  </a:txBody>
                  <a:tcPr marL="91451" marR="91451" marT="45712" marB="45712" anchor="ctr">
                    <a:lnT w="19050" cap="flat" cmpd="sng" algn="ctr">
                      <a:solidFill>
                        <a:schemeClr val="tx1"/>
                      </a:solidFill>
                      <a:prstDash val="solid"/>
                      <a:round/>
                      <a:headEnd type="none" w="med" len="med"/>
                      <a:tailEnd type="none" w="med" len="med"/>
                    </a:lnT>
                    <a:lnB w="19050">
                      <a:solidFill>
                        <a:schemeClr val="tx1"/>
                      </a:solidFill>
                    </a:lnB>
                  </a:tcPr>
                </a:tc>
              </a:tr>
              <a:tr h="476050">
                <a:tc>
                  <a:txBody>
                    <a:bodyPr/>
                    <a:lstStyle/>
                    <a:p>
                      <a:pPr marL="0" marR="0" indent="0">
                        <a:lnSpc>
                          <a:spcPts val="2860"/>
                        </a:lnSpc>
                        <a:spcBef>
                          <a:spcPts val="300"/>
                        </a:spcBef>
                        <a:spcAft>
                          <a:spcPts val="300"/>
                        </a:spcAft>
                      </a:pPr>
                      <a:r>
                        <a:rPr lang="en-US" sz="2000" b="1" dirty="0" smtClean="0">
                          <a:effectLst/>
                        </a:rPr>
                        <a:t>Hyperglycemia</a:t>
                      </a:r>
                      <a:endParaRPr lang="en-US" sz="2000" b="1" dirty="0">
                        <a:solidFill>
                          <a:schemeClr val="tx1"/>
                        </a:solidFill>
                        <a:effectLst/>
                        <a:latin typeface="+mn-lt"/>
                        <a:ea typeface="MS Mincho"/>
                      </a:endParaRPr>
                    </a:p>
                  </a:txBody>
                  <a:tcPr marL="91451" marR="91451" marT="45712" marB="45712" anchor="ctr">
                    <a:lnR w="381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ctr">
                        <a:lnSpc>
                          <a:spcPts val="2860"/>
                        </a:lnSpc>
                        <a:spcBef>
                          <a:spcPts val="300"/>
                        </a:spcBef>
                        <a:spcAft>
                          <a:spcPts val="300"/>
                        </a:spcAft>
                      </a:pPr>
                      <a:r>
                        <a:rPr lang="en-US" sz="2000" b="1" dirty="0" smtClean="0">
                          <a:effectLst/>
                        </a:rPr>
                        <a:t>13</a:t>
                      </a:r>
                      <a:endParaRPr lang="en-US" sz="2000" b="1" dirty="0">
                        <a:solidFill>
                          <a:schemeClr val="tx1"/>
                        </a:solidFill>
                        <a:effectLst/>
                        <a:latin typeface="+mn-lt"/>
                        <a:ea typeface="MS Mincho"/>
                      </a:endParaRPr>
                    </a:p>
                  </a:txBody>
                  <a:tcPr marL="91451" marR="91451" marT="45712" marB="45712" anchor="ctr">
                    <a:lnL w="3810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ctr">
                        <a:lnSpc>
                          <a:spcPts val="2860"/>
                        </a:lnSpc>
                        <a:spcBef>
                          <a:spcPts val="300"/>
                        </a:spcBef>
                        <a:spcAft>
                          <a:spcPts val="300"/>
                        </a:spcAft>
                      </a:pPr>
                      <a:r>
                        <a:rPr lang="en-US" sz="2000" b="1" dirty="0" smtClean="0">
                          <a:solidFill>
                            <a:schemeClr val="tx1"/>
                          </a:solidFill>
                          <a:effectLst/>
                          <a:latin typeface="+mn-lt"/>
                          <a:ea typeface="+mn-ea"/>
                        </a:rPr>
                        <a:t>4</a:t>
                      </a:r>
                      <a:endParaRPr lang="en-US" sz="2000" b="1" dirty="0">
                        <a:solidFill>
                          <a:schemeClr val="tx1"/>
                        </a:solidFill>
                        <a:effectLst/>
                        <a:latin typeface="+mn-lt"/>
                        <a:ea typeface="MS Mincho"/>
                      </a:endParaRPr>
                    </a:p>
                  </a:txBody>
                  <a:tcPr marL="91451" marR="91451" marT="45712" marB="45712"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ts val="2860"/>
                        </a:lnSpc>
                        <a:spcBef>
                          <a:spcPts val="300"/>
                        </a:spcBef>
                        <a:spcAft>
                          <a:spcPts val="300"/>
                        </a:spcAft>
                        <a:buClrTx/>
                        <a:buSzTx/>
                        <a:buFontTx/>
                        <a:buNone/>
                        <a:tabLst/>
                        <a:defRPr/>
                      </a:pPr>
                      <a:r>
                        <a:rPr lang="en-US" sz="2000" b="1" dirty="0" smtClean="0">
                          <a:effectLst/>
                        </a:rPr>
                        <a:t>&lt;1</a:t>
                      </a:r>
                      <a:endParaRPr lang="en-US" sz="2000" b="1" dirty="0" smtClean="0">
                        <a:solidFill>
                          <a:schemeClr val="tx1"/>
                        </a:solidFill>
                        <a:effectLst/>
                        <a:latin typeface="+mn-lt"/>
                        <a:ea typeface="MS Mincho"/>
                      </a:endParaRPr>
                    </a:p>
                  </a:txBody>
                  <a:tcPr marL="91451" marR="91451" marT="45712" marB="45712" anchor="ctr">
                    <a:lnR w="381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ctr">
                        <a:lnSpc>
                          <a:spcPts val="2860"/>
                        </a:lnSpc>
                        <a:spcBef>
                          <a:spcPts val="300"/>
                        </a:spcBef>
                        <a:spcAft>
                          <a:spcPts val="300"/>
                        </a:spcAft>
                      </a:pPr>
                      <a:r>
                        <a:rPr lang="en-US" sz="2000" b="1" dirty="0" smtClean="0">
                          <a:effectLst/>
                        </a:rPr>
                        <a:t>2</a:t>
                      </a:r>
                      <a:endParaRPr lang="en-US" sz="2000" b="1" dirty="0">
                        <a:solidFill>
                          <a:schemeClr val="tx1"/>
                        </a:solidFill>
                        <a:effectLst/>
                        <a:latin typeface="+mn-lt"/>
                        <a:ea typeface="MS Mincho"/>
                      </a:endParaRPr>
                    </a:p>
                  </a:txBody>
                  <a:tcPr marL="91451" marR="91451" marT="45712" marB="45712" anchor="ctr">
                    <a:lnL w="3810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ts val="2860"/>
                        </a:lnSpc>
                        <a:spcBef>
                          <a:spcPts val="300"/>
                        </a:spcBef>
                        <a:spcAft>
                          <a:spcPts val="300"/>
                        </a:spcAft>
                        <a:buClrTx/>
                        <a:buSzTx/>
                        <a:buFontTx/>
                        <a:buNone/>
                        <a:tabLst/>
                        <a:defRPr/>
                      </a:pPr>
                      <a:r>
                        <a:rPr lang="en-US" sz="2000" b="1" dirty="0" smtClean="0">
                          <a:effectLst/>
                        </a:rPr>
                        <a:t>&lt;1</a:t>
                      </a:r>
                      <a:endParaRPr lang="en-US" sz="2000" b="1" dirty="0" smtClean="0">
                        <a:solidFill>
                          <a:schemeClr val="tx1"/>
                        </a:solidFill>
                        <a:effectLst/>
                        <a:latin typeface="+mn-lt"/>
                        <a:ea typeface="MS Mincho"/>
                      </a:endParaRPr>
                    </a:p>
                  </a:txBody>
                  <a:tcPr marL="91451" marR="91451" marT="45712" marB="45712"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ctr">
                        <a:lnSpc>
                          <a:spcPts val="2860"/>
                        </a:lnSpc>
                        <a:spcBef>
                          <a:spcPts val="300"/>
                        </a:spcBef>
                        <a:spcAft>
                          <a:spcPts val="300"/>
                        </a:spcAft>
                      </a:pPr>
                      <a:r>
                        <a:rPr lang="en-US" sz="2000" b="1" dirty="0" smtClean="0">
                          <a:effectLst/>
                        </a:rPr>
                        <a:t>0</a:t>
                      </a:r>
                      <a:endParaRPr lang="en-US" sz="2000" b="1" dirty="0">
                        <a:solidFill>
                          <a:schemeClr val="tx1"/>
                        </a:solidFill>
                        <a:effectLst/>
                        <a:latin typeface="+mn-lt"/>
                        <a:ea typeface="MS Mincho"/>
                      </a:endParaRPr>
                    </a:p>
                  </a:txBody>
                  <a:tcPr marL="91451" marR="91451" marT="45712" marB="45712"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476050">
                <a:tc>
                  <a:txBody>
                    <a:bodyPr/>
                    <a:lstStyle/>
                    <a:p>
                      <a:pPr marL="0" marR="0" indent="0">
                        <a:lnSpc>
                          <a:spcPts val="2860"/>
                        </a:lnSpc>
                        <a:spcBef>
                          <a:spcPts val="300"/>
                        </a:spcBef>
                        <a:spcAft>
                          <a:spcPts val="300"/>
                        </a:spcAft>
                      </a:pPr>
                      <a:r>
                        <a:rPr lang="en-US" sz="2000" b="1" kern="1200" dirty="0" smtClean="0">
                          <a:effectLst/>
                        </a:rPr>
                        <a:t>AST</a:t>
                      </a:r>
                      <a:endParaRPr lang="en-US" sz="2000" b="1" kern="1200" dirty="0">
                        <a:solidFill>
                          <a:schemeClr val="tx1"/>
                        </a:solidFill>
                        <a:effectLst/>
                        <a:latin typeface="+mn-lt"/>
                        <a:ea typeface="MS Mincho"/>
                        <a:cs typeface="+mn-cs"/>
                      </a:endParaRPr>
                    </a:p>
                  </a:txBody>
                  <a:tcPr marL="91451" marR="91451" marT="45712" marB="45712" anchor="ctr">
                    <a:lnR w="381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a:solidFill>
                        <a:schemeClr val="tx1"/>
                      </a:solidFill>
                    </a:lnB>
                  </a:tcPr>
                </a:tc>
                <a:tc>
                  <a:txBody>
                    <a:bodyPr/>
                    <a:lstStyle/>
                    <a:p>
                      <a:pPr marL="0" marR="0" algn="ctr">
                        <a:lnSpc>
                          <a:spcPts val="2860"/>
                        </a:lnSpc>
                        <a:spcBef>
                          <a:spcPts val="300"/>
                        </a:spcBef>
                        <a:spcAft>
                          <a:spcPts val="300"/>
                        </a:spcAft>
                      </a:pPr>
                      <a:r>
                        <a:rPr lang="en-US" sz="2000" b="1" dirty="0" smtClean="0">
                          <a:effectLst/>
                        </a:rPr>
                        <a:t>13</a:t>
                      </a:r>
                      <a:endParaRPr lang="en-US" sz="2000" b="1" dirty="0">
                        <a:solidFill>
                          <a:schemeClr val="tx1"/>
                        </a:solidFill>
                        <a:effectLst/>
                        <a:latin typeface="+mn-lt"/>
                        <a:ea typeface="MS Mincho"/>
                      </a:endParaRPr>
                    </a:p>
                  </a:txBody>
                  <a:tcPr marL="91451" marR="91451" marT="45712" marB="45712" anchor="ctr">
                    <a:lnL w="3810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a:solidFill>
                        <a:schemeClr val="tx1"/>
                      </a:solidFill>
                    </a:lnB>
                  </a:tcPr>
                </a:tc>
                <a:tc>
                  <a:txBody>
                    <a:bodyPr/>
                    <a:lstStyle/>
                    <a:p>
                      <a:pPr marL="0" marR="0" algn="ctr">
                        <a:lnSpc>
                          <a:spcPts val="2860"/>
                        </a:lnSpc>
                        <a:spcBef>
                          <a:spcPts val="300"/>
                        </a:spcBef>
                        <a:spcAft>
                          <a:spcPts val="300"/>
                        </a:spcAft>
                      </a:pPr>
                      <a:r>
                        <a:rPr lang="en-US" sz="2000" b="1" dirty="0" smtClean="0">
                          <a:solidFill>
                            <a:schemeClr val="tx1"/>
                          </a:solidFill>
                          <a:effectLst/>
                          <a:latin typeface="+mn-lt"/>
                          <a:ea typeface="+mn-ea"/>
                        </a:rPr>
                        <a:t>3</a:t>
                      </a:r>
                      <a:endParaRPr lang="en-US" sz="2000" b="1" dirty="0">
                        <a:solidFill>
                          <a:schemeClr val="tx1"/>
                        </a:solidFill>
                        <a:effectLst/>
                        <a:latin typeface="+mn-lt"/>
                        <a:ea typeface="MS Mincho"/>
                      </a:endParaRPr>
                    </a:p>
                  </a:txBody>
                  <a:tcPr marL="91451" marR="91451" marT="45712" marB="45712" anchor="ctr">
                    <a:lnT w="19050" cap="flat" cmpd="sng" algn="ctr">
                      <a:solidFill>
                        <a:schemeClr val="tx1"/>
                      </a:solidFill>
                      <a:prstDash val="solid"/>
                      <a:round/>
                      <a:headEnd type="none" w="med" len="med"/>
                      <a:tailEnd type="none" w="med" len="med"/>
                    </a:lnT>
                    <a:lnB w="19050">
                      <a:solidFill>
                        <a:schemeClr val="tx1"/>
                      </a:solidFill>
                    </a:lnB>
                  </a:tcPr>
                </a:tc>
                <a:tc>
                  <a:txBody>
                    <a:bodyPr/>
                    <a:lstStyle/>
                    <a:p>
                      <a:pPr marL="0" marR="0" indent="0" algn="ctr" defTabSz="914400" rtl="0" eaLnBrk="1" fontAlgn="auto" latinLnBrk="0" hangingPunct="1">
                        <a:lnSpc>
                          <a:spcPts val="2860"/>
                        </a:lnSpc>
                        <a:spcBef>
                          <a:spcPts val="300"/>
                        </a:spcBef>
                        <a:spcAft>
                          <a:spcPts val="300"/>
                        </a:spcAft>
                        <a:buClrTx/>
                        <a:buSzTx/>
                        <a:buFontTx/>
                        <a:buNone/>
                        <a:tabLst/>
                        <a:defRPr/>
                      </a:pPr>
                      <a:r>
                        <a:rPr lang="en-US" sz="2000" b="1" dirty="0" smtClean="0">
                          <a:effectLst/>
                        </a:rPr>
                        <a:t>&lt;1</a:t>
                      </a:r>
                      <a:endParaRPr lang="en-US" sz="2000" b="1" dirty="0" smtClean="0">
                        <a:solidFill>
                          <a:schemeClr val="tx1"/>
                        </a:solidFill>
                        <a:effectLst/>
                        <a:latin typeface="+mn-lt"/>
                        <a:ea typeface="MS Mincho"/>
                      </a:endParaRPr>
                    </a:p>
                  </a:txBody>
                  <a:tcPr marL="91451" marR="91451" marT="45712" marB="45712" anchor="ctr">
                    <a:lnR w="381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a:solidFill>
                        <a:schemeClr val="tx1"/>
                      </a:solidFill>
                    </a:lnB>
                  </a:tcPr>
                </a:tc>
                <a:tc>
                  <a:txBody>
                    <a:bodyPr/>
                    <a:lstStyle/>
                    <a:p>
                      <a:pPr marL="0" marR="0" algn="ctr">
                        <a:lnSpc>
                          <a:spcPts val="2860"/>
                        </a:lnSpc>
                        <a:spcBef>
                          <a:spcPts val="300"/>
                        </a:spcBef>
                        <a:spcAft>
                          <a:spcPts val="300"/>
                        </a:spcAft>
                      </a:pPr>
                      <a:r>
                        <a:rPr lang="en-US" sz="2000" b="1" dirty="0" smtClean="0">
                          <a:solidFill>
                            <a:schemeClr val="tx1"/>
                          </a:solidFill>
                          <a:effectLst/>
                          <a:latin typeface="+mn-lt"/>
                          <a:ea typeface="+mn-ea"/>
                        </a:rPr>
                        <a:t>6</a:t>
                      </a:r>
                      <a:endParaRPr lang="en-US" sz="2000" b="1" dirty="0">
                        <a:solidFill>
                          <a:schemeClr val="tx1"/>
                        </a:solidFill>
                        <a:effectLst/>
                        <a:latin typeface="+mn-lt"/>
                        <a:ea typeface="MS Mincho"/>
                      </a:endParaRPr>
                    </a:p>
                  </a:txBody>
                  <a:tcPr marL="91451" marR="91451" marT="45712" marB="45712" anchor="ctr">
                    <a:lnL w="3810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a:solidFill>
                        <a:schemeClr val="tx1"/>
                      </a:solidFill>
                    </a:lnB>
                  </a:tcPr>
                </a:tc>
                <a:tc>
                  <a:txBody>
                    <a:bodyPr/>
                    <a:lstStyle/>
                    <a:p>
                      <a:pPr marL="0" marR="0" algn="ctr">
                        <a:lnSpc>
                          <a:spcPts val="2860"/>
                        </a:lnSpc>
                        <a:spcBef>
                          <a:spcPts val="300"/>
                        </a:spcBef>
                        <a:spcAft>
                          <a:spcPts val="300"/>
                        </a:spcAft>
                      </a:pPr>
                      <a:r>
                        <a:rPr lang="en-US" sz="2000" b="1" dirty="0" smtClean="0">
                          <a:effectLst/>
                        </a:rPr>
                        <a:t>1</a:t>
                      </a:r>
                      <a:endParaRPr lang="en-US" sz="2000" b="1" dirty="0">
                        <a:solidFill>
                          <a:schemeClr val="tx1"/>
                        </a:solidFill>
                        <a:effectLst/>
                        <a:latin typeface="+mn-lt"/>
                        <a:ea typeface="MS Mincho"/>
                      </a:endParaRPr>
                    </a:p>
                  </a:txBody>
                  <a:tcPr marL="91451" marR="91451" marT="45712" marB="45712" anchor="ctr">
                    <a:lnT w="19050" cap="flat" cmpd="sng" algn="ctr">
                      <a:solidFill>
                        <a:schemeClr val="tx1"/>
                      </a:solidFill>
                      <a:prstDash val="solid"/>
                      <a:round/>
                      <a:headEnd type="none" w="med" len="med"/>
                      <a:tailEnd type="none" w="med" len="med"/>
                    </a:lnT>
                    <a:lnB w="19050">
                      <a:solidFill>
                        <a:schemeClr val="tx1"/>
                      </a:solidFill>
                    </a:lnB>
                  </a:tcPr>
                </a:tc>
                <a:tc>
                  <a:txBody>
                    <a:bodyPr/>
                    <a:lstStyle/>
                    <a:p>
                      <a:pPr marL="0" marR="0" algn="ctr">
                        <a:lnSpc>
                          <a:spcPts val="2860"/>
                        </a:lnSpc>
                        <a:spcBef>
                          <a:spcPts val="300"/>
                        </a:spcBef>
                        <a:spcAft>
                          <a:spcPts val="300"/>
                        </a:spcAft>
                      </a:pPr>
                      <a:r>
                        <a:rPr lang="en-US" sz="2000" b="1" dirty="0" smtClean="0">
                          <a:effectLst/>
                        </a:rPr>
                        <a:t>0</a:t>
                      </a:r>
                      <a:endParaRPr lang="en-US" sz="2000" b="1" dirty="0">
                        <a:solidFill>
                          <a:schemeClr val="tx1"/>
                        </a:solidFill>
                        <a:effectLst/>
                        <a:latin typeface="+mn-lt"/>
                        <a:ea typeface="MS Mincho"/>
                      </a:endParaRPr>
                    </a:p>
                  </a:txBody>
                  <a:tcPr marL="91451" marR="91451" marT="45712" marB="45712" anchor="ctr">
                    <a:lnT w="19050" cap="flat" cmpd="sng" algn="ctr">
                      <a:solidFill>
                        <a:schemeClr val="tx1"/>
                      </a:solidFill>
                      <a:prstDash val="solid"/>
                      <a:round/>
                      <a:headEnd type="none" w="med" len="med"/>
                      <a:tailEnd type="none" w="med" len="med"/>
                    </a:lnT>
                    <a:lnB w="19050">
                      <a:solidFill>
                        <a:schemeClr val="tx1"/>
                      </a:solidFill>
                    </a:lnB>
                  </a:tcPr>
                </a:tc>
              </a:tr>
              <a:tr h="476050">
                <a:tc>
                  <a:txBody>
                    <a:bodyPr/>
                    <a:lstStyle/>
                    <a:p>
                      <a:pPr marL="0" marR="0" indent="0">
                        <a:lnSpc>
                          <a:spcPts val="2860"/>
                        </a:lnSpc>
                        <a:spcBef>
                          <a:spcPts val="300"/>
                        </a:spcBef>
                        <a:spcAft>
                          <a:spcPts val="300"/>
                        </a:spcAft>
                      </a:pPr>
                      <a:r>
                        <a:rPr lang="en-US" sz="2000" b="1" dirty="0" smtClean="0">
                          <a:effectLst/>
                        </a:rPr>
                        <a:t>Pneumonitis</a:t>
                      </a:r>
                      <a:endParaRPr lang="en-US" sz="2000" b="1" dirty="0">
                        <a:solidFill>
                          <a:schemeClr val="tx1"/>
                        </a:solidFill>
                        <a:effectLst/>
                        <a:latin typeface="+mn-lt"/>
                        <a:ea typeface="MS Mincho"/>
                      </a:endParaRPr>
                    </a:p>
                  </a:txBody>
                  <a:tcPr marL="91451" marR="91451" marT="45712" marB="45712" anchor="ctr">
                    <a:lnR w="381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a:solidFill>
                        <a:schemeClr val="tx1"/>
                      </a:solidFill>
                    </a:lnB>
                  </a:tcPr>
                </a:tc>
                <a:tc>
                  <a:txBody>
                    <a:bodyPr/>
                    <a:lstStyle/>
                    <a:p>
                      <a:pPr marL="0" marR="0" algn="ctr">
                        <a:lnSpc>
                          <a:spcPts val="2860"/>
                        </a:lnSpc>
                        <a:spcBef>
                          <a:spcPts val="300"/>
                        </a:spcBef>
                        <a:spcAft>
                          <a:spcPts val="300"/>
                        </a:spcAft>
                      </a:pPr>
                      <a:r>
                        <a:rPr lang="en-US" sz="2000" b="1" dirty="0" smtClean="0">
                          <a:effectLst/>
                        </a:rPr>
                        <a:t>12</a:t>
                      </a:r>
                      <a:endParaRPr lang="en-US" sz="2000" b="1" dirty="0">
                        <a:solidFill>
                          <a:schemeClr val="tx1"/>
                        </a:solidFill>
                        <a:effectLst/>
                        <a:latin typeface="+mn-lt"/>
                        <a:ea typeface="MS Mincho"/>
                      </a:endParaRPr>
                    </a:p>
                  </a:txBody>
                  <a:tcPr marL="91451" marR="91451" marT="45712" marB="45712" anchor="ctr">
                    <a:lnL w="3810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a:solidFill>
                        <a:schemeClr val="tx1"/>
                      </a:solidFill>
                    </a:lnB>
                  </a:tcPr>
                </a:tc>
                <a:tc>
                  <a:txBody>
                    <a:bodyPr/>
                    <a:lstStyle/>
                    <a:p>
                      <a:pPr marL="0" marR="0" algn="ctr">
                        <a:lnSpc>
                          <a:spcPts val="2860"/>
                        </a:lnSpc>
                        <a:spcBef>
                          <a:spcPts val="300"/>
                        </a:spcBef>
                        <a:spcAft>
                          <a:spcPts val="300"/>
                        </a:spcAft>
                      </a:pPr>
                      <a:r>
                        <a:rPr lang="en-US" sz="2000" b="1" dirty="0" smtClean="0">
                          <a:effectLst/>
                        </a:rPr>
                        <a:t>3</a:t>
                      </a:r>
                      <a:endParaRPr lang="en-US" sz="2000" b="1" dirty="0">
                        <a:solidFill>
                          <a:schemeClr val="tx1"/>
                        </a:solidFill>
                        <a:effectLst/>
                        <a:latin typeface="+mn-lt"/>
                        <a:ea typeface="MS Mincho"/>
                      </a:endParaRPr>
                    </a:p>
                  </a:txBody>
                  <a:tcPr marL="91451" marR="91451" marT="45712" marB="45712" anchor="ctr">
                    <a:lnT w="19050" cap="flat" cmpd="sng" algn="ctr">
                      <a:solidFill>
                        <a:schemeClr val="tx1"/>
                      </a:solidFill>
                      <a:prstDash val="solid"/>
                      <a:round/>
                      <a:headEnd type="none" w="med" len="med"/>
                      <a:tailEnd type="none" w="med" len="med"/>
                    </a:lnT>
                    <a:lnB w="19050">
                      <a:solidFill>
                        <a:schemeClr val="tx1"/>
                      </a:solidFill>
                    </a:lnB>
                  </a:tcPr>
                </a:tc>
                <a:tc>
                  <a:txBody>
                    <a:bodyPr/>
                    <a:lstStyle/>
                    <a:p>
                      <a:pPr marL="0" marR="0" algn="ctr">
                        <a:lnSpc>
                          <a:spcPts val="2860"/>
                        </a:lnSpc>
                        <a:spcBef>
                          <a:spcPts val="300"/>
                        </a:spcBef>
                        <a:spcAft>
                          <a:spcPts val="300"/>
                        </a:spcAft>
                      </a:pPr>
                      <a:r>
                        <a:rPr lang="en-US" sz="2000" b="1" dirty="0" smtClean="0">
                          <a:effectLst/>
                        </a:rPr>
                        <a:t>0</a:t>
                      </a:r>
                      <a:endParaRPr lang="en-US" sz="2000" b="1" dirty="0">
                        <a:solidFill>
                          <a:schemeClr val="tx1"/>
                        </a:solidFill>
                        <a:effectLst/>
                        <a:latin typeface="+mn-lt"/>
                        <a:ea typeface="MS Mincho"/>
                      </a:endParaRPr>
                    </a:p>
                  </a:txBody>
                  <a:tcPr marL="91451" marR="91451" marT="45712" marB="45712" anchor="ctr">
                    <a:lnR w="381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a:solidFill>
                        <a:schemeClr val="tx1"/>
                      </a:solidFill>
                    </a:lnB>
                  </a:tcPr>
                </a:tc>
                <a:tc>
                  <a:txBody>
                    <a:bodyPr/>
                    <a:lstStyle/>
                    <a:p>
                      <a:pPr marL="0" marR="0" algn="ctr">
                        <a:lnSpc>
                          <a:spcPts val="2860"/>
                        </a:lnSpc>
                        <a:spcBef>
                          <a:spcPts val="300"/>
                        </a:spcBef>
                        <a:spcAft>
                          <a:spcPts val="300"/>
                        </a:spcAft>
                      </a:pPr>
                      <a:r>
                        <a:rPr lang="en-US" sz="2000" b="1" dirty="0" smtClean="0">
                          <a:effectLst/>
                        </a:rPr>
                        <a:t>0</a:t>
                      </a:r>
                      <a:endParaRPr lang="en-US" sz="2000" b="1" dirty="0">
                        <a:solidFill>
                          <a:schemeClr val="tx1"/>
                        </a:solidFill>
                        <a:effectLst/>
                        <a:latin typeface="+mn-lt"/>
                        <a:ea typeface="MS Mincho"/>
                      </a:endParaRPr>
                    </a:p>
                  </a:txBody>
                  <a:tcPr marL="91451" marR="91451" marT="45712" marB="45712" anchor="ctr">
                    <a:lnL w="3810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a:solidFill>
                        <a:schemeClr val="tx1"/>
                      </a:solidFill>
                    </a:lnB>
                  </a:tcPr>
                </a:tc>
                <a:tc>
                  <a:txBody>
                    <a:bodyPr/>
                    <a:lstStyle/>
                    <a:p>
                      <a:pPr marL="0" marR="0" algn="ctr">
                        <a:lnSpc>
                          <a:spcPts val="2860"/>
                        </a:lnSpc>
                        <a:spcBef>
                          <a:spcPts val="300"/>
                        </a:spcBef>
                        <a:spcAft>
                          <a:spcPts val="300"/>
                        </a:spcAft>
                      </a:pPr>
                      <a:r>
                        <a:rPr lang="en-US" sz="2000" b="1" dirty="0" smtClean="0">
                          <a:effectLst/>
                        </a:rPr>
                        <a:t>0</a:t>
                      </a:r>
                      <a:endParaRPr lang="en-US" sz="2000" b="1" dirty="0">
                        <a:solidFill>
                          <a:schemeClr val="tx1"/>
                        </a:solidFill>
                        <a:effectLst/>
                        <a:latin typeface="+mn-lt"/>
                        <a:ea typeface="MS Mincho"/>
                      </a:endParaRPr>
                    </a:p>
                  </a:txBody>
                  <a:tcPr marL="91451" marR="91451" marT="45712" marB="45712" anchor="ctr">
                    <a:lnT w="19050" cap="flat" cmpd="sng" algn="ctr">
                      <a:solidFill>
                        <a:schemeClr val="tx1"/>
                      </a:solidFill>
                      <a:prstDash val="solid"/>
                      <a:round/>
                      <a:headEnd type="none" w="med" len="med"/>
                      <a:tailEnd type="none" w="med" len="med"/>
                    </a:lnT>
                    <a:lnB w="19050">
                      <a:solidFill>
                        <a:schemeClr val="tx1"/>
                      </a:solidFill>
                    </a:lnB>
                  </a:tcPr>
                </a:tc>
                <a:tc>
                  <a:txBody>
                    <a:bodyPr/>
                    <a:lstStyle/>
                    <a:p>
                      <a:pPr marL="0" marR="0" algn="ctr">
                        <a:lnSpc>
                          <a:spcPts val="2860"/>
                        </a:lnSpc>
                        <a:spcBef>
                          <a:spcPts val="300"/>
                        </a:spcBef>
                        <a:spcAft>
                          <a:spcPts val="300"/>
                        </a:spcAft>
                      </a:pPr>
                      <a:r>
                        <a:rPr lang="en-US" sz="2000" b="1" dirty="0" smtClean="0">
                          <a:effectLst/>
                        </a:rPr>
                        <a:t>0</a:t>
                      </a:r>
                      <a:endParaRPr lang="en-US" sz="2000" b="1" dirty="0">
                        <a:solidFill>
                          <a:schemeClr val="tx1"/>
                        </a:solidFill>
                        <a:effectLst/>
                        <a:latin typeface="+mn-lt"/>
                        <a:ea typeface="MS Mincho"/>
                      </a:endParaRPr>
                    </a:p>
                  </a:txBody>
                  <a:tcPr marL="91451" marR="91451" marT="45712" marB="45712" anchor="ctr">
                    <a:lnT w="19050" cap="flat" cmpd="sng" algn="ctr">
                      <a:solidFill>
                        <a:schemeClr val="tx1"/>
                      </a:solidFill>
                      <a:prstDash val="solid"/>
                      <a:round/>
                      <a:headEnd type="none" w="med" len="med"/>
                      <a:tailEnd type="none" w="med" len="med"/>
                    </a:lnT>
                    <a:lnB w="19050">
                      <a:solidFill>
                        <a:schemeClr val="tx1"/>
                      </a:solidFill>
                    </a:lnB>
                  </a:tcPr>
                </a:tc>
              </a:tr>
            </a:tbl>
          </a:graphicData>
        </a:graphic>
      </p:graphicFrame>
    </p:spTree>
    <p:extLst>
      <p:ext uri="{BB962C8B-B14F-4D97-AF65-F5344CB8AC3E}">
        <p14:creationId xmlns:p14="http://schemas.microsoft.com/office/powerpoint/2010/main" val="747981172"/>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1"/>
          <p:cNvSpPr txBox="1">
            <a:spLocks noChangeArrowheads="1"/>
          </p:cNvSpPr>
          <p:nvPr/>
        </p:nvSpPr>
        <p:spPr bwMode="auto">
          <a:xfrm>
            <a:off x="325967" y="228600"/>
            <a:ext cx="8492067"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9pPr>
          </a:lstStyle>
          <a:p>
            <a:pPr algn="ctr">
              <a:defRPr/>
            </a:pPr>
            <a:r>
              <a:rPr lang="en-GB" sz="4000" b="1" u="none" dirty="0" err="1" smtClean="0">
                <a:solidFill>
                  <a:srgbClr val="010086"/>
                </a:solidFill>
                <a:latin typeface="Arial" charset="0"/>
              </a:rPr>
              <a:t>Tamoxifen</a:t>
            </a:r>
            <a:r>
              <a:rPr lang="en-GB" sz="4000" b="1" u="none" dirty="0" smtClean="0">
                <a:solidFill>
                  <a:srgbClr val="010086"/>
                </a:solidFill>
                <a:latin typeface="Arial" charset="0"/>
              </a:rPr>
              <a:t> +/- Everolimus: </a:t>
            </a:r>
          </a:p>
          <a:p>
            <a:pPr algn="ctr">
              <a:defRPr/>
            </a:pPr>
            <a:r>
              <a:rPr lang="en-GB" sz="4000" b="1" u="none" dirty="0" smtClean="0">
                <a:solidFill>
                  <a:srgbClr val="010086"/>
                </a:solidFill>
                <a:latin typeface="Arial" charset="0"/>
              </a:rPr>
              <a:t>Overall Survival</a:t>
            </a:r>
          </a:p>
        </p:txBody>
      </p:sp>
      <p:sp>
        <p:nvSpPr>
          <p:cNvPr id="8" name="Text Box 5"/>
          <p:cNvSpPr txBox="1">
            <a:spLocks noChangeArrowheads="1"/>
          </p:cNvSpPr>
          <p:nvPr/>
        </p:nvSpPr>
        <p:spPr bwMode="auto">
          <a:xfrm>
            <a:off x="97368" y="6303962"/>
            <a:ext cx="4930422" cy="2063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9pPr>
          </a:lstStyle>
          <a:p>
            <a:pPr>
              <a:lnSpc>
                <a:spcPct val="97000"/>
              </a:lnSpc>
              <a:buClr>
                <a:srgbClr val="FFFFFF"/>
              </a:buClr>
              <a:buSzPct val="45000"/>
            </a:pPr>
            <a:r>
              <a:rPr lang="en-GB" sz="1400" dirty="0" err="1" smtClean="0">
                <a:latin typeface="Arial" charset="0"/>
              </a:rPr>
              <a:t>Bachelot</a:t>
            </a:r>
            <a:r>
              <a:rPr lang="en-GB" sz="1400" dirty="0" smtClean="0">
                <a:latin typeface="Arial" charset="0"/>
              </a:rPr>
              <a:t> T et </a:t>
            </a:r>
            <a:r>
              <a:rPr lang="en-GB" sz="1400" dirty="0">
                <a:latin typeface="Arial" charset="0"/>
              </a:rPr>
              <a:t>al. </a:t>
            </a:r>
            <a:r>
              <a:rPr lang="en-GB" sz="1400" dirty="0" smtClean="0">
                <a:latin typeface="Arial" charset="0"/>
              </a:rPr>
              <a:t>JCO 2012;30(22):2718-2724</a:t>
            </a:r>
            <a:endParaRPr lang="en-GB" sz="1400" dirty="0">
              <a:latin typeface="Arial" charset="0"/>
            </a:endParaRPr>
          </a:p>
        </p:txBody>
      </p:sp>
      <p:graphicFrame>
        <p:nvGraphicFramePr>
          <p:cNvPr id="9" name="Table 8"/>
          <p:cNvGraphicFramePr>
            <a:graphicFrameLocks noGrp="1"/>
          </p:cNvGraphicFramePr>
          <p:nvPr>
            <p:extLst>
              <p:ext uri="{D42A27DB-BD31-4B8C-83A1-F6EECF244321}">
                <p14:modId xmlns:p14="http://schemas.microsoft.com/office/powerpoint/2010/main" val="742014818"/>
              </p:ext>
            </p:extLst>
          </p:nvPr>
        </p:nvGraphicFramePr>
        <p:xfrm>
          <a:off x="740894" y="1904893"/>
          <a:ext cx="7333344" cy="3356245"/>
        </p:xfrm>
        <a:graphic>
          <a:graphicData uri="http://schemas.openxmlformats.org/drawingml/2006/table">
            <a:tbl>
              <a:tblPr firstRow="1" bandRow="1">
                <a:tableStyleId>{5C22544A-7EE6-4342-B048-85BDC9FD1C3A}</a:tableStyleId>
              </a:tblPr>
              <a:tblGrid>
                <a:gridCol w="2222684"/>
                <a:gridCol w="2666212"/>
                <a:gridCol w="2444448"/>
              </a:tblGrid>
              <a:tr h="728155">
                <a:tc>
                  <a:txBody>
                    <a:bodyPr/>
                    <a:lstStyle/>
                    <a:p>
                      <a:endParaRPr lang="en-US" dirty="0"/>
                    </a:p>
                  </a:txBody>
                  <a:tcPr anchor="b"/>
                </a:tc>
                <a:tc>
                  <a:txBody>
                    <a:bodyPr/>
                    <a:lstStyle/>
                    <a:p>
                      <a:pPr algn="ctr"/>
                      <a:r>
                        <a:rPr lang="en-US" dirty="0" err="1" smtClean="0"/>
                        <a:t>Tamoxifen</a:t>
                      </a:r>
                      <a:r>
                        <a:rPr lang="en-US" baseline="0" dirty="0" smtClean="0"/>
                        <a:t> + </a:t>
                      </a:r>
                      <a:r>
                        <a:rPr lang="en-US" dirty="0" smtClean="0"/>
                        <a:t>Everolimus</a:t>
                      </a:r>
                    </a:p>
                    <a:p>
                      <a:pPr algn="ctr"/>
                      <a:r>
                        <a:rPr lang="en-US" dirty="0" smtClean="0"/>
                        <a:t>(n = 54)</a:t>
                      </a:r>
                      <a:endParaRPr lang="en-US" dirty="0"/>
                    </a:p>
                  </a:txBody>
                  <a:tcPr anchor="b"/>
                </a:tc>
                <a:tc>
                  <a:txBody>
                    <a:bodyPr/>
                    <a:lstStyle/>
                    <a:p>
                      <a:pPr algn="ctr"/>
                      <a:r>
                        <a:rPr lang="en-US" dirty="0" err="1" smtClean="0"/>
                        <a:t>Tamoxifen</a:t>
                      </a:r>
                      <a:r>
                        <a:rPr lang="en-US" dirty="0" smtClean="0"/>
                        <a:t> Alone</a:t>
                      </a:r>
                    </a:p>
                    <a:p>
                      <a:pPr algn="ctr"/>
                      <a:r>
                        <a:rPr lang="en-US" dirty="0" smtClean="0"/>
                        <a:t>(n = 57)</a:t>
                      </a:r>
                      <a:endParaRPr lang="en-US" dirty="0"/>
                    </a:p>
                  </a:txBody>
                  <a:tcPr anchor="b"/>
                </a:tc>
              </a:tr>
              <a:tr h="728155">
                <a:tc>
                  <a:txBody>
                    <a:bodyPr/>
                    <a:lstStyle/>
                    <a:p>
                      <a:r>
                        <a:rPr lang="en-US" dirty="0" smtClean="0"/>
                        <a:t>Deaths</a:t>
                      </a:r>
                    </a:p>
                    <a:p>
                      <a:r>
                        <a:rPr lang="en-US" dirty="0" smtClean="0"/>
                        <a:t>      N (%) of</a:t>
                      </a:r>
                      <a:r>
                        <a:rPr lang="en-US" baseline="0" dirty="0" smtClean="0"/>
                        <a:t> events</a:t>
                      </a:r>
                      <a:endParaRPr lang="en-US" dirty="0"/>
                    </a:p>
                  </a:txBody>
                  <a:tcPr anchor="ctr"/>
                </a:tc>
                <a:tc>
                  <a:txBody>
                    <a:bodyPr/>
                    <a:lstStyle/>
                    <a:p>
                      <a:pPr algn="ctr"/>
                      <a:endParaRPr lang="en-US" dirty="0" smtClean="0"/>
                    </a:p>
                    <a:p>
                      <a:pPr algn="ctr"/>
                      <a:r>
                        <a:rPr lang="en-US" dirty="0" smtClean="0"/>
                        <a:t>16 (30%)</a:t>
                      </a:r>
                      <a:endParaRPr lang="en-US" dirty="0"/>
                    </a:p>
                  </a:txBody>
                  <a:tcPr anchor="ctr"/>
                </a:tc>
                <a:tc>
                  <a:txBody>
                    <a:bodyPr/>
                    <a:lstStyle/>
                    <a:p>
                      <a:pPr algn="ctr"/>
                      <a:endParaRPr lang="en-US" dirty="0" smtClean="0"/>
                    </a:p>
                    <a:p>
                      <a:pPr algn="ctr"/>
                      <a:r>
                        <a:rPr lang="en-US" dirty="0" smtClean="0"/>
                        <a:t>31 (54%)</a:t>
                      </a:r>
                      <a:endParaRPr lang="en-US" dirty="0"/>
                    </a:p>
                  </a:txBody>
                  <a:tcPr anchor="ctr"/>
                </a:tc>
              </a:tr>
              <a:tr h="585890">
                <a:tc>
                  <a:txBody>
                    <a:bodyPr/>
                    <a:lstStyle/>
                    <a:p>
                      <a:r>
                        <a:rPr lang="en-US" dirty="0" smtClean="0"/>
                        <a:t>Median OS</a:t>
                      </a:r>
                      <a:endParaRPr lang="en-US" dirty="0"/>
                    </a:p>
                  </a:txBody>
                  <a:tcPr anchor="ctr"/>
                </a:tc>
                <a:tc>
                  <a:txBody>
                    <a:bodyPr/>
                    <a:lstStyle/>
                    <a:p>
                      <a:pPr algn="ctr"/>
                      <a:r>
                        <a:rPr lang="en-US" dirty="0" smtClean="0"/>
                        <a:t>Not yet reached</a:t>
                      </a:r>
                      <a:endParaRPr lang="en-US" dirty="0"/>
                    </a:p>
                  </a:txBody>
                  <a:tcPr anchor="ctr"/>
                </a:tc>
                <a:tc>
                  <a:txBody>
                    <a:bodyPr/>
                    <a:lstStyle/>
                    <a:p>
                      <a:pPr algn="ctr"/>
                      <a:r>
                        <a:rPr lang="en-US" dirty="0" smtClean="0"/>
                        <a:t>32.9 months</a:t>
                      </a:r>
                      <a:endParaRPr lang="en-US" dirty="0"/>
                    </a:p>
                  </a:txBody>
                  <a:tcPr anchor="ctr"/>
                </a:tc>
              </a:tr>
              <a:tr h="728155">
                <a:tc>
                  <a:txBody>
                    <a:bodyPr/>
                    <a:lstStyle/>
                    <a:p>
                      <a:r>
                        <a:rPr lang="en-US" dirty="0" smtClean="0"/>
                        <a:t>Hazard ratio</a:t>
                      </a:r>
                    </a:p>
                    <a:p>
                      <a:r>
                        <a:rPr lang="en-US" dirty="0" smtClean="0"/>
                        <a:t>(95% CI)</a:t>
                      </a:r>
                      <a:endParaRPr lang="en-US" dirty="0"/>
                    </a:p>
                  </a:txBody>
                  <a:tcPr anchor="ctr"/>
                </a:tc>
                <a:tc gridSpan="2">
                  <a:txBody>
                    <a:bodyPr/>
                    <a:lstStyle/>
                    <a:p>
                      <a:pPr algn="ctr"/>
                      <a:r>
                        <a:rPr lang="en-US" dirty="0" smtClean="0"/>
                        <a:t>0.45</a:t>
                      </a:r>
                    </a:p>
                    <a:p>
                      <a:pPr algn="ctr"/>
                      <a:r>
                        <a:rPr lang="en-US" dirty="0" smtClean="0"/>
                        <a:t>(0.24 – 0.81)</a:t>
                      </a:r>
                      <a:endParaRPr lang="en-US" dirty="0"/>
                    </a:p>
                  </a:txBody>
                  <a:tcPr anchor="ctr"/>
                </a:tc>
                <a:tc hMerge="1">
                  <a:txBody>
                    <a:bodyPr/>
                    <a:lstStyle/>
                    <a:p>
                      <a:pPr algn="ctr"/>
                      <a:endParaRPr lang="en-US" dirty="0"/>
                    </a:p>
                  </a:txBody>
                  <a:tcPr/>
                </a:tc>
              </a:tr>
              <a:tr h="585890">
                <a:tc>
                  <a:txBody>
                    <a:bodyPr/>
                    <a:lstStyle/>
                    <a:p>
                      <a:r>
                        <a:rPr lang="en-US" dirty="0" smtClean="0"/>
                        <a:t>Exploratory </a:t>
                      </a:r>
                      <a:r>
                        <a:rPr lang="en-US" i="1" dirty="0" smtClean="0"/>
                        <a:t>p</a:t>
                      </a:r>
                      <a:r>
                        <a:rPr lang="en-US" dirty="0" smtClean="0"/>
                        <a:t>-value</a:t>
                      </a:r>
                      <a:endParaRPr lang="en-US" dirty="0"/>
                    </a:p>
                  </a:txBody>
                  <a:tcPr anchor="ctr"/>
                </a:tc>
                <a:tc gridSpan="2">
                  <a:txBody>
                    <a:bodyPr/>
                    <a:lstStyle/>
                    <a:p>
                      <a:pPr algn="ctr"/>
                      <a:r>
                        <a:rPr lang="en-US" dirty="0" smtClean="0"/>
                        <a:t>0.007</a:t>
                      </a:r>
                      <a:endParaRPr lang="en-US" dirty="0"/>
                    </a:p>
                  </a:txBody>
                  <a:tcPr anchor="ctr"/>
                </a:tc>
                <a:tc hMerge="1">
                  <a:txBody>
                    <a:bodyPr/>
                    <a:lstStyle/>
                    <a:p>
                      <a:pPr algn="ctr"/>
                      <a:endParaRPr lang="en-US" dirty="0"/>
                    </a:p>
                  </a:txBody>
                  <a:tcPr/>
                </a:tc>
              </a:tr>
            </a:tbl>
          </a:graphicData>
        </a:graphic>
      </p:graphicFrame>
    </p:spTree>
    <p:extLst>
      <p:ext uri="{BB962C8B-B14F-4D97-AF65-F5344CB8AC3E}">
        <p14:creationId xmlns:p14="http://schemas.microsoft.com/office/powerpoint/2010/main" val="4002814977"/>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81001"/>
            <a:ext cx="7772400" cy="1727668"/>
          </a:xfrm>
        </p:spPr>
        <p:txBody>
          <a:bodyPr>
            <a:normAutofit/>
          </a:bodyPr>
          <a:lstStyle/>
          <a:p>
            <a:r>
              <a:rPr lang="en-US" b="1" dirty="0" smtClean="0">
                <a:latin typeface="Arial"/>
                <a:cs typeface="Arial"/>
              </a:rPr>
              <a:t>ER</a:t>
            </a:r>
            <a:r>
              <a:rPr lang="en-US" b="1" dirty="0">
                <a:latin typeface="Arial"/>
                <a:cs typeface="Arial"/>
              </a:rPr>
              <a:t>-Positive</a:t>
            </a:r>
            <a:r>
              <a:rPr lang="en-US" b="1" dirty="0" smtClean="0">
                <a:latin typeface="Arial"/>
                <a:cs typeface="Arial"/>
              </a:rPr>
              <a:t>/HER2</a:t>
            </a:r>
            <a:r>
              <a:rPr lang="en-US" b="1" dirty="0">
                <a:latin typeface="Arial"/>
                <a:cs typeface="Arial"/>
              </a:rPr>
              <a:t>-Negative</a:t>
            </a:r>
            <a:r>
              <a:rPr lang="en-US" b="1" dirty="0" smtClean="0">
                <a:latin typeface="Arial"/>
                <a:cs typeface="Arial"/>
              </a:rPr>
              <a:t/>
            </a:r>
            <a:br>
              <a:rPr lang="en-US" b="1" dirty="0" smtClean="0">
                <a:latin typeface="Arial"/>
                <a:cs typeface="Arial"/>
              </a:rPr>
            </a:br>
            <a:r>
              <a:rPr lang="en-US" b="1" dirty="0" smtClean="0">
                <a:latin typeface="Arial"/>
                <a:cs typeface="Arial"/>
              </a:rPr>
              <a:t>Metastatic Breast Cancer</a:t>
            </a:r>
            <a:endParaRPr lang="en-US" b="1" dirty="0">
              <a:latin typeface="Arial"/>
              <a:cs typeface="Arial"/>
            </a:endParaRPr>
          </a:p>
        </p:txBody>
      </p:sp>
      <p:sp>
        <p:nvSpPr>
          <p:cNvPr id="4" name="TextBox 3"/>
          <p:cNvSpPr txBox="1"/>
          <p:nvPr/>
        </p:nvSpPr>
        <p:spPr>
          <a:xfrm>
            <a:off x="2215179" y="3987064"/>
            <a:ext cx="4354302" cy="1477328"/>
          </a:xfrm>
          <a:prstGeom prst="rect">
            <a:avLst/>
          </a:prstGeom>
          <a:noFill/>
        </p:spPr>
        <p:txBody>
          <a:bodyPr wrap="none" rtlCol="0">
            <a:spAutoFit/>
          </a:bodyPr>
          <a:lstStyle/>
          <a:p>
            <a:pPr algn="ctr"/>
            <a:r>
              <a:rPr lang="en-US" dirty="0" smtClean="0">
                <a:latin typeface="Arial"/>
                <a:cs typeface="Arial"/>
              </a:rPr>
              <a:t>Clifford Hudis, M.D.</a:t>
            </a:r>
          </a:p>
          <a:p>
            <a:pPr algn="ctr"/>
            <a:r>
              <a:rPr lang="en-US" dirty="0" smtClean="0">
                <a:latin typeface="Arial"/>
                <a:cs typeface="Arial"/>
              </a:rPr>
              <a:t>Chief, Breast Cancer Medicine Service</a:t>
            </a:r>
            <a:endParaRPr lang="en-US" dirty="0">
              <a:latin typeface="Arial"/>
              <a:cs typeface="Arial"/>
            </a:endParaRPr>
          </a:p>
          <a:p>
            <a:pPr algn="ctr"/>
            <a:r>
              <a:rPr lang="en-US" dirty="0" smtClean="0">
                <a:latin typeface="Arial"/>
                <a:cs typeface="Arial"/>
              </a:rPr>
              <a:t>Memorial Sloan-Kettering Cancer Center</a:t>
            </a:r>
          </a:p>
          <a:p>
            <a:pPr algn="ctr"/>
            <a:r>
              <a:rPr lang="en-US" dirty="0" smtClean="0">
                <a:latin typeface="Arial"/>
                <a:cs typeface="Arial"/>
              </a:rPr>
              <a:t>Professor of Medicine</a:t>
            </a:r>
            <a:endParaRPr lang="en-US" dirty="0">
              <a:latin typeface="Arial"/>
              <a:cs typeface="Arial"/>
            </a:endParaRPr>
          </a:p>
          <a:p>
            <a:pPr algn="ctr"/>
            <a:r>
              <a:rPr lang="en-US" dirty="0" smtClean="0">
                <a:latin typeface="Arial"/>
                <a:cs typeface="Arial"/>
              </a:rPr>
              <a:t>Weill Cornell Medical College</a:t>
            </a:r>
            <a:endParaRPr lang="en-US" dirty="0">
              <a:latin typeface="Arial"/>
              <a:cs typeface="Arial"/>
            </a:endParaRPr>
          </a:p>
        </p:txBody>
      </p:sp>
    </p:spTree>
    <p:extLst>
      <p:ext uri="{BB962C8B-B14F-4D97-AF65-F5344CB8AC3E}">
        <p14:creationId xmlns:p14="http://schemas.microsoft.com/office/powerpoint/2010/main" val="1843382773"/>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422355" y="274638"/>
            <a:ext cx="6388539" cy="1143000"/>
          </a:xfrm>
        </p:spPr>
        <p:txBody>
          <a:bodyPr>
            <a:noAutofit/>
          </a:bodyPr>
          <a:lstStyle/>
          <a:p>
            <a:pPr eaLnBrk="1" hangingPunct="1"/>
            <a:r>
              <a:rPr lang="en-US" sz="3200" b="1" dirty="0" smtClean="0">
                <a:solidFill>
                  <a:srgbClr val="010086"/>
                </a:solidFill>
                <a:latin typeface="Arial"/>
                <a:cs typeface="Arial"/>
              </a:rPr>
              <a:t>Phase II: Bicalutamide in AR(+) ER/PR(-) MBC  </a:t>
            </a:r>
          </a:p>
        </p:txBody>
      </p:sp>
      <p:graphicFrame>
        <p:nvGraphicFramePr>
          <p:cNvPr id="4" name="Table 3"/>
          <p:cNvGraphicFramePr>
            <a:graphicFrameLocks noGrp="1"/>
          </p:cNvGraphicFramePr>
          <p:nvPr>
            <p:extLst>
              <p:ext uri="{D42A27DB-BD31-4B8C-83A1-F6EECF244321}">
                <p14:modId xmlns:p14="http://schemas.microsoft.com/office/powerpoint/2010/main" val="1310399645"/>
              </p:ext>
            </p:extLst>
          </p:nvPr>
        </p:nvGraphicFramePr>
        <p:xfrm>
          <a:off x="225735" y="2089138"/>
          <a:ext cx="3369595" cy="2676654"/>
        </p:xfrm>
        <a:graphic>
          <a:graphicData uri="http://schemas.openxmlformats.org/drawingml/2006/table">
            <a:tbl>
              <a:tblPr/>
              <a:tblGrid>
                <a:gridCol w="2308860"/>
                <a:gridCol w="1060735"/>
              </a:tblGrid>
              <a:tr h="538670">
                <a:tc>
                  <a:txBody>
                    <a:bodyPr/>
                    <a:lstStyle/>
                    <a:p>
                      <a:pPr marL="0" marR="0">
                        <a:lnSpc>
                          <a:spcPct val="115000"/>
                        </a:lnSpc>
                        <a:spcBef>
                          <a:spcPts val="0"/>
                        </a:spcBef>
                        <a:spcAft>
                          <a:spcPts val="0"/>
                        </a:spcAft>
                      </a:pPr>
                      <a:r>
                        <a:rPr lang="it-IT" sz="1800" b="1" dirty="0" smtClean="0">
                          <a:solidFill>
                            <a:srgbClr val="111111"/>
                          </a:solidFill>
                          <a:latin typeface="Arial" pitchFamily="34" charset="0"/>
                          <a:ea typeface="Calibri"/>
                          <a:cs typeface="Arial" pitchFamily="34" charset="0"/>
                        </a:rPr>
                        <a:t>Best Response</a:t>
                      </a:r>
                      <a:r>
                        <a:rPr lang="it-IT" sz="1800" b="1" baseline="0" dirty="0" smtClean="0">
                          <a:solidFill>
                            <a:srgbClr val="111111"/>
                          </a:solidFill>
                          <a:latin typeface="Arial" pitchFamily="34" charset="0"/>
                          <a:ea typeface="Calibri"/>
                          <a:cs typeface="Arial" pitchFamily="34" charset="0"/>
                        </a:rPr>
                        <a:t> </a:t>
                      </a:r>
                      <a:endParaRPr lang="en-US" sz="1800" dirty="0">
                        <a:solidFill>
                          <a:srgbClr val="111111"/>
                        </a:solidFill>
                        <a:latin typeface="Arial" pitchFamily="34" charset="0"/>
                        <a:ea typeface="Calibri"/>
                        <a:cs typeface="Arial" pitchFamily="34"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it-IT" sz="1800" b="1" dirty="0">
                          <a:solidFill>
                            <a:srgbClr val="111111"/>
                          </a:solidFill>
                          <a:latin typeface="Arial" pitchFamily="34" charset="0"/>
                          <a:ea typeface="Calibri"/>
                          <a:cs typeface="Arial" pitchFamily="34" charset="0"/>
                        </a:rPr>
                        <a:t>No. of patients (</a:t>
                      </a:r>
                      <a:r>
                        <a:rPr lang="it-IT" sz="1800" b="1" dirty="0" err="1" smtClean="0">
                          <a:solidFill>
                            <a:srgbClr val="111111"/>
                          </a:solidFill>
                          <a:latin typeface="Arial" pitchFamily="34" charset="0"/>
                          <a:ea typeface="Calibri"/>
                          <a:cs typeface="Arial" pitchFamily="34" charset="0"/>
                        </a:rPr>
                        <a:t>n</a:t>
                      </a:r>
                      <a:r>
                        <a:rPr lang="it-IT" sz="1800" b="1" dirty="0" smtClean="0">
                          <a:solidFill>
                            <a:srgbClr val="111111"/>
                          </a:solidFill>
                          <a:latin typeface="Arial" pitchFamily="34" charset="0"/>
                          <a:ea typeface="Calibri"/>
                          <a:cs typeface="Arial" pitchFamily="34" charset="0"/>
                        </a:rPr>
                        <a:t> = 26)</a:t>
                      </a:r>
                      <a:endParaRPr lang="en-US" sz="1800" dirty="0">
                        <a:solidFill>
                          <a:srgbClr val="111111"/>
                        </a:solidFill>
                        <a:latin typeface="Arial" pitchFamily="34" charset="0"/>
                        <a:ea typeface="Calibri"/>
                        <a:cs typeface="Arial" pitchFamily="34"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46050">
                <a:tc>
                  <a:txBody>
                    <a:bodyPr/>
                    <a:lstStyle/>
                    <a:p>
                      <a:pPr marL="0" marR="0">
                        <a:lnSpc>
                          <a:spcPct val="115000"/>
                        </a:lnSpc>
                        <a:spcBef>
                          <a:spcPts val="0"/>
                        </a:spcBef>
                        <a:spcAft>
                          <a:spcPts val="0"/>
                        </a:spcAft>
                      </a:pPr>
                      <a:r>
                        <a:rPr lang="en-US" sz="1800" dirty="0" smtClean="0">
                          <a:solidFill>
                            <a:srgbClr val="111111"/>
                          </a:solidFill>
                          <a:latin typeface="Arial" pitchFamily="34" charset="0"/>
                          <a:ea typeface="Calibri"/>
                          <a:cs typeface="Arial" pitchFamily="34" charset="0"/>
                        </a:rPr>
                        <a:t>CR</a:t>
                      </a:r>
                      <a:endParaRPr lang="en-US" sz="1800" dirty="0">
                        <a:solidFill>
                          <a:srgbClr val="111111"/>
                        </a:solidFill>
                        <a:latin typeface="Arial" pitchFamily="34" charset="0"/>
                        <a:ea typeface="Calibri"/>
                        <a:cs typeface="Arial" pitchFamily="34"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11111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smtClean="0">
                          <a:solidFill>
                            <a:srgbClr val="111111"/>
                          </a:solidFill>
                          <a:latin typeface="Arial" pitchFamily="34" charset="0"/>
                          <a:ea typeface="Calibri"/>
                          <a:cs typeface="Arial" pitchFamily="34" charset="0"/>
                        </a:rPr>
                        <a:t>0</a:t>
                      </a:r>
                      <a:endParaRPr lang="en-US" sz="1800" dirty="0">
                        <a:solidFill>
                          <a:srgbClr val="111111"/>
                        </a:solidFill>
                        <a:latin typeface="Arial" pitchFamily="34" charset="0"/>
                        <a:ea typeface="Calibri"/>
                        <a:cs typeface="Arial" pitchFamily="34"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111111"/>
                      </a:solidFill>
                      <a:prstDash val="solid"/>
                      <a:round/>
                      <a:headEnd type="none" w="med" len="med"/>
                      <a:tailEnd type="none" w="med" len="med"/>
                    </a:lnB>
                  </a:tcPr>
                </a:tc>
              </a:tr>
              <a:tr h="346050">
                <a:tc>
                  <a:txBody>
                    <a:bodyPr/>
                    <a:lstStyle/>
                    <a:p>
                      <a:pPr marL="0" marR="0">
                        <a:lnSpc>
                          <a:spcPct val="115000"/>
                        </a:lnSpc>
                        <a:spcBef>
                          <a:spcPts val="0"/>
                        </a:spcBef>
                        <a:spcAft>
                          <a:spcPts val="0"/>
                        </a:spcAft>
                      </a:pPr>
                      <a:r>
                        <a:rPr lang="en-US" sz="1800" dirty="0" smtClean="0">
                          <a:solidFill>
                            <a:srgbClr val="111111"/>
                          </a:solidFill>
                          <a:latin typeface="Arial" pitchFamily="34" charset="0"/>
                          <a:ea typeface="Calibri"/>
                          <a:cs typeface="Arial" pitchFamily="34" charset="0"/>
                        </a:rPr>
                        <a:t>PR </a:t>
                      </a:r>
                      <a:endParaRPr lang="en-US" sz="1800" dirty="0">
                        <a:solidFill>
                          <a:srgbClr val="111111"/>
                        </a:solidFill>
                        <a:latin typeface="Arial" pitchFamily="34" charset="0"/>
                        <a:ea typeface="Calibri"/>
                        <a:cs typeface="Arial" pitchFamily="34" charset="0"/>
                      </a:endParaRPr>
                    </a:p>
                  </a:txBody>
                  <a:tcPr marL="68580" marR="68580" marT="0" marB="0" anchor="ctr">
                    <a:lnL>
                      <a:noFill/>
                    </a:lnL>
                    <a:lnR>
                      <a:noFill/>
                    </a:lnR>
                    <a:lnT w="12700" cap="flat" cmpd="sng" algn="ctr">
                      <a:solidFill>
                        <a:srgbClr val="111111"/>
                      </a:solidFill>
                      <a:prstDash val="solid"/>
                      <a:round/>
                      <a:headEnd type="none" w="med" len="med"/>
                      <a:tailEnd type="none" w="med" len="med"/>
                    </a:lnT>
                    <a:lnB w="12700" cap="flat" cmpd="sng" algn="ctr">
                      <a:solidFill>
                        <a:srgbClr val="11111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smtClean="0">
                          <a:solidFill>
                            <a:srgbClr val="111111"/>
                          </a:solidFill>
                          <a:latin typeface="Arial" pitchFamily="34" charset="0"/>
                          <a:ea typeface="Calibri"/>
                          <a:cs typeface="Arial" pitchFamily="34" charset="0"/>
                        </a:rPr>
                        <a:t>0</a:t>
                      </a:r>
                      <a:endParaRPr lang="en-US" sz="1800" dirty="0">
                        <a:solidFill>
                          <a:srgbClr val="111111"/>
                        </a:solidFill>
                        <a:latin typeface="Arial" pitchFamily="34" charset="0"/>
                        <a:ea typeface="Calibri"/>
                        <a:cs typeface="Arial" pitchFamily="34" charset="0"/>
                      </a:endParaRPr>
                    </a:p>
                  </a:txBody>
                  <a:tcPr marL="68580" marR="68580" marT="0" marB="0" anchor="ctr">
                    <a:lnL>
                      <a:noFill/>
                    </a:lnL>
                    <a:lnR>
                      <a:noFill/>
                    </a:lnR>
                    <a:lnT w="12700" cap="flat" cmpd="sng" algn="ctr">
                      <a:solidFill>
                        <a:srgbClr val="111111"/>
                      </a:solidFill>
                      <a:prstDash val="solid"/>
                      <a:round/>
                      <a:headEnd type="none" w="med" len="med"/>
                      <a:tailEnd type="none" w="med" len="med"/>
                    </a:lnT>
                    <a:lnB w="12700" cap="flat" cmpd="sng" algn="ctr">
                      <a:solidFill>
                        <a:srgbClr val="111111"/>
                      </a:solidFill>
                      <a:prstDash val="solid"/>
                      <a:round/>
                      <a:headEnd type="none" w="med" len="med"/>
                      <a:tailEnd type="none" w="med" len="med"/>
                    </a:lnB>
                  </a:tcPr>
                </a:tc>
              </a:tr>
              <a:tr h="346050">
                <a:tc>
                  <a:txBody>
                    <a:bodyPr/>
                    <a:lstStyle/>
                    <a:p>
                      <a:pPr marL="0" marR="0">
                        <a:lnSpc>
                          <a:spcPct val="115000"/>
                        </a:lnSpc>
                        <a:spcBef>
                          <a:spcPts val="0"/>
                        </a:spcBef>
                        <a:spcAft>
                          <a:spcPts val="0"/>
                        </a:spcAft>
                      </a:pPr>
                      <a:r>
                        <a:rPr lang="en-US" sz="1800" dirty="0" smtClean="0">
                          <a:solidFill>
                            <a:srgbClr val="111111"/>
                          </a:solidFill>
                          <a:latin typeface="Arial" pitchFamily="34" charset="0"/>
                          <a:ea typeface="Calibri"/>
                          <a:cs typeface="Arial" pitchFamily="34" charset="0"/>
                        </a:rPr>
                        <a:t>SD &gt; 6 months</a:t>
                      </a:r>
                      <a:r>
                        <a:rPr lang="en-US" sz="1800" baseline="0" dirty="0" smtClean="0">
                          <a:solidFill>
                            <a:srgbClr val="111111"/>
                          </a:solidFill>
                          <a:latin typeface="Arial" pitchFamily="34" charset="0"/>
                          <a:ea typeface="Calibri"/>
                          <a:cs typeface="Arial" pitchFamily="34" charset="0"/>
                        </a:rPr>
                        <a:t> </a:t>
                      </a:r>
                      <a:endParaRPr lang="en-US" sz="1800" dirty="0">
                        <a:solidFill>
                          <a:srgbClr val="111111"/>
                        </a:solidFill>
                        <a:latin typeface="Arial" pitchFamily="34" charset="0"/>
                        <a:ea typeface="Calibri"/>
                        <a:cs typeface="Arial" pitchFamily="34" charset="0"/>
                      </a:endParaRPr>
                    </a:p>
                  </a:txBody>
                  <a:tcPr marL="68580" marR="68580" marT="0" marB="0" anchor="ctr">
                    <a:lnL>
                      <a:noFill/>
                    </a:lnL>
                    <a:lnR>
                      <a:noFill/>
                    </a:lnR>
                    <a:lnT w="12700" cap="flat" cmpd="sng" algn="ctr">
                      <a:solidFill>
                        <a:srgbClr val="111111"/>
                      </a:solidFill>
                      <a:prstDash val="solid"/>
                      <a:round/>
                      <a:headEnd type="none" w="med" len="med"/>
                      <a:tailEnd type="none" w="med" len="med"/>
                    </a:lnT>
                    <a:lnB w="12700" cap="flat" cmpd="sng" algn="ctr">
                      <a:solidFill>
                        <a:srgbClr val="11111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smtClean="0">
                          <a:solidFill>
                            <a:srgbClr val="111111"/>
                          </a:solidFill>
                          <a:latin typeface="Arial" pitchFamily="34" charset="0"/>
                          <a:ea typeface="Calibri"/>
                          <a:cs typeface="Arial" pitchFamily="34" charset="0"/>
                        </a:rPr>
                        <a:t>5</a:t>
                      </a:r>
                      <a:endParaRPr lang="en-US" sz="1800" dirty="0">
                        <a:solidFill>
                          <a:srgbClr val="111111"/>
                        </a:solidFill>
                        <a:latin typeface="Arial" pitchFamily="34" charset="0"/>
                        <a:ea typeface="Calibri"/>
                        <a:cs typeface="Arial" pitchFamily="34" charset="0"/>
                      </a:endParaRPr>
                    </a:p>
                  </a:txBody>
                  <a:tcPr marL="68580" marR="68580" marT="0" marB="0" anchor="ctr">
                    <a:lnL>
                      <a:noFill/>
                    </a:lnL>
                    <a:lnR>
                      <a:noFill/>
                    </a:lnR>
                    <a:lnT w="12700" cap="flat" cmpd="sng" algn="ctr">
                      <a:solidFill>
                        <a:srgbClr val="111111"/>
                      </a:solidFill>
                      <a:prstDash val="solid"/>
                      <a:round/>
                      <a:headEnd type="none" w="med" len="med"/>
                      <a:tailEnd type="none" w="med" len="med"/>
                    </a:lnT>
                    <a:lnB w="12700" cap="flat" cmpd="sng" algn="ctr">
                      <a:solidFill>
                        <a:srgbClr val="111111"/>
                      </a:solidFill>
                      <a:prstDash val="solid"/>
                      <a:round/>
                      <a:headEnd type="none" w="med" len="med"/>
                      <a:tailEnd type="none" w="med" len="med"/>
                    </a:lnB>
                  </a:tcPr>
                </a:tc>
              </a:tr>
              <a:tr h="346050">
                <a:tc>
                  <a:txBody>
                    <a:bodyPr/>
                    <a:lstStyle/>
                    <a:p>
                      <a:pPr marL="0" marR="0">
                        <a:lnSpc>
                          <a:spcPct val="115000"/>
                        </a:lnSpc>
                        <a:spcBef>
                          <a:spcPts val="0"/>
                        </a:spcBef>
                        <a:spcAft>
                          <a:spcPts val="0"/>
                        </a:spcAft>
                      </a:pPr>
                      <a:r>
                        <a:rPr lang="en-US" sz="1800" dirty="0" smtClean="0">
                          <a:solidFill>
                            <a:srgbClr val="111111"/>
                          </a:solidFill>
                          <a:latin typeface="Arial" pitchFamily="34" charset="0"/>
                          <a:ea typeface="Calibri"/>
                          <a:cs typeface="Arial" pitchFamily="34" charset="0"/>
                        </a:rPr>
                        <a:t>SD &lt; 6 months</a:t>
                      </a:r>
                      <a:r>
                        <a:rPr lang="en-US" sz="1800" baseline="0" dirty="0" smtClean="0">
                          <a:solidFill>
                            <a:srgbClr val="111111"/>
                          </a:solidFill>
                          <a:latin typeface="Arial" pitchFamily="34" charset="0"/>
                          <a:ea typeface="Calibri"/>
                          <a:cs typeface="Arial" pitchFamily="34" charset="0"/>
                        </a:rPr>
                        <a:t> </a:t>
                      </a:r>
                      <a:endParaRPr lang="en-US" sz="1800" dirty="0">
                        <a:solidFill>
                          <a:srgbClr val="111111"/>
                        </a:solidFill>
                        <a:latin typeface="Arial" pitchFamily="34" charset="0"/>
                        <a:ea typeface="Calibri"/>
                        <a:cs typeface="Arial" pitchFamily="34" charset="0"/>
                      </a:endParaRPr>
                    </a:p>
                  </a:txBody>
                  <a:tcPr marL="68580" marR="68580" marT="0" marB="0" anchor="ctr">
                    <a:lnL>
                      <a:noFill/>
                    </a:lnL>
                    <a:lnR>
                      <a:noFill/>
                    </a:lnR>
                    <a:lnT w="12700" cap="flat" cmpd="sng" algn="ctr">
                      <a:solidFill>
                        <a:srgbClr val="111111"/>
                      </a:solidFill>
                      <a:prstDash val="solid"/>
                      <a:round/>
                      <a:headEnd type="none" w="med" len="med"/>
                      <a:tailEnd type="none" w="med" len="med"/>
                    </a:lnT>
                    <a:lnB w="12700" cap="flat" cmpd="sng" algn="ctr">
                      <a:solidFill>
                        <a:srgbClr val="11111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smtClean="0">
                          <a:solidFill>
                            <a:srgbClr val="111111"/>
                          </a:solidFill>
                          <a:latin typeface="Arial" pitchFamily="34" charset="0"/>
                          <a:ea typeface="Calibri"/>
                          <a:cs typeface="Arial" pitchFamily="34" charset="0"/>
                        </a:rPr>
                        <a:t>2</a:t>
                      </a:r>
                    </a:p>
                  </a:txBody>
                  <a:tcPr marL="68580" marR="68580" marT="0" marB="0" anchor="ctr">
                    <a:lnL>
                      <a:noFill/>
                    </a:lnL>
                    <a:lnR>
                      <a:noFill/>
                    </a:lnR>
                    <a:lnT w="12700" cap="flat" cmpd="sng" algn="ctr">
                      <a:solidFill>
                        <a:srgbClr val="111111"/>
                      </a:solidFill>
                      <a:prstDash val="solid"/>
                      <a:round/>
                      <a:headEnd type="none" w="med" len="med"/>
                      <a:tailEnd type="none" w="med" len="med"/>
                    </a:lnT>
                    <a:lnB w="12700" cap="flat" cmpd="sng" algn="ctr">
                      <a:solidFill>
                        <a:srgbClr val="111111"/>
                      </a:solidFill>
                      <a:prstDash val="solid"/>
                      <a:round/>
                      <a:headEnd type="none" w="med" len="med"/>
                      <a:tailEnd type="none" w="med" len="med"/>
                    </a:lnB>
                  </a:tcPr>
                </a:tc>
              </a:tr>
              <a:tr h="346050">
                <a:tc>
                  <a:txBody>
                    <a:bodyPr/>
                    <a:lstStyle/>
                    <a:p>
                      <a:pPr marL="0" marR="0">
                        <a:lnSpc>
                          <a:spcPct val="115000"/>
                        </a:lnSpc>
                        <a:spcBef>
                          <a:spcPts val="0"/>
                        </a:spcBef>
                        <a:spcAft>
                          <a:spcPts val="0"/>
                        </a:spcAft>
                      </a:pPr>
                      <a:r>
                        <a:rPr lang="en-US" sz="1800" dirty="0" smtClean="0">
                          <a:solidFill>
                            <a:srgbClr val="111111"/>
                          </a:solidFill>
                          <a:latin typeface="Arial" pitchFamily="34" charset="0"/>
                          <a:ea typeface="Calibri"/>
                          <a:cs typeface="Arial" pitchFamily="34" charset="0"/>
                        </a:rPr>
                        <a:t>PD</a:t>
                      </a:r>
                      <a:endParaRPr lang="en-US" sz="1800" dirty="0">
                        <a:solidFill>
                          <a:srgbClr val="111111"/>
                        </a:solidFill>
                        <a:latin typeface="Arial" pitchFamily="34" charset="0"/>
                        <a:ea typeface="Calibri"/>
                        <a:cs typeface="Arial" pitchFamily="34" charset="0"/>
                      </a:endParaRPr>
                    </a:p>
                  </a:txBody>
                  <a:tcPr marL="68580" marR="68580" marT="0" marB="0" anchor="ctr">
                    <a:lnL>
                      <a:noFill/>
                    </a:lnL>
                    <a:lnR>
                      <a:noFill/>
                    </a:lnR>
                    <a:lnT w="12700" cap="flat" cmpd="sng" algn="ctr">
                      <a:solidFill>
                        <a:srgbClr val="11111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smtClean="0">
                          <a:solidFill>
                            <a:srgbClr val="111111"/>
                          </a:solidFill>
                          <a:latin typeface="Arial" pitchFamily="34" charset="0"/>
                          <a:ea typeface="Calibri"/>
                          <a:cs typeface="Arial" pitchFamily="34" charset="0"/>
                        </a:rPr>
                        <a:t>19</a:t>
                      </a:r>
                      <a:endParaRPr lang="en-US" sz="1800" dirty="0">
                        <a:solidFill>
                          <a:srgbClr val="111111"/>
                        </a:solidFill>
                        <a:latin typeface="Arial" pitchFamily="34" charset="0"/>
                        <a:ea typeface="Calibri"/>
                        <a:cs typeface="Arial" pitchFamily="34" charset="0"/>
                      </a:endParaRPr>
                    </a:p>
                  </a:txBody>
                  <a:tcPr marL="68580" marR="68580" marT="0" marB="0" anchor="ctr">
                    <a:lnL>
                      <a:noFill/>
                    </a:lnL>
                    <a:lnR>
                      <a:noFill/>
                    </a:lnR>
                    <a:lnT w="12700" cap="flat" cmpd="sng" algn="ctr">
                      <a:solidFill>
                        <a:srgbClr val="11111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21527" name="TextBox 8"/>
          <p:cNvSpPr txBox="1">
            <a:spLocks noChangeArrowheads="1"/>
          </p:cNvSpPr>
          <p:nvPr/>
        </p:nvSpPr>
        <p:spPr bwMode="auto">
          <a:xfrm>
            <a:off x="3838885" y="2043100"/>
            <a:ext cx="5064439" cy="3417888"/>
          </a:xfrm>
          <a:prstGeom prst="rect">
            <a:avLst/>
          </a:prstGeom>
          <a:noFill/>
          <a:ln w="9525">
            <a:noFill/>
            <a:miter lim="800000"/>
            <a:headEnd/>
            <a:tailEnd/>
          </a:ln>
        </p:spPr>
        <p:txBody>
          <a:bodyPr wrap="square">
            <a:spAutoFit/>
          </a:bodyPr>
          <a:lstStyle/>
          <a:p>
            <a:pPr marL="177800" indent="-177800" defTabSz="914400">
              <a:buFont typeface="Arial" charset="0"/>
              <a:buChar char="•"/>
            </a:pPr>
            <a:r>
              <a:rPr lang="en-US" b="1" dirty="0">
                <a:solidFill>
                  <a:srgbClr val="111111"/>
                </a:solidFill>
                <a:latin typeface="Calibri"/>
              </a:rPr>
              <a:t>1 patient with SD &gt; 4+yr (remains on therapy) </a:t>
            </a:r>
          </a:p>
          <a:p>
            <a:pPr marL="177800" indent="-177800" defTabSz="914400">
              <a:buFont typeface="Arial" charset="0"/>
              <a:buChar char="•"/>
            </a:pPr>
            <a:endParaRPr lang="en-US" b="1" dirty="0">
              <a:solidFill>
                <a:srgbClr val="111111"/>
              </a:solidFill>
              <a:latin typeface="Calibri"/>
            </a:endParaRPr>
          </a:p>
          <a:p>
            <a:pPr marL="177800" indent="-177800" defTabSz="914400">
              <a:buFont typeface="Arial" charset="0"/>
              <a:buChar char="•"/>
            </a:pPr>
            <a:r>
              <a:rPr lang="en-US" b="1" dirty="0">
                <a:solidFill>
                  <a:srgbClr val="111111"/>
                </a:solidFill>
                <a:latin typeface="Calibri"/>
              </a:rPr>
              <a:t>1 patient with SD &gt; 1yr </a:t>
            </a:r>
          </a:p>
          <a:p>
            <a:pPr marL="177800" indent="-177800" defTabSz="914400">
              <a:buFont typeface="Arial" charset="0"/>
              <a:buChar char="•"/>
            </a:pPr>
            <a:endParaRPr lang="en-US" b="1" dirty="0">
              <a:solidFill>
                <a:srgbClr val="111111"/>
              </a:solidFill>
              <a:latin typeface="Calibri"/>
            </a:endParaRPr>
          </a:p>
          <a:p>
            <a:pPr marL="177800" indent="-177800" defTabSz="914400">
              <a:buFont typeface="Arial" charset="0"/>
              <a:buChar char="•"/>
            </a:pPr>
            <a:r>
              <a:rPr lang="en-US" b="1" dirty="0">
                <a:solidFill>
                  <a:srgbClr val="111111"/>
                </a:solidFill>
                <a:latin typeface="Calibri"/>
              </a:rPr>
              <a:t>1 patient with unresectable LABC after neoadjuvant </a:t>
            </a:r>
            <a:r>
              <a:rPr lang="en-US" b="1" dirty="0" err="1">
                <a:solidFill>
                  <a:srgbClr val="111111"/>
                </a:solidFill>
                <a:latin typeface="Calibri"/>
              </a:rPr>
              <a:t>ddAC</a:t>
            </a:r>
            <a:r>
              <a:rPr lang="en-US" b="1" dirty="0" err="1">
                <a:solidFill>
                  <a:srgbClr val="111111"/>
                </a:solidFill>
                <a:latin typeface="Calibri"/>
                <a:sym typeface="Wingdings" pitchFamily="2" charset="2"/>
              </a:rPr>
              <a:t></a:t>
            </a:r>
            <a:r>
              <a:rPr lang="en-US" b="1" dirty="0" err="1">
                <a:solidFill>
                  <a:srgbClr val="111111"/>
                </a:solidFill>
                <a:latin typeface="Calibri"/>
              </a:rPr>
              <a:t>T</a:t>
            </a:r>
            <a:r>
              <a:rPr lang="en-US" b="1" dirty="0">
                <a:solidFill>
                  <a:srgbClr val="111111"/>
                </a:solidFill>
                <a:latin typeface="Calibri"/>
              </a:rPr>
              <a:t> was able to proceed to curative surgery after &gt;6mo on bicalutamide</a:t>
            </a:r>
          </a:p>
          <a:p>
            <a:pPr marL="177800" indent="-177800" defTabSz="914400"/>
            <a:endParaRPr lang="en-US" b="1" dirty="0">
              <a:solidFill>
                <a:srgbClr val="111111"/>
              </a:solidFill>
              <a:latin typeface="Calibri"/>
            </a:endParaRPr>
          </a:p>
          <a:p>
            <a:pPr marL="177800" indent="-177800" defTabSz="914400">
              <a:buFont typeface="Arial" charset="0"/>
              <a:buChar char="•"/>
            </a:pPr>
            <a:r>
              <a:rPr lang="en-US" b="1" dirty="0">
                <a:solidFill>
                  <a:srgbClr val="111111"/>
                </a:solidFill>
                <a:latin typeface="Calibri"/>
              </a:rPr>
              <a:t>1 patient with SD &gt; 6mo</a:t>
            </a:r>
          </a:p>
          <a:p>
            <a:pPr marL="177800" indent="-177800" defTabSz="914400">
              <a:buFont typeface="Arial" charset="0"/>
              <a:buChar char="•"/>
            </a:pPr>
            <a:endParaRPr lang="en-US" b="1" dirty="0">
              <a:solidFill>
                <a:srgbClr val="111111"/>
              </a:solidFill>
              <a:latin typeface="Calibri"/>
            </a:endParaRPr>
          </a:p>
          <a:p>
            <a:pPr marL="177800" indent="-177800" defTabSz="914400">
              <a:buFont typeface="Arial" charset="0"/>
              <a:buChar char="•"/>
            </a:pPr>
            <a:r>
              <a:rPr lang="en-US" b="1" dirty="0">
                <a:solidFill>
                  <a:srgbClr val="111111"/>
                </a:solidFill>
                <a:latin typeface="Calibri"/>
              </a:rPr>
              <a:t>1 patient with SD &gt; </a:t>
            </a:r>
            <a:r>
              <a:rPr lang="en-US" b="1" dirty="0" smtClean="0">
                <a:solidFill>
                  <a:srgbClr val="111111"/>
                </a:solidFill>
                <a:latin typeface="Calibri"/>
              </a:rPr>
              <a:t>11+ mo </a:t>
            </a:r>
            <a:r>
              <a:rPr lang="en-US" b="1" dirty="0">
                <a:solidFill>
                  <a:srgbClr val="111111"/>
                </a:solidFill>
                <a:latin typeface="Calibri"/>
              </a:rPr>
              <a:t>(remains on therapy)</a:t>
            </a:r>
          </a:p>
          <a:p>
            <a:pPr marL="177800" indent="-177800" defTabSz="914400"/>
            <a:endParaRPr lang="en-US" b="1" dirty="0">
              <a:solidFill>
                <a:srgbClr val="111111"/>
              </a:solidFill>
              <a:latin typeface="Calibri"/>
            </a:endParaRPr>
          </a:p>
        </p:txBody>
      </p:sp>
      <p:sp>
        <p:nvSpPr>
          <p:cNvPr id="6" name="Left Brace 5"/>
          <p:cNvSpPr/>
          <p:nvPr/>
        </p:nvSpPr>
        <p:spPr>
          <a:xfrm>
            <a:off x="3218173" y="1568438"/>
            <a:ext cx="1139825" cy="4495800"/>
          </a:xfrm>
          <a:prstGeom prst="leftBrace">
            <a:avLst>
              <a:gd name="adj1" fmla="val 8333"/>
              <a:gd name="adj2" fmla="val 51883"/>
            </a:avLst>
          </a:prstGeom>
          <a:ln w="31750">
            <a:solidFill>
              <a:srgbClr val="111111"/>
            </a:solidFill>
          </a:ln>
        </p:spPr>
        <p:style>
          <a:lnRef idx="1">
            <a:schemeClr val="accent1"/>
          </a:lnRef>
          <a:fillRef idx="0">
            <a:schemeClr val="accent1"/>
          </a:fillRef>
          <a:effectRef idx="0">
            <a:schemeClr val="accent1"/>
          </a:effectRef>
          <a:fontRef idx="minor">
            <a:schemeClr val="tx1"/>
          </a:fontRef>
        </p:style>
        <p:txBody>
          <a:bodyPr anchor="ctr"/>
          <a:lstStyle/>
          <a:p>
            <a:pPr algn="ctr" defTabSz="914400">
              <a:defRPr/>
            </a:pPr>
            <a:endParaRPr lang="en-US">
              <a:solidFill>
                <a:prstClr val="black"/>
              </a:solidFill>
              <a:latin typeface="Calibri"/>
            </a:endParaRPr>
          </a:p>
        </p:txBody>
      </p:sp>
      <p:sp>
        <p:nvSpPr>
          <p:cNvPr id="21529" name="TextBox 10"/>
          <p:cNvSpPr txBox="1">
            <a:spLocks noChangeArrowheads="1"/>
          </p:cNvSpPr>
          <p:nvPr/>
        </p:nvSpPr>
        <p:spPr bwMode="auto">
          <a:xfrm>
            <a:off x="213640" y="5137138"/>
            <a:ext cx="3613150" cy="646331"/>
          </a:xfrm>
          <a:prstGeom prst="rect">
            <a:avLst/>
          </a:prstGeom>
          <a:noFill/>
          <a:ln w="25400">
            <a:noFill/>
            <a:miter lim="800000"/>
            <a:headEnd/>
            <a:tailEnd/>
          </a:ln>
        </p:spPr>
        <p:txBody>
          <a:bodyPr wrap="square">
            <a:spAutoFit/>
          </a:bodyPr>
          <a:lstStyle/>
          <a:p>
            <a:pPr defTabSz="914400"/>
            <a:r>
              <a:rPr lang="en-US" b="1" dirty="0">
                <a:solidFill>
                  <a:srgbClr val="111111"/>
                </a:solidFill>
                <a:latin typeface="Calibri"/>
                <a:cs typeface="Calibri"/>
              </a:rPr>
              <a:t>Clinical Benefit </a:t>
            </a:r>
            <a:r>
              <a:rPr lang="en-US" b="1" dirty="0" smtClean="0">
                <a:solidFill>
                  <a:srgbClr val="111111"/>
                </a:solidFill>
                <a:latin typeface="Calibri"/>
                <a:cs typeface="Calibri"/>
              </a:rPr>
              <a:t>Rate </a:t>
            </a:r>
            <a:br>
              <a:rPr lang="en-US" b="1" dirty="0" smtClean="0">
                <a:solidFill>
                  <a:srgbClr val="111111"/>
                </a:solidFill>
                <a:latin typeface="Calibri"/>
                <a:cs typeface="Calibri"/>
              </a:rPr>
            </a:br>
            <a:r>
              <a:rPr lang="en-US" b="1" dirty="0" smtClean="0">
                <a:latin typeface="Calibri"/>
                <a:cs typeface="Calibri"/>
              </a:rPr>
              <a:t>(CR </a:t>
            </a:r>
            <a:r>
              <a:rPr lang="en-US" b="1" dirty="0">
                <a:latin typeface="Calibri"/>
                <a:cs typeface="Calibri"/>
              </a:rPr>
              <a:t>+ PR + SD &gt; 6 months)</a:t>
            </a:r>
            <a:r>
              <a:rPr lang="en-US" b="1" dirty="0" smtClean="0">
                <a:solidFill>
                  <a:srgbClr val="111111"/>
                </a:solidFill>
                <a:latin typeface="Calibri"/>
                <a:cs typeface="Calibri"/>
              </a:rPr>
              <a:t> </a:t>
            </a:r>
            <a:r>
              <a:rPr lang="en-US" b="1" dirty="0">
                <a:solidFill>
                  <a:srgbClr val="111111"/>
                </a:solidFill>
                <a:latin typeface="Calibri"/>
                <a:cs typeface="Calibri"/>
              </a:rPr>
              <a:t>= </a:t>
            </a:r>
            <a:r>
              <a:rPr lang="en-US" b="1" dirty="0" smtClean="0">
                <a:solidFill>
                  <a:srgbClr val="111111"/>
                </a:solidFill>
                <a:latin typeface="Calibri"/>
                <a:cs typeface="Calibri"/>
              </a:rPr>
              <a:t>19.2% </a:t>
            </a:r>
            <a:endParaRPr lang="en-US" b="1" dirty="0">
              <a:solidFill>
                <a:srgbClr val="111111"/>
              </a:solidFill>
              <a:latin typeface="Calibri"/>
              <a:cs typeface="Calibri"/>
            </a:endParaRPr>
          </a:p>
        </p:txBody>
      </p:sp>
      <p:sp>
        <p:nvSpPr>
          <p:cNvPr id="21530" name="Rectangle 7"/>
          <p:cNvSpPr>
            <a:spLocks noChangeArrowheads="1"/>
          </p:cNvSpPr>
          <p:nvPr/>
        </p:nvSpPr>
        <p:spPr bwMode="auto">
          <a:xfrm>
            <a:off x="127310" y="1674800"/>
            <a:ext cx="3070328" cy="369332"/>
          </a:xfrm>
          <a:prstGeom prst="rect">
            <a:avLst/>
          </a:prstGeom>
          <a:noFill/>
          <a:ln w="9525">
            <a:noFill/>
            <a:miter lim="800000"/>
            <a:headEnd/>
            <a:tailEnd/>
          </a:ln>
        </p:spPr>
        <p:txBody>
          <a:bodyPr wrap="none">
            <a:spAutoFit/>
          </a:bodyPr>
          <a:lstStyle/>
          <a:p>
            <a:pPr defTabSz="914400"/>
            <a:r>
              <a:rPr lang="en-US" b="1" dirty="0">
                <a:solidFill>
                  <a:srgbClr val="111111"/>
                </a:solidFill>
                <a:latin typeface="Calibri"/>
                <a:cs typeface="Tahoma" pitchFamily="34" charset="0"/>
              </a:rPr>
              <a:t>Median # of cycles: 3 (2 – </a:t>
            </a:r>
            <a:r>
              <a:rPr lang="en-US" b="1" dirty="0" smtClean="0">
                <a:solidFill>
                  <a:srgbClr val="111111"/>
                </a:solidFill>
                <a:latin typeface="Calibri"/>
                <a:cs typeface="Tahoma" pitchFamily="34" charset="0"/>
              </a:rPr>
              <a:t>57+)</a:t>
            </a:r>
            <a:endParaRPr lang="en-US" b="1" dirty="0">
              <a:solidFill>
                <a:srgbClr val="111111"/>
              </a:solidFill>
              <a:latin typeface="Calibri"/>
              <a:cs typeface="Tahoma" pitchFamily="34" charset="0"/>
            </a:endParaRPr>
          </a:p>
        </p:txBody>
      </p:sp>
      <p:sp>
        <p:nvSpPr>
          <p:cNvPr id="21531" name="TextBox 8"/>
          <p:cNvSpPr txBox="1">
            <a:spLocks noChangeArrowheads="1"/>
          </p:cNvSpPr>
          <p:nvPr/>
        </p:nvSpPr>
        <p:spPr bwMode="auto">
          <a:xfrm>
            <a:off x="142875" y="6388100"/>
            <a:ext cx="5018088" cy="307975"/>
          </a:xfrm>
          <a:prstGeom prst="rect">
            <a:avLst/>
          </a:prstGeom>
          <a:noFill/>
          <a:ln w="9525">
            <a:noFill/>
            <a:miter lim="800000"/>
            <a:headEnd/>
            <a:tailEnd/>
          </a:ln>
        </p:spPr>
        <p:txBody>
          <a:bodyPr>
            <a:spAutoFit/>
          </a:bodyPr>
          <a:lstStyle/>
          <a:p>
            <a:pPr defTabSz="914400"/>
            <a:r>
              <a:rPr lang="en-US" sz="1400">
                <a:solidFill>
                  <a:prstClr val="white"/>
                </a:solidFill>
                <a:latin typeface="Calibri"/>
              </a:rPr>
              <a:t>*As of April 15, 2012</a:t>
            </a:r>
          </a:p>
        </p:txBody>
      </p:sp>
      <p:sp>
        <p:nvSpPr>
          <p:cNvPr id="2" name="TextBox 1"/>
          <p:cNvSpPr txBox="1"/>
          <p:nvPr/>
        </p:nvSpPr>
        <p:spPr>
          <a:xfrm>
            <a:off x="168275" y="6400082"/>
            <a:ext cx="6535714" cy="369332"/>
          </a:xfrm>
          <a:prstGeom prst="rect">
            <a:avLst/>
          </a:prstGeom>
          <a:noFill/>
        </p:spPr>
        <p:txBody>
          <a:bodyPr wrap="none" rtlCol="0">
            <a:spAutoFit/>
          </a:bodyPr>
          <a:lstStyle/>
          <a:p>
            <a:r>
              <a:rPr lang="en-US" dirty="0" err="1" smtClean="0"/>
              <a:t>Gucalp</a:t>
            </a:r>
            <a:r>
              <a:rPr lang="en-US" dirty="0" smtClean="0"/>
              <a:t> et al, </a:t>
            </a:r>
            <a:r>
              <a:rPr lang="en-US" dirty="0" err="1" smtClean="0"/>
              <a:t>Proc</a:t>
            </a:r>
            <a:r>
              <a:rPr lang="en-US" dirty="0" smtClean="0"/>
              <a:t> ASCO 2012</a:t>
            </a:r>
            <a:r>
              <a:rPr lang="en-US" dirty="0"/>
              <a:t>;Abstract 1006</a:t>
            </a:r>
            <a:r>
              <a:rPr lang="en-US" dirty="0" smtClean="0"/>
              <a:t> (manuscript submitted)</a:t>
            </a:r>
            <a:endParaRPr lang="en-US" dirty="0"/>
          </a:p>
        </p:txBody>
      </p:sp>
    </p:spTree>
    <p:extLst>
      <p:ext uri="{BB962C8B-B14F-4D97-AF65-F5344CB8AC3E}">
        <p14:creationId xmlns:p14="http://schemas.microsoft.com/office/powerpoint/2010/main" val="2155705349"/>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468"/>
            <a:ext cx="8229600" cy="1143000"/>
          </a:xfrm>
        </p:spPr>
        <p:txBody>
          <a:bodyPr/>
          <a:lstStyle/>
          <a:p>
            <a:r>
              <a:rPr lang="en-US" b="1" dirty="0" smtClean="0">
                <a:solidFill>
                  <a:srgbClr val="010086"/>
                </a:solidFill>
                <a:latin typeface="Arial"/>
                <a:cs typeface="Arial"/>
              </a:rPr>
              <a:t>Future Directions	</a:t>
            </a:r>
            <a:endParaRPr lang="en-US" b="1" dirty="0">
              <a:solidFill>
                <a:srgbClr val="010086"/>
              </a:solidFill>
              <a:latin typeface="Arial"/>
              <a:cs typeface="Arial"/>
            </a:endParaRPr>
          </a:p>
        </p:txBody>
      </p:sp>
      <p:sp>
        <p:nvSpPr>
          <p:cNvPr id="3" name="Content Placeholder 2"/>
          <p:cNvSpPr>
            <a:spLocks noGrp="1"/>
          </p:cNvSpPr>
          <p:nvPr>
            <p:ph idx="1"/>
          </p:nvPr>
        </p:nvSpPr>
        <p:spPr>
          <a:xfrm>
            <a:off x="266549" y="1228532"/>
            <a:ext cx="8529979" cy="4820968"/>
          </a:xfrm>
        </p:spPr>
        <p:txBody>
          <a:bodyPr>
            <a:normAutofit/>
          </a:bodyPr>
          <a:lstStyle/>
          <a:p>
            <a:r>
              <a:rPr lang="en-US" dirty="0" err="1" smtClean="0">
                <a:solidFill>
                  <a:srgbClr val="111111"/>
                </a:solidFill>
              </a:rPr>
              <a:t>Enzalutamide</a:t>
            </a:r>
            <a:r>
              <a:rPr lang="en-US" dirty="0" smtClean="0">
                <a:solidFill>
                  <a:srgbClr val="111111"/>
                </a:solidFill>
              </a:rPr>
              <a:t> (MDV3100) Phase 1</a:t>
            </a:r>
          </a:p>
          <a:p>
            <a:pPr lvl="1"/>
            <a:r>
              <a:rPr lang="en-US" sz="2000" i="1" dirty="0" smtClean="0">
                <a:solidFill>
                  <a:srgbClr val="111111"/>
                </a:solidFill>
              </a:rPr>
              <a:t>MDV3100-08: A phase I open-label, dose-escalation study evaluating the safety, tolerability, and pharmacokinetics of MDV3100 in women with incurable breast cancer.</a:t>
            </a:r>
            <a:r>
              <a:rPr lang="en-US" sz="2000" dirty="0" smtClean="0">
                <a:solidFill>
                  <a:srgbClr val="111111"/>
                </a:solidFill>
              </a:rPr>
              <a:t> (ASCO 2012 TPS668, Poster#18B) </a:t>
            </a:r>
          </a:p>
          <a:p>
            <a:pPr lvl="1"/>
            <a:r>
              <a:rPr lang="en-US" sz="2000" dirty="0" smtClean="0">
                <a:solidFill>
                  <a:srgbClr val="111111"/>
                </a:solidFill>
              </a:rPr>
              <a:t>Collaboration with Drs. Richter and Elias (U of Colorado) and Dr. </a:t>
            </a:r>
            <a:r>
              <a:rPr lang="en-US" sz="2000" dirty="0" err="1" smtClean="0">
                <a:solidFill>
                  <a:srgbClr val="111111"/>
                </a:solidFill>
              </a:rPr>
              <a:t>LaRusso</a:t>
            </a:r>
            <a:r>
              <a:rPr lang="en-US" sz="2000" dirty="0" smtClean="0">
                <a:solidFill>
                  <a:srgbClr val="111111"/>
                </a:solidFill>
              </a:rPr>
              <a:t> (</a:t>
            </a:r>
            <a:r>
              <a:rPr lang="en-US" sz="2000" dirty="0" err="1" smtClean="0">
                <a:solidFill>
                  <a:srgbClr val="111111"/>
                </a:solidFill>
              </a:rPr>
              <a:t>Karmanos</a:t>
            </a:r>
            <a:r>
              <a:rPr lang="en-US" sz="2000" dirty="0" smtClean="0">
                <a:solidFill>
                  <a:srgbClr val="111111"/>
                </a:solidFill>
              </a:rPr>
              <a:t>)</a:t>
            </a:r>
          </a:p>
          <a:p>
            <a:pPr lvl="1"/>
            <a:endParaRPr lang="en-US" sz="2000" dirty="0" smtClean="0">
              <a:solidFill>
                <a:srgbClr val="111111"/>
              </a:solidFill>
            </a:endParaRPr>
          </a:p>
          <a:p>
            <a:r>
              <a:rPr lang="en-US" dirty="0" smtClean="0">
                <a:solidFill>
                  <a:srgbClr val="111111"/>
                </a:solidFill>
              </a:rPr>
              <a:t>Abiraterone acetate Phase II in patients with AR(+), ER/PR(-) MBC (TBCRC)</a:t>
            </a:r>
            <a:endParaRPr lang="en-US" sz="2000" dirty="0" smtClean="0">
              <a:solidFill>
                <a:srgbClr val="FF0000"/>
              </a:solidFill>
            </a:endParaRPr>
          </a:p>
          <a:p>
            <a:pPr lvl="1"/>
            <a:r>
              <a:rPr lang="en-US" sz="2000" dirty="0" smtClean="0">
                <a:solidFill>
                  <a:srgbClr val="111111"/>
                </a:solidFill>
              </a:rPr>
              <a:t>Collaboration with Drs. </a:t>
            </a:r>
            <a:r>
              <a:rPr lang="en-US" sz="2000" dirty="0" err="1"/>
              <a:t>Bonnefoi</a:t>
            </a:r>
            <a:r>
              <a:rPr lang="en-US" sz="2000" dirty="0"/>
              <a:t> and </a:t>
            </a:r>
            <a:r>
              <a:rPr lang="en-US" sz="2000" dirty="0" err="1" smtClean="0"/>
              <a:t>Goncalves</a:t>
            </a:r>
            <a:r>
              <a:rPr lang="en-US" sz="2000" dirty="0" smtClean="0"/>
              <a:t> </a:t>
            </a:r>
            <a:r>
              <a:rPr lang="en-US" sz="2000" dirty="0" smtClean="0">
                <a:solidFill>
                  <a:srgbClr val="111111"/>
                </a:solidFill>
              </a:rPr>
              <a:t>(</a:t>
            </a:r>
            <a:r>
              <a:rPr lang="en-US" sz="2000" dirty="0" err="1" smtClean="0">
                <a:solidFill>
                  <a:srgbClr val="111111"/>
                </a:solidFill>
              </a:rPr>
              <a:t>Unicancer</a:t>
            </a:r>
            <a:r>
              <a:rPr lang="en-US" sz="2000" dirty="0" smtClean="0">
                <a:solidFill>
                  <a:srgbClr val="111111"/>
                </a:solidFill>
              </a:rPr>
              <a:t>) </a:t>
            </a:r>
          </a:p>
          <a:p>
            <a:pPr lvl="1"/>
            <a:r>
              <a:rPr lang="en-US" sz="2000" dirty="0" smtClean="0">
                <a:solidFill>
                  <a:srgbClr val="111111"/>
                </a:solidFill>
              </a:rPr>
              <a:t>Exploratory cohort of patients with AR(+) HER2(+) breast cancer </a:t>
            </a:r>
            <a:endParaRPr lang="en-US" sz="1600" dirty="0" smtClean="0">
              <a:solidFill>
                <a:srgbClr val="111111"/>
              </a:solidFill>
            </a:endParaRPr>
          </a:p>
          <a:p>
            <a:endParaRPr lang="en-US" sz="2400" dirty="0" smtClean="0">
              <a:solidFill>
                <a:srgbClr val="111111"/>
              </a:solidFill>
            </a:endParaRPr>
          </a:p>
          <a:p>
            <a:pPr>
              <a:buNone/>
            </a:pPr>
            <a:endParaRPr lang="en-US" dirty="0">
              <a:solidFill>
                <a:srgbClr val="111111"/>
              </a:solidFill>
            </a:endParaRPr>
          </a:p>
        </p:txBody>
      </p:sp>
      <p:pic>
        <p:nvPicPr>
          <p:cNvPr id="5" name="Image 1" descr="C:\Documents and Settings\buffard\Mes documents\Mes images\PPT FEDERATION UNICANCER.jpg"/>
          <p:cNvPicPr>
            <a:picLocks noChangeAspect="1" noChangeArrowheads="1"/>
          </p:cNvPicPr>
          <p:nvPr/>
        </p:nvPicPr>
        <p:blipFill>
          <a:blip r:embed="rId3" cstate="print"/>
          <a:srcRect/>
          <a:stretch>
            <a:fillRect/>
          </a:stretch>
        </p:blipFill>
        <p:spPr bwMode="auto">
          <a:xfrm>
            <a:off x="6899358" y="6149023"/>
            <a:ext cx="2250120" cy="708977"/>
          </a:xfrm>
          <a:prstGeom prst="rect">
            <a:avLst/>
          </a:prstGeom>
          <a:noFill/>
        </p:spPr>
      </p:pic>
      <p:pic>
        <p:nvPicPr>
          <p:cNvPr id="8" name="Picture 12"/>
          <p:cNvPicPr>
            <a:picLocks noChangeAspect="1" noChangeArrowheads="1"/>
          </p:cNvPicPr>
          <p:nvPr/>
        </p:nvPicPr>
        <p:blipFill>
          <a:blip r:embed="rId4"/>
          <a:srcRect l="4736" t="22578" r="61612" b="57999"/>
          <a:stretch>
            <a:fillRect/>
          </a:stretch>
        </p:blipFill>
        <p:spPr bwMode="auto">
          <a:xfrm>
            <a:off x="1" y="6135481"/>
            <a:ext cx="2054482" cy="733459"/>
          </a:xfrm>
          <a:prstGeom prst="rect">
            <a:avLst/>
          </a:prstGeom>
          <a:noFill/>
          <a:ln w="9525" algn="ctr">
            <a:noFill/>
            <a:miter lim="800000"/>
            <a:headEnd/>
            <a:tailEnd/>
          </a:ln>
        </p:spPr>
      </p:pic>
      <p:pic>
        <p:nvPicPr>
          <p:cNvPr id="4" name="Picture 5" descr="index"/>
          <p:cNvPicPr>
            <a:picLocks noChangeAspect="1" noChangeArrowheads="1"/>
          </p:cNvPicPr>
          <p:nvPr/>
        </p:nvPicPr>
        <p:blipFill>
          <a:blip r:embed="rId5" cstate="print"/>
          <a:srcRect/>
          <a:stretch>
            <a:fillRect/>
          </a:stretch>
        </p:blipFill>
        <p:spPr bwMode="auto">
          <a:xfrm>
            <a:off x="6183025" y="6149023"/>
            <a:ext cx="716333" cy="708977"/>
          </a:xfrm>
          <a:prstGeom prst="rect">
            <a:avLst/>
          </a:prstGeom>
          <a:noFill/>
          <a:ln w="9525">
            <a:noFill/>
            <a:miter lim="800000"/>
            <a:headEnd/>
            <a:tailEnd/>
          </a:ln>
        </p:spPr>
      </p:pic>
      <p:sp>
        <p:nvSpPr>
          <p:cNvPr id="10" name="TextBox 9"/>
          <p:cNvSpPr txBox="1"/>
          <p:nvPr/>
        </p:nvSpPr>
        <p:spPr>
          <a:xfrm>
            <a:off x="2116740" y="6401504"/>
            <a:ext cx="4407797" cy="353943"/>
          </a:xfrm>
          <a:prstGeom prst="rect">
            <a:avLst/>
          </a:prstGeom>
          <a:noFill/>
        </p:spPr>
        <p:txBody>
          <a:bodyPr wrap="square" rtlCol="0">
            <a:spAutoFit/>
          </a:bodyPr>
          <a:lstStyle/>
          <a:p>
            <a:r>
              <a:rPr lang="en-US" sz="1700" dirty="0" err="1" smtClean="0"/>
              <a:t>Gucalp</a:t>
            </a:r>
            <a:r>
              <a:rPr lang="en-US" sz="1700" dirty="0" smtClean="0"/>
              <a:t> et al, </a:t>
            </a:r>
            <a:r>
              <a:rPr lang="en-US" sz="1700" dirty="0" err="1" smtClean="0"/>
              <a:t>Proc</a:t>
            </a:r>
            <a:r>
              <a:rPr lang="en-US" sz="1700" dirty="0" smtClean="0"/>
              <a:t> ASCO 2012</a:t>
            </a:r>
            <a:r>
              <a:rPr lang="de-DE" sz="1700" dirty="0"/>
              <a:t>;Abstract 1006.</a:t>
            </a:r>
            <a:endParaRPr lang="en-US" sz="1700" dirty="0"/>
          </a:p>
        </p:txBody>
      </p:sp>
    </p:spTree>
    <p:extLst>
      <p:ext uri="{BB962C8B-B14F-4D97-AF65-F5344CB8AC3E}">
        <p14:creationId xmlns:p14="http://schemas.microsoft.com/office/powerpoint/2010/main" val="1871137634"/>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descr="Hudis_Slide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76239" y="3120760"/>
            <a:ext cx="1269640" cy="2082456"/>
          </a:xfrm>
          <a:prstGeom prst="rect">
            <a:avLst/>
          </a:prstGeom>
        </p:spPr>
      </p:pic>
      <p:sp>
        <p:nvSpPr>
          <p:cNvPr id="2" name="Title 1"/>
          <p:cNvSpPr>
            <a:spLocks noGrp="1"/>
          </p:cNvSpPr>
          <p:nvPr>
            <p:ph type="title"/>
          </p:nvPr>
        </p:nvSpPr>
        <p:spPr>
          <a:xfrm>
            <a:off x="0" y="0"/>
            <a:ext cx="9144000" cy="1143000"/>
          </a:xfrm>
        </p:spPr>
        <p:txBody>
          <a:bodyPr>
            <a:normAutofit/>
          </a:bodyPr>
          <a:lstStyle/>
          <a:p>
            <a:r>
              <a:rPr lang="en-US" sz="3600" b="1" dirty="0" err="1" smtClean="0">
                <a:solidFill>
                  <a:srgbClr val="010086"/>
                </a:solidFill>
                <a:latin typeface="Arial"/>
                <a:cs typeface="Arial"/>
              </a:rPr>
              <a:t>Enzalutamide</a:t>
            </a:r>
            <a:r>
              <a:rPr lang="en-US" sz="3600" b="1" dirty="0" smtClean="0">
                <a:solidFill>
                  <a:srgbClr val="010086"/>
                </a:solidFill>
                <a:latin typeface="Arial"/>
                <a:cs typeface="Arial"/>
              </a:rPr>
              <a:t>: Mechanism of Action</a:t>
            </a:r>
            <a:endParaRPr lang="en-US" sz="3600" b="1" dirty="0">
              <a:solidFill>
                <a:srgbClr val="010086"/>
              </a:solidFill>
              <a:latin typeface="Arial"/>
              <a:cs typeface="Arial"/>
            </a:endParaRPr>
          </a:p>
        </p:txBody>
      </p:sp>
      <p:sp>
        <p:nvSpPr>
          <p:cNvPr id="6" name="TextBox 5"/>
          <p:cNvSpPr txBox="1"/>
          <p:nvPr/>
        </p:nvSpPr>
        <p:spPr>
          <a:xfrm>
            <a:off x="221657" y="6522913"/>
            <a:ext cx="8621021" cy="307777"/>
          </a:xfrm>
          <a:prstGeom prst="rect">
            <a:avLst/>
          </a:prstGeom>
          <a:noFill/>
        </p:spPr>
        <p:txBody>
          <a:bodyPr wrap="square" rtlCol="0">
            <a:spAutoFit/>
          </a:bodyPr>
          <a:lstStyle/>
          <a:p>
            <a:pPr defTabSz="914400"/>
            <a:r>
              <a:rPr lang="en-US" sz="1400" dirty="0">
                <a:latin typeface="Calibri"/>
                <a:cs typeface="Calibri"/>
              </a:rPr>
              <a:t>Adapted from </a:t>
            </a:r>
            <a:r>
              <a:rPr lang="en-US" sz="1400" dirty="0" err="1" smtClean="0">
                <a:solidFill>
                  <a:prstClr val="black"/>
                </a:solidFill>
                <a:latin typeface="Calibri"/>
                <a:cs typeface="Calibri"/>
              </a:rPr>
              <a:t>Scher</a:t>
            </a:r>
            <a:r>
              <a:rPr lang="en-US" sz="1400" dirty="0" smtClean="0">
                <a:solidFill>
                  <a:prstClr val="black"/>
                </a:solidFill>
                <a:latin typeface="Calibri"/>
                <a:cs typeface="Calibri"/>
              </a:rPr>
              <a:t> HI et al. ASCO Genitourinary Cancers Symposium. 2012. </a:t>
            </a:r>
            <a:endParaRPr lang="en-US" sz="1400" dirty="0">
              <a:solidFill>
                <a:prstClr val="black"/>
              </a:solidFill>
              <a:latin typeface="Calibri"/>
              <a:cs typeface="Calibri"/>
            </a:endParaRPr>
          </a:p>
        </p:txBody>
      </p:sp>
      <p:grpSp>
        <p:nvGrpSpPr>
          <p:cNvPr id="5" name="Group 4"/>
          <p:cNvGrpSpPr/>
          <p:nvPr/>
        </p:nvGrpSpPr>
        <p:grpSpPr>
          <a:xfrm>
            <a:off x="715525" y="1469783"/>
            <a:ext cx="1316995" cy="846594"/>
            <a:chOff x="562665" y="1563847"/>
            <a:chExt cx="1316995" cy="846594"/>
          </a:xfrm>
        </p:grpSpPr>
        <p:sp>
          <p:nvSpPr>
            <p:cNvPr id="3" name="Oval 2"/>
            <p:cNvSpPr/>
            <p:nvPr/>
          </p:nvSpPr>
          <p:spPr>
            <a:xfrm>
              <a:off x="587944" y="1563847"/>
              <a:ext cx="1291716" cy="846594"/>
            </a:xfrm>
            <a:prstGeom prst="ellipse">
              <a:avLst/>
            </a:prstGeom>
            <a:solidFill>
              <a:srgbClr val="31859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562665" y="1763736"/>
              <a:ext cx="1316995" cy="369332"/>
            </a:xfrm>
            <a:prstGeom prst="rect">
              <a:avLst/>
            </a:prstGeom>
            <a:noFill/>
          </p:spPr>
          <p:txBody>
            <a:bodyPr wrap="square" rtlCol="0">
              <a:spAutoFit/>
            </a:bodyPr>
            <a:lstStyle/>
            <a:p>
              <a:pPr algn="ctr"/>
              <a:r>
                <a:rPr lang="en-US" dirty="0">
                  <a:solidFill>
                    <a:schemeClr val="bg1"/>
                  </a:solidFill>
                </a:rPr>
                <a:t>Androgens</a:t>
              </a:r>
            </a:p>
          </p:txBody>
        </p:sp>
      </p:grpSp>
      <p:grpSp>
        <p:nvGrpSpPr>
          <p:cNvPr id="8" name="Group 7"/>
          <p:cNvGrpSpPr/>
          <p:nvPr/>
        </p:nvGrpSpPr>
        <p:grpSpPr>
          <a:xfrm>
            <a:off x="1656236" y="2492749"/>
            <a:ext cx="1316995" cy="846594"/>
            <a:chOff x="562665" y="1563847"/>
            <a:chExt cx="1316995" cy="846594"/>
          </a:xfrm>
        </p:grpSpPr>
        <p:sp>
          <p:nvSpPr>
            <p:cNvPr id="9" name="Oval 8"/>
            <p:cNvSpPr/>
            <p:nvPr/>
          </p:nvSpPr>
          <p:spPr>
            <a:xfrm>
              <a:off x="587944" y="1563847"/>
              <a:ext cx="1291716" cy="846594"/>
            </a:xfrm>
            <a:prstGeom prst="ellipse">
              <a:avLst/>
            </a:prstGeom>
            <a:solidFill>
              <a:srgbClr val="31859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562665" y="1763736"/>
              <a:ext cx="1316995" cy="369332"/>
            </a:xfrm>
            <a:prstGeom prst="rect">
              <a:avLst/>
            </a:prstGeom>
            <a:noFill/>
          </p:spPr>
          <p:txBody>
            <a:bodyPr wrap="square" rtlCol="0">
              <a:spAutoFit/>
            </a:bodyPr>
            <a:lstStyle/>
            <a:p>
              <a:pPr algn="ctr"/>
              <a:r>
                <a:rPr lang="en-US" dirty="0">
                  <a:solidFill>
                    <a:schemeClr val="bg1"/>
                  </a:solidFill>
                </a:rPr>
                <a:t>Androgens</a:t>
              </a:r>
            </a:p>
          </p:txBody>
        </p:sp>
      </p:grpSp>
      <p:cxnSp>
        <p:nvCxnSpPr>
          <p:cNvPr id="11" name="Straight Connector 10"/>
          <p:cNvCxnSpPr/>
          <p:nvPr/>
        </p:nvCxnSpPr>
        <p:spPr>
          <a:xfrm flipH="1" flipV="1">
            <a:off x="6243966" y="1763736"/>
            <a:ext cx="952469" cy="1493300"/>
          </a:xfrm>
          <a:prstGeom prst="line">
            <a:avLst/>
          </a:prstGeom>
          <a:ln>
            <a:solidFill>
              <a:srgbClr val="000000"/>
            </a:solidFill>
            <a:headEnd type="none"/>
            <a:tailEnd type="arrow"/>
          </a:ln>
        </p:spPr>
        <p:style>
          <a:lnRef idx="2">
            <a:schemeClr val="accent1"/>
          </a:lnRef>
          <a:fillRef idx="0">
            <a:schemeClr val="accent1"/>
          </a:fillRef>
          <a:effectRef idx="1">
            <a:schemeClr val="accent1"/>
          </a:effectRef>
          <a:fontRef idx="minor">
            <a:schemeClr val="tx1"/>
          </a:fontRef>
        </p:style>
      </p:cxnSp>
      <p:grpSp>
        <p:nvGrpSpPr>
          <p:cNvPr id="14" name="Group 13"/>
          <p:cNvGrpSpPr/>
          <p:nvPr/>
        </p:nvGrpSpPr>
        <p:grpSpPr>
          <a:xfrm>
            <a:off x="3196666" y="4421104"/>
            <a:ext cx="446814" cy="446814"/>
            <a:chOff x="8583983" y="4644509"/>
            <a:chExt cx="446814" cy="446814"/>
          </a:xfrm>
        </p:grpSpPr>
        <p:sp>
          <p:nvSpPr>
            <p:cNvPr id="12" name="Rectangle 11"/>
            <p:cNvSpPr/>
            <p:nvPr/>
          </p:nvSpPr>
          <p:spPr>
            <a:xfrm>
              <a:off x="8583983" y="4644509"/>
              <a:ext cx="446814" cy="446814"/>
            </a:xfrm>
            <a:prstGeom prst="rect">
              <a:avLst/>
            </a:prstGeom>
            <a:noFill/>
            <a:ln w="19050" cmpd="sng"/>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8583983" y="4644511"/>
              <a:ext cx="446814" cy="430887"/>
            </a:xfrm>
            <a:prstGeom prst="rect">
              <a:avLst/>
            </a:prstGeom>
            <a:noFill/>
          </p:spPr>
          <p:txBody>
            <a:bodyPr wrap="square" rtlCol="0">
              <a:spAutoFit/>
            </a:bodyPr>
            <a:lstStyle/>
            <a:p>
              <a:pPr algn="ctr"/>
              <a:r>
                <a:rPr lang="en-US" sz="2200" dirty="0" smtClean="0"/>
                <a:t>1</a:t>
              </a:r>
              <a:endParaRPr lang="en-US" sz="2200" dirty="0"/>
            </a:p>
          </p:txBody>
        </p:sp>
      </p:grpSp>
      <p:grpSp>
        <p:nvGrpSpPr>
          <p:cNvPr id="17" name="Group 16"/>
          <p:cNvGrpSpPr/>
          <p:nvPr/>
        </p:nvGrpSpPr>
        <p:grpSpPr>
          <a:xfrm>
            <a:off x="4207929" y="3339342"/>
            <a:ext cx="446814" cy="446814"/>
            <a:chOff x="8583983" y="4644509"/>
            <a:chExt cx="446814" cy="446814"/>
          </a:xfrm>
        </p:grpSpPr>
        <p:sp>
          <p:nvSpPr>
            <p:cNvPr id="18" name="Rectangle 17"/>
            <p:cNvSpPr/>
            <p:nvPr/>
          </p:nvSpPr>
          <p:spPr>
            <a:xfrm>
              <a:off x="8583983" y="4644509"/>
              <a:ext cx="446814" cy="446814"/>
            </a:xfrm>
            <a:prstGeom prst="rect">
              <a:avLst/>
            </a:prstGeom>
            <a:noFill/>
            <a:ln w="19050" cmpd="sng"/>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8583983" y="4644511"/>
              <a:ext cx="446814" cy="430887"/>
            </a:xfrm>
            <a:prstGeom prst="rect">
              <a:avLst/>
            </a:prstGeom>
            <a:noFill/>
          </p:spPr>
          <p:txBody>
            <a:bodyPr wrap="square" rtlCol="0">
              <a:spAutoFit/>
            </a:bodyPr>
            <a:lstStyle/>
            <a:p>
              <a:pPr algn="ctr"/>
              <a:r>
                <a:rPr lang="en-US" sz="2200" dirty="0" smtClean="0"/>
                <a:t>2</a:t>
              </a:r>
              <a:endParaRPr lang="en-US" sz="2200" dirty="0"/>
            </a:p>
          </p:txBody>
        </p:sp>
      </p:grpSp>
      <p:grpSp>
        <p:nvGrpSpPr>
          <p:cNvPr id="20" name="Group 19"/>
          <p:cNvGrpSpPr/>
          <p:nvPr/>
        </p:nvGrpSpPr>
        <p:grpSpPr>
          <a:xfrm>
            <a:off x="5230953" y="4456380"/>
            <a:ext cx="446814" cy="446814"/>
            <a:chOff x="8583983" y="4644509"/>
            <a:chExt cx="446814" cy="446814"/>
          </a:xfrm>
        </p:grpSpPr>
        <p:sp>
          <p:nvSpPr>
            <p:cNvPr id="21" name="Rectangle 20"/>
            <p:cNvSpPr/>
            <p:nvPr/>
          </p:nvSpPr>
          <p:spPr>
            <a:xfrm>
              <a:off x="8583983" y="4644509"/>
              <a:ext cx="446814" cy="446814"/>
            </a:xfrm>
            <a:prstGeom prst="rect">
              <a:avLst/>
            </a:prstGeom>
            <a:noFill/>
            <a:ln w="19050" cmpd="sng"/>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Box 21"/>
            <p:cNvSpPr txBox="1"/>
            <p:nvPr/>
          </p:nvSpPr>
          <p:spPr>
            <a:xfrm>
              <a:off x="8583983" y="4644511"/>
              <a:ext cx="446814" cy="430887"/>
            </a:xfrm>
            <a:prstGeom prst="rect">
              <a:avLst/>
            </a:prstGeom>
            <a:noFill/>
          </p:spPr>
          <p:txBody>
            <a:bodyPr wrap="square" rtlCol="0">
              <a:spAutoFit/>
            </a:bodyPr>
            <a:lstStyle/>
            <a:p>
              <a:pPr algn="ctr"/>
              <a:r>
                <a:rPr lang="en-US" sz="2200" dirty="0"/>
                <a:t>3</a:t>
              </a:r>
            </a:p>
          </p:txBody>
        </p:sp>
      </p:grpSp>
      <p:sp>
        <p:nvSpPr>
          <p:cNvPr id="15" name="TextBox 14"/>
          <p:cNvSpPr txBox="1"/>
          <p:nvPr/>
        </p:nvSpPr>
        <p:spPr>
          <a:xfrm>
            <a:off x="1505136" y="4914952"/>
            <a:ext cx="2257705" cy="646331"/>
          </a:xfrm>
          <a:prstGeom prst="rect">
            <a:avLst/>
          </a:prstGeom>
          <a:noFill/>
        </p:spPr>
        <p:txBody>
          <a:bodyPr wrap="square" rtlCol="0">
            <a:spAutoFit/>
          </a:bodyPr>
          <a:lstStyle/>
          <a:p>
            <a:pPr algn="ctr"/>
            <a:r>
              <a:rPr lang="en-US" dirty="0"/>
              <a:t>Inhibits the binding of androgens to AR</a:t>
            </a:r>
          </a:p>
        </p:txBody>
      </p:sp>
      <p:sp>
        <p:nvSpPr>
          <p:cNvPr id="24" name="TextBox 23"/>
          <p:cNvSpPr txBox="1"/>
          <p:nvPr/>
        </p:nvSpPr>
        <p:spPr>
          <a:xfrm>
            <a:off x="4938730" y="5032534"/>
            <a:ext cx="2257705" cy="646331"/>
          </a:xfrm>
          <a:prstGeom prst="rect">
            <a:avLst/>
          </a:prstGeom>
          <a:noFill/>
        </p:spPr>
        <p:txBody>
          <a:bodyPr wrap="square" rtlCol="0">
            <a:spAutoFit/>
          </a:bodyPr>
          <a:lstStyle/>
          <a:p>
            <a:pPr algn="ctr"/>
            <a:r>
              <a:rPr lang="en-US" dirty="0"/>
              <a:t>Inhibits </a:t>
            </a:r>
            <a:r>
              <a:rPr lang="en-US" dirty="0" smtClean="0"/>
              <a:t>association of AR with DNA</a:t>
            </a:r>
            <a:endParaRPr lang="en-US" dirty="0"/>
          </a:p>
        </p:txBody>
      </p:sp>
      <p:sp>
        <p:nvSpPr>
          <p:cNvPr id="23" name="TextBox 22"/>
          <p:cNvSpPr txBox="1"/>
          <p:nvPr/>
        </p:nvSpPr>
        <p:spPr>
          <a:xfrm>
            <a:off x="339246" y="5938137"/>
            <a:ext cx="6867186" cy="584776"/>
          </a:xfrm>
          <a:prstGeom prst="rect">
            <a:avLst/>
          </a:prstGeom>
          <a:noFill/>
        </p:spPr>
        <p:txBody>
          <a:bodyPr wrap="square" rtlCol="0">
            <a:spAutoFit/>
          </a:bodyPr>
          <a:lstStyle/>
          <a:p>
            <a:r>
              <a:rPr lang="en-US" sz="1600" dirty="0" err="1"/>
              <a:t>Enzalutamide</a:t>
            </a:r>
            <a:r>
              <a:rPr lang="en-US" sz="1600" dirty="0"/>
              <a:t> (MDV3100) inhibits multiple steps in the androgen receptor signal transduction pathway.</a:t>
            </a:r>
          </a:p>
        </p:txBody>
      </p:sp>
      <p:sp>
        <p:nvSpPr>
          <p:cNvPr id="25" name="TextBox 24"/>
          <p:cNvSpPr txBox="1"/>
          <p:nvPr/>
        </p:nvSpPr>
        <p:spPr>
          <a:xfrm>
            <a:off x="809597" y="3519184"/>
            <a:ext cx="1330515" cy="369332"/>
          </a:xfrm>
          <a:prstGeom prst="rect">
            <a:avLst/>
          </a:prstGeom>
          <a:noFill/>
        </p:spPr>
        <p:txBody>
          <a:bodyPr wrap="square" rtlCol="0">
            <a:spAutoFit/>
          </a:bodyPr>
          <a:lstStyle/>
          <a:p>
            <a:r>
              <a:rPr lang="en-US" b="1" dirty="0" smtClean="0">
                <a:solidFill>
                  <a:srgbClr val="FF0000"/>
                </a:solidFill>
              </a:rPr>
              <a:t>MDV3100</a:t>
            </a:r>
            <a:endParaRPr lang="en-US" b="1" dirty="0">
              <a:solidFill>
                <a:srgbClr val="FF0000"/>
              </a:solidFill>
            </a:endParaRPr>
          </a:p>
        </p:txBody>
      </p:sp>
      <p:sp>
        <p:nvSpPr>
          <p:cNvPr id="27" name="TextBox 26"/>
          <p:cNvSpPr txBox="1"/>
          <p:nvPr/>
        </p:nvSpPr>
        <p:spPr>
          <a:xfrm>
            <a:off x="4041546" y="2225775"/>
            <a:ext cx="1330515" cy="369332"/>
          </a:xfrm>
          <a:prstGeom prst="rect">
            <a:avLst/>
          </a:prstGeom>
          <a:noFill/>
        </p:spPr>
        <p:txBody>
          <a:bodyPr wrap="square" rtlCol="0">
            <a:spAutoFit/>
          </a:bodyPr>
          <a:lstStyle/>
          <a:p>
            <a:r>
              <a:rPr lang="en-US" b="1" dirty="0" smtClean="0">
                <a:solidFill>
                  <a:srgbClr val="FF0000"/>
                </a:solidFill>
              </a:rPr>
              <a:t>MDV3100</a:t>
            </a:r>
            <a:endParaRPr lang="en-US" b="1" dirty="0">
              <a:solidFill>
                <a:srgbClr val="FF0000"/>
              </a:solidFill>
            </a:endParaRPr>
          </a:p>
        </p:txBody>
      </p:sp>
      <p:sp>
        <p:nvSpPr>
          <p:cNvPr id="28" name="TextBox 27"/>
          <p:cNvSpPr txBox="1"/>
          <p:nvPr/>
        </p:nvSpPr>
        <p:spPr>
          <a:xfrm>
            <a:off x="5534923" y="3895445"/>
            <a:ext cx="1330515" cy="369332"/>
          </a:xfrm>
          <a:prstGeom prst="rect">
            <a:avLst/>
          </a:prstGeom>
          <a:noFill/>
        </p:spPr>
        <p:txBody>
          <a:bodyPr wrap="square" rtlCol="0">
            <a:spAutoFit/>
          </a:bodyPr>
          <a:lstStyle/>
          <a:p>
            <a:r>
              <a:rPr lang="en-US" b="1" dirty="0" smtClean="0">
                <a:solidFill>
                  <a:srgbClr val="FF0000"/>
                </a:solidFill>
              </a:rPr>
              <a:t>MDV3100</a:t>
            </a:r>
            <a:endParaRPr lang="en-US" b="1" dirty="0">
              <a:solidFill>
                <a:srgbClr val="FF0000"/>
              </a:solidFill>
            </a:endParaRPr>
          </a:p>
        </p:txBody>
      </p:sp>
      <p:sp>
        <p:nvSpPr>
          <p:cNvPr id="26" name="TextBox 25"/>
          <p:cNvSpPr txBox="1"/>
          <p:nvPr/>
        </p:nvSpPr>
        <p:spPr>
          <a:xfrm>
            <a:off x="1924930" y="2727912"/>
            <a:ext cx="1118855" cy="1631216"/>
          </a:xfrm>
          <a:prstGeom prst="rect">
            <a:avLst/>
          </a:prstGeom>
          <a:noFill/>
        </p:spPr>
        <p:txBody>
          <a:bodyPr wrap="square" rtlCol="0">
            <a:spAutoFit/>
          </a:bodyPr>
          <a:lstStyle/>
          <a:p>
            <a:r>
              <a:rPr lang="en-US" sz="10000" b="1" dirty="0" smtClean="0">
                <a:solidFill>
                  <a:srgbClr val="FF0000"/>
                </a:solidFill>
                <a:latin typeface="Arial"/>
                <a:cs typeface="Arial"/>
              </a:rPr>
              <a:t>x</a:t>
            </a:r>
            <a:endParaRPr lang="en-US" sz="10000" b="1" dirty="0">
              <a:solidFill>
                <a:srgbClr val="FF0000"/>
              </a:solidFill>
              <a:latin typeface="Arial"/>
              <a:cs typeface="Arial"/>
            </a:endParaRPr>
          </a:p>
        </p:txBody>
      </p:sp>
      <p:sp>
        <p:nvSpPr>
          <p:cNvPr id="30" name="TextBox 29"/>
          <p:cNvSpPr txBox="1"/>
          <p:nvPr/>
        </p:nvSpPr>
        <p:spPr>
          <a:xfrm>
            <a:off x="4177628" y="1912304"/>
            <a:ext cx="1118855" cy="1631216"/>
          </a:xfrm>
          <a:prstGeom prst="rect">
            <a:avLst/>
          </a:prstGeom>
          <a:noFill/>
        </p:spPr>
        <p:txBody>
          <a:bodyPr wrap="square" rtlCol="0">
            <a:spAutoFit/>
          </a:bodyPr>
          <a:lstStyle/>
          <a:p>
            <a:r>
              <a:rPr lang="en-US" sz="10000" b="1" dirty="0" smtClean="0">
                <a:solidFill>
                  <a:srgbClr val="FF0000"/>
                </a:solidFill>
                <a:latin typeface="Arial"/>
                <a:cs typeface="Arial"/>
              </a:rPr>
              <a:t>x</a:t>
            </a:r>
            <a:endParaRPr lang="en-US" sz="10000" b="1" dirty="0">
              <a:solidFill>
                <a:srgbClr val="FF0000"/>
              </a:solidFill>
              <a:latin typeface="Arial"/>
              <a:cs typeface="Arial"/>
            </a:endParaRPr>
          </a:p>
        </p:txBody>
      </p:sp>
      <p:sp>
        <p:nvSpPr>
          <p:cNvPr id="31" name="TextBox 30"/>
          <p:cNvSpPr txBox="1"/>
          <p:nvPr/>
        </p:nvSpPr>
        <p:spPr>
          <a:xfrm>
            <a:off x="5645740" y="3605500"/>
            <a:ext cx="1118855" cy="1631216"/>
          </a:xfrm>
          <a:prstGeom prst="rect">
            <a:avLst/>
          </a:prstGeom>
          <a:noFill/>
        </p:spPr>
        <p:txBody>
          <a:bodyPr wrap="square" rtlCol="0">
            <a:spAutoFit/>
          </a:bodyPr>
          <a:lstStyle/>
          <a:p>
            <a:r>
              <a:rPr lang="en-US" sz="10000" b="1" dirty="0" smtClean="0">
                <a:solidFill>
                  <a:srgbClr val="FF0000"/>
                </a:solidFill>
                <a:latin typeface="Arial"/>
                <a:cs typeface="Arial"/>
              </a:rPr>
              <a:t>x</a:t>
            </a:r>
            <a:endParaRPr lang="en-US" sz="10000" b="1" dirty="0">
              <a:solidFill>
                <a:srgbClr val="FF0000"/>
              </a:solidFill>
              <a:latin typeface="Arial"/>
              <a:cs typeface="Arial"/>
            </a:endParaRPr>
          </a:p>
        </p:txBody>
      </p:sp>
      <p:sp>
        <p:nvSpPr>
          <p:cNvPr id="33" name="TextBox 32"/>
          <p:cNvSpPr txBox="1"/>
          <p:nvPr/>
        </p:nvSpPr>
        <p:spPr>
          <a:xfrm>
            <a:off x="4737056" y="1424027"/>
            <a:ext cx="1910211" cy="369332"/>
          </a:xfrm>
          <a:prstGeom prst="rect">
            <a:avLst/>
          </a:prstGeom>
          <a:noFill/>
        </p:spPr>
        <p:txBody>
          <a:bodyPr wrap="square" rtlCol="0">
            <a:spAutoFit/>
          </a:bodyPr>
          <a:lstStyle/>
          <a:p>
            <a:r>
              <a:rPr lang="en-US" b="1" dirty="0" smtClean="0"/>
              <a:t>Tumor Death</a:t>
            </a:r>
            <a:endParaRPr lang="en-US" b="1" dirty="0"/>
          </a:p>
        </p:txBody>
      </p:sp>
      <p:sp>
        <p:nvSpPr>
          <p:cNvPr id="34" name="TextBox 33"/>
          <p:cNvSpPr txBox="1"/>
          <p:nvPr/>
        </p:nvSpPr>
        <p:spPr>
          <a:xfrm>
            <a:off x="5286224" y="2435236"/>
            <a:ext cx="1910211" cy="369332"/>
          </a:xfrm>
          <a:prstGeom prst="rect">
            <a:avLst/>
          </a:prstGeom>
          <a:noFill/>
        </p:spPr>
        <p:txBody>
          <a:bodyPr wrap="square" rtlCol="0">
            <a:spAutoFit/>
          </a:bodyPr>
          <a:lstStyle/>
          <a:p>
            <a:r>
              <a:rPr lang="en-US" b="1" i="1" dirty="0" smtClean="0"/>
              <a:t>Cell nucleus</a:t>
            </a:r>
            <a:endParaRPr lang="en-US" b="1" i="1" dirty="0"/>
          </a:p>
        </p:txBody>
      </p:sp>
      <p:cxnSp>
        <p:nvCxnSpPr>
          <p:cNvPr id="35" name="Straight Connector 34"/>
          <p:cNvCxnSpPr>
            <a:stCxn id="3" idx="5"/>
          </p:cNvCxnSpPr>
          <p:nvPr/>
        </p:nvCxnSpPr>
        <p:spPr>
          <a:xfrm>
            <a:off x="1843353" y="2192396"/>
            <a:ext cx="212685" cy="345198"/>
          </a:xfrm>
          <a:prstGeom prst="line">
            <a:avLst/>
          </a:prstGeom>
          <a:ln>
            <a:solidFill>
              <a:schemeClr val="tx1"/>
            </a:solidFill>
            <a:prstDash val="dash"/>
            <a:headEnd type="none"/>
            <a:tailEnd type="arrow"/>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flipV="1">
            <a:off x="3455350" y="3605500"/>
            <a:ext cx="722278" cy="753629"/>
          </a:xfrm>
          <a:prstGeom prst="line">
            <a:avLst/>
          </a:prstGeom>
          <a:ln>
            <a:solidFill>
              <a:srgbClr val="000000"/>
            </a:solidFill>
            <a:headEnd type="none"/>
            <a:tailEnd type="arrow"/>
          </a:ln>
        </p:spPr>
        <p:style>
          <a:lnRef idx="2">
            <a:schemeClr val="accent1"/>
          </a:lnRef>
          <a:fillRef idx="0">
            <a:schemeClr val="accent1"/>
          </a:fillRef>
          <a:effectRef idx="1">
            <a:schemeClr val="accent1"/>
          </a:effectRef>
          <a:fontRef idx="minor">
            <a:schemeClr val="tx1"/>
          </a:fontRef>
        </p:style>
      </p:cxnSp>
      <p:cxnSp>
        <p:nvCxnSpPr>
          <p:cNvPr id="42" name="Straight Connector 41"/>
          <p:cNvCxnSpPr>
            <a:stCxn id="18" idx="3"/>
          </p:cNvCxnSpPr>
          <p:nvPr/>
        </p:nvCxnSpPr>
        <p:spPr>
          <a:xfrm>
            <a:off x="4654743" y="3562749"/>
            <a:ext cx="717318" cy="796380"/>
          </a:xfrm>
          <a:prstGeom prst="line">
            <a:avLst/>
          </a:prstGeom>
          <a:ln>
            <a:solidFill>
              <a:srgbClr val="000000"/>
            </a:solidFill>
            <a:headEnd type="none"/>
            <a:tailEnd type="arrow"/>
          </a:ln>
        </p:spPr>
        <p:style>
          <a:lnRef idx="2">
            <a:schemeClr val="accent1"/>
          </a:lnRef>
          <a:fillRef idx="0">
            <a:schemeClr val="accent1"/>
          </a:fillRef>
          <a:effectRef idx="1">
            <a:schemeClr val="accent1"/>
          </a:effectRef>
          <a:fontRef idx="minor">
            <a:schemeClr val="tx1"/>
          </a:fontRef>
        </p:style>
      </p:cxnSp>
      <p:grpSp>
        <p:nvGrpSpPr>
          <p:cNvPr id="44" name="Group 43"/>
          <p:cNvGrpSpPr/>
          <p:nvPr/>
        </p:nvGrpSpPr>
        <p:grpSpPr>
          <a:xfrm>
            <a:off x="1667997" y="4068358"/>
            <a:ext cx="1316995" cy="846594"/>
            <a:chOff x="562665" y="1563847"/>
            <a:chExt cx="1316995" cy="846594"/>
          </a:xfrm>
        </p:grpSpPr>
        <p:sp>
          <p:nvSpPr>
            <p:cNvPr id="45" name="Oval 44"/>
            <p:cNvSpPr/>
            <p:nvPr/>
          </p:nvSpPr>
          <p:spPr>
            <a:xfrm>
              <a:off x="587944" y="1563847"/>
              <a:ext cx="1291716" cy="846594"/>
            </a:xfrm>
            <a:prstGeom prst="ellipse">
              <a:avLst/>
            </a:prstGeom>
            <a:solidFill>
              <a:srgbClr val="215DA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TextBox 45"/>
            <p:cNvSpPr txBox="1"/>
            <p:nvPr/>
          </p:nvSpPr>
          <p:spPr>
            <a:xfrm>
              <a:off x="562665" y="1763736"/>
              <a:ext cx="1316995" cy="369332"/>
            </a:xfrm>
            <a:prstGeom prst="rect">
              <a:avLst/>
            </a:prstGeom>
            <a:noFill/>
          </p:spPr>
          <p:txBody>
            <a:bodyPr wrap="square" rtlCol="0">
              <a:spAutoFit/>
            </a:bodyPr>
            <a:lstStyle/>
            <a:p>
              <a:pPr algn="ctr"/>
              <a:r>
                <a:rPr lang="en-US" dirty="0" smtClean="0">
                  <a:solidFill>
                    <a:schemeClr val="bg1"/>
                  </a:solidFill>
                </a:rPr>
                <a:t>AR</a:t>
              </a:r>
              <a:endParaRPr lang="en-US" dirty="0">
                <a:solidFill>
                  <a:schemeClr val="bg1"/>
                </a:solidFill>
              </a:endParaRPr>
            </a:p>
          </p:txBody>
        </p:sp>
      </p:grpSp>
      <p:sp>
        <p:nvSpPr>
          <p:cNvPr id="47" name="TextBox 46"/>
          <p:cNvSpPr txBox="1"/>
          <p:nvPr/>
        </p:nvSpPr>
        <p:spPr>
          <a:xfrm>
            <a:off x="3680248" y="3932460"/>
            <a:ext cx="1434867" cy="1200329"/>
          </a:xfrm>
          <a:prstGeom prst="rect">
            <a:avLst/>
          </a:prstGeom>
          <a:noFill/>
        </p:spPr>
        <p:txBody>
          <a:bodyPr wrap="square" rtlCol="0">
            <a:spAutoFit/>
          </a:bodyPr>
          <a:lstStyle/>
          <a:p>
            <a:pPr algn="ctr"/>
            <a:r>
              <a:rPr lang="en-US" dirty="0"/>
              <a:t>Inhibits </a:t>
            </a:r>
            <a:r>
              <a:rPr lang="en-US" dirty="0" smtClean="0"/>
              <a:t>nuclear translocation of AR</a:t>
            </a:r>
            <a:endParaRPr lang="en-US" dirty="0"/>
          </a:p>
        </p:txBody>
      </p:sp>
    </p:spTree>
    <p:extLst>
      <p:ext uri="{BB962C8B-B14F-4D97-AF65-F5344CB8AC3E}">
        <p14:creationId xmlns:p14="http://schemas.microsoft.com/office/powerpoint/2010/main" val="3585052155"/>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0" y="89703"/>
            <a:ext cx="9144000" cy="1143000"/>
          </a:xfrm>
        </p:spPr>
        <p:txBody>
          <a:bodyPr>
            <a:normAutofit/>
          </a:bodyPr>
          <a:lstStyle/>
          <a:p>
            <a:r>
              <a:rPr lang="en-US" sz="3600" b="1" dirty="0" smtClean="0">
                <a:solidFill>
                  <a:srgbClr val="010086"/>
                </a:solidFill>
                <a:latin typeface="Arial"/>
                <a:cs typeface="Arial"/>
              </a:rPr>
              <a:t>AR is frequently expressed with ER</a:t>
            </a:r>
            <a:endParaRPr lang="en-US" sz="3600" b="1" dirty="0">
              <a:solidFill>
                <a:srgbClr val="010086"/>
              </a:solidFill>
              <a:latin typeface="Arial"/>
              <a:cs typeface="Arial"/>
            </a:endParaRPr>
          </a:p>
        </p:txBody>
      </p:sp>
      <p:sp>
        <p:nvSpPr>
          <p:cNvPr id="9" name="TextBox 8"/>
          <p:cNvSpPr txBox="1"/>
          <p:nvPr/>
        </p:nvSpPr>
        <p:spPr>
          <a:xfrm>
            <a:off x="160286" y="6469711"/>
            <a:ext cx="7233936" cy="307777"/>
          </a:xfrm>
          <a:prstGeom prst="rect">
            <a:avLst/>
          </a:prstGeom>
          <a:noFill/>
        </p:spPr>
        <p:txBody>
          <a:bodyPr wrap="square" rtlCol="0">
            <a:spAutoFit/>
          </a:bodyPr>
          <a:lstStyle/>
          <a:p>
            <a:r>
              <a:rPr lang="en-US" sz="1400" dirty="0" smtClean="0">
                <a:solidFill>
                  <a:prstClr val="black"/>
                </a:solidFill>
                <a:latin typeface="Calibri"/>
              </a:rPr>
              <a:t>With permission from </a:t>
            </a:r>
            <a:r>
              <a:rPr lang="en-US" sz="1400" dirty="0" err="1" smtClean="0">
                <a:solidFill>
                  <a:prstClr val="black"/>
                </a:solidFill>
                <a:latin typeface="Calibri"/>
              </a:rPr>
              <a:t>Gucalp</a:t>
            </a:r>
            <a:r>
              <a:rPr lang="en-US" sz="1400" dirty="0" smtClean="0">
                <a:solidFill>
                  <a:prstClr val="black"/>
                </a:solidFill>
                <a:latin typeface="Calibri"/>
              </a:rPr>
              <a:t> </a:t>
            </a:r>
            <a:r>
              <a:rPr lang="en-US" sz="1400" dirty="0">
                <a:solidFill>
                  <a:prstClr val="black"/>
                </a:solidFill>
                <a:latin typeface="Calibri"/>
              </a:rPr>
              <a:t>et al, SABCS 2012  (see also Collins et al. Mod </a:t>
            </a:r>
            <a:r>
              <a:rPr lang="en-US" sz="1400" dirty="0" err="1">
                <a:solidFill>
                  <a:prstClr val="black"/>
                </a:solidFill>
                <a:latin typeface="Calibri"/>
              </a:rPr>
              <a:t>Pathol</a:t>
            </a:r>
            <a:r>
              <a:rPr lang="en-US" sz="1400" dirty="0">
                <a:solidFill>
                  <a:prstClr val="black"/>
                </a:solidFill>
                <a:latin typeface="Calibri"/>
              </a:rPr>
              <a:t> 24: 924-931.)</a:t>
            </a:r>
          </a:p>
        </p:txBody>
      </p:sp>
      <p:pic>
        <p:nvPicPr>
          <p:cNvPr id="10" name="Picture 11"/>
          <p:cNvPicPr>
            <a:picLocks noChangeAspect="1" noChangeArrowheads="1"/>
          </p:cNvPicPr>
          <p:nvPr/>
        </p:nvPicPr>
        <p:blipFill>
          <a:blip r:embed="rId3" cstate="print"/>
          <a:srcRect/>
          <a:stretch>
            <a:fillRect/>
          </a:stretch>
        </p:blipFill>
        <p:spPr bwMode="auto">
          <a:xfrm>
            <a:off x="179651" y="1332082"/>
            <a:ext cx="5757962" cy="4414531"/>
          </a:xfrm>
          <a:prstGeom prst="rect">
            <a:avLst/>
          </a:prstGeom>
          <a:noFill/>
          <a:ln w="9525">
            <a:noFill/>
            <a:miter lim="800000"/>
            <a:headEnd/>
            <a:tailEnd/>
          </a:ln>
        </p:spPr>
      </p:pic>
      <p:sp>
        <p:nvSpPr>
          <p:cNvPr id="11" name="Rectangle 10"/>
          <p:cNvSpPr/>
          <p:nvPr/>
        </p:nvSpPr>
        <p:spPr>
          <a:xfrm>
            <a:off x="5434332" y="2102540"/>
            <a:ext cx="3709668" cy="2862322"/>
          </a:xfrm>
          <a:prstGeom prst="rect">
            <a:avLst/>
          </a:prstGeom>
        </p:spPr>
        <p:txBody>
          <a:bodyPr wrap="square">
            <a:spAutoFit/>
          </a:bodyPr>
          <a:lstStyle/>
          <a:p>
            <a:pPr marL="301625" lvl="1" indent="-123825"/>
            <a:r>
              <a:rPr lang="en-US" sz="2000" dirty="0">
                <a:solidFill>
                  <a:prstClr val="black"/>
                </a:solidFill>
                <a:latin typeface="Calibri"/>
              </a:rPr>
              <a:t>ER Dominant - Both ER and AR &gt;10% with ER&gt;AR by &gt;5%</a:t>
            </a:r>
          </a:p>
          <a:p>
            <a:pPr marL="301625" lvl="1" indent="-123825"/>
            <a:r>
              <a:rPr lang="en-US" sz="2000" dirty="0">
                <a:solidFill>
                  <a:prstClr val="black"/>
                </a:solidFill>
                <a:latin typeface="Calibri"/>
              </a:rPr>
              <a:t>ER only -  ER&gt;10%, AR &lt;10%</a:t>
            </a:r>
          </a:p>
          <a:p>
            <a:pPr marL="301625" lvl="1" indent="-123825"/>
            <a:r>
              <a:rPr lang="en-US" sz="2000" dirty="0" smtClean="0">
                <a:solidFill>
                  <a:prstClr val="black"/>
                </a:solidFill>
                <a:latin typeface="Calibri"/>
              </a:rPr>
              <a:t>ER = AR </a:t>
            </a:r>
            <a:r>
              <a:rPr lang="en-US" sz="2000" dirty="0">
                <a:solidFill>
                  <a:prstClr val="black"/>
                </a:solidFill>
                <a:latin typeface="Calibri"/>
              </a:rPr>
              <a:t>- both &gt;10%, &lt;5% difference</a:t>
            </a:r>
          </a:p>
          <a:p>
            <a:pPr marL="301625" lvl="1" indent="-123825"/>
            <a:r>
              <a:rPr lang="en-US" sz="2000" dirty="0">
                <a:solidFill>
                  <a:prstClr val="black"/>
                </a:solidFill>
                <a:latin typeface="Calibri"/>
              </a:rPr>
              <a:t>AR Dominant - both &gt;10%, AR&gt;ER by &gt;5%</a:t>
            </a:r>
          </a:p>
          <a:p>
            <a:pPr marL="301625" lvl="1" indent="-123825"/>
            <a:r>
              <a:rPr lang="en-US" sz="2000" dirty="0">
                <a:solidFill>
                  <a:prstClr val="black"/>
                </a:solidFill>
                <a:latin typeface="Calibri"/>
              </a:rPr>
              <a:t>AR only - AR&gt;10%, ER&lt;10%</a:t>
            </a:r>
          </a:p>
          <a:p>
            <a:pPr marL="301625" lvl="1" indent="-123825"/>
            <a:r>
              <a:rPr lang="en-US" sz="2000" dirty="0">
                <a:solidFill>
                  <a:prstClr val="black"/>
                </a:solidFill>
                <a:latin typeface="Calibri"/>
              </a:rPr>
              <a:t>HRN - both &lt;10%</a:t>
            </a:r>
          </a:p>
        </p:txBody>
      </p:sp>
    </p:spTree>
    <p:extLst>
      <p:ext uri="{BB962C8B-B14F-4D97-AF65-F5344CB8AC3E}">
        <p14:creationId xmlns:p14="http://schemas.microsoft.com/office/powerpoint/2010/main" val="2073194604"/>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457200" y="97123"/>
            <a:ext cx="8229600" cy="1143000"/>
          </a:xfrm>
        </p:spPr>
        <p:txBody>
          <a:bodyPr/>
          <a:lstStyle/>
          <a:p>
            <a:r>
              <a:rPr lang="en-US" b="1" dirty="0" smtClean="0">
                <a:solidFill>
                  <a:srgbClr val="010086"/>
                </a:solidFill>
                <a:latin typeface="Arial"/>
                <a:cs typeface="Arial"/>
              </a:rPr>
              <a:t>AR in BC </a:t>
            </a:r>
            <a:endParaRPr lang="en-US" b="1" dirty="0">
              <a:solidFill>
                <a:srgbClr val="010086"/>
              </a:solidFill>
              <a:latin typeface="Arial"/>
              <a:cs typeface="Arial"/>
            </a:endParaRPr>
          </a:p>
        </p:txBody>
      </p:sp>
      <p:sp>
        <p:nvSpPr>
          <p:cNvPr id="11" name="Rectangle 10"/>
          <p:cNvSpPr/>
          <p:nvPr/>
        </p:nvSpPr>
        <p:spPr>
          <a:xfrm>
            <a:off x="291830" y="6331114"/>
            <a:ext cx="2696208" cy="369332"/>
          </a:xfrm>
          <a:prstGeom prst="rect">
            <a:avLst/>
          </a:prstGeom>
        </p:spPr>
        <p:txBody>
          <a:bodyPr wrap="none">
            <a:spAutoFit/>
          </a:bodyPr>
          <a:lstStyle/>
          <a:p>
            <a:r>
              <a:rPr lang="en-US" dirty="0" smtClean="0"/>
              <a:t>D’Amato et al, SABCS 2012</a:t>
            </a:r>
            <a:endParaRPr lang="en-US" dirty="0"/>
          </a:p>
        </p:txBody>
      </p:sp>
      <p:sp>
        <p:nvSpPr>
          <p:cNvPr id="12" name="Rectangle 138"/>
          <p:cNvSpPr>
            <a:spLocks noChangeArrowheads="1"/>
          </p:cNvSpPr>
          <p:nvPr/>
        </p:nvSpPr>
        <p:spPr bwMode="auto">
          <a:xfrm>
            <a:off x="937458" y="1605824"/>
            <a:ext cx="7363585" cy="4154976"/>
          </a:xfrm>
          <a:prstGeom prst="rect">
            <a:avLst/>
          </a:prstGeom>
          <a:noFill/>
          <a:ln w="9525">
            <a:noFill/>
            <a:miter lim="800000"/>
            <a:headEnd/>
            <a:tailEnd/>
          </a:ln>
        </p:spPr>
        <p:txBody>
          <a:bodyPr wrap="square" lIns="91428" tIns="45716" rIns="91428" bIns="45716">
            <a:spAutoFit/>
          </a:bodyPr>
          <a:lstStyle/>
          <a:p>
            <a:pPr marL="285750" indent="-285750">
              <a:buFontTx/>
              <a:buChar char="-"/>
            </a:pPr>
            <a:r>
              <a:rPr lang="en-US" sz="3300" b="1" dirty="0" smtClean="0"/>
              <a:t>High AR:ER ratio correlates with poor disease-free survival.</a:t>
            </a:r>
          </a:p>
          <a:p>
            <a:endParaRPr lang="en-US" sz="3300" b="1" dirty="0" smtClean="0"/>
          </a:p>
          <a:p>
            <a:pPr marL="285750" indent="-285750">
              <a:buFontTx/>
              <a:buChar char="-"/>
            </a:pPr>
            <a:r>
              <a:rPr lang="en-US" sz="3300" b="1" dirty="0" err="1"/>
              <a:t>Enzalutamide</a:t>
            </a:r>
            <a:r>
              <a:rPr lang="en-US" sz="3300" b="1" dirty="0"/>
              <a:t> inhibits estrogen-mediated proliferation of ER+ breast cancer cells, while </a:t>
            </a:r>
            <a:r>
              <a:rPr lang="en-US" sz="3300" b="1" dirty="0" err="1"/>
              <a:t>bicalutamide</a:t>
            </a:r>
            <a:r>
              <a:rPr lang="en-US" sz="3300" b="1" dirty="0"/>
              <a:t> does </a:t>
            </a:r>
            <a:r>
              <a:rPr lang="en-US" sz="3300" b="1" dirty="0" smtClean="0"/>
              <a:t>not.</a:t>
            </a:r>
            <a:endParaRPr lang="en-US" sz="3300" dirty="0"/>
          </a:p>
          <a:p>
            <a:pPr>
              <a:defRPr/>
            </a:pPr>
            <a:endParaRPr lang="en-US" sz="3300" dirty="0" smtClean="0"/>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3266" name="Rectangle 5"/>
          <p:cNvSpPr>
            <a:spLocks noGrp="1" noChangeArrowheads="1"/>
          </p:cNvSpPr>
          <p:nvPr>
            <p:ph type="title"/>
          </p:nvPr>
        </p:nvSpPr>
        <p:spPr/>
        <p:txBody>
          <a:bodyPr>
            <a:normAutofit/>
          </a:bodyPr>
          <a:lstStyle/>
          <a:p>
            <a:r>
              <a:rPr lang="en-US" sz="3400" b="1" dirty="0">
                <a:solidFill>
                  <a:srgbClr val="010086"/>
                </a:solidFill>
                <a:latin typeface="Arial"/>
                <a:cs typeface="Arial"/>
              </a:rPr>
              <a:t>Treatment of </a:t>
            </a:r>
            <a:r>
              <a:rPr lang="en-US" sz="3400" b="1" dirty="0" smtClean="0">
                <a:solidFill>
                  <a:srgbClr val="010086"/>
                </a:solidFill>
                <a:latin typeface="Arial"/>
                <a:cs typeface="Arial"/>
              </a:rPr>
              <a:t>Metastatic ER+/HER2-</a:t>
            </a:r>
            <a:r>
              <a:rPr lang="en-US" sz="3400" b="1" dirty="0">
                <a:solidFill>
                  <a:srgbClr val="010086"/>
                </a:solidFill>
                <a:latin typeface="Arial"/>
                <a:cs typeface="Arial"/>
              </a:rPr>
              <a:t/>
            </a:r>
            <a:br>
              <a:rPr lang="en-US" sz="3400" b="1" dirty="0">
                <a:solidFill>
                  <a:srgbClr val="010086"/>
                </a:solidFill>
                <a:latin typeface="Arial"/>
                <a:cs typeface="Arial"/>
              </a:rPr>
            </a:br>
            <a:r>
              <a:rPr lang="en-US" sz="3400" b="1" dirty="0">
                <a:solidFill>
                  <a:srgbClr val="010086"/>
                </a:solidFill>
                <a:latin typeface="Arial"/>
                <a:cs typeface="Arial"/>
              </a:rPr>
              <a:t>Breast </a:t>
            </a:r>
            <a:r>
              <a:rPr lang="en-US" sz="3400" b="1" dirty="0" smtClean="0">
                <a:solidFill>
                  <a:srgbClr val="010086"/>
                </a:solidFill>
                <a:latin typeface="Arial"/>
                <a:cs typeface="Arial"/>
              </a:rPr>
              <a:t>Cancer</a:t>
            </a:r>
            <a:endParaRPr lang="en-US" sz="3400" b="1" dirty="0">
              <a:solidFill>
                <a:srgbClr val="010086"/>
              </a:solidFill>
              <a:latin typeface="Arial"/>
              <a:cs typeface="Arial"/>
            </a:endParaRPr>
          </a:p>
        </p:txBody>
      </p:sp>
      <p:sp>
        <p:nvSpPr>
          <p:cNvPr id="374790" name="Rectangle 6"/>
          <p:cNvSpPr>
            <a:spLocks noGrp="1" noChangeArrowheads="1"/>
          </p:cNvSpPr>
          <p:nvPr>
            <p:ph type="body" idx="1"/>
          </p:nvPr>
        </p:nvSpPr>
        <p:spPr>
          <a:xfrm>
            <a:off x="381000" y="1905000"/>
            <a:ext cx="8534400" cy="4006850"/>
          </a:xfrm>
        </p:spPr>
        <p:txBody>
          <a:bodyPr>
            <a:normAutofit/>
          </a:bodyPr>
          <a:lstStyle/>
          <a:p>
            <a:r>
              <a:rPr lang="en-US" dirty="0" smtClean="0">
                <a:solidFill>
                  <a:schemeClr val="tx1"/>
                </a:solidFill>
                <a:latin typeface="Arial"/>
                <a:cs typeface="Arial"/>
              </a:rPr>
              <a:t>No “best” sequence of hormone therapies</a:t>
            </a:r>
          </a:p>
          <a:p>
            <a:r>
              <a:rPr lang="en-US" dirty="0" err="1" smtClean="0">
                <a:solidFill>
                  <a:schemeClr val="tx1"/>
                </a:solidFill>
                <a:latin typeface="Arial"/>
                <a:cs typeface="Arial"/>
              </a:rPr>
              <a:t>Anastrozole</a:t>
            </a:r>
            <a:r>
              <a:rPr lang="en-US" dirty="0" smtClean="0">
                <a:solidFill>
                  <a:schemeClr val="tx1"/>
                </a:solidFill>
                <a:latin typeface="Arial"/>
                <a:cs typeface="Arial"/>
              </a:rPr>
              <a:t> + </a:t>
            </a:r>
            <a:r>
              <a:rPr lang="en-US" dirty="0" err="1" smtClean="0">
                <a:solidFill>
                  <a:schemeClr val="tx1"/>
                </a:solidFill>
                <a:latin typeface="Arial"/>
                <a:cs typeface="Arial"/>
              </a:rPr>
              <a:t>fulvestrant</a:t>
            </a:r>
            <a:r>
              <a:rPr lang="en-US" dirty="0" smtClean="0">
                <a:solidFill>
                  <a:schemeClr val="tx1"/>
                </a:solidFill>
                <a:latin typeface="Arial"/>
                <a:cs typeface="Arial"/>
              </a:rPr>
              <a:t> for selected patients?</a:t>
            </a:r>
          </a:p>
          <a:p>
            <a:r>
              <a:rPr lang="en-US" dirty="0" err="1" smtClean="0">
                <a:latin typeface="Arial"/>
                <a:cs typeface="Arial"/>
              </a:rPr>
              <a:t>Everolimus</a:t>
            </a:r>
            <a:r>
              <a:rPr lang="en-US" dirty="0" smtClean="0">
                <a:latin typeface="Arial"/>
                <a:cs typeface="Arial"/>
              </a:rPr>
              <a:t> requires trade-offs (PFS </a:t>
            </a:r>
            <a:r>
              <a:rPr lang="en-US" dirty="0" err="1" smtClean="0">
                <a:latin typeface="Arial"/>
                <a:cs typeface="Arial"/>
              </a:rPr>
              <a:t>vs</a:t>
            </a:r>
            <a:r>
              <a:rPr lang="en-US" dirty="0" smtClean="0">
                <a:latin typeface="Arial"/>
                <a:cs typeface="Arial"/>
              </a:rPr>
              <a:t> toxicities)</a:t>
            </a:r>
            <a:endParaRPr lang="en-US" dirty="0">
              <a:solidFill>
                <a:schemeClr val="tx1"/>
              </a:solidFill>
              <a:latin typeface="Arial"/>
              <a:cs typeface="Arial"/>
            </a:endParaRPr>
          </a:p>
          <a:p>
            <a:r>
              <a:rPr lang="en-US" dirty="0" smtClean="0">
                <a:latin typeface="Arial"/>
                <a:cs typeface="Arial"/>
              </a:rPr>
              <a:t>AR is not fully exploited</a:t>
            </a:r>
            <a:endParaRPr lang="en-US" dirty="0">
              <a:solidFill>
                <a:schemeClr val="tx1"/>
              </a:solidFill>
              <a:latin typeface="Arial"/>
              <a:cs typeface="Arial"/>
            </a:endParaRPr>
          </a:p>
        </p:txBody>
      </p:sp>
    </p:spTree>
    <p:extLst>
      <p:ext uri="{BB962C8B-B14F-4D97-AF65-F5344CB8AC3E}">
        <p14:creationId xmlns:p14="http://schemas.microsoft.com/office/powerpoint/2010/main" val="1066374450"/>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0" y="304800"/>
            <a:ext cx="9144000" cy="1143000"/>
          </a:xfrm>
        </p:spPr>
        <p:txBody>
          <a:bodyPr/>
          <a:lstStyle/>
          <a:p>
            <a:pPr algn="ctr"/>
            <a:r>
              <a:rPr lang="en-US">
                <a:latin typeface="Arial (headings)" charset="0"/>
                <a:ea typeface="ＭＳ Ｐゴシック" charset="0"/>
                <a:cs typeface="Arial (headings)" charset="0"/>
              </a:rPr>
              <a:t>Case: From the practice of Richard S Zelkowitz, MD</a:t>
            </a:r>
          </a:p>
        </p:txBody>
      </p:sp>
      <p:sp>
        <p:nvSpPr>
          <p:cNvPr id="17410" name="Content Placeholder 2"/>
          <p:cNvSpPr>
            <a:spLocks noGrp="1"/>
          </p:cNvSpPr>
          <p:nvPr>
            <p:ph idx="1"/>
          </p:nvPr>
        </p:nvSpPr>
        <p:spPr>
          <a:xfrm>
            <a:off x="685800" y="1657350"/>
            <a:ext cx="7772400" cy="4419600"/>
          </a:xfrm>
        </p:spPr>
        <p:txBody>
          <a:bodyPr/>
          <a:lstStyle/>
          <a:p>
            <a:pPr>
              <a:spcBef>
                <a:spcPts val="1200"/>
              </a:spcBef>
            </a:pPr>
            <a:r>
              <a:rPr lang="en-US">
                <a:latin typeface="Arial" charset="0"/>
                <a:ea typeface="ＭＳ Ｐゴシック" charset="0"/>
                <a:cs typeface="ＭＳ Ｐゴシック" charset="0"/>
              </a:rPr>
              <a:t>47-year-old woman originally diagnosed at age </a:t>
            </a:r>
            <a:br>
              <a:rPr lang="en-US">
                <a:latin typeface="Arial" charset="0"/>
                <a:ea typeface="ＭＳ Ｐゴシック" charset="0"/>
                <a:cs typeface="ＭＳ Ｐゴシック" charset="0"/>
              </a:rPr>
            </a:br>
            <a:r>
              <a:rPr lang="en-US">
                <a:latin typeface="Arial" charset="0"/>
                <a:ea typeface="ＭＳ Ｐゴシック" charset="0"/>
                <a:cs typeface="ＭＳ Ｐゴシック" charset="0"/>
              </a:rPr>
              <a:t>37 has ER+, HER2-neg bone mets for 10 years treated with tamoxifen, ovarian suppression/anastrozole, ovarian suppression/exemestane/everolimus, fulvestrant, docetaxel, capecitabine, vinorelbine, liposomal doxorubicin, gemcitabine and is currently responding to eribulin. The patient is asymptomatic and doing well. </a:t>
            </a:r>
          </a:p>
          <a:p>
            <a:pPr>
              <a:spcBef>
                <a:spcPts val="1200"/>
              </a:spcBef>
            </a:pPr>
            <a:r>
              <a:rPr lang="en-US">
                <a:latin typeface="Arial" charset="0"/>
                <a:ea typeface="ＭＳ Ｐゴシック" charset="0"/>
                <a:cs typeface="ＭＳ Ｐゴシック" charset="0"/>
              </a:rPr>
              <a:t>What would be your next systemic option?</a:t>
            </a:r>
          </a:p>
        </p:txBody>
      </p:sp>
    </p:spTree>
    <p:extLst>
      <p:ext uri="{BB962C8B-B14F-4D97-AF65-F5344CB8AC3E}">
        <p14:creationId xmlns:p14="http://schemas.microsoft.com/office/powerpoint/2010/main" val="1087424419"/>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8"/>
          <p:cNvSpPr>
            <a:spLocks noGrp="1" noChangeArrowheads="1"/>
          </p:cNvSpPr>
          <p:nvPr>
            <p:ph type="ctrTitle" idx="4294967295"/>
          </p:nvPr>
        </p:nvSpPr>
        <p:spPr>
          <a:xfrm>
            <a:off x="304800" y="838200"/>
            <a:ext cx="8534400" cy="2438400"/>
          </a:xfrm>
        </p:spPr>
        <p:txBody>
          <a:bodyPr/>
          <a:lstStyle/>
          <a:p>
            <a:pPr algn="ctr" eaLnBrk="1" hangingPunct="1"/>
            <a:r>
              <a:rPr lang="en-US">
                <a:solidFill>
                  <a:srgbClr val="EFC53D"/>
                </a:solidFill>
                <a:ea typeface="ヒラギノ角ゴ Pro W3" charset="-128"/>
                <a:cs typeface="ヒラギノ角ゴ Pro W3" charset="-128"/>
              </a:rPr>
              <a:t>One Year Later: The Practical Application </a:t>
            </a:r>
            <a:br>
              <a:rPr lang="en-US">
                <a:solidFill>
                  <a:srgbClr val="EFC53D"/>
                </a:solidFill>
                <a:ea typeface="ヒラギノ角ゴ Pro W3" charset="-128"/>
                <a:cs typeface="ヒラギノ角ゴ Pro W3" charset="-128"/>
              </a:rPr>
            </a:br>
            <a:r>
              <a:rPr lang="en-US">
                <a:solidFill>
                  <a:srgbClr val="EFC53D"/>
                </a:solidFill>
                <a:ea typeface="ヒラギノ角ゴ Pro W3" charset="-128"/>
                <a:cs typeface="ヒラギノ角ゴ Pro W3" charset="-128"/>
              </a:rPr>
              <a:t>of Research Advances in the Management of </a:t>
            </a:r>
            <a:br>
              <a:rPr lang="en-US">
                <a:solidFill>
                  <a:srgbClr val="EFC53D"/>
                </a:solidFill>
                <a:ea typeface="ヒラギノ角ゴ Pro W3" charset="-128"/>
                <a:cs typeface="ヒラギノ角ゴ Pro W3" charset="-128"/>
              </a:rPr>
            </a:br>
            <a:r>
              <a:rPr lang="en-US">
                <a:solidFill>
                  <a:srgbClr val="EFC53D"/>
                </a:solidFill>
                <a:ea typeface="ヒラギノ角ゴ Pro W3" charset="-128"/>
                <a:cs typeface="ヒラギノ角ゴ Pro W3" charset="-128"/>
              </a:rPr>
              <a:t>Early and Advanced Breast Cancer</a:t>
            </a:r>
            <a:br>
              <a:rPr lang="en-US">
                <a:solidFill>
                  <a:srgbClr val="EFC53D"/>
                </a:solidFill>
                <a:ea typeface="ヒラギノ角ゴ Pro W3" charset="-128"/>
                <a:cs typeface="ヒラギノ角ゴ Pro W3" charset="-128"/>
              </a:rPr>
            </a:br>
            <a:r>
              <a:rPr lang="en-US" sz="800">
                <a:ea typeface="ヒラギノ角ゴ Pro W3" charset="-128"/>
                <a:cs typeface="ヒラギノ角ゴ Pro W3" charset="-128"/>
              </a:rPr>
              <a:t> </a:t>
            </a:r>
            <a:r>
              <a:rPr lang="en-US" sz="1400">
                <a:ea typeface="ヒラギノ角ゴ Pro W3" charset="-128"/>
                <a:cs typeface="ヒラギノ角ゴ Pro W3" charset="-128"/>
              </a:rPr>
              <a:t/>
            </a:r>
            <a:br>
              <a:rPr lang="en-US" sz="1400">
                <a:ea typeface="ヒラギノ角ゴ Pro W3" charset="-128"/>
                <a:cs typeface="ヒラギノ角ゴ Pro W3" charset="-128"/>
              </a:rPr>
            </a:br>
            <a:r>
              <a:rPr lang="en-US" sz="2400">
                <a:solidFill>
                  <a:schemeClr val="accent1"/>
                </a:solidFill>
                <a:ea typeface="ヒラギノ角ゴ Pro W3" charset="-128"/>
                <a:cs typeface="ヒラギノ角ゴ Pro W3" charset="-128"/>
              </a:rPr>
              <a:t>Wednesday, December 5, 2012</a:t>
            </a:r>
            <a:br>
              <a:rPr lang="en-US" sz="2400">
                <a:solidFill>
                  <a:schemeClr val="accent1"/>
                </a:solidFill>
                <a:ea typeface="ヒラギノ角ゴ Pro W3" charset="-128"/>
                <a:cs typeface="ヒラギノ角ゴ Pro W3" charset="-128"/>
              </a:rPr>
            </a:br>
            <a:r>
              <a:rPr lang="en-US" sz="2400">
                <a:solidFill>
                  <a:schemeClr val="accent1"/>
                </a:solidFill>
                <a:ea typeface="ヒラギノ角ゴ Pro W3" charset="-128"/>
                <a:cs typeface="ヒラギノ角ゴ Pro W3" charset="-128"/>
              </a:rPr>
              <a:t>7:30 PM – 9:30 PM</a:t>
            </a:r>
            <a:br>
              <a:rPr lang="en-US" sz="2400">
                <a:solidFill>
                  <a:schemeClr val="accent1"/>
                </a:solidFill>
                <a:ea typeface="ヒラギノ角ゴ Pro W3" charset="-128"/>
                <a:cs typeface="ヒラギノ角ゴ Pro W3" charset="-128"/>
              </a:rPr>
            </a:br>
            <a:r>
              <a:rPr lang="en-US" sz="2400">
                <a:solidFill>
                  <a:schemeClr val="accent1"/>
                </a:solidFill>
                <a:ea typeface="ヒラギノ角ゴ Pro W3" charset="-128"/>
                <a:cs typeface="ヒラギノ角ゴ Pro W3" charset="-128"/>
              </a:rPr>
              <a:t>San Antonio, Texas</a:t>
            </a:r>
          </a:p>
        </p:txBody>
      </p:sp>
      <p:sp>
        <p:nvSpPr>
          <p:cNvPr id="4098" name="Text Box 7"/>
          <p:cNvSpPr txBox="1">
            <a:spLocks noChangeArrowheads="1"/>
          </p:cNvSpPr>
          <p:nvPr/>
        </p:nvSpPr>
        <p:spPr bwMode="auto">
          <a:xfrm>
            <a:off x="3998913" y="4572000"/>
            <a:ext cx="1146175" cy="360363"/>
          </a:xfrm>
          <a:prstGeom prst="rect">
            <a:avLst/>
          </a:prstGeom>
          <a:noFill/>
          <a:ln w="9525">
            <a:noFill/>
            <a:miter lim="800000"/>
            <a:headEnd type="none" w="sm" len="sm"/>
            <a:tailEnd type="none" w="sm" len="sm"/>
          </a:ln>
        </p:spPr>
        <p:txBody>
          <a:bodyPr wrap="none">
            <a:prstTxWarp prst="textNoShape">
              <a:avLst/>
            </a:prstTxWarp>
            <a:spAutoFit/>
          </a:bodyPr>
          <a:lstStyle/>
          <a:p>
            <a:r>
              <a:rPr lang="en-US" sz="2000" b="1">
                <a:solidFill>
                  <a:srgbClr val="EFC53D"/>
                </a:solidFill>
                <a:ea typeface="ヒラギノ角ゴ Pro W3" charset="-128"/>
                <a:cs typeface="ヒラギノ角ゴ Pro W3" charset="-128"/>
              </a:rPr>
              <a:t>Faculty</a:t>
            </a:r>
            <a:r>
              <a:rPr lang="en-US" sz="2000" b="1">
                <a:solidFill>
                  <a:schemeClr val="bg1"/>
                </a:solidFill>
                <a:ea typeface="ヒラギノ角ゴ Pro W3" charset="-128"/>
                <a:cs typeface="ヒラギノ角ゴ Pro W3" charset="-128"/>
              </a:rPr>
              <a:t> </a:t>
            </a:r>
          </a:p>
        </p:txBody>
      </p:sp>
      <p:sp>
        <p:nvSpPr>
          <p:cNvPr id="4099" name="Text Box 6"/>
          <p:cNvSpPr txBox="1">
            <a:spLocks noChangeArrowheads="1"/>
          </p:cNvSpPr>
          <p:nvPr/>
        </p:nvSpPr>
        <p:spPr bwMode="auto">
          <a:xfrm>
            <a:off x="1352550" y="4945063"/>
            <a:ext cx="3206750" cy="922337"/>
          </a:xfrm>
          <a:prstGeom prst="rect">
            <a:avLst/>
          </a:prstGeom>
          <a:noFill/>
          <a:ln w="9525">
            <a:noFill/>
            <a:miter lim="800000"/>
            <a:headEnd type="none" w="sm" len="sm"/>
            <a:tailEnd type="none" w="sm" len="sm"/>
          </a:ln>
        </p:spPr>
        <p:txBody>
          <a:bodyPr wrap="none">
            <a:prstTxWarp prst="textNoShape">
              <a:avLst/>
            </a:prstTxWarp>
            <a:spAutoFit/>
          </a:bodyPr>
          <a:lstStyle/>
          <a:p>
            <a:r>
              <a:rPr lang="en-US" sz="1800" b="1"/>
              <a:t>Kimberly L Blackwell, MD</a:t>
            </a:r>
          </a:p>
          <a:p>
            <a:r>
              <a:rPr lang="en-US" sz="1800" b="1"/>
              <a:t>Harold J Burstein, MD, PhD</a:t>
            </a:r>
          </a:p>
          <a:p>
            <a:r>
              <a:rPr lang="en-US" sz="1800" b="1"/>
              <a:t>George W Sledge Jr, MD</a:t>
            </a:r>
          </a:p>
        </p:txBody>
      </p:sp>
      <p:sp>
        <p:nvSpPr>
          <p:cNvPr id="4100" name="Text Box 6"/>
          <p:cNvSpPr txBox="1">
            <a:spLocks noChangeArrowheads="1"/>
          </p:cNvSpPr>
          <p:nvPr/>
        </p:nvSpPr>
        <p:spPr bwMode="auto">
          <a:xfrm>
            <a:off x="4648200" y="4973638"/>
            <a:ext cx="4271963" cy="646112"/>
          </a:xfrm>
          <a:prstGeom prst="rect">
            <a:avLst/>
          </a:prstGeom>
          <a:noFill/>
          <a:ln w="9525">
            <a:noFill/>
            <a:miter lim="800000"/>
            <a:headEnd type="none" w="sm" len="sm"/>
            <a:tailEnd type="none" w="sm" len="sm"/>
          </a:ln>
        </p:spPr>
        <p:txBody>
          <a:bodyPr wrap="none">
            <a:prstTxWarp prst="textNoShape">
              <a:avLst/>
            </a:prstTxWarp>
            <a:spAutoFit/>
          </a:bodyPr>
          <a:lstStyle/>
          <a:p>
            <a:r>
              <a:rPr lang="en-US" sz="1800" b="1"/>
              <a:t>Chris Twelves, BMedSci, MBChB, MD</a:t>
            </a:r>
          </a:p>
          <a:p>
            <a:r>
              <a:rPr lang="en-US" sz="1800" b="1"/>
              <a:t>Clifford Hudis, MD</a:t>
            </a:r>
          </a:p>
        </p:txBody>
      </p:sp>
      <p:sp>
        <p:nvSpPr>
          <p:cNvPr id="4101" name="Text Box 7"/>
          <p:cNvSpPr txBox="1">
            <a:spLocks noChangeArrowheads="1"/>
          </p:cNvSpPr>
          <p:nvPr/>
        </p:nvSpPr>
        <p:spPr bwMode="auto">
          <a:xfrm>
            <a:off x="3859213" y="3657600"/>
            <a:ext cx="1425575" cy="396875"/>
          </a:xfrm>
          <a:prstGeom prst="rect">
            <a:avLst/>
          </a:prstGeom>
          <a:noFill/>
          <a:ln w="9525">
            <a:noFill/>
            <a:miter lim="800000"/>
            <a:headEnd type="none" w="sm" len="sm"/>
            <a:tailEnd type="none" w="sm" len="sm"/>
          </a:ln>
        </p:spPr>
        <p:txBody>
          <a:bodyPr wrap="none">
            <a:prstTxWarp prst="textNoShape">
              <a:avLst/>
            </a:prstTxWarp>
            <a:spAutoFit/>
          </a:bodyPr>
          <a:lstStyle/>
          <a:p>
            <a:pPr algn="ctr"/>
            <a:r>
              <a:rPr lang="en-US" sz="2000" b="1">
                <a:solidFill>
                  <a:srgbClr val="EFC53D"/>
                </a:solidFill>
              </a:rPr>
              <a:t>Moderator</a:t>
            </a:r>
          </a:p>
        </p:txBody>
      </p:sp>
      <p:sp>
        <p:nvSpPr>
          <p:cNvPr id="4102" name="Text Box 6"/>
          <p:cNvSpPr txBox="1">
            <a:spLocks noChangeArrowheads="1"/>
          </p:cNvSpPr>
          <p:nvPr/>
        </p:nvSpPr>
        <p:spPr bwMode="auto">
          <a:xfrm>
            <a:off x="3362325" y="3962400"/>
            <a:ext cx="2419350" cy="366713"/>
          </a:xfrm>
          <a:prstGeom prst="rect">
            <a:avLst/>
          </a:prstGeom>
          <a:noFill/>
          <a:ln w="9525">
            <a:noFill/>
            <a:miter lim="800000"/>
            <a:headEnd type="none" w="sm" len="sm"/>
            <a:tailEnd type="none" w="sm" len="sm"/>
          </a:ln>
        </p:spPr>
        <p:txBody>
          <a:bodyPr>
            <a:prstTxWarp prst="textNoShape">
              <a:avLst/>
            </a:prstTxWarp>
            <a:spAutoFit/>
          </a:bodyPr>
          <a:lstStyle/>
          <a:p>
            <a:pPr algn="ctr">
              <a:spcBef>
                <a:spcPts val="213"/>
              </a:spcBef>
            </a:pPr>
            <a:r>
              <a:rPr lang="en-US" sz="1800" b="1"/>
              <a:t>Neil Love, MD</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0" y="381000"/>
            <a:ext cx="9144000" cy="990600"/>
          </a:xfrm>
        </p:spPr>
        <p:txBody>
          <a:bodyPr/>
          <a:lstStyle/>
          <a:p>
            <a:pPr algn="ctr"/>
            <a:r>
              <a:rPr lang="en-US">
                <a:latin typeface="Arial (headings)" charset="0"/>
                <a:ea typeface="ＭＳ Ｐゴシック" charset="0"/>
                <a:cs typeface="Arial (headings)" charset="0"/>
              </a:rPr>
              <a:t>Case: From the practice of Richard S Zelkowitz, MD</a:t>
            </a:r>
          </a:p>
        </p:txBody>
      </p:sp>
      <p:sp>
        <p:nvSpPr>
          <p:cNvPr id="16386" name="Content Placeholder 2"/>
          <p:cNvSpPr>
            <a:spLocks noGrp="1"/>
          </p:cNvSpPr>
          <p:nvPr>
            <p:ph idx="1"/>
          </p:nvPr>
        </p:nvSpPr>
        <p:spPr>
          <a:xfrm>
            <a:off x="533400" y="1524000"/>
            <a:ext cx="8077200" cy="5257800"/>
          </a:xfrm>
        </p:spPr>
        <p:txBody>
          <a:bodyPr/>
          <a:lstStyle/>
          <a:p>
            <a:pPr eaLnBrk="1" hangingPunct="1">
              <a:spcBef>
                <a:spcPts val="1200"/>
              </a:spcBef>
            </a:pPr>
            <a:r>
              <a:rPr lang="en-US">
                <a:latin typeface="Arial" charset="0"/>
                <a:ea typeface="ＭＳ Ｐゴシック" charset="0"/>
                <a:cs typeface="ＭＳ Ｐゴシック" charset="0"/>
              </a:rPr>
              <a:t>59-year-old postmenopausal woman </a:t>
            </a:r>
          </a:p>
          <a:p>
            <a:pPr eaLnBrk="1" hangingPunct="1">
              <a:spcBef>
                <a:spcPts val="1200"/>
              </a:spcBef>
            </a:pPr>
            <a:r>
              <a:rPr lang="en-US">
                <a:latin typeface="Arial" charset="0"/>
                <a:ea typeface="ＭＳ Ｐゴシック" charset="0"/>
                <a:cs typeface="ＭＳ Ｐゴシック" charset="0"/>
              </a:rPr>
              <a:t>2006: 3-mm ER+/PR+, HER2-neg invasive lobular carcinoma and DCIS. Bilateral mastectomy, brief period of tamoxifen</a:t>
            </a:r>
          </a:p>
          <a:p>
            <a:pPr eaLnBrk="1" hangingPunct="1">
              <a:spcBef>
                <a:spcPts val="1200"/>
              </a:spcBef>
            </a:pPr>
            <a:r>
              <a:rPr lang="en-US">
                <a:latin typeface="Arial" charset="0"/>
                <a:ea typeface="ＭＳ Ｐゴシック" charset="0"/>
                <a:cs typeface="ＭＳ Ｐゴシック" charset="0"/>
              </a:rPr>
              <a:t>Recently presented to GYN doctor with bloating</a:t>
            </a:r>
          </a:p>
          <a:p>
            <a:pPr lvl="1" eaLnBrk="1" hangingPunct="1">
              <a:spcBef>
                <a:spcPts val="1200"/>
              </a:spcBef>
            </a:pPr>
            <a:r>
              <a:rPr lang="en-US">
                <a:latin typeface="Arial" charset="0"/>
                <a:ea typeface="ＭＳ Ｐゴシック" charset="0"/>
              </a:rPr>
              <a:t>CAT scan: Bilateral ovarian masses </a:t>
            </a:r>
          </a:p>
          <a:p>
            <a:pPr>
              <a:spcBef>
                <a:spcPts val="1200"/>
              </a:spcBef>
            </a:pPr>
            <a:r>
              <a:rPr lang="en-US">
                <a:latin typeface="Arial" charset="0"/>
                <a:ea typeface="ＭＳ Ｐゴシック" charset="0"/>
                <a:cs typeface="ＭＳ Ｐゴシック" charset="0"/>
              </a:rPr>
              <a:t>Bilateral salpingo-oophorectomy. Pathology consistent with breast cancer mets</a:t>
            </a:r>
          </a:p>
          <a:p>
            <a:pPr>
              <a:spcBef>
                <a:spcPts val="1200"/>
              </a:spcBef>
            </a:pPr>
            <a:r>
              <a:rPr lang="en-US">
                <a:latin typeface="Arial" charset="0"/>
                <a:ea typeface="ＭＳ Ｐゴシック" charset="0"/>
                <a:cs typeface="ＭＳ Ｐゴシック" charset="0"/>
              </a:rPr>
              <a:t>Post-op several subcutaneous nodules noted on chest wall</a:t>
            </a:r>
          </a:p>
        </p:txBody>
      </p:sp>
    </p:spTree>
    <p:extLst>
      <p:ext uri="{BB962C8B-B14F-4D97-AF65-F5344CB8AC3E}">
        <p14:creationId xmlns:p14="http://schemas.microsoft.com/office/powerpoint/2010/main" val="1915069650"/>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20700" y="7620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Autofit/>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algn="l"/>
            <a:r>
              <a:rPr lang="en-US" sz="2400" b="1" dirty="0" smtClean="0"/>
              <a:t>A 59-year-old postmenopausal woman s/p bilateral </a:t>
            </a:r>
            <a:r>
              <a:rPr lang="en-US" sz="2400" b="1" dirty="0" err="1" smtClean="0"/>
              <a:t>salpingo</a:t>
            </a:r>
            <a:r>
              <a:rPr lang="en-US" sz="2400" b="1" dirty="0" smtClean="0"/>
              <a:t>-oophorectomy for recurrent ER-positive, HER2-negative infiltrating lobular cancer. On further evaluation she is noted to have several subcutaneous nodules in the mastectomy site. Only prior systematic treatment is a brief period of adjuvant </a:t>
            </a:r>
            <a:r>
              <a:rPr lang="en-US" sz="2400" b="1" dirty="0" err="1" smtClean="0"/>
              <a:t>tamoxifen</a:t>
            </a:r>
            <a:r>
              <a:rPr lang="en-US" sz="2400" b="1" dirty="0" smtClean="0"/>
              <a:t> 6 years ago. What would you likely recommend?</a:t>
            </a:r>
            <a:endParaRPr lang="en-US" sz="2400" b="1" dirty="0"/>
          </a:p>
        </p:txBody>
      </p:sp>
      <p:graphicFrame>
        <p:nvGraphicFramePr>
          <p:cNvPr id="5" name="Chart 4"/>
          <p:cNvGraphicFramePr/>
          <p:nvPr>
            <p:extLst>
              <p:ext uri="{D42A27DB-BD31-4B8C-83A1-F6EECF244321}">
                <p14:modId xmlns:p14="http://schemas.microsoft.com/office/powerpoint/2010/main" val="1421154969"/>
              </p:ext>
            </p:extLst>
          </p:nvPr>
        </p:nvGraphicFramePr>
        <p:xfrm>
          <a:off x="381000" y="2775857"/>
          <a:ext cx="8369300" cy="39497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46830810"/>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0"/>
            <a:ext cx="9144000" cy="942975"/>
          </a:xfrm>
        </p:spPr>
        <p:txBody>
          <a:bodyPr>
            <a:normAutofit/>
          </a:bodyPr>
          <a:lstStyle/>
          <a:p>
            <a:pPr eaLnBrk="1" hangingPunct="1"/>
            <a:r>
              <a:rPr lang="en-US" sz="3200" b="1" dirty="0">
                <a:solidFill>
                  <a:srgbClr val="010086"/>
                </a:solidFill>
                <a:latin typeface="Arial" charset="0"/>
              </a:rPr>
              <a:t>Progress in Systemic Treatment of MBC</a:t>
            </a:r>
          </a:p>
        </p:txBody>
      </p:sp>
      <p:sp>
        <p:nvSpPr>
          <p:cNvPr id="13315" name="Text Box 3"/>
          <p:cNvSpPr txBox="1">
            <a:spLocks noChangeArrowheads="1"/>
          </p:cNvSpPr>
          <p:nvPr/>
        </p:nvSpPr>
        <p:spPr bwMode="auto">
          <a:xfrm>
            <a:off x="901700" y="1057275"/>
            <a:ext cx="749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type="none" w="lg" len="lg"/>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en-US" sz="2000" b="1"/>
              <a:t>1980</a:t>
            </a:r>
          </a:p>
        </p:txBody>
      </p:sp>
      <p:sp>
        <p:nvSpPr>
          <p:cNvPr id="13316" name="Text Box 4"/>
          <p:cNvSpPr txBox="1">
            <a:spLocks noChangeArrowheads="1"/>
          </p:cNvSpPr>
          <p:nvPr/>
        </p:nvSpPr>
        <p:spPr bwMode="auto">
          <a:xfrm>
            <a:off x="2017713" y="1057275"/>
            <a:ext cx="749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type="none" w="lg" len="lg"/>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en-US" sz="2000" b="1"/>
              <a:t>1985</a:t>
            </a:r>
          </a:p>
        </p:txBody>
      </p:sp>
      <p:sp>
        <p:nvSpPr>
          <p:cNvPr id="13317" name="Text Box 5"/>
          <p:cNvSpPr txBox="1">
            <a:spLocks noChangeArrowheads="1"/>
          </p:cNvSpPr>
          <p:nvPr/>
        </p:nvSpPr>
        <p:spPr bwMode="auto">
          <a:xfrm>
            <a:off x="3133725" y="1057275"/>
            <a:ext cx="749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type="none" w="lg" len="lg"/>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en-US" sz="2000" b="1"/>
              <a:t>1990</a:t>
            </a:r>
          </a:p>
        </p:txBody>
      </p:sp>
      <p:sp>
        <p:nvSpPr>
          <p:cNvPr id="13318" name="Text Box 6"/>
          <p:cNvSpPr txBox="1">
            <a:spLocks noChangeArrowheads="1"/>
          </p:cNvSpPr>
          <p:nvPr/>
        </p:nvSpPr>
        <p:spPr bwMode="auto">
          <a:xfrm>
            <a:off x="4249738" y="1057275"/>
            <a:ext cx="749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type="none" w="lg" len="lg"/>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en-US" sz="2000" b="1"/>
              <a:t>1995</a:t>
            </a:r>
          </a:p>
        </p:txBody>
      </p:sp>
      <p:sp>
        <p:nvSpPr>
          <p:cNvPr id="13319" name="Text Box 7"/>
          <p:cNvSpPr txBox="1">
            <a:spLocks noChangeArrowheads="1"/>
          </p:cNvSpPr>
          <p:nvPr/>
        </p:nvSpPr>
        <p:spPr bwMode="auto">
          <a:xfrm>
            <a:off x="5365750" y="1057275"/>
            <a:ext cx="749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type="none" w="lg" len="lg"/>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en-US" sz="2000" b="1"/>
              <a:t>2000</a:t>
            </a:r>
          </a:p>
        </p:txBody>
      </p:sp>
      <p:sp>
        <p:nvSpPr>
          <p:cNvPr id="13320" name="Text Box 8"/>
          <p:cNvSpPr txBox="1">
            <a:spLocks noChangeArrowheads="1"/>
          </p:cNvSpPr>
          <p:nvPr/>
        </p:nvSpPr>
        <p:spPr bwMode="auto">
          <a:xfrm>
            <a:off x="6481763" y="1057275"/>
            <a:ext cx="914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type="none" w="lg" len="lg"/>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en-US" sz="2000" b="1"/>
              <a:t>2005</a:t>
            </a:r>
          </a:p>
        </p:txBody>
      </p:sp>
      <p:sp>
        <p:nvSpPr>
          <p:cNvPr id="13321" name="AutoShape 9"/>
          <p:cNvSpPr>
            <a:spLocks noChangeArrowheads="1"/>
          </p:cNvSpPr>
          <p:nvPr/>
        </p:nvSpPr>
        <p:spPr bwMode="auto">
          <a:xfrm>
            <a:off x="500063" y="1376363"/>
            <a:ext cx="8342312" cy="339725"/>
          </a:xfrm>
          <a:prstGeom prst="notchedRightArrow">
            <a:avLst>
              <a:gd name="adj1" fmla="val 48824"/>
              <a:gd name="adj2" fmla="val 172916"/>
            </a:avLst>
          </a:prstGeom>
          <a:gradFill rotWithShape="1">
            <a:gsLst>
              <a:gs pos="0">
                <a:schemeClr val="accent1"/>
              </a:gs>
              <a:gs pos="100000">
                <a:schemeClr val="tx2"/>
              </a:gs>
            </a:gsLst>
            <a:lin ang="0" scaled="1"/>
          </a:gradFill>
          <a:ln>
            <a:noFill/>
          </a:ln>
          <a:extLst>
            <a:ext uri="{91240B29-F687-4f45-9708-019B960494DF}">
              <a14:hiddenLine xmlns:a14="http://schemas.microsoft.com/office/drawing/2010/main" w="28575">
                <a:solidFill>
                  <a:srgbClr val="000000"/>
                </a:solidFill>
                <a:miter lim="800000"/>
                <a:headEnd/>
                <a:tailEnd/>
              </a14:hiddenLine>
            </a:ext>
          </a:extLst>
        </p:spPr>
        <p:txBody>
          <a:bodyPr wrap="none" anchor="ctr"/>
          <a:lstStyle/>
          <a:p>
            <a:endParaRPr lang="en-US"/>
          </a:p>
        </p:txBody>
      </p:sp>
      <p:sp>
        <p:nvSpPr>
          <p:cNvPr id="13354" name="Text Box 54"/>
          <p:cNvSpPr txBox="1">
            <a:spLocks noChangeArrowheads="1"/>
          </p:cNvSpPr>
          <p:nvPr/>
        </p:nvSpPr>
        <p:spPr bwMode="auto">
          <a:xfrm>
            <a:off x="596900" y="1631950"/>
            <a:ext cx="1371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1600" b="1" dirty="0" err="1">
                <a:solidFill>
                  <a:srgbClr val="FF0000"/>
                </a:solidFill>
              </a:rPr>
              <a:t>Tamoxifen</a:t>
            </a:r>
            <a:endParaRPr lang="en-US" b="1" dirty="0">
              <a:solidFill>
                <a:srgbClr val="FF0000"/>
              </a:solidFill>
            </a:endParaRPr>
          </a:p>
        </p:txBody>
      </p:sp>
      <p:sp>
        <p:nvSpPr>
          <p:cNvPr id="13360" name="Line 60"/>
          <p:cNvSpPr>
            <a:spLocks noChangeShapeType="1"/>
          </p:cNvSpPr>
          <p:nvPr/>
        </p:nvSpPr>
        <p:spPr bwMode="auto">
          <a:xfrm>
            <a:off x="304800" y="952500"/>
            <a:ext cx="8602663" cy="0"/>
          </a:xfrm>
          <a:prstGeom prst="line">
            <a:avLst/>
          </a:prstGeom>
          <a:noFill/>
          <a:ln w="76200">
            <a:solidFill>
              <a:srgbClr val="FF99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361" name="Text Box 8"/>
          <p:cNvSpPr txBox="1">
            <a:spLocks noChangeArrowheads="1"/>
          </p:cNvSpPr>
          <p:nvPr/>
        </p:nvSpPr>
        <p:spPr bwMode="auto">
          <a:xfrm>
            <a:off x="7762875" y="1057275"/>
            <a:ext cx="914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type="none" w="lg" len="lg"/>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en-US" sz="2000" b="1"/>
              <a:t>2010</a:t>
            </a:r>
          </a:p>
        </p:txBody>
      </p:sp>
      <p:grpSp>
        <p:nvGrpSpPr>
          <p:cNvPr id="13322" name="Group 10"/>
          <p:cNvGrpSpPr>
            <a:grpSpLocks/>
          </p:cNvGrpSpPr>
          <p:nvPr/>
        </p:nvGrpSpPr>
        <p:grpSpPr bwMode="auto">
          <a:xfrm>
            <a:off x="3117850" y="4169909"/>
            <a:ext cx="5740400" cy="293793"/>
            <a:chOff x="3605" y="1419"/>
            <a:chExt cx="1979" cy="213"/>
          </a:xfrm>
        </p:grpSpPr>
        <p:sp>
          <p:nvSpPr>
            <p:cNvPr id="13371" name="Text Box 11"/>
            <p:cNvSpPr txBox="1">
              <a:spLocks noChangeArrowheads="1"/>
            </p:cNvSpPr>
            <p:nvPr/>
          </p:nvSpPr>
          <p:spPr bwMode="auto">
            <a:xfrm>
              <a:off x="3605" y="1419"/>
              <a:ext cx="1012"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type="none" w="lg" len="lg"/>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r"/>
              <a:r>
                <a:rPr lang="en-US" sz="1600" b="1"/>
                <a:t>Capecitabine</a:t>
              </a:r>
              <a:endParaRPr lang="en-US" b="1"/>
            </a:p>
          </p:txBody>
        </p:sp>
        <p:sp>
          <p:nvSpPr>
            <p:cNvPr id="13372" name="Line 12"/>
            <p:cNvSpPr>
              <a:spLocks noChangeShapeType="1"/>
            </p:cNvSpPr>
            <p:nvPr/>
          </p:nvSpPr>
          <p:spPr bwMode="auto">
            <a:xfrm>
              <a:off x="4625" y="1534"/>
              <a:ext cx="959" cy="0"/>
            </a:xfrm>
            <a:prstGeom prst="line">
              <a:avLst/>
            </a:prstGeom>
            <a:noFill/>
            <a:ln w="57150">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13323" name="Text Box 13"/>
          <p:cNvSpPr txBox="1">
            <a:spLocks noChangeArrowheads="1"/>
          </p:cNvSpPr>
          <p:nvPr/>
        </p:nvSpPr>
        <p:spPr bwMode="auto">
          <a:xfrm>
            <a:off x="6426200" y="5093604"/>
            <a:ext cx="1493838" cy="293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type="none" w="lg" len="lg"/>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1600" b="1" dirty="0" err="1"/>
              <a:t>Bevacizumab</a:t>
            </a:r>
            <a:endParaRPr lang="en-US" b="1" dirty="0"/>
          </a:p>
        </p:txBody>
      </p:sp>
      <p:sp>
        <p:nvSpPr>
          <p:cNvPr id="13324" name="Text Box 15"/>
          <p:cNvSpPr txBox="1">
            <a:spLocks noChangeArrowheads="1"/>
          </p:cNvSpPr>
          <p:nvPr/>
        </p:nvSpPr>
        <p:spPr bwMode="auto">
          <a:xfrm>
            <a:off x="568325" y="3029218"/>
            <a:ext cx="2843213" cy="293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type="none" w="lg" len="lg"/>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r"/>
            <a:r>
              <a:rPr lang="en-US" sz="1600" b="1"/>
              <a:t>Paclitaxel                   </a:t>
            </a:r>
            <a:endParaRPr lang="en-US" b="1"/>
          </a:p>
        </p:txBody>
      </p:sp>
      <p:sp>
        <p:nvSpPr>
          <p:cNvPr id="13325" name="Line 16"/>
          <p:cNvSpPr>
            <a:spLocks noChangeShapeType="1"/>
          </p:cNvSpPr>
          <p:nvPr/>
        </p:nvSpPr>
        <p:spPr bwMode="auto">
          <a:xfrm>
            <a:off x="3533775" y="3186459"/>
            <a:ext cx="5292725" cy="1380"/>
          </a:xfrm>
          <a:prstGeom prst="line">
            <a:avLst/>
          </a:prstGeom>
          <a:noFill/>
          <a:ln w="57150">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26" name="Text Box 17"/>
          <p:cNvSpPr txBox="1">
            <a:spLocks noChangeArrowheads="1"/>
          </p:cNvSpPr>
          <p:nvPr/>
        </p:nvSpPr>
        <p:spPr bwMode="auto">
          <a:xfrm>
            <a:off x="355600" y="1873354"/>
            <a:ext cx="628650" cy="293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type="none" w="lg" len="lg"/>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en-US" sz="1600" b="1"/>
              <a:t>CMF</a:t>
            </a:r>
            <a:endParaRPr lang="en-US" b="1"/>
          </a:p>
        </p:txBody>
      </p:sp>
      <p:sp>
        <p:nvSpPr>
          <p:cNvPr id="13327" name="Line 19"/>
          <p:cNvSpPr>
            <a:spLocks noChangeShapeType="1"/>
          </p:cNvSpPr>
          <p:nvPr/>
        </p:nvSpPr>
        <p:spPr bwMode="auto">
          <a:xfrm flipV="1">
            <a:off x="942975" y="2023700"/>
            <a:ext cx="7880350" cy="4138"/>
          </a:xfrm>
          <a:prstGeom prst="line">
            <a:avLst/>
          </a:prstGeom>
          <a:noFill/>
          <a:ln w="57150">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13328" name="Group 21"/>
          <p:cNvGrpSpPr>
            <a:grpSpLocks/>
          </p:cNvGrpSpPr>
          <p:nvPr/>
        </p:nvGrpSpPr>
        <p:grpSpPr bwMode="auto">
          <a:xfrm>
            <a:off x="2660650" y="3929909"/>
            <a:ext cx="6197600" cy="293793"/>
            <a:chOff x="3838" y="1637"/>
            <a:chExt cx="1746" cy="213"/>
          </a:xfrm>
        </p:grpSpPr>
        <p:sp>
          <p:nvSpPr>
            <p:cNvPr id="13369" name="Text Box 22"/>
            <p:cNvSpPr txBox="1">
              <a:spLocks noChangeArrowheads="1"/>
            </p:cNvSpPr>
            <p:nvPr/>
          </p:nvSpPr>
          <p:spPr bwMode="auto">
            <a:xfrm>
              <a:off x="3838" y="1637"/>
              <a:ext cx="852"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type="none" w="lg" len="lg"/>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r"/>
              <a:r>
                <a:rPr lang="en-US" sz="1600" b="1"/>
                <a:t>Gemcitabine</a:t>
              </a:r>
              <a:endParaRPr lang="en-US" b="1"/>
            </a:p>
          </p:txBody>
        </p:sp>
        <p:sp>
          <p:nvSpPr>
            <p:cNvPr id="13370" name="Line 23"/>
            <p:cNvSpPr>
              <a:spLocks noChangeShapeType="1"/>
            </p:cNvSpPr>
            <p:nvPr/>
          </p:nvSpPr>
          <p:spPr bwMode="auto">
            <a:xfrm>
              <a:off x="4704" y="1752"/>
              <a:ext cx="880" cy="0"/>
            </a:xfrm>
            <a:prstGeom prst="line">
              <a:avLst/>
            </a:prstGeom>
            <a:noFill/>
            <a:ln w="57150">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13329" name="Text Box 24"/>
          <p:cNvSpPr txBox="1">
            <a:spLocks noChangeArrowheads="1"/>
          </p:cNvSpPr>
          <p:nvPr/>
        </p:nvSpPr>
        <p:spPr bwMode="auto">
          <a:xfrm>
            <a:off x="5056188" y="4840758"/>
            <a:ext cx="3024187" cy="293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type="none" w="lg" len="lg"/>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1600" b="1" dirty="0"/>
              <a:t>Albumin-Bound Paclitaxel</a:t>
            </a:r>
          </a:p>
        </p:txBody>
      </p:sp>
      <p:sp>
        <p:nvSpPr>
          <p:cNvPr id="13330" name="Text Box 26"/>
          <p:cNvSpPr txBox="1">
            <a:spLocks noChangeArrowheads="1"/>
          </p:cNvSpPr>
          <p:nvPr/>
        </p:nvSpPr>
        <p:spPr bwMode="auto">
          <a:xfrm>
            <a:off x="3422650" y="4422323"/>
            <a:ext cx="2652713" cy="293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type="none" w="lg" len="lg"/>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r"/>
            <a:r>
              <a:rPr lang="en-US" sz="1600" b="1"/>
              <a:t>Trastuzumab</a:t>
            </a:r>
            <a:endParaRPr lang="en-US" b="1"/>
          </a:p>
        </p:txBody>
      </p:sp>
      <p:sp>
        <p:nvSpPr>
          <p:cNvPr id="13331" name="Line 27"/>
          <p:cNvSpPr>
            <a:spLocks noChangeShapeType="1"/>
          </p:cNvSpPr>
          <p:nvPr/>
        </p:nvSpPr>
        <p:spPr bwMode="auto">
          <a:xfrm>
            <a:off x="6118225" y="4572669"/>
            <a:ext cx="2740025" cy="0"/>
          </a:xfrm>
          <a:prstGeom prst="line">
            <a:avLst/>
          </a:prstGeom>
          <a:noFill/>
          <a:ln w="57150">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32" name="Line 28"/>
          <p:cNvSpPr>
            <a:spLocks noChangeShapeType="1"/>
          </p:cNvSpPr>
          <p:nvPr/>
        </p:nvSpPr>
        <p:spPr bwMode="auto">
          <a:xfrm>
            <a:off x="8350250" y="5483434"/>
            <a:ext cx="501650" cy="0"/>
          </a:xfrm>
          <a:prstGeom prst="line">
            <a:avLst/>
          </a:prstGeom>
          <a:noFill/>
          <a:ln w="57150">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33" name="Text Box 29"/>
          <p:cNvSpPr txBox="1">
            <a:spLocks noChangeArrowheads="1"/>
          </p:cNvSpPr>
          <p:nvPr/>
        </p:nvSpPr>
        <p:spPr bwMode="auto">
          <a:xfrm>
            <a:off x="6934200" y="5327571"/>
            <a:ext cx="1096963" cy="293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type="none" w="lg" len="lg"/>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1600" b="1"/>
              <a:t>Lapatinib</a:t>
            </a:r>
            <a:endParaRPr lang="en-US" b="1"/>
          </a:p>
        </p:txBody>
      </p:sp>
      <p:sp>
        <p:nvSpPr>
          <p:cNvPr id="13334" name="Line 30"/>
          <p:cNvSpPr>
            <a:spLocks noChangeShapeType="1"/>
          </p:cNvSpPr>
          <p:nvPr/>
        </p:nvSpPr>
        <p:spPr bwMode="auto">
          <a:xfrm flipV="1">
            <a:off x="1743075" y="2247148"/>
            <a:ext cx="7092950" cy="12413"/>
          </a:xfrm>
          <a:prstGeom prst="line">
            <a:avLst/>
          </a:prstGeom>
          <a:noFill/>
          <a:ln w="57150">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35" name="Text Box 32"/>
          <p:cNvSpPr txBox="1">
            <a:spLocks noChangeArrowheads="1"/>
          </p:cNvSpPr>
          <p:nvPr/>
        </p:nvSpPr>
        <p:spPr bwMode="auto">
          <a:xfrm>
            <a:off x="347663" y="2085768"/>
            <a:ext cx="1381125" cy="293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1600" b="1"/>
              <a:t>Doxorubicin</a:t>
            </a:r>
            <a:endParaRPr lang="en-US" b="1"/>
          </a:p>
        </p:txBody>
      </p:sp>
      <p:sp>
        <p:nvSpPr>
          <p:cNvPr id="13336" name="Line 33"/>
          <p:cNvSpPr>
            <a:spLocks noChangeShapeType="1"/>
          </p:cNvSpPr>
          <p:nvPr/>
        </p:nvSpPr>
        <p:spPr bwMode="auto">
          <a:xfrm>
            <a:off x="2695575" y="2938183"/>
            <a:ext cx="6154738" cy="4138"/>
          </a:xfrm>
          <a:prstGeom prst="line">
            <a:avLst/>
          </a:prstGeom>
          <a:noFill/>
          <a:ln w="57150">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37" name="Text Box 34"/>
          <p:cNvSpPr txBox="1">
            <a:spLocks noChangeArrowheads="1"/>
          </p:cNvSpPr>
          <p:nvPr/>
        </p:nvSpPr>
        <p:spPr bwMode="auto">
          <a:xfrm>
            <a:off x="1566863" y="2789218"/>
            <a:ext cx="1187450" cy="293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1600" b="1"/>
              <a:t>Epirubicin</a:t>
            </a:r>
            <a:endParaRPr lang="en-US" b="1"/>
          </a:p>
        </p:txBody>
      </p:sp>
      <p:sp>
        <p:nvSpPr>
          <p:cNvPr id="13338" name="Line 35"/>
          <p:cNvSpPr>
            <a:spLocks noChangeShapeType="1"/>
          </p:cNvSpPr>
          <p:nvPr/>
        </p:nvSpPr>
        <p:spPr bwMode="auto">
          <a:xfrm>
            <a:off x="2143125" y="2466459"/>
            <a:ext cx="6692900" cy="4138"/>
          </a:xfrm>
          <a:prstGeom prst="line">
            <a:avLst/>
          </a:prstGeom>
          <a:noFill/>
          <a:ln w="57150">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39" name="Text Box 36"/>
          <p:cNvSpPr txBox="1">
            <a:spLocks noChangeArrowheads="1"/>
          </p:cNvSpPr>
          <p:nvPr/>
        </p:nvSpPr>
        <p:spPr bwMode="auto">
          <a:xfrm>
            <a:off x="660400" y="2292665"/>
            <a:ext cx="1473200" cy="293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1600" b="1"/>
              <a:t>Mitoxantrone</a:t>
            </a:r>
            <a:endParaRPr lang="en-US" b="1"/>
          </a:p>
        </p:txBody>
      </p:sp>
      <p:sp>
        <p:nvSpPr>
          <p:cNvPr id="13340" name="Text Box 38"/>
          <p:cNvSpPr txBox="1">
            <a:spLocks noChangeArrowheads="1"/>
          </p:cNvSpPr>
          <p:nvPr/>
        </p:nvSpPr>
        <p:spPr bwMode="auto">
          <a:xfrm>
            <a:off x="1587500" y="3016805"/>
            <a:ext cx="2674938" cy="318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type="none" w="lg" len="lg"/>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r"/>
            <a:r>
              <a:rPr lang="en-US" b="1"/>
              <a:t>              </a:t>
            </a:r>
          </a:p>
        </p:txBody>
      </p:sp>
      <p:sp>
        <p:nvSpPr>
          <p:cNvPr id="13341" name="Line 39"/>
          <p:cNvSpPr>
            <a:spLocks noChangeShapeType="1"/>
          </p:cNvSpPr>
          <p:nvPr/>
        </p:nvSpPr>
        <p:spPr bwMode="auto">
          <a:xfrm flipV="1">
            <a:off x="3514725" y="3415425"/>
            <a:ext cx="5311775" cy="11034"/>
          </a:xfrm>
          <a:prstGeom prst="line">
            <a:avLst/>
          </a:prstGeom>
          <a:noFill/>
          <a:ln w="57150">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42" name="Line 40"/>
          <p:cNvSpPr>
            <a:spLocks noChangeShapeType="1"/>
          </p:cNvSpPr>
          <p:nvPr/>
        </p:nvSpPr>
        <p:spPr bwMode="auto">
          <a:xfrm flipV="1">
            <a:off x="8089900" y="5018689"/>
            <a:ext cx="762000" cy="0"/>
          </a:xfrm>
          <a:prstGeom prst="line">
            <a:avLst/>
          </a:prstGeom>
          <a:noFill/>
          <a:ln w="57150">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43" name="Text Box 41"/>
          <p:cNvSpPr txBox="1">
            <a:spLocks noChangeArrowheads="1"/>
          </p:cNvSpPr>
          <p:nvPr/>
        </p:nvSpPr>
        <p:spPr bwMode="auto">
          <a:xfrm>
            <a:off x="2176463" y="3281632"/>
            <a:ext cx="1298575" cy="293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1600" b="1"/>
              <a:t>Vinorelbine</a:t>
            </a:r>
            <a:endParaRPr lang="en-US" b="1"/>
          </a:p>
        </p:txBody>
      </p:sp>
      <p:grpSp>
        <p:nvGrpSpPr>
          <p:cNvPr id="13344" name="Group 42"/>
          <p:cNvGrpSpPr>
            <a:grpSpLocks/>
          </p:cNvGrpSpPr>
          <p:nvPr/>
        </p:nvGrpSpPr>
        <p:grpSpPr bwMode="auto">
          <a:xfrm>
            <a:off x="2654300" y="3698185"/>
            <a:ext cx="6197600" cy="293793"/>
            <a:chOff x="3838" y="1673"/>
            <a:chExt cx="1746" cy="213"/>
          </a:xfrm>
        </p:grpSpPr>
        <p:sp>
          <p:nvSpPr>
            <p:cNvPr id="13367" name="Text Box 43"/>
            <p:cNvSpPr txBox="1">
              <a:spLocks noChangeArrowheads="1"/>
            </p:cNvSpPr>
            <p:nvPr/>
          </p:nvSpPr>
          <p:spPr bwMode="auto">
            <a:xfrm>
              <a:off x="3838" y="1673"/>
              <a:ext cx="852"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type="none" w="lg" len="lg"/>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r"/>
              <a:r>
                <a:rPr lang="en-US" sz="1600" b="1"/>
                <a:t>Docetaxel</a:t>
              </a:r>
              <a:endParaRPr lang="en-US" b="1"/>
            </a:p>
          </p:txBody>
        </p:sp>
        <p:sp>
          <p:nvSpPr>
            <p:cNvPr id="13368" name="Line 44"/>
            <p:cNvSpPr>
              <a:spLocks noChangeShapeType="1"/>
            </p:cNvSpPr>
            <p:nvPr/>
          </p:nvSpPr>
          <p:spPr bwMode="auto">
            <a:xfrm>
              <a:off x="4704" y="1788"/>
              <a:ext cx="880" cy="0"/>
            </a:xfrm>
            <a:prstGeom prst="line">
              <a:avLst/>
            </a:prstGeom>
            <a:noFill/>
            <a:ln w="57150">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13345" name="Line 45"/>
          <p:cNvSpPr>
            <a:spLocks noChangeShapeType="1"/>
          </p:cNvSpPr>
          <p:nvPr/>
        </p:nvSpPr>
        <p:spPr bwMode="auto">
          <a:xfrm flipV="1">
            <a:off x="8089900" y="5259122"/>
            <a:ext cx="762000" cy="0"/>
          </a:xfrm>
          <a:prstGeom prst="line">
            <a:avLst/>
          </a:prstGeom>
          <a:noFill/>
          <a:ln w="57150">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46" name="Line 46"/>
          <p:cNvSpPr>
            <a:spLocks noChangeShapeType="1"/>
          </p:cNvSpPr>
          <p:nvPr/>
        </p:nvSpPr>
        <p:spPr bwMode="auto">
          <a:xfrm>
            <a:off x="292100" y="5367152"/>
            <a:ext cx="762000" cy="0"/>
          </a:xfrm>
          <a:prstGeom prst="line">
            <a:avLst/>
          </a:prstGeom>
          <a:noFill/>
          <a:ln w="57150">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47" name="Text Box 47"/>
          <p:cNvSpPr txBox="1">
            <a:spLocks noChangeArrowheads="1"/>
          </p:cNvSpPr>
          <p:nvPr/>
        </p:nvSpPr>
        <p:spPr bwMode="auto">
          <a:xfrm>
            <a:off x="1066800" y="5200255"/>
            <a:ext cx="1511300" cy="318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b="1"/>
              <a:t>HER2+ MBC</a:t>
            </a:r>
          </a:p>
        </p:txBody>
      </p:sp>
      <p:sp>
        <p:nvSpPr>
          <p:cNvPr id="13348" name="Line 48"/>
          <p:cNvSpPr>
            <a:spLocks noChangeShapeType="1"/>
          </p:cNvSpPr>
          <p:nvPr/>
        </p:nvSpPr>
        <p:spPr bwMode="auto">
          <a:xfrm flipV="1">
            <a:off x="292100" y="4649910"/>
            <a:ext cx="762000" cy="0"/>
          </a:xfrm>
          <a:prstGeom prst="line">
            <a:avLst/>
          </a:prstGeom>
          <a:noFill/>
          <a:ln w="57150">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49" name="Text Box 49"/>
          <p:cNvSpPr txBox="1">
            <a:spLocks noChangeArrowheads="1"/>
          </p:cNvSpPr>
          <p:nvPr/>
        </p:nvSpPr>
        <p:spPr bwMode="auto">
          <a:xfrm>
            <a:off x="1054100" y="4488530"/>
            <a:ext cx="704850" cy="318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b="1"/>
              <a:t>MBC</a:t>
            </a:r>
          </a:p>
        </p:txBody>
      </p:sp>
      <p:sp>
        <p:nvSpPr>
          <p:cNvPr id="13350" name="Line 50"/>
          <p:cNvSpPr>
            <a:spLocks noChangeShapeType="1"/>
          </p:cNvSpPr>
          <p:nvPr/>
        </p:nvSpPr>
        <p:spPr bwMode="auto">
          <a:xfrm flipV="1">
            <a:off x="3781425" y="3629219"/>
            <a:ext cx="5045075" cy="20689"/>
          </a:xfrm>
          <a:prstGeom prst="line">
            <a:avLst/>
          </a:prstGeom>
          <a:noFill/>
          <a:ln w="57150">
            <a:solidFill>
              <a:srgbClr val="FF9933"/>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51" name="Text Box 51"/>
          <p:cNvSpPr txBox="1">
            <a:spLocks noChangeArrowheads="1"/>
          </p:cNvSpPr>
          <p:nvPr/>
        </p:nvSpPr>
        <p:spPr bwMode="auto">
          <a:xfrm>
            <a:off x="1173163" y="3487150"/>
            <a:ext cx="25146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1600" b="1" dirty="0">
                <a:solidFill>
                  <a:srgbClr val="FF0000"/>
                </a:solidFill>
              </a:rPr>
              <a:t>Aromatase Inhibitors</a:t>
            </a:r>
          </a:p>
        </p:txBody>
      </p:sp>
      <p:sp>
        <p:nvSpPr>
          <p:cNvPr id="13352" name="Line 52"/>
          <p:cNvSpPr>
            <a:spLocks noChangeShapeType="1"/>
          </p:cNvSpPr>
          <p:nvPr/>
        </p:nvSpPr>
        <p:spPr bwMode="auto">
          <a:xfrm>
            <a:off x="1976438" y="1831975"/>
            <a:ext cx="6854825" cy="0"/>
          </a:xfrm>
          <a:prstGeom prst="line">
            <a:avLst/>
          </a:prstGeom>
          <a:noFill/>
          <a:ln w="57150">
            <a:solidFill>
              <a:srgbClr val="FF9933"/>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53" name="Line 53"/>
          <p:cNvSpPr>
            <a:spLocks noChangeShapeType="1"/>
          </p:cNvSpPr>
          <p:nvPr/>
        </p:nvSpPr>
        <p:spPr bwMode="auto">
          <a:xfrm>
            <a:off x="444500" y="1831975"/>
            <a:ext cx="228600" cy="0"/>
          </a:xfrm>
          <a:prstGeom prst="line">
            <a:avLst/>
          </a:prstGeom>
          <a:noFill/>
          <a:ln w="57150">
            <a:solidFill>
              <a:srgbClr val="FF99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55" name="Line 55"/>
          <p:cNvSpPr>
            <a:spLocks noChangeShapeType="1"/>
          </p:cNvSpPr>
          <p:nvPr/>
        </p:nvSpPr>
        <p:spPr bwMode="auto">
          <a:xfrm flipV="1">
            <a:off x="292100" y="4997497"/>
            <a:ext cx="762000" cy="0"/>
          </a:xfrm>
          <a:prstGeom prst="line">
            <a:avLst/>
          </a:prstGeom>
          <a:noFill/>
          <a:ln w="57150">
            <a:solidFill>
              <a:srgbClr val="FF9933"/>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56" name="Text Box 56"/>
          <p:cNvSpPr txBox="1">
            <a:spLocks noChangeArrowheads="1"/>
          </p:cNvSpPr>
          <p:nvPr/>
        </p:nvSpPr>
        <p:spPr bwMode="auto">
          <a:xfrm>
            <a:off x="968375" y="4836117"/>
            <a:ext cx="2057400" cy="318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b="1"/>
              <a:t>ER or PR+ MBC</a:t>
            </a:r>
          </a:p>
        </p:txBody>
      </p:sp>
      <p:sp>
        <p:nvSpPr>
          <p:cNvPr id="13357" name="Text Box 57"/>
          <p:cNvSpPr txBox="1">
            <a:spLocks noChangeArrowheads="1"/>
          </p:cNvSpPr>
          <p:nvPr/>
        </p:nvSpPr>
        <p:spPr bwMode="auto">
          <a:xfrm>
            <a:off x="6858000" y="5562054"/>
            <a:ext cx="1312863" cy="293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b="1">
                <a:solidFill>
                  <a:srgbClr val="000000"/>
                </a:solidFill>
              </a:rPr>
              <a:t>Ixabepilone</a:t>
            </a:r>
            <a:endParaRPr lang="en-US" sz="2000" b="1">
              <a:solidFill>
                <a:srgbClr val="000000"/>
              </a:solidFill>
            </a:endParaRPr>
          </a:p>
        </p:txBody>
      </p:sp>
      <p:sp>
        <p:nvSpPr>
          <p:cNvPr id="13358" name="Text Box 58"/>
          <p:cNvSpPr txBox="1">
            <a:spLocks noChangeArrowheads="1"/>
          </p:cNvSpPr>
          <p:nvPr/>
        </p:nvSpPr>
        <p:spPr bwMode="auto">
          <a:xfrm>
            <a:off x="8442325" y="5768951"/>
            <a:ext cx="184150" cy="397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endParaRPr lang="en-US"/>
          </a:p>
        </p:txBody>
      </p:sp>
      <p:sp>
        <p:nvSpPr>
          <p:cNvPr id="13359" name="Line 59"/>
          <p:cNvSpPr>
            <a:spLocks noChangeShapeType="1"/>
          </p:cNvSpPr>
          <p:nvPr/>
        </p:nvSpPr>
        <p:spPr bwMode="auto">
          <a:xfrm flipV="1">
            <a:off x="8382000" y="5733089"/>
            <a:ext cx="457200" cy="0"/>
          </a:xfrm>
          <a:prstGeom prst="line">
            <a:avLst/>
          </a:prstGeom>
          <a:noFill/>
          <a:ln w="57150">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 name="Line 53"/>
          <p:cNvSpPr>
            <a:spLocks noChangeShapeType="1"/>
          </p:cNvSpPr>
          <p:nvPr/>
        </p:nvSpPr>
        <p:spPr bwMode="auto">
          <a:xfrm>
            <a:off x="434975" y="2444390"/>
            <a:ext cx="228600" cy="0"/>
          </a:xfrm>
          <a:prstGeom prst="line">
            <a:avLst/>
          </a:prstGeom>
          <a:noFill/>
          <a:ln w="57150">
            <a:solidFill>
              <a:schemeClr val="accent5">
                <a:lumMod val="90000"/>
              </a:schemeClr>
            </a:solidFill>
            <a:round/>
            <a:headEnd/>
            <a:tailEnd/>
          </a:ln>
        </p:spPr>
        <p:txBody>
          <a:bodyPr/>
          <a:lstStyle/>
          <a:p>
            <a:pPr>
              <a:defRPr/>
            </a:pPr>
            <a:endParaRPr lang="en-US">
              <a:latin typeface="Arial" pitchFamily="34" charset="0"/>
              <a:ea typeface="+mn-ea"/>
            </a:endParaRPr>
          </a:p>
        </p:txBody>
      </p:sp>
      <p:sp>
        <p:nvSpPr>
          <p:cNvPr id="13363" name="Text Box 36"/>
          <p:cNvSpPr txBox="1">
            <a:spLocks noChangeArrowheads="1"/>
          </p:cNvSpPr>
          <p:nvPr/>
        </p:nvSpPr>
        <p:spPr bwMode="auto">
          <a:xfrm>
            <a:off x="995363" y="2532666"/>
            <a:ext cx="1050925" cy="293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1600" b="1"/>
              <a:t>Cisplatin</a:t>
            </a:r>
            <a:endParaRPr lang="en-US" b="1"/>
          </a:p>
        </p:txBody>
      </p:sp>
      <p:sp>
        <p:nvSpPr>
          <p:cNvPr id="13364" name="Line 35"/>
          <p:cNvSpPr>
            <a:spLocks noChangeShapeType="1"/>
          </p:cNvSpPr>
          <p:nvPr/>
        </p:nvSpPr>
        <p:spPr bwMode="auto">
          <a:xfrm>
            <a:off x="2152650" y="2689907"/>
            <a:ext cx="6692900" cy="4138"/>
          </a:xfrm>
          <a:prstGeom prst="line">
            <a:avLst/>
          </a:prstGeom>
          <a:noFill/>
          <a:ln w="57150">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65" name="Line 59"/>
          <p:cNvSpPr>
            <a:spLocks noChangeShapeType="1"/>
          </p:cNvSpPr>
          <p:nvPr/>
        </p:nvSpPr>
        <p:spPr bwMode="auto">
          <a:xfrm flipV="1">
            <a:off x="8382000" y="5997917"/>
            <a:ext cx="457200" cy="0"/>
          </a:xfrm>
          <a:prstGeom prst="line">
            <a:avLst/>
          </a:prstGeom>
          <a:noFill/>
          <a:ln w="57150">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66" name="Text Box 57"/>
          <p:cNvSpPr txBox="1">
            <a:spLocks noChangeArrowheads="1"/>
          </p:cNvSpPr>
          <p:nvPr/>
        </p:nvSpPr>
        <p:spPr bwMode="auto">
          <a:xfrm>
            <a:off x="7267575" y="5851710"/>
            <a:ext cx="949325" cy="293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b="1" dirty="0" err="1">
                <a:solidFill>
                  <a:srgbClr val="000000"/>
                </a:solidFill>
              </a:rPr>
              <a:t>Eribulin</a:t>
            </a:r>
            <a:endParaRPr lang="en-US" sz="2000" b="1" dirty="0">
              <a:solidFill>
                <a:srgbClr val="000000"/>
              </a:solidFill>
            </a:endParaRPr>
          </a:p>
        </p:txBody>
      </p:sp>
      <p:sp>
        <p:nvSpPr>
          <p:cNvPr id="62" name="Line 28"/>
          <p:cNvSpPr>
            <a:spLocks noChangeShapeType="1"/>
          </p:cNvSpPr>
          <p:nvPr/>
        </p:nvSpPr>
        <p:spPr bwMode="auto">
          <a:xfrm>
            <a:off x="8442324" y="6246149"/>
            <a:ext cx="413529" cy="0"/>
          </a:xfrm>
          <a:prstGeom prst="line">
            <a:avLst/>
          </a:prstGeom>
          <a:noFill/>
          <a:ln w="57150">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3" name="Text Box 29"/>
          <p:cNvSpPr txBox="1">
            <a:spLocks noChangeArrowheads="1"/>
          </p:cNvSpPr>
          <p:nvPr/>
        </p:nvSpPr>
        <p:spPr bwMode="auto">
          <a:xfrm>
            <a:off x="6938154" y="6090286"/>
            <a:ext cx="135896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type="none" w="lg" len="lg"/>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1600" b="1" dirty="0" err="1" smtClean="0"/>
              <a:t>Pertuzumab</a:t>
            </a:r>
            <a:endParaRPr lang="en-US" b="1" dirty="0"/>
          </a:p>
        </p:txBody>
      </p:sp>
      <p:sp>
        <p:nvSpPr>
          <p:cNvPr id="64" name="Line 50"/>
          <p:cNvSpPr>
            <a:spLocks noChangeShapeType="1"/>
          </p:cNvSpPr>
          <p:nvPr/>
        </p:nvSpPr>
        <p:spPr bwMode="auto">
          <a:xfrm flipV="1">
            <a:off x="8590535" y="6501579"/>
            <a:ext cx="253461" cy="0"/>
          </a:xfrm>
          <a:prstGeom prst="line">
            <a:avLst/>
          </a:prstGeom>
          <a:noFill/>
          <a:ln w="57150">
            <a:solidFill>
              <a:srgbClr val="FF9933"/>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5" name="Text Box 51"/>
          <p:cNvSpPr txBox="1">
            <a:spLocks noChangeArrowheads="1"/>
          </p:cNvSpPr>
          <p:nvPr/>
        </p:nvSpPr>
        <p:spPr bwMode="auto">
          <a:xfrm>
            <a:off x="6824828" y="6332302"/>
            <a:ext cx="176570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1600" b="1" dirty="0" err="1" smtClean="0">
                <a:solidFill>
                  <a:srgbClr val="FF0000"/>
                </a:solidFill>
              </a:rPr>
              <a:t>Everolimus</a:t>
            </a:r>
            <a:endParaRPr lang="en-US" sz="1600" b="1" dirty="0">
              <a:solidFill>
                <a:srgbClr val="FF0000"/>
              </a:solidFill>
            </a:endParaRPr>
          </a:p>
        </p:txBody>
      </p:sp>
      <p:sp>
        <p:nvSpPr>
          <p:cNvPr id="66" name="Line 50"/>
          <p:cNvSpPr>
            <a:spLocks noChangeShapeType="1"/>
          </p:cNvSpPr>
          <p:nvPr/>
        </p:nvSpPr>
        <p:spPr bwMode="auto">
          <a:xfrm flipV="1">
            <a:off x="6247178" y="4768866"/>
            <a:ext cx="2598372" cy="0"/>
          </a:xfrm>
          <a:prstGeom prst="line">
            <a:avLst/>
          </a:prstGeom>
          <a:noFill/>
          <a:ln w="57150">
            <a:solidFill>
              <a:srgbClr val="FF9933"/>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7" name="Text Box 51"/>
          <p:cNvSpPr txBox="1">
            <a:spLocks noChangeArrowheads="1"/>
          </p:cNvSpPr>
          <p:nvPr/>
        </p:nvSpPr>
        <p:spPr bwMode="auto">
          <a:xfrm>
            <a:off x="4240230" y="4610315"/>
            <a:ext cx="25146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1600" b="1" dirty="0" err="1" smtClean="0">
                <a:solidFill>
                  <a:srgbClr val="FF0000"/>
                </a:solidFill>
              </a:rPr>
              <a:t>Fulvestrant</a:t>
            </a:r>
            <a:endParaRPr lang="en-US" sz="1600" b="1" dirty="0">
              <a:solidFill>
                <a:srgbClr val="FF0000"/>
              </a:solidFill>
            </a:endParaRPr>
          </a:p>
        </p:txBody>
      </p:sp>
    </p:spTree>
    <p:extLst>
      <p:ext uri="{BB962C8B-B14F-4D97-AF65-F5344CB8AC3E}">
        <p14:creationId xmlns:p14="http://schemas.microsoft.com/office/powerpoint/2010/main" val="912193525"/>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406400" y="381000"/>
            <a:ext cx="8398933"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0"/>
              </a:spcBef>
              <a:spcAft>
                <a:spcPct val="0"/>
              </a:spcAft>
            </a:pPr>
            <a:r>
              <a:rPr lang="en-US" sz="3600" b="1" dirty="0" smtClean="0">
                <a:solidFill>
                  <a:srgbClr val="000099"/>
                </a:solidFill>
                <a:latin typeface="Arial" charset="0"/>
                <a:ea typeface="ＭＳ Ｐゴシック" charset="0"/>
              </a:rPr>
              <a:t>1</a:t>
            </a:r>
            <a:r>
              <a:rPr lang="en-US" sz="3600" b="1" baseline="30000" dirty="0" smtClean="0">
                <a:solidFill>
                  <a:srgbClr val="000099"/>
                </a:solidFill>
                <a:latin typeface="Arial" charset="0"/>
                <a:ea typeface="ＭＳ Ｐゴシック" charset="0"/>
              </a:rPr>
              <a:t>st</a:t>
            </a:r>
            <a:r>
              <a:rPr lang="en-US" sz="3600" b="1" dirty="0" smtClean="0">
                <a:solidFill>
                  <a:srgbClr val="000099"/>
                </a:solidFill>
                <a:latin typeface="Arial" charset="0"/>
                <a:ea typeface="ＭＳ Ｐゴシック" charset="0"/>
              </a:rPr>
              <a:t> Line Aromatase Inhibitor </a:t>
            </a:r>
          </a:p>
          <a:p>
            <a:pPr algn="ctr" defTabSz="914400" eaLnBrk="0" fontAlgn="base" hangingPunct="0">
              <a:spcBef>
                <a:spcPct val="0"/>
              </a:spcBef>
              <a:spcAft>
                <a:spcPct val="0"/>
              </a:spcAft>
            </a:pPr>
            <a:r>
              <a:rPr lang="en-US" sz="3600" b="1" dirty="0" smtClean="0">
                <a:solidFill>
                  <a:srgbClr val="000099"/>
                </a:solidFill>
                <a:latin typeface="Arial" charset="0"/>
                <a:ea typeface="ＭＳ Ｐゴシック" charset="0"/>
              </a:rPr>
              <a:t>(</a:t>
            </a:r>
            <a:r>
              <a:rPr lang="en-US" sz="3600" b="1" dirty="0" err="1" smtClean="0">
                <a:solidFill>
                  <a:srgbClr val="000099"/>
                </a:solidFill>
                <a:latin typeface="Arial" charset="0"/>
                <a:ea typeface="ＭＳ Ｐゴシック" charset="0"/>
              </a:rPr>
              <a:t>vs</a:t>
            </a:r>
            <a:r>
              <a:rPr lang="en-US" sz="3600" b="1" dirty="0" smtClean="0">
                <a:solidFill>
                  <a:srgbClr val="000099"/>
                </a:solidFill>
                <a:latin typeface="Arial" charset="0"/>
                <a:ea typeface="ＭＳ Ｐゴシック" charset="0"/>
              </a:rPr>
              <a:t> </a:t>
            </a:r>
            <a:r>
              <a:rPr lang="en-US" sz="3600" b="1" dirty="0" err="1" smtClean="0">
                <a:solidFill>
                  <a:srgbClr val="000099"/>
                </a:solidFill>
                <a:latin typeface="Arial" charset="0"/>
                <a:ea typeface="ＭＳ Ｐゴシック" charset="0"/>
              </a:rPr>
              <a:t>Tamoxifen</a:t>
            </a:r>
            <a:r>
              <a:rPr lang="en-US" sz="3600" b="1" dirty="0" smtClean="0">
                <a:solidFill>
                  <a:srgbClr val="000099"/>
                </a:solidFill>
                <a:latin typeface="Arial" charset="0"/>
                <a:ea typeface="ＭＳ Ｐゴシック" charset="0"/>
              </a:rPr>
              <a:t>)</a:t>
            </a:r>
            <a:endParaRPr lang="en-US" sz="4400" b="1" dirty="0" smtClean="0">
              <a:solidFill>
                <a:srgbClr val="000099"/>
              </a:solidFill>
              <a:latin typeface="Arial" charset="0"/>
              <a:ea typeface="ＭＳ Ｐゴシック" charset="0"/>
            </a:endParaRPr>
          </a:p>
        </p:txBody>
      </p:sp>
      <p:grpSp>
        <p:nvGrpSpPr>
          <p:cNvPr id="17411" name="Group 3"/>
          <p:cNvGrpSpPr>
            <a:grpSpLocks/>
          </p:cNvGrpSpPr>
          <p:nvPr/>
        </p:nvGrpSpPr>
        <p:grpSpPr bwMode="auto">
          <a:xfrm>
            <a:off x="521113" y="1815493"/>
            <a:ext cx="8128000" cy="4298811"/>
            <a:chOff x="432" y="1248"/>
            <a:chExt cx="4896" cy="2326"/>
          </a:xfrm>
        </p:grpSpPr>
        <p:sp>
          <p:nvSpPr>
            <p:cNvPr id="17412" name="Rectangle 4"/>
            <p:cNvSpPr>
              <a:spLocks noChangeArrowheads="1"/>
            </p:cNvSpPr>
            <p:nvPr/>
          </p:nvSpPr>
          <p:spPr bwMode="auto">
            <a:xfrm>
              <a:off x="432" y="3408"/>
              <a:ext cx="4896" cy="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endParaRPr lang="en-US" sz="2800" smtClean="0">
                <a:solidFill>
                  <a:srgbClr val="000000"/>
                </a:solidFill>
                <a:latin typeface="Arial" charset="0"/>
                <a:ea typeface="ＭＳ Ｐゴシック" charset="0"/>
              </a:endParaRPr>
            </a:p>
          </p:txBody>
        </p:sp>
        <p:sp>
          <p:nvSpPr>
            <p:cNvPr id="17413" name="Rectangle 5"/>
            <p:cNvSpPr>
              <a:spLocks noChangeArrowheads="1"/>
            </p:cNvSpPr>
            <p:nvPr/>
          </p:nvSpPr>
          <p:spPr bwMode="auto">
            <a:xfrm>
              <a:off x="3936" y="2976"/>
              <a:ext cx="1392" cy="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r>
                <a:rPr lang="en-US" sz="2400" dirty="0" smtClean="0">
                  <a:solidFill>
                    <a:srgbClr val="000000"/>
                  </a:solidFill>
                  <a:latin typeface="Arial" charset="0"/>
                  <a:ea typeface="ＭＳ Ｐゴシック" charset="0"/>
                </a:rPr>
                <a:t>9.9 </a:t>
              </a:r>
            </a:p>
            <a:p>
              <a:pPr algn="ctr" defTabSz="914400" eaLnBrk="0" fontAlgn="base" hangingPunct="0">
                <a:spcBef>
                  <a:spcPct val="20000"/>
                </a:spcBef>
                <a:spcAft>
                  <a:spcPct val="0"/>
                </a:spcAft>
              </a:pPr>
              <a:r>
                <a:rPr lang="en-US" sz="2400" dirty="0">
                  <a:solidFill>
                    <a:srgbClr val="000000"/>
                  </a:solidFill>
                  <a:latin typeface="Arial" charset="0"/>
                  <a:ea typeface="ＭＳ Ｐゴシック" charset="0"/>
                </a:rPr>
                <a:t>(</a:t>
              </a:r>
              <a:r>
                <a:rPr lang="en-US" sz="2400" dirty="0" err="1" smtClean="0">
                  <a:solidFill>
                    <a:srgbClr val="000000"/>
                  </a:solidFill>
                  <a:latin typeface="Arial" charset="0"/>
                  <a:ea typeface="ＭＳ Ｐゴシック" charset="0"/>
                </a:rPr>
                <a:t>vs</a:t>
              </a:r>
              <a:r>
                <a:rPr lang="en-US" sz="2400" dirty="0" smtClean="0">
                  <a:solidFill>
                    <a:srgbClr val="000000"/>
                  </a:solidFill>
                  <a:latin typeface="Arial" charset="0"/>
                  <a:ea typeface="ＭＳ Ｐゴシック" charset="0"/>
                </a:rPr>
                <a:t> 5.8)</a:t>
              </a:r>
            </a:p>
          </p:txBody>
        </p:sp>
        <p:sp>
          <p:nvSpPr>
            <p:cNvPr id="17414" name="Rectangle 6"/>
            <p:cNvSpPr>
              <a:spLocks noChangeArrowheads="1"/>
            </p:cNvSpPr>
            <p:nvPr/>
          </p:nvSpPr>
          <p:spPr bwMode="auto">
            <a:xfrm>
              <a:off x="2784" y="2976"/>
              <a:ext cx="1152" cy="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r>
                <a:rPr lang="en-US" sz="2400" dirty="0" smtClean="0">
                  <a:solidFill>
                    <a:srgbClr val="000000"/>
                  </a:solidFill>
                  <a:latin typeface="Arial" charset="0"/>
                  <a:ea typeface="ＭＳ Ｐゴシック" charset="0"/>
                </a:rPr>
                <a:t>9.4</a:t>
              </a:r>
            </a:p>
            <a:p>
              <a:pPr algn="ctr" defTabSz="914400" eaLnBrk="0" fontAlgn="base" hangingPunct="0">
                <a:spcBef>
                  <a:spcPct val="20000"/>
                </a:spcBef>
                <a:spcAft>
                  <a:spcPct val="0"/>
                </a:spcAft>
              </a:pPr>
              <a:r>
                <a:rPr lang="en-US" sz="2400" dirty="0">
                  <a:solidFill>
                    <a:srgbClr val="000000"/>
                  </a:solidFill>
                  <a:latin typeface="Arial" charset="0"/>
                  <a:ea typeface="ＭＳ Ｐゴシック" charset="0"/>
                </a:rPr>
                <a:t>(</a:t>
              </a:r>
              <a:r>
                <a:rPr lang="en-US" sz="2400" dirty="0" err="1" smtClean="0">
                  <a:solidFill>
                    <a:srgbClr val="000000"/>
                  </a:solidFill>
                  <a:latin typeface="Arial" charset="0"/>
                  <a:ea typeface="ＭＳ Ｐゴシック" charset="0"/>
                </a:rPr>
                <a:t>vs</a:t>
              </a:r>
              <a:r>
                <a:rPr lang="en-US" sz="2400" dirty="0" smtClean="0">
                  <a:solidFill>
                    <a:srgbClr val="000000"/>
                  </a:solidFill>
                  <a:latin typeface="Arial" charset="0"/>
                  <a:ea typeface="ＭＳ Ｐゴシック" charset="0"/>
                </a:rPr>
                <a:t> 6.0)</a:t>
              </a:r>
            </a:p>
          </p:txBody>
        </p:sp>
        <p:sp>
          <p:nvSpPr>
            <p:cNvPr id="17415" name="Rectangle 7"/>
            <p:cNvSpPr>
              <a:spLocks noChangeArrowheads="1"/>
            </p:cNvSpPr>
            <p:nvPr/>
          </p:nvSpPr>
          <p:spPr bwMode="auto">
            <a:xfrm>
              <a:off x="1728" y="2976"/>
              <a:ext cx="1056" cy="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r>
                <a:rPr lang="en-US" sz="2400" dirty="0" smtClean="0">
                  <a:solidFill>
                    <a:srgbClr val="000000"/>
                  </a:solidFill>
                  <a:latin typeface="Arial" charset="0"/>
                  <a:ea typeface="ＭＳ Ｐゴシック" charset="0"/>
                </a:rPr>
                <a:t>11.1</a:t>
              </a:r>
            </a:p>
            <a:p>
              <a:pPr algn="ctr" defTabSz="914400" eaLnBrk="0" fontAlgn="base" hangingPunct="0">
                <a:spcBef>
                  <a:spcPct val="20000"/>
                </a:spcBef>
                <a:spcAft>
                  <a:spcPct val="0"/>
                </a:spcAft>
              </a:pPr>
              <a:r>
                <a:rPr lang="en-US" sz="2400" dirty="0">
                  <a:solidFill>
                    <a:srgbClr val="000000"/>
                  </a:solidFill>
                  <a:latin typeface="Arial" charset="0"/>
                  <a:ea typeface="ＭＳ Ｐゴシック" charset="0"/>
                </a:rPr>
                <a:t>(</a:t>
              </a:r>
              <a:r>
                <a:rPr lang="en-US" sz="2400" dirty="0" err="1" smtClean="0">
                  <a:solidFill>
                    <a:srgbClr val="000000"/>
                  </a:solidFill>
                  <a:latin typeface="Arial" charset="0"/>
                  <a:ea typeface="ＭＳ Ｐゴシック" charset="0"/>
                </a:rPr>
                <a:t>vs</a:t>
              </a:r>
              <a:r>
                <a:rPr lang="en-US" sz="2400" dirty="0" smtClean="0">
                  <a:solidFill>
                    <a:srgbClr val="000000"/>
                  </a:solidFill>
                  <a:latin typeface="Arial" charset="0"/>
                  <a:ea typeface="ＭＳ Ｐゴシック" charset="0"/>
                </a:rPr>
                <a:t> 5.6)</a:t>
              </a:r>
            </a:p>
          </p:txBody>
        </p:sp>
        <p:sp>
          <p:nvSpPr>
            <p:cNvPr id="17416" name="Rectangle 8"/>
            <p:cNvSpPr>
              <a:spLocks noChangeArrowheads="1"/>
            </p:cNvSpPr>
            <p:nvPr/>
          </p:nvSpPr>
          <p:spPr bwMode="auto">
            <a:xfrm>
              <a:off x="432" y="2976"/>
              <a:ext cx="1296" cy="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defTabSz="914400" eaLnBrk="0" fontAlgn="base" hangingPunct="0">
                <a:spcBef>
                  <a:spcPct val="20000"/>
                </a:spcBef>
                <a:spcAft>
                  <a:spcPct val="0"/>
                </a:spcAft>
              </a:pPr>
              <a:r>
                <a:rPr lang="en-US" sz="2500" dirty="0" smtClean="0">
                  <a:solidFill>
                    <a:srgbClr val="000000"/>
                  </a:solidFill>
                  <a:latin typeface="Arial" charset="0"/>
                  <a:ea typeface="ＭＳ Ｐゴシック" charset="0"/>
                </a:rPr>
                <a:t>TTP (months)</a:t>
              </a:r>
            </a:p>
          </p:txBody>
        </p:sp>
        <p:sp>
          <p:nvSpPr>
            <p:cNvPr id="17417" name="Rectangle 9"/>
            <p:cNvSpPr>
              <a:spLocks noChangeArrowheads="1"/>
            </p:cNvSpPr>
            <p:nvPr/>
          </p:nvSpPr>
          <p:spPr bwMode="auto">
            <a:xfrm>
              <a:off x="3936" y="2544"/>
              <a:ext cx="1392" cy="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r>
                <a:rPr lang="en-US" sz="2800" smtClean="0">
                  <a:solidFill>
                    <a:srgbClr val="000000"/>
                  </a:solidFill>
                  <a:latin typeface="Arial" charset="0"/>
                  <a:ea typeface="ＭＳ Ｐゴシック" charset="0"/>
                </a:rPr>
                <a:t>---</a:t>
              </a:r>
            </a:p>
          </p:txBody>
        </p:sp>
        <p:sp>
          <p:nvSpPr>
            <p:cNvPr id="17418" name="Rectangle 10"/>
            <p:cNvSpPr>
              <a:spLocks noChangeArrowheads="1"/>
            </p:cNvSpPr>
            <p:nvPr/>
          </p:nvSpPr>
          <p:spPr bwMode="auto">
            <a:xfrm>
              <a:off x="2784" y="2544"/>
              <a:ext cx="1152" cy="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r>
                <a:rPr lang="en-US" sz="2200" dirty="0" smtClean="0">
                  <a:solidFill>
                    <a:srgbClr val="000000"/>
                  </a:solidFill>
                  <a:latin typeface="Arial" charset="0"/>
                  <a:ea typeface="ＭＳ Ｐゴシック" charset="0"/>
                </a:rPr>
                <a:t>49% </a:t>
              </a:r>
            </a:p>
            <a:p>
              <a:pPr algn="ctr" defTabSz="914400" eaLnBrk="0" fontAlgn="base" hangingPunct="0">
                <a:spcBef>
                  <a:spcPct val="20000"/>
                </a:spcBef>
                <a:spcAft>
                  <a:spcPct val="0"/>
                </a:spcAft>
              </a:pPr>
              <a:r>
                <a:rPr lang="en-US" sz="2200" dirty="0">
                  <a:solidFill>
                    <a:srgbClr val="000000"/>
                  </a:solidFill>
                  <a:latin typeface="Arial" charset="0"/>
                  <a:ea typeface="ＭＳ Ｐゴシック" charset="0"/>
                </a:rPr>
                <a:t>(</a:t>
              </a:r>
              <a:r>
                <a:rPr lang="en-US" sz="2200" dirty="0" err="1" smtClean="0">
                  <a:solidFill>
                    <a:srgbClr val="000000"/>
                  </a:solidFill>
                  <a:latin typeface="Arial" charset="0"/>
                  <a:ea typeface="ＭＳ Ｐゴシック" charset="0"/>
                </a:rPr>
                <a:t>vs</a:t>
              </a:r>
              <a:r>
                <a:rPr lang="en-US" sz="2200" dirty="0" smtClean="0">
                  <a:solidFill>
                    <a:srgbClr val="000000"/>
                  </a:solidFill>
                  <a:latin typeface="Arial" charset="0"/>
                  <a:ea typeface="ＭＳ Ｐゴシック" charset="0"/>
                </a:rPr>
                <a:t> 38%)</a:t>
              </a:r>
            </a:p>
          </p:txBody>
        </p:sp>
        <p:sp>
          <p:nvSpPr>
            <p:cNvPr id="17419" name="Rectangle 11"/>
            <p:cNvSpPr>
              <a:spLocks noChangeArrowheads="1"/>
            </p:cNvSpPr>
            <p:nvPr/>
          </p:nvSpPr>
          <p:spPr bwMode="auto">
            <a:xfrm>
              <a:off x="1728" y="2544"/>
              <a:ext cx="1056" cy="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r>
                <a:rPr lang="en-US" sz="2200" dirty="0" smtClean="0">
                  <a:solidFill>
                    <a:srgbClr val="000000"/>
                  </a:solidFill>
                  <a:latin typeface="Arial" charset="0"/>
                  <a:ea typeface="ＭＳ Ｐゴシック" charset="0"/>
                </a:rPr>
                <a:t>59% </a:t>
              </a:r>
            </a:p>
            <a:p>
              <a:pPr algn="ctr" defTabSz="914400" eaLnBrk="0" fontAlgn="base" hangingPunct="0">
                <a:spcBef>
                  <a:spcPct val="20000"/>
                </a:spcBef>
                <a:spcAft>
                  <a:spcPct val="0"/>
                </a:spcAft>
              </a:pPr>
              <a:r>
                <a:rPr lang="en-US" sz="2200" dirty="0" smtClean="0">
                  <a:solidFill>
                    <a:srgbClr val="000000"/>
                  </a:solidFill>
                  <a:latin typeface="Arial" charset="0"/>
                  <a:ea typeface="ＭＳ Ｐゴシック" charset="0"/>
                </a:rPr>
                <a:t>(</a:t>
              </a:r>
              <a:r>
                <a:rPr lang="en-US" sz="2200" dirty="0" err="1" smtClean="0">
                  <a:solidFill>
                    <a:srgbClr val="000000"/>
                  </a:solidFill>
                  <a:latin typeface="Arial" charset="0"/>
                  <a:ea typeface="ＭＳ Ｐゴシック" charset="0"/>
                </a:rPr>
                <a:t>vs</a:t>
              </a:r>
              <a:r>
                <a:rPr lang="en-US" sz="2200" dirty="0" smtClean="0">
                  <a:solidFill>
                    <a:srgbClr val="000000"/>
                  </a:solidFill>
                  <a:latin typeface="Arial" charset="0"/>
                  <a:ea typeface="ＭＳ Ｐゴシック" charset="0"/>
                </a:rPr>
                <a:t> 46%)</a:t>
              </a:r>
            </a:p>
          </p:txBody>
        </p:sp>
        <p:sp>
          <p:nvSpPr>
            <p:cNvPr id="17420" name="Rectangle 12"/>
            <p:cNvSpPr>
              <a:spLocks noChangeArrowheads="1"/>
            </p:cNvSpPr>
            <p:nvPr/>
          </p:nvSpPr>
          <p:spPr bwMode="auto">
            <a:xfrm>
              <a:off x="432" y="2544"/>
              <a:ext cx="1296" cy="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defTabSz="914400" eaLnBrk="0" fontAlgn="base" hangingPunct="0">
                <a:spcBef>
                  <a:spcPct val="20000"/>
                </a:spcBef>
                <a:spcAft>
                  <a:spcPct val="0"/>
                </a:spcAft>
              </a:pPr>
              <a:r>
                <a:rPr lang="en-US" sz="2500" dirty="0" smtClean="0">
                  <a:solidFill>
                    <a:srgbClr val="000000"/>
                  </a:solidFill>
                  <a:latin typeface="Arial" charset="0"/>
                  <a:ea typeface="ＭＳ Ｐゴシック" charset="0"/>
                </a:rPr>
                <a:t>CR+PR+SD</a:t>
              </a:r>
            </a:p>
          </p:txBody>
        </p:sp>
        <p:sp>
          <p:nvSpPr>
            <p:cNvPr id="17421" name="Rectangle 13"/>
            <p:cNvSpPr>
              <a:spLocks noChangeArrowheads="1"/>
            </p:cNvSpPr>
            <p:nvPr/>
          </p:nvSpPr>
          <p:spPr bwMode="auto">
            <a:xfrm>
              <a:off x="3936" y="2112"/>
              <a:ext cx="1392" cy="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r>
                <a:rPr lang="en-US" sz="2200" dirty="0" smtClean="0">
                  <a:solidFill>
                    <a:srgbClr val="000000"/>
                  </a:solidFill>
                  <a:latin typeface="Arial" charset="0"/>
                  <a:ea typeface="ＭＳ Ｐゴシック" charset="0"/>
                </a:rPr>
                <a:t>45% </a:t>
              </a:r>
            </a:p>
            <a:p>
              <a:pPr algn="ctr" defTabSz="914400" eaLnBrk="0" fontAlgn="base" hangingPunct="0">
                <a:spcBef>
                  <a:spcPct val="20000"/>
                </a:spcBef>
                <a:spcAft>
                  <a:spcPct val="0"/>
                </a:spcAft>
              </a:pPr>
              <a:r>
                <a:rPr lang="en-US" sz="2200" dirty="0" smtClean="0">
                  <a:solidFill>
                    <a:srgbClr val="000000"/>
                  </a:solidFill>
                  <a:latin typeface="Arial" charset="0"/>
                  <a:ea typeface="ＭＳ Ｐゴシック" charset="0"/>
                </a:rPr>
                <a:t>(</a:t>
              </a:r>
              <a:r>
                <a:rPr lang="en-US" sz="2200" dirty="0" err="1" smtClean="0">
                  <a:solidFill>
                    <a:srgbClr val="000000"/>
                  </a:solidFill>
                  <a:latin typeface="Arial" charset="0"/>
                  <a:ea typeface="ＭＳ Ｐゴシック" charset="0"/>
                </a:rPr>
                <a:t>vs</a:t>
              </a:r>
              <a:r>
                <a:rPr lang="en-US" sz="2200" dirty="0" smtClean="0">
                  <a:solidFill>
                    <a:srgbClr val="000000"/>
                  </a:solidFill>
                  <a:latin typeface="Arial" charset="0"/>
                  <a:ea typeface="ＭＳ Ｐゴシック" charset="0"/>
                </a:rPr>
                <a:t> 30%)</a:t>
              </a:r>
            </a:p>
          </p:txBody>
        </p:sp>
        <p:sp>
          <p:nvSpPr>
            <p:cNvPr id="17422" name="Rectangle 14"/>
            <p:cNvSpPr>
              <a:spLocks noChangeArrowheads="1"/>
            </p:cNvSpPr>
            <p:nvPr/>
          </p:nvSpPr>
          <p:spPr bwMode="auto">
            <a:xfrm>
              <a:off x="2784" y="2112"/>
              <a:ext cx="1152" cy="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r>
                <a:rPr lang="en-US" sz="2200" dirty="0" smtClean="0">
                  <a:solidFill>
                    <a:srgbClr val="000000"/>
                  </a:solidFill>
                  <a:latin typeface="Arial" charset="0"/>
                  <a:ea typeface="ＭＳ Ｐゴシック" charset="0"/>
                </a:rPr>
                <a:t>30% </a:t>
              </a:r>
            </a:p>
            <a:p>
              <a:pPr algn="ctr" defTabSz="914400" eaLnBrk="0" fontAlgn="base" hangingPunct="0">
                <a:spcBef>
                  <a:spcPct val="20000"/>
                </a:spcBef>
                <a:spcAft>
                  <a:spcPct val="0"/>
                </a:spcAft>
              </a:pPr>
              <a:r>
                <a:rPr lang="en-US" sz="2200" dirty="0" smtClean="0">
                  <a:solidFill>
                    <a:srgbClr val="000000"/>
                  </a:solidFill>
                  <a:latin typeface="Arial" charset="0"/>
                  <a:ea typeface="ＭＳ Ｐゴシック" charset="0"/>
                </a:rPr>
                <a:t>(</a:t>
              </a:r>
              <a:r>
                <a:rPr lang="en-US" sz="2200" dirty="0" err="1" smtClean="0">
                  <a:solidFill>
                    <a:srgbClr val="000000"/>
                  </a:solidFill>
                  <a:latin typeface="Arial" charset="0"/>
                  <a:ea typeface="ＭＳ Ｐゴシック" charset="0"/>
                </a:rPr>
                <a:t>vs</a:t>
              </a:r>
              <a:r>
                <a:rPr lang="en-US" sz="2200" dirty="0" smtClean="0">
                  <a:solidFill>
                    <a:srgbClr val="000000"/>
                  </a:solidFill>
                  <a:latin typeface="Arial" charset="0"/>
                  <a:ea typeface="ＭＳ Ｐゴシック" charset="0"/>
                </a:rPr>
                <a:t> 20%)</a:t>
              </a:r>
            </a:p>
          </p:txBody>
        </p:sp>
        <p:sp>
          <p:nvSpPr>
            <p:cNvPr id="17423" name="Rectangle 15"/>
            <p:cNvSpPr>
              <a:spLocks noChangeArrowheads="1"/>
            </p:cNvSpPr>
            <p:nvPr/>
          </p:nvSpPr>
          <p:spPr bwMode="auto">
            <a:xfrm>
              <a:off x="1728" y="2112"/>
              <a:ext cx="1056" cy="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r>
                <a:rPr lang="en-US" sz="2200" dirty="0" smtClean="0">
                  <a:solidFill>
                    <a:srgbClr val="000000"/>
                  </a:solidFill>
                  <a:latin typeface="Arial" charset="0"/>
                  <a:ea typeface="ＭＳ Ｐゴシック" charset="0"/>
                </a:rPr>
                <a:t>21% (vs17%)</a:t>
              </a:r>
            </a:p>
          </p:txBody>
        </p:sp>
        <p:sp>
          <p:nvSpPr>
            <p:cNvPr id="17424" name="Rectangle 16"/>
            <p:cNvSpPr>
              <a:spLocks noChangeArrowheads="1"/>
            </p:cNvSpPr>
            <p:nvPr/>
          </p:nvSpPr>
          <p:spPr bwMode="auto">
            <a:xfrm>
              <a:off x="432" y="2112"/>
              <a:ext cx="1296" cy="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defTabSz="914400" eaLnBrk="0" fontAlgn="base" hangingPunct="0">
                <a:spcBef>
                  <a:spcPct val="20000"/>
                </a:spcBef>
                <a:spcAft>
                  <a:spcPct val="0"/>
                </a:spcAft>
              </a:pPr>
              <a:r>
                <a:rPr lang="en-US" sz="2500" smtClean="0">
                  <a:solidFill>
                    <a:srgbClr val="000000"/>
                  </a:solidFill>
                  <a:latin typeface="Arial" charset="0"/>
                  <a:ea typeface="ＭＳ Ｐゴシック" charset="0"/>
                </a:rPr>
                <a:t>CR + PR</a:t>
              </a:r>
            </a:p>
          </p:txBody>
        </p:sp>
        <p:sp>
          <p:nvSpPr>
            <p:cNvPr id="17425" name="Rectangle 17"/>
            <p:cNvSpPr>
              <a:spLocks noChangeArrowheads="1"/>
            </p:cNvSpPr>
            <p:nvPr/>
          </p:nvSpPr>
          <p:spPr bwMode="auto">
            <a:xfrm>
              <a:off x="3936" y="1680"/>
              <a:ext cx="1392" cy="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r>
                <a:rPr lang="en-US" sz="2800" smtClean="0">
                  <a:solidFill>
                    <a:srgbClr val="000000"/>
                  </a:solidFill>
                  <a:latin typeface="Arial" charset="0"/>
                  <a:ea typeface="ＭＳ Ｐゴシック" charset="0"/>
                </a:rPr>
                <a:t>371</a:t>
              </a:r>
            </a:p>
          </p:txBody>
        </p:sp>
        <p:sp>
          <p:nvSpPr>
            <p:cNvPr id="17426" name="Rectangle 18"/>
            <p:cNvSpPr>
              <a:spLocks noChangeArrowheads="1"/>
            </p:cNvSpPr>
            <p:nvPr/>
          </p:nvSpPr>
          <p:spPr bwMode="auto">
            <a:xfrm>
              <a:off x="2784" y="1680"/>
              <a:ext cx="1152" cy="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r>
                <a:rPr lang="en-US" sz="2800" smtClean="0">
                  <a:solidFill>
                    <a:srgbClr val="000000"/>
                  </a:solidFill>
                  <a:latin typeface="Arial" charset="0"/>
                  <a:ea typeface="ＭＳ Ｐゴシック" charset="0"/>
                </a:rPr>
                <a:t>907</a:t>
              </a:r>
            </a:p>
          </p:txBody>
        </p:sp>
        <p:sp>
          <p:nvSpPr>
            <p:cNvPr id="17427" name="Rectangle 19"/>
            <p:cNvSpPr>
              <a:spLocks noChangeArrowheads="1"/>
            </p:cNvSpPr>
            <p:nvPr/>
          </p:nvSpPr>
          <p:spPr bwMode="auto">
            <a:xfrm>
              <a:off x="1728" y="1680"/>
              <a:ext cx="1056" cy="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r>
                <a:rPr lang="en-US" sz="2800" smtClean="0">
                  <a:solidFill>
                    <a:srgbClr val="000000"/>
                  </a:solidFill>
                  <a:latin typeface="Arial" charset="0"/>
                  <a:ea typeface="ＭＳ Ｐゴシック" charset="0"/>
                </a:rPr>
                <a:t>353</a:t>
              </a:r>
            </a:p>
          </p:txBody>
        </p:sp>
        <p:sp>
          <p:nvSpPr>
            <p:cNvPr id="17428" name="Rectangle 20"/>
            <p:cNvSpPr>
              <a:spLocks noChangeArrowheads="1"/>
            </p:cNvSpPr>
            <p:nvPr/>
          </p:nvSpPr>
          <p:spPr bwMode="auto">
            <a:xfrm>
              <a:off x="432" y="1680"/>
              <a:ext cx="1296" cy="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defTabSz="914400" eaLnBrk="0" fontAlgn="base" hangingPunct="0">
                <a:spcBef>
                  <a:spcPct val="20000"/>
                </a:spcBef>
                <a:spcAft>
                  <a:spcPct val="0"/>
                </a:spcAft>
              </a:pPr>
              <a:r>
                <a:rPr lang="en-US" sz="2500" smtClean="0">
                  <a:solidFill>
                    <a:srgbClr val="000000"/>
                  </a:solidFill>
                  <a:latin typeface="Arial" charset="0"/>
                  <a:ea typeface="ＭＳ Ｐゴシック" charset="0"/>
                </a:rPr>
                <a:t>No. Pts</a:t>
              </a:r>
            </a:p>
          </p:txBody>
        </p:sp>
        <p:sp>
          <p:nvSpPr>
            <p:cNvPr id="17429" name="Rectangle 21"/>
            <p:cNvSpPr>
              <a:spLocks noChangeArrowheads="1"/>
            </p:cNvSpPr>
            <p:nvPr/>
          </p:nvSpPr>
          <p:spPr bwMode="auto">
            <a:xfrm>
              <a:off x="3936" y="1248"/>
              <a:ext cx="1392" cy="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r>
                <a:rPr lang="en-US" sz="2200" smtClean="0">
                  <a:solidFill>
                    <a:srgbClr val="000000"/>
                  </a:solidFill>
                  <a:latin typeface="Arial" charset="0"/>
                  <a:ea typeface="ＭＳ Ｐゴシック" charset="0"/>
                </a:rPr>
                <a:t>Exemestane</a:t>
              </a:r>
            </a:p>
          </p:txBody>
        </p:sp>
        <p:sp>
          <p:nvSpPr>
            <p:cNvPr id="17430" name="Rectangle 22"/>
            <p:cNvSpPr>
              <a:spLocks noChangeArrowheads="1"/>
            </p:cNvSpPr>
            <p:nvPr/>
          </p:nvSpPr>
          <p:spPr bwMode="auto">
            <a:xfrm>
              <a:off x="2784" y="1248"/>
              <a:ext cx="1152" cy="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r>
                <a:rPr lang="en-US" sz="2200" smtClean="0">
                  <a:solidFill>
                    <a:srgbClr val="000000"/>
                  </a:solidFill>
                  <a:latin typeface="Arial" charset="0"/>
                  <a:ea typeface="ＭＳ Ｐゴシック" charset="0"/>
                </a:rPr>
                <a:t>Letrozole</a:t>
              </a:r>
            </a:p>
          </p:txBody>
        </p:sp>
        <p:sp>
          <p:nvSpPr>
            <p:cNvPr id="17431" name="Rectangle 23"/>
            <p:cNvSpPr>
              <a:spLocks noChangeArrowheads="1"/>
            </p:cNvSpPr>
            <p:nvPr/>
          </p:nvSpPr>
          <p:spPr bwMode="auto">
            <a:xfrm>
              <a:off x="1728" y="1248"/>
              <a:ext cx="1056" cy="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endParaRPr lang="en-US" sz="2800" dirty="0" smtClean="0">
                <a:solidFill>
                  <a:srgbClr val="000000"/>
                </a:solidFill>
                <a:latin typeface="Arial" charset="0"/>
                <a:ea typeface="ＭＳ Ｐゴシック" charset="0"/>
              </a:endParaRPr>
            </a:p>
            <a:p>
              <a:pPr algn="ctr" defTabSz="914400" eaLnBrk="0" fontAlgn="base" hangingPunct="0">
                <a:spcBef>
                  <a:spcPct val="20000"/>
                </a:spcBef>
                <a:spcAft>
                  <a:spcPct val="0"/>
                </a:spcAft>
              </a:pPr>
              <a:r>
                <a:rPr lang="en-US" sz="2200" dirty="0" err="1" smtClean="0">
                  <a:solidFill>
                    <a:srgbClr val="000000"/>
                  </a:solidFill>
                  <a:latin typeface="Arial" charset="0"/>
                  <a:ea typeface="ＭＳ Ｐゴシック" charset="0"/>
                </a:rPr>
                <a:t>Anastrozole</a:t>
              </a:r>
              <a:endParaRPr lang="en-US" sz="2200" dirty="0" smtClean="0">
                <a:solidFill>
                  <a:srgbClr val="000000"/>
                </a:solidFill>
                <a:latin typeface="Arial" charset="0"/>
                <a:ea typeface="ＭＳ Ｐゴシック" charset="0"/>
              </a:endParaRPr>
            </a:p>
            <a:p>
              <a:pPr algn="ctr" defTabSz="914400" eaLnBrk="0" fontAlgn="base" hangingPunct="0">
                <a:spcBef>
                  <a:spcPct val="20000"/>
                </a:spcBef>
                <a:spcAft>
                  <a:spcPct val="0"/>
                </a:spcAft>
              </a:pPr>
              <a:endParaRPr lang="en-US" sz="2800" dirty="0" smtClean="0">
                <a:solidFill>
                  <a:srgbClr val="000000"/>
                </a:solidFill>
                <a:latin typeface="Arial" charset="0"/>
                <a:ea typeface="ＭＳ Ｐゴシック" charset="0"/>
              </a:endParaRPr>
            </a:p>
          </p:txBody>
        </p:sp>
        <p:sp>
          <p:nvSpPr>
            <p:cNvPr id="17432" name="Rectangle 24"/>
            <p:cNvSpPr>
              <a:spLocks noChangeArrowheads="1"/>
            </p:cNvSpPr>
            <p:nvPr/>
          </p:nvSpPr>
          <p:spPr bwMode="auto">
            <a:xfrm>
              <a:off x="432" y="1248"/>
              <a:ext cx="1296" cy="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eaLnBrk="0" fontAlgn="base" hangingPunct="0">
                <a:spcBef>
                  <a:spcPct val="20000"/>
                </a:spcBef>
                <a:spcAft>
                  <a:spcPct val="0"/>
                </a:spcAft>
              </a:pPr>
              <a:endParaRPr lang="en-US" sz="2800" smtClean="0">
                <a:solidFill>
                  <a:srgbClr val="000000"/>
                </a:solidFill>
                <a:latin typeface="Arial" charset="0"/>
                <a:ea typeface="ＭＳ Ｐゴシック" charset="0"/>
              </a:endParaRPr>
            </a:p>
          </p:txBody>
        </p:sp>
        <p:sp>
          <p:nvSpPr>
            <p:cNvPr id="17433" name="Line 25"/>
            <p:cNvSpPr>
              <a:spLocks noChangeShapeType="1"/>
            </p:cNvSpPr>
            <p:nvPr/>
          </p:nvSpPr>
          <p:spPr bwMode="auto">
            <a:xfrm>
              <a:off x="432" y="1248"/>
              <a:ext cx="4896"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eaLnBrk="0" fontAlgn="base" hangingPunct="0">
                <a:spcBef>
                  <a:spcPct val="0"/>
                </a:spcBef>
                <a:spcAft>
                  <a:spcPct val="0"/>
                </a:spcAft>
              </a:pPr>
              <a:endParaRPr lang="en-US" sz="2800" u="sng" smtClean="0">
                <a:solidFill>
                  <a:srgbClr val="000000"/>
                </a:solidFill>
                <a:latin typeface="Arial" charset="0"/>
                <a:ea typeface="ＭＳ Ｐゴシック" charset="0"/>
              </a:endParaRPr>
            </a:p>
          </p:txBody>
        </p:sp>
        <p:sp>
          <p:nvSpPr>
            <p:cNvPr id="17434" name="Line 26"/>
            <p:cNvSpPr>
              <a:spLocks noChangeShapeType="1"/>
            </p:cNvSpPr>
            <p:nvPr/>
          </p:nvSpPr>
          <p:spPr bwMode="auto">
            <a:xfrm>
              <a:off x="432" y="1680"/>
              <a:ext cx="489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eaLnBrk="0" fontAlgn="base" hangingPunct="0">
                <a:spcBef>
                  <a:spcPct val="0"/>
                </a:spcBef>
                <a:spcAft>
                  <a:spcPct val="0"/>
                </a:spcAft>
              </a:pPr>
              <a:endParaRPr lang="en-US" sz="2800" u="sng" smtClean="0">
                <a:solidFill>
                  <a:srgbClr val="000000"/>
                </a:solidFill>
                <a:latin typeface="Arial" charset="0"/>
                <a:ea typeface="ＭＳ Ｐゴシック" charset="0"/>
              </a:endParaRPr>
            </a:p>
          </p:txBody>
        </p:sp>
        <p:sp>
          <p:nvSpPr>
            <p:cNvPr id="17435" name="Line 27"/>
            <p:cNvSpPr>
              <a:spLocks noChangeShapeType="1"/>
            </p:cNvSpPr>
            <p:nvPr/>
          </p:nvSpPr>
          <p:spPr bwMode="auto">
            <a:xfrm>
              <a:off x="432" y="2112"/>
              <a:ext cx="489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eaLnBrk="0" fontAlgn="base" hangingPunct="0">
                <a:spcBef>
                  <a:spcPct val="0"/>
                </a:spcBef>
                <a:spcAft>
                  <a:spcPct val="0"/>
                </a:spcAft>
              </a:pPr>
              <a:endParaRPr lang="en-US" sz="2800" u="sng" smtClean="0">
                <a:solidFill>
                  <a:srgbClr val="000000"/>
                </a:solidFill>
                <a:latin typeface="Arial" charset="0"/>
                <a:ea typeface="ＭＳ Ｐゴシック" charset="0"/>
              </a:endParaRPr>
            </a:p>
          </p:txBody>
        </p:sp>
        <p:sp>
          <p:nvSpPr>
            <p:cNvPr id="17436" name="Line 28"/>
            <p:cNvSpPr>
              <a:spLocks noChangeShapeType="1"/>
            </p:cNvSpPr>
            <p:nvPr/>
          </p:nvSpPr>
          <p:spPr bwMode="auto">
            <a:xfrm>
              <a:off x="432" y="2544"/>
              <a:ext cx="489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eaLnBrk="0" fontAlgn="base" hangingPunct="0">
                <a:spcBef>
                  <a:spcPct val="0"/>
                </a:spcBef>
                <a:spcAft>
                  <a:spcPct val="0"/>
                </a:spcAft>
              </a:pPr>
              <a:endParaRPr lang="en-US" sz="2800" u="sng" smtClean="0">
                <a:solidFill>
                  <a:srgbClr val="000000"/>
                </a:solidFill>
                <a:latin typeface="Arial" charset="0"/>
                <a:ea typeface="ＭＳ Ｐゴシック" charset="0"/>
              </a:endParaRPr>
            </a:p>
          </p:txBody>
        </p:sp>
        <p:sp>
          <p:nvSpPr>
            <p:cNvPr id="17437" name="Line 29"/>
            <p:cNvSpPr>
              <a:spLocks noChangeShapeType="1"/>
            </p:cNvSpPr>
            <p:nvPr/>
          </p:nvSpPr>
          <p:spPr bwMode="auto">
            <a:xfrm>
              <a:off x="432" y="2976"/>
              <a:ext cx="489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eaLnBrk="0" fontAlgn="base" hangingPunct="0">
                <a:spcBef>
                  <a:spcPct val="0"/>
                </a:spcBef>
                <a:spcAft>
                  <a:spcPct val="0"/>
                </a:spcAft>
              </a:pPr>
              <a:endParaRPr lang="en-US" sz="2800" u="sng" smtClean="0">
                <a:solidFill>
                  <a:srgbClr val="000000"/>
                </a:solidFill>
                <a:latin typeface="Arial" charset="0"/>
                <a:ea typeface="ＭＳ Ｐゴシック" charset="0"/>
              </a:endParaRPr>
            </a:p>
          </p:txBody>
        </p:sp>
        <p:sp>
          <p:nvSpPr>
            <p:cNvPr id="17438" name="Line 30"/>
            <p:cNvSpPr>
              <a:spLocks noChangeShapeType="1"/>
            </p:cNvSpPr>
            <p:nvPr/>
          </p:nvSpPr>
          <p:spPr bwMode="auto">
            <a:xfrm>
              <a:off x="432" y="3408"/>
              <a:ext cx="489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eaLnBrk="0" fontAlgn="base" hangingPunct="0">
                <a:spcBef>
                  <a:spcPct val="0"/>
                </a:spcBef>
                <a:spcAft>
                  <a:spcPct val="0"/>
                </a:spcAft>
              </a:pPr>
              <a:endParaRPr lang="en-US" sz="2800" u="sng" smtClean="0">
                <a:solidFill>
                  <a:srgbClr val="000000"/>
                </a:solidFill>
                <a:latin typeface="Arial" charset="0"/>
                <a:ea typeface="ＭＳ Ｐゴシック" charset="0"/>
              </a:endParaRPr>
            </a:p>
          </p:txBody>
        </p:sp>
        <p:sp>
          <p:nvSpPr>
            <p:cNvPr id="17439" name="Line 31"/>
            <p:cNvSpPr>
              <a:spLocks noChangeShapeType="1"/>
            </p:cNvSpPr>
            <p:nvPr/>
          </p:nvSpPr>
          <p:spPr bwMode="auto">
            <a:xfrm>
              <a:off x="432" y="3574"/>
              <a:ext cx="4896"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eaLnBrk="0" fontAlgn="base" hangingPunct="0">
                <a:spcBef>
                  <a:spcPct val="0"/>
                </a:spcBef>
                <a:spcAft>
                  <a:spcPct val="0"/>
                </a:spcAft>
              </a:pPr>
              <a:endParaRPr lang="en-US" sz="2800" u="sng" smtClean="0">
                <a:solidFill>
                  <a:srgbClr val="000000"/>
                </a:solidFill>
                <a:latin typeface="Arial" charset="0"/>
                <a:ea typeface="ＭＳ Ｐゴシック" charset="0"/>
              </a:endParaRPr>
            </a:p>
          </p:txBody>
        </p:sp>
        <p:sp>
          <p:nvSpPr>
            <p:cNvPr id="17440" name="Line 32"/>
            <p:cNvSpPr>
              <a:spLocks noChangeShapeType="1"/>
            </p:cNvSpPr>
            <p:nvPr/>
          </p:nvSpPr>
          <p:spPr bwMode="auto">
            <a:xfrm>
              <a:off x="432" y="1248"/>
              <a:ext cx="0" cy="2326"/>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eaLnBrk="0" fontAlgn="base" hangingPunct="0">
                <a:spcBef>
                  <a:spcPct val="0"/>
                </a:spcBef>
                <a:spcAft>
                  <a:spcPct val="0"/>
                </a:spcAft>
              </a:pPr>
              <a:endParaRPr lang="en-US" sz="2800" u="sng" smtClean="0">
                <a:solidFill>
                  <a:srgbClr val="000000"/>
                </a:solidFill>
                <a:latin typeface="Arial" charset="0"/>
                <a:ea typeface="ＭＳ Ｐゴシック" charset="0"/>
              </a:endParaRPr>
            </a:p>
          </p:txBody>
        </p:sp>
        <p:sp>
          <p:nvSpPr>
            <p:cNvPr id="17441" name="Line 33"/>
            <p:cNvSpPr>
              <a:spLocks noChangeShapeType="1"/>
            </p:cNvSpPr>
            <p:nvPr/>
          </p:nvSpPr>
          <p:spPr bwMode="auto">
            <a:xfrm>
              <a:off x="1728" y="1248"/>
              <a:ext cx="0" cy="216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eaLnBrk="0" fontAlgn="base" hangingPunct="0">
                <a:spcBef>
                  <a:spcPct val="0"/>
                </a:spcBef>
                <a:spcAft>
                  <a:spcPct val="0"/>
                </a:spcAft>
              </a:pPr>
              <a:endParaRPr lang="en-US" sz="2800" u="sng" smtClean="0">
                <a:solidFill>
                  <a:srgbClr val="000000"/>
                </a:solidFill>
                <a:latin typeface="Arial" charset="0"/>
                <a:ea typeface="ＭＳ Ｐゴシック" charset="0"/>
              </a:endParaRPr>
            </a:p>
          </p:txBody>
        </p:sp>
        <p:sp>
          <p:nvSpPr>
            <p:cNvPr id="17442" name="Line 34"/>
            <p:cNvSpPr>
              <a:spLocks noChangeShapeType="1"/>
            </p:cNvSpPr>
            <p:nvPr/>
          </p:nvSpPr>
          <p:spPr bwMode="auto">
            <a:xfrm>
              <a:off x="2784" y="1248"/>
              <a:ext cx="0" cy="216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eaLnBrk="0" fontAlgn="base" hangingPunct="0">
                <a:spcBef>
                  <a:spcPct val="0"/>
                </a:spcBef>
                <a:spcAft>
                  <a:spcPct val="0"/>
                </a:spcAft>
              </a:pPr>
              <a:endParaRPr lang="en-US" sz="2800" u="sng" smtClean="0">
                <a:solidFill>
                  <a:srgbClr val="000000"/>
                </a:solidFill>
                <a:latin typeface="Arial" charset="0"/>
                <a:ea typeface="ＭＳ Ｐゴシック" charset="0"/>
              </a:endParaRPr>
            </a:p>
          </p:txBody>
        </p:sp>
        <p:sp>
          <p:nvSpPr>
            <p:cNvPr id="17443" name="Line 35"/>
            <p:cNvSpPr>
              <a:spLocks noChangeShapeType="1"/>
            </p:cNvSpPr>
            <p:nvPr/>
          </p:nvSpPr>
          <p:spPr bwMode="auto">
            <a:xfrm>
              <a:off x="3936" y="1248"/>
              <a:ext cx="0" cy="216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eaLnBrk="0" fontAlgn="base" hangingPunct="0">
                <a:spcBef>
                  <a:spcPct val="0"/>
                </a:spcBef>
                <a:spcAft>
                  <a:spcPct val="0"/>
                </a:spcAft>
              </a:pPr>
              <a:endParaRPr lang="en-US" sz="2800" u="sng" smtClean="0">
                <a:solidFill>
                  <a:srgbClr val="000000"/>
                </a:solidFill>
                <a:latin typeface="Arial" charset="0"/>
                <a:ea typeface="ＭＳ Ｐゴシック" charset="0"/>
              </a:endParaRPr>
            </a:p>
          </p:txBody>
        </p:sp>
        <p:sp>
          <p:nvSpPr>
            <p:cNvPr id="17444" name="Line 36"/>
            <p:cNvSpPr>
              <a:spLocks noChangeShapeType="1"/>
            </p:cNvSpPr>
            <p:nvPr/>
          </p:nvSpPr>
          <p:spPr bwMode="auto">
            <a:xfrm>
              <a:off x="5328" y="1248"/>
              <a:ext cx="0" cy="2326"/>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eaLnBrk="0" fontAlgn="base" hangingPunct="0">
                <a:spcBef>
                  <a:spcPct val="0"/>
                </a:spcBef>
                <a:spcAft>
                  <a:spcPct val="0"/>
                </a:spcAft>
              </a:pPr>
              <a:endParaRPr lang="en-US" sz="2800" u="sng" smtClean="0">
                <a:solidFill>
                  <a:srgbClr val="000000"/>
                </a:solidFill>
                <a:latin typeface="Arial" charset="0"/>
                <a:ea typeface="ＭＳ Ｐゴシック" charset="0"/>
              </a:endParaRPr>
            </a:p>
          </p:txBody>
        </p:sp>
      </p:grpSp>
      <p:sp>
        <p:nvSpPr>
          <p:cNvPr id="17446" name="Text Box 38"/>
          <p:cNvSpPr txBox="1">
            <a:spLocks noChangeArrowheads="1"/>
          </p:cNvSpPr>
          <p:nvPr/>
        </p:nvSpPr>
        <p:spPr bwMode="auto">
          <a:xfrm>
            <a:off x="2893854" y="5775140"/>
            <a:ext cx="148828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defTabSz="914400" eaLnBrk="0" fontAlgn="base" hangingPunct="0">
              <a:spcBef>
                <a:spcPct val="0"/>
              </a:spcBef>
              <a:spcAft>
                <a:spcPct val="0"/>
              </a:spcAft>
            </a:pPr>
            <a:r>
              <a:rPr lang="en-US" sz="1600" i="1" dirty="0" err="1" smtClean="0">
                <a:solidFill>
                  <a:srgbClr val="000099"/>
                </a:solidFill>
                <a:latin typeface="Arial" charset="0"/>
                <a:ea typeface="ＭＳ Ｐゴシック" charset="0"/>
              </a:rPr>
              <a:t>Nabholtz</a:t>
            </a:r>
            <a:r>
              <a:rPr lang="en-US" sz="1600" i="1" dirty="0" smtClean="0">
                <a:solidFill>
                  <a:srgbClr val="000099"/>
                </a:solidFill>
                <a:latin typeface="Arial" charset="0"/>
                <a:ea typeface="ＭＳ Ｐゴシック" charset="0"/>
              </a:rPr>
              <a:t> et al</a:t>
            </a:r>
          </a:p>
        </p:txBody>
      </p:sp>
      <p:sp>
        <p:nvSpPr>
          <p:cNvPr id="17447" name="Text Box 39"/>
          <p:cNvSpPr txBox="1">
            <a:spLocks noChangeArrowheads="1"/>
          </p:cNvSpPr>
          <p:nvPr/>
        </p:nvSpPr>
        <p:spPr bwMode="auto">
          <a:xfrm>
            <a:off x="4383987" y="5775140"/>
            <a:ext cx="380331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defTabSz="914400" eaLnBrk="0" fontAlgn="base" hangingPunct="0">
              <a:spcBef>
                <a:spcPct val="0"/>
              </a:spcBef>
              <a:spcAft>
                <a:spcPct val="0"/>
              </a:spcAft>
            </a:pPr>
            <a:r>
              <a:rPr lang="en-US" sz="1600" i="1" smtClean="0">
                <a:solidFill>
                  <a:srgbClr val="000099"/>
                </a:solidFill>
                <a:latin typeface="Arial" charset="0"/>
                <a:ea typeface="ＭＳ Ｐゴシック" charset="0"/>
              </a:rPr>
              <a:t>   Mourisden et al           Paridaens et al</a:t>
            </a:r>
          </a:p>
        </p:txBody>
      </p:sp>
      <p:sp>
        <p:nvSpPr>
          <p:cNvPr id="17449" name="Line 41"/>
          <p:cNvSpPr>
            <a:spLocks noChangeShapeType="1"/>
          </p:cNvSpPr>
          <p:nvPr/>
        </p:nvSpPr>
        <p:spPr bwMode="auto">
          <a:xfrm>
            <a:off x="2664620" y="5806777"/>
            <a:ext cx="0" cy="2759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defTabSz="914400" eaLnBrk="0" fontAlgn="base" hangingPunct="0">
              <a:spcBef>
                <a:spcPct val="0"/>
              </a:spcBef>
              <a:spcAft>
                <a:spcPct val="0"/>
              </a:spcAft>
            </a:pPr>
            <a:endParaRPr lang="en-US" sz="2800" u="sng" smtClean="0">
              <a:solidFill>
                <a:srgbClr val="000000"/>
              </a:solidFill>
              <a:latin typeface="Arial" charset="0"/>
              <a:ea typeface="ＭＳ Ｐゴシック" charset="0"/>
            </a:endParaRPr>
          </a:p>
        </p:txBody>
      </p:sp>
      <p:sp>
        <p:nvSpPr>
          <p:cNvPr id="44" name="Line 41"/>
          <p:cNvSpPr>
            <a:spLocks noChangeShapeType="1"/>
          </p:cNvSpPr>
          <p:nvPr/>
        </p:nvSpPr>
        <p:spPr bwMode="auto">
          <a:xfrm>
            <a:off x="4425740" y="5838388"/>
            <a:ext cx="0" cy="2759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defTabSz="914400" eaLnBrk="0" fontAlgn="base" hangingPunct="0">
              <a:spcBef>
                <a:spcPct val="0"/>
              </a:spcBef>
              <a:spcAft>
                <a:spcPct val="0"/>
              </a:spcAft>
            </a:pPr>
            <a:endParaRPr lang="en-US" sz="2800" u="sng" dirty="0" smtClean="0">
              <a:solidFill>
                <a:srgbClr val="000000"/>
              </a:solidFill>
              <a:latin typeface="Arial" charset="0"/>
              <a:ea typeface="ＭＳ Ｐゴシック" charset="0"/>
            </a:endParaRPr>
          </a:p>
        </p:txBody>
      </p:sp>
      <p:sp>
        <p:nvSpPr>
          <p:cNvPr id="45" name="Line 41"/>
          <p:cNvSpPr>
            <a:spLocks noChangeShapeType="1"/>
          </p:cNvSpPr>
          <p:nvPr/>
        </p:nvSpPr>
        <p:spPr bwMode="auto">
          <a:xfrm>
            <a:off x="6343204" y="5821219"/>
            <a:ext cx="0" cy="2759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defTabSz="914400" eaLnBrk="0" fontAlgn="base" hangingPunct="0">
              <a:spcBef>
                <a:spcPct val="0"/>
              </a:spcBef>
              <a:spcAft>
                <a:spcPct val="0"/>
              </a:spcAft>
            </a:pPr>
            <a:endParaRPr lang="en-US" sz="2800" u="sng" smtClean="0">
              <a:solidFill>
                <a:srgbClr val="000000"/>
              </a:solidFill>
              <a:latin typeface="Arial" charset="0"/>
              <a:ea typeface="ＭＳ Ｐゴシック" charset="0"/>
            </a:endParaRPr>
          </a:p>
        </p:txBody>
      </p:sp>
    </p:spTree>
    <p:extLst>
      <p:ext uri="{BB962C8B-B14F-4D97-AF65-F5344CB8AC3E}">
        <p14:creationId xmlns:p14="http://schemas.microsoft.com/office/powerpoint/2010/main" val="4056929866"/>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60" name="Rectangle 4"/>
          <p:cNvSpPr>
            <a:spLocks noChangeArrowheads="1"/>
          </p:cNvSpPr>
          <p:nvPr/>
        </p:nvSpPr>
        <p:spPr bwMode="auto">
          <a:xfrm>
            <a:off x="1" y="181905"/>
            <a:ext cx="91440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0"/>
              </a:spcBef>
              <a:spcAft>
                <a:spcPct val="0"/>
              </a:spcAft>
            </a:pPr>
            <a:r>
              <a:rPr lang="en-US" sz="3200" b="1" dirty="0" err="1" smtClean="0">
                <a:solidFill>
                  <a:srgbClr val="000099"/>
                </a:solidFill>
                <a:latin typeface="Arial" charset="0"/>
                <a:ea typeface="ＭＳ Ｐゴシック" charset="0"/>
              </a:rPr>
              <a:t>Fulvestrant</a:t>
            </a:r>
            <a:r>
              <a:rPr lang="en-US" sz="3200" b="1" dirty="0" smtClean="0">
                <a:solidFill>
                  <a:srgbClr val="000099"/>
                </a:solidFill>
                <a:latin typeface="Arial" charset="0"/>
                <a:ea typeface="ＭＳ Ｐゴシック" charset="0"/>
              </a:rPr>
              <a:t> </a:t>
            </a:r>
            <a:r>
              <a:rPr lang="en-US" sz="3200" b="1" dirty="0" err="1" smtClean="0">
                <a:solidFill>
                  <a:srgbClr val="000099"/>
                </a:solidFill>
                <a:latin typeface="Arial" charset="0"/>
                <a:ea typeface="ＭＳ Ｐゴシック" charset="0"/>
              </a:rPr>
              <a:t>vs</a:t>
            </a:r>
            <a:r>
              <a:rPr lang="en-US" sz="3200" b="1" dirty="0" smtClean="0">
                <a:solidFill>
                  <a:srgbClr val="000099"/>
                </a:solidFill>
                <a:latin typeface="Arial" charset="0"/>
                <a:ea typeface="ＭＳ Ｐゴシック" charset="0"/>
              </a:rPr>
              <a:t>  </a:t>
            </a:r>
            <a:r>
              <a:rPr lang="en-US" sz="3200" b="1" dirty="0" err="1" smtClean="0">
                <a:solidFill>
                  <a:srgbClr val="000099"/>
                </a:solidFill>
                <a:latin typeface="Arial" charset="0"/>
                <a:ea typeface="ＭＳ Ｐゴシック" charset="0"/>
              </a:rPr>
              <a:t>Anastrozole</a:t>
            </a:r>
            <a:r>
              <a:rPr lang="en-US" sz="3200" b="1" dirty="0" smtClean="0">
                <a:solidFill>
                  <a:srgbClr val="000099"/>
                </a:solidFill>
                <a:latin typeface="Arial" charset="0"/>
                <a:ea typeface="ＭＳ Ｐゴシック" charset="0"/>
              </a:rPr>
              <a:t> in MBC</a:t>
            </a:r>
            <a:endParaRPr lang="en-US" sz="2000" b="1" dirty="0" smtClean="0">
              <a:solidFill>
                <a:srgbClr val="000099"/>
              </a:solidFill>
              <a:latin typeface="Arial" charset="0"/>
              <a:ea typeface="ＭＳ Ｐゴシック" charset="0"/>
            </a:endParaRPr>
          </a:p>
        </p:txBody>
      </p:sp>
      <p:grpSp>
        <p:nvGrpSpPr>
          <p:cNvPr id="19461" name="Group 5"/>
          <p:cNvGrpSpPr>
            <a:grpSpLocks/>
          </p:cNvGrpSpPr>
          <p:nvPr/>
        </p:nvGrpSpPr>
        <p:grpSpPr bwMode="auto">
          <a:xfrm>
            <a:off x="2673785" y="2133600"/>
            <a:ext cx="5900957" cy="3581400"/>
            <a:chOff x="432" y="1248"/>
            <a:chExt cx="4896" cy="2640"/>
          </a:xfrm>
        </p:grpSpPr>
        <p:sp>
          <p:nvSpPr>
            <p:cNvPr id="19462" name="Rectangle 6"/>
            <p:cNvSpPr>
              <a:spLocks noChangeArrowheads="1"/>
            </p:cNvSpPr>
            <p:nvPr/>
          </p:nvSpPr>
          <p:spPr bwMode="auto">
            <a:xfrm>
              <a:off x="3936" y="3447"/>
              <a:ext cx="1392" cy="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r>
                <a:rPr lang="en-US" sz="1700" b="1" smtClean="0">
                  <a:solidFill>
                    <a:srgbClr val="000000"/>
                  </a:solidFill>
                  <a:latin typeface="Arial" charset="0"/>
                  <a:ea typeface="ＭＳ Ｐゴシック" charset="0"/>
                </a:rPr>
                <a:t>5.4 vs 3.4</a:t>
              </a:r>
            </a:p>
          </p:txBody>
        </p:sp>
        <p:sp>
          <p:nvSpPr>
            <p:cNvPr id="19463" name="Rectangle 7"/>
            <p:cNvSpPr>
              <a:spLocks noChangeArrowheads="1"/>
            </p:cNvSpPr>
            <p:nvPr/>
          </p:nvSpPr>
          <p:spPr bwMode="auto">
            <a:xfrm>
              <a:off x="2064" y="3447"/>
              <a:ext cx="1872" cy="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r>
                <a:rPr lang="en-US" sz="1700" b="1" dirty="0" smtClean="0">
                  <a:solidFill>
                    <a:srgbClr val="000000"/>
                  </a:solidFill>
                  <a:latin typeface="Arial" charset="0"/>
                  <a:ea typeface="ＭＳ Ｐゴシック" charset="0"/>
                </a:rPr>
                <a:t>5.5 v 5.1</a:t>
              </a:r>
            </a:p>
          </p:txBody>
        </p:sp>
        <p:sp>
          <p:nvSpPr>
            <p:cNvPr id="19464" name="Rectangle 8"/>
            <p:cNvSpPr>
              <a:spLocks noChangeArrowheads="1"/>
            </p:cNvSpPr>
            <p:nvPr/>
          </p:nvSpPr>
          <p:spPr bwMode="auto">
            <a:xfrm>
              <a:off x="432" y="3447"/>
              <a:ext cx="1632" cy="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r>
                <a:rPr lang="en-US" sz="1700" b="1" dirty="0" smtClean="0">
                  <a:solidFill>
                    <a:srgbClr val="000000"/>
                  </a:solidFill>
                  <a:latin typeface="Arial" charset="0"/>
                  <a:ea typeface="ＭＳ Ｐゴシック" charset="0"/>
                </a:rPr>
                <a:t>Median TTP (months)</a:t>
              </a:r>
            </a:p>
          </p:txBody>
        </p:sp>
        <p:sp>
          <p:nvSpPr>
            <p:cNvPr id="19465" name="Rectangle 9"/>
            <p:cNvSpPr>
              <a:spLocks noChangeArrowheads="1"/>
            </p:cNvSpPr>
            <p:nvPr/>
          </p:nvSpPr>
          <p:spPr bwMode="auto">
            <a:xfrm>
              <a:off x="3936" y="3008"/>
              <a:ext cx="1392" cy="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r>
                <a:rPr lang="en-US" sz="1700" b="1" smtClean="0">
                  <a:solidFill>
                    <a:srgbClr val="000000"/>
                  </a:solidFill>
                  <a:latin typeface="Arial" charset="0"/>
                  <a:ea typeface="ＭＳ Ｐゴシック" charset="0"/>
                </a:rPr>
                <a:t>19.3 v 10.5</a:t>
              </a:r>
            </a:p>
          </p:txBody>
        </p:sp>
        <p:sp>
          <p:nvSpPr>
            <p:cNvPr id="19466" name="Rectangle 10"/>
            <p:cNvSpPr>
              <a:spLocks noChangeArrowheads="1"/>
            </p:cNvSpPr>
            <p:nvPr/>
          </p:nvSpPr>
          <p:spPr bwMode="auto">
            <a:xfrm>
              <a:off x="2064" y="3008"/>
              <a:ext cx="1872" cy="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r>
                <a:rPr lang="en-US" sz="1700" b="1" dirty="0" smtClean="0">
                  <a:solidFill>
                    <a:srgbClr val="000000"/>
                  </a:solidFill>
                  <a:latin typeface="Arial" charset="0"/>
                  <a:ea typeface="ＭＳ Ｐゴシック" charset="0"/>
                </a:rPr>
                <a:t>14.3 v 14.0</a:t>
              </a:r>
            </a:p>
          </p:txBody>
        </p:sp>
        <p:sp>
          <p:nvSpPr>
            <p:cNvPr id="19467" name="Rectangle 11"/>
            <p:cNvSpPr>
              <a:spLocks noChangeArrowheads="1"/>
            </p:cNvSpPr>
            <p:nvPr/>
          </p:nvSpPr>
          <p:spPr bwMode="auto">
            <a:xfrm>
              <a:off x="432" y="3008"/>
              <a:ext cx="1632" cy="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r>
                <a:rPr lang="en-US" sz="1700" b="1" dirty="0" smtClean="0">
                  <a:solidFill>
                    <a:srgbClr val="000000"/>
                  </a:solidFill>
                  <a:latin typeface="Arial" charset="0"/>
                  <a:ea typeface="ＭＳ Ｐゴシック" charset="0"/>
                </a:rPr>
                <a:t>Median response (months)</a:t>
              </a:r>
            </a:p>
          </p:txBody>
        </p:sp>
        <p:sp>
          <p:nvSpPr>
            <p:cNvPr id="19468" name="Rectangle 12"/>
            <p:cNvSpPr>
              <a:spLocks noChangeArrowheads="1"/>
            </p:cNvSpPr>
            <p:nvPr/>
          </p:nvSpPr>
          <p:spPr bwMode="auto">
            <a:xfrm>
              <a:off x="3936" y="2568"/>
              <a:ext cx="1392" cy="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r>
                <a:rPr lang="en-US" sz="1700" b="1" smtClean="0">
                  <a:solidFill>
                    <a:srgbClr val="000000"/>
                  </a:solidFill>
                  <a:latin typeface="Arial" charset="0"/>
                  <a:ea typeface="ＭＳ Ｐゴシック" charset="0"/>
                </a:rPr>
                <a:t>42% v 36%</a:t>
              </a:r>
            </a:p>
          </p:txBody>
        </p:sp>
        <p:sp>
          <p:nvSpPr>
            <p:cNvPr id="19469" name="Rectangle 13"/>
            <p:cNvSpPr>
              <a:spLocks noChangeArrowheads="1"/>
            </p:cNvSpPr>
            <p:nvPr/>
          </p:nvSpPr>
          <p:spPr bwMode="auto">
            <a:xfrm>
              <a:off x="2064" y="2568"/>
              <a:ext cx="1872" cy="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r>
                <a:rPr lang="en-US" sz="1700" b="1" smtClean="0">
                  <a:solidFill>
                    <a:srgbClr val="000000"/>
                  </a:solidFill>
                  <a:latin typeface="Arial" charset="0"/>
                  <a:ea typeface="ＭＳ Ｐゴシック" charset="0"/>
                </a:rPr>
                <a:t>Both 45%</a:t>
              </a:r>
            </a:p>
          </p:txBody>
        </p:sp>
        <p:sp>
          <p:nvSpPr>
            <p:cNvPr id="19470" name="Rectangle 14"/>
            <p:cNvSpPr>
              <a:spLocks noChangeArrowheads="1"/>
            </p:cNvSpPr>
            <p:nvPr/>
          </p:nvSpPr>
          <p:spPr bwMode="auto">
            <a:xfrm>
              <a:off x="432" y="2568"/>
              <a:ext cx="1632" cy="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r>
                <a:rPr lang="en-US" sz="1700" b="1" dirty="0" smtClean="0">
                  <a:solidFill>
                    <a:srgbClr val="000000"/>
                  </a:solidFill>
                  <a:latin typeface="Arial" charset="0"/>
                  <a:ea typeface="ＭＳ Ｐゴシック" charset="0"/>
                </a:rPr>
                <a:t>Clinical benefit</a:t>
              </a:r>
            </a:p>
          </p:txBody>
        </p:sp>
        <p:sp>
          <p:nvSpPr>
            <p:cNvPr id="19471" name="Rectangle 15"/>
            <p:cNvSpPr>
              <a:spLocks noChangeArrowheads="1"/>
            </p:cNvSpPr>
            <p:nvPr/>
          </p:nvSpPr>
          <p:spPr bwMode="auto">
            <a:xfrm>
              <a:off x="3936" y="2128"/>
              <a:ext cx="1392" cy="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r>
                <a:rPr lang="en-US" sz="1700" b="1" smtClean="0">
                  <a:solidFill>
                    <a:srgbClr val="000000"/>
                  </a:solidFill>
                  <a:latin typeface="Arial" charset="0"/>
                  <a:ea typeface="ＭＳ Ｐゴシック" charset="0"/>
                </a:rPr>
                <a:t>Both 18%</a:t>
              </a:r>
            </a:p>
          </p:txBody>
        </p:sp>
        <p:sp>
          <p:nvSpPr>
            <p:cNvPr id="19472" name="Rectangle 16"/>
            <p:cNvSpPr>
              <a:spLocks noChangeArrowheads="1"/>
            </p:cNvSpPr>
            <p:nvPr/>
          </p:nvSpPr>
          <p:spPr bwMode="auto">
            <a:xfrm>
              <a:off x="2064" y="2128"/>
              <a:ext cx="1872" cy="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r>
                <a:rPr lang="en-US" sz="1700" b="1" smtClean="0">
                  <a:solidFill>
                    <a:srgbClr val="000000"/>
                  </a:solidFill>
                  <a:latin typeface="Arial" charset="0"/>
                  <a:ea typeface="ＭＳ Ｐゴシック" charset="0"/>
                </a:rPr>
                <a:t>21% v 16%</a:t>
              </a:r>
            </a:p>
          </p:txBody>
        </p:sp>
        <p:sp>
          <p:nvSpPr>
            <p:cNvPr id="19473" name="Rectangle 17"/>
            <p:cNvSpPr>
              <a:spLocks noChangeArrowheads="1"/>
            </p:cNvSpPr>
            <p:nvPr/>
          </p:nvSpPr>
          <p:spPr bwMode="auto">
            <a:xfrm>
              <a:off x="432" y="2128"/>
              <a:ext cx="1632" cy="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r>
                <a:rPr lang="en-US" sz="1700" b="1" smtClean="0">
                  <a:solidFill>
                    <a:srgbClr val="000000"/>
                  </a:solidFill>
                  <a:latin typeface="Arial" charset="0"/>
                  <a:ea typeface="ＭＳ Ｐゴシック" charset="0"/>
                </a:rPr>
                <a:t>CR+PR</a:t>
              </a:r>
            </a:p>
          </p:txBody>
        </p:sp>
        <p:sp>
          <p:nvSpPr>
            <p:cNvPr id="19474" name="Rectangle 18"/>
            <p:cNvSpPr>
              <a:spLocks noChangeArrowheads="1"/>
            </p:cNvSpPr>
            <p:nvPr/>
          </p:nvSpPr>
          <p:spPr bwMode="auto">
            <a:xfrm>
              <a:off x="3936" y="1688"/>
              <a:ext cx="1392" cy="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r>
                <a:rPr lang="en-US" sz="1700" b="1" dirty="0" smtClean="0">
                  <a:solidFill>
                    <a:srgbClr val="000000"/>
                  </a:solidFill>
                  <a:latin typeface="Arial" charset="0"/>
                  <a:ea typeface="ＭＳ Ｐゴシック" charset="0"/>
                </a:rPr>
                <a:t>400</a:t>
              </a:r>
            </a:p>
          </p:txBody>
        </p:sp>
        <p:sp>
          <p:nvSpPr>
            <p:cNvPr id="19475" name="Rectangle 19"/>
            <p:cNvSpPr>
              <a:spLocks noChangeArrowheads="1"/>
            </p:cNvSpPr>
            <p:nvPr/>
          </p:nvSpPr>
          <p:spPr bwMode="auto">
            <a:xfrm>
              <a:off x="2064" y="1688"/>
              <a:ext cx="1872" cy="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r>
                <a:rPr lang="en-US" sz="1700" b="1" dirty="0" smtClean="0">
                  <a:solidFill>
                    <a:srgbClr val="000000"/>
                  </a:solidFill>
                  <a:latin typeface="Arial" charset="0"/>
                  <a:ea typeface="ＭＳ Ｐゴシック" charset="0"/>
                </a:rPr>
                <a:t>451</a:t>
              </a:r>
            </a:p>
          </p:txBody>
        </p:sp>
        <p:sp>
          <p:nvSpPr>
            <p:cNvPr id="19476" name="Rectangle 20"/>
            <p:cNvSpPr>
              <a:spLocks noChangeArrowheads="1"/>
            </p:cNvSpPr>
            <p:nvPr/>
          </p:nvSpPr>
          <p:spPr bwMode="auto">
            <a:xfrm>
              <a:off x="432" y="1688"/>
              <a:ext cx="1632" cy="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r>
                <a:rPr lang="en-US" sz="1700" b="1" smtClean="0">
                  <a:solidFill>
                    <a:srgbClr val="000000"/>
                  </a:solidFill>
                  <a:latin typeface="Arial" charset="0"/>
                  <a:ea typeface="ＭＳ Ｐゴシック" charset="0"/>
                </a:rPr>
                <a:t>No. Patients</a:t>
              </a:r>
            </a:p>
          </p:txBody>
        </p:sp>
        <p:sp>
          <p:nvSpPr>
            <p:cNvPr id="19477" name="Rectangle 21"/>
            <p:cNvSpPr>
              <a:spLocks noChangeArrowheads="1"/>
            </p:cNvSpPr>
            <p:nvPr/>
          </p:nvSpPr>
          <p:spPr bwMode="auto">
            <a:xfrm>
              <a:off x="3936" y="1248"/>
              <a:ext cx="1392" cy="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r>
                <a:rPr lang="en-US" sz="1700" b="1" dirty="0" smtClean="0">
                  <a:solidFill>
                    <a:srgbClr val="000000"/>
                  </a:solidFill>
                  <a:latin typeface="Arial" charset="0"/>
                  <a:ea typeface="ＭＳ Ｐゴシック" charset="0"/>
                </a:rPr>
                <a:t>F </a:t>
              </a:r>
              <a:r>
                <a:rPr lang="en-US" sz="1700" b="1" dirty="0" err="1" smtClean="0">
                  <a:solidFill>
                    <a:srgbClr val="000000"/>
                  </a:solidFill>
                  <a:latin typeface="Arial" charset="0"/>
                  <a:ea typeface="ＭＳ Ｐゴシック" charset="0"/>
                </a:rPr>
                <a:t>vs</a:t>
              </a:r>
              <a:r>
                <a:rPr lang="en-US" sz="1700" b="1" dirty="0" smtClean="0">
                  <a:solidFill>
                    <a:srgbClr val="000000"/>
                  </a:solidFill>
                  <a:latin typeface="Arial" charset="0"/>
                  <a:ea typeface="ＭＳ Ｐゴシック" charset="0"/>
                </a:rPr>
                <a:t> A (NA)*</a:t>
              </a:r>
            </a:p>
          </p:txBody>
        </p:sp>
        <p:sp>
          <p:nvSpPr>
            <p:cNvPr id="19478" name="Rectangle 22"/>
            <p:cNvSpPr>
              <a:spLocks noChangeArrowheads="1"/>
            </p:cNvSpPr>
            <p:nvPr/>
          </p:nvSpPr>
          <p:spPr bwMode="auto">
            <a:xfrm>
              <a:off x="2064" y="1248"/>
              <a:ext cx="1872" cy="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r>
                <a:rPr lang="en-US" sz="1700" b="1" dirty="0" smtClean="0">
                  <a:solidFill>
                    <a:srgbClr val="000000"/>
                  </a:solidFill>
                  <a:latin typeface="Arial" charset="0"/>
                  <a:ea typeface="ＭＳ Ｐゴシック" charset="0"/>
                </a:rPr>
                <a:t>F </a:t>
              </a:r>
              <a:r>
                <a:rPr lang="en-US" sz="1700" b="1" dirty="0" err="1" smtClean="0">
                  <a:solidFill>
                    <a:srgbClr val="000000"/>
                  </a:solidFill>
                  <a:latin typeface="Arial" charset="0"/>
                  <a:ea typeface="ＭＳ Ｐゴシック" charset="0"/>
                </a:rPr>
                <a:t>vs</a:t>
              </a:r>
              <a:r>
                <a:rPr lang="en-US" sz="1700" b="1" dirty="0" smtClean="0">
                  <a:solidFill>
                    <a:srgbClr val="000000"/>
                  </a:solidFill>
                  <a:latin typeface="Arial" charset="0"/>
                  <a:ea typeface="ＭＳ Ｐゴシック" charset="0"/>
                </a:rPr>
                <a:t> A (Europe)*</a:t>
              </a:r>
            </a:p>
          </p:txBody>
        </p:sp>
        <p:sp>
          <p:nvSpPr>
            <p:cNvPr id="19479" name="Rectangle 23"/>
            <p:cNvSpPr>
              <a:spLocks noChangeArrowheads="1"/>
            </p:cNvSpPr>
            <p:nvPr/>
          </p:nvSpPr>
          <p:spPr bwMode="auto">
            <a:xfrm>
              <a:off x="432" y="1248"/>
              <a:ext cx="1632" cy="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defTabSz="914400" eaLnBrk="0" fontAlgn="base" hangingPunct="0">
                <a:spcBef>
                  <a:spcPct val="20000"/>
                </a:spcBef>
                <a:spcAft>
                  <a:spcPct val="0"/>
                </a:spcAft>
              </a:pPr>
              <a:endParaRPr lang="en-US" sz="2000" b="1" smtClean="0">
                <a:solidFill>
                  <a:srgbClr val="000000"/>
                </a:solidFill>
                <a:latin typeface="Arial" charset="0"/>
                <a:ea typeface="ＭＳ Ｐゴシック" charset="0"/>
              </a:endParaRPr>
            </a:p>
          </p:txBody>
        </p:sp>
        <p:sp>
          <p:nvSpPr>
            <p:cNvPr id="19480" name="Line 24"/>
            <p:cNvSpPr>
              <a:spLocks noChangeShapeType="1"/>
            </p:cNvSpPr>
            <p:nvPr/>
          </p:nvSpPr>
          <p:spPr bwMode="auto">
            <a:xfrm>
              <a:off x="432" y="1248"/>
              <a:ext cx="163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eaLnBrk="0" fontAlgn="base" hangingPunct="0">
                <a:spcBef>
                  <a:spcPct val="0"/>
                </a:spcBef>
                <a:spcAft>
                  <a:spcPct val="0"/>
                </a:spcAft>
              </a:pPr>
              <a:endParaRPr lang="en-US" sz="2800" u="sng" smtClean="0">
                <a:solidFill>
                  <a:srgbClr val="000000"/>
                </a:solidFill>
                <a:latin typeface="Arial" charset="0"/>
                <a:ea typeface="ＭＳ Ｐゴシック" charset="0"/>
              </a:endParaRPr>
            </a:p>
          </p:txBody>
        </p:sp>
        <p:sp>
          <p:nvSpPr>
            <p:cNvPr id="19481" name="Line 25"/>
            <p:cNvSpPr>
              <a:spLocks noChangeShapeType="1"/>
            </p:cNvSpPr>
            <p:nvPr/>
          </p:nvSpPr>
          <p:spPr bwMode="auto">
            <a:xfrm>
              <a:off x="432" y="1688"/>
              <a:ext cx="489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eaLnBrk="0" fontAlgn="base" hangingPunct="0">
                <a:spcBef>
                  <a:spcPct val="0"/>
                </a:spcBef>
                <a:spcAft>
                  <a:spcPct val="0"/>
                </a:spcAft>
              </a:pPr>
              <a:endParaRPr lang="en-US" sz="2800" u="sng" smtClean="0">
                <a:solidFill>
                  <a:srgbClr val="000000"/>
                </a:solidFill>
                <a:latin typeface="Arial" charset="0"/>
                <a:ea typeface="ＭＳ Ｐゴシック" charset="0"/>
              </a:endParaRPr>
            </a:p>
          </p:txBody>
        </p:sp>
        <p:sp>
          <p:nvSpPr>
            <p:cNvPr id="19482" name="Line 26"/>
            <p:cNvSpPr>
              <a:spLocks noChangeShapeType="1"/>
            </p:cNvSpPr>
            <p:nvPr/>
          </p:nvSpPr>
          <p:spPr bwMode="auto">
            <a:xfrm>
              <a:off x="432" y="2128"/>
              <a:ext cx="489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eaLnBrk="0" fontAlgn="base" hangingPunct="0">
                <a:spcBef>
                  <a:spcPct val="0"/>
                </a:spcBef>
                <a:spcAft>
                  <a:spcPct val="0"/>
                </a:spcAft>
              </a:pPr>
              <a:endParaRPr lang="en-US" sz="2800" u="sng" smtClean="0">
                <a:solidFill>
                  <a:srgbClr val="000000"/>
                </a:solidFill>
                <a:latin typeface="Arial" charset="0"/>
                <a:ea typeface="ＭＳ Ｐゴシック" charset="0"/>
              </a:endParaRPr>
            </a:p>
          </p:txBody>
        </p:sp>
        <p:sp>
          <p:nvSpPr>
            <p:cNvPr id="19483" name="Line 27"/>
            <p:cNvSpPr>
              <a:spLocks noChangeShapeType="1"/>
            </p:cNvSpPr>
            <p:nvPr/>
          </p:nvSpPr>
          <p:spPr bwMode="auto">
            <a:xfrm>
              <a:off x="432" y="2568"/>
              <a:ext cx="489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eaLnBrk="0" fontAlgn="base" hangingPunct="0">
                <a:spcBef>
                  <a:spcPct val="0"/>
                </a:spcBef>
                <a:spcAft>
                  <a:spcPct val="0"/>
                </a:spcAft>
              </a:pPr>
              <a:endParaRPr lang="en-US" sz="2800" u="sng" smtClean="0">
                <a:solidFill>
                  <a:srgbClr val="000000"/>
                </a:solidFill>
                <a:latin typeface="Arial" charset="0"/>
                <a:ea typeface="ＭＳ Ｐゴシック" charset="0"/>
              </a:endParaRPr>
            </a:p>
          </p:txBody>
        </p:sp>
        <p:sp>
          <p:nvSpPr>
            <p:cNvPr id="19484" name="Line 28"/>
            <p:cNvSpPr>
              <a:spLocks noChangeShapeType="1"/>
            </p:cNvSpPr>
            <p:nvPr/>
          </p:nvSpPr>
          <p:spPr bwMode="auto">
            <a:xfrm>
              <a:off x="432" y="3008"/>
              <a:ext cx="489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eaLnBrk="0" fontAlgn="base" hangingPunct="0">
                <a:spcBef>
                  <a:spcPct val="0"/>
                </a:spcBef>
                <a:spcAft>
                  <a:spcPct val="0"/>
                </a:spcAft>
              </a:pPr>
              <a:endParaRPr lang="en-US" sz="2800" u="sng" smtClean="0">
                <a:solidFill>
                  <a:srgbClr val="000000"/>
                </a:solidFill>
                <a:latin typeface="Arial" charset="0"/>
                <a:ea typeface="ＭＳ Ｐゴシック" charset="0"/>
              </a:endParaRPr>
            </a:p>
          </p:txBody>
        </p:sp>
        <p:sp>
          <p:nvSpPr>
            <p:cNvPr id="19485" name="Line 29"/>
            <p:cNvSpPr>
              <a:spLocks noChangeShapeType="1"/>
            </p:cNvSpPr>
            <p:nvPr/>
          </p:nvSpPr>
          <p:spPr bwMode="auto">
            <a:xfrm>
              <a:off x="432" y="3447"/>
              <a:ext cx="489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eaLnBrk="0" fontAlgn="base" hangingPunct="0">
                <a:spcBef>
                  <a:spcPct val="0"/>
                </a:spcBef>
                <a:spcAft>
                  <a:spcPct val="0"/>
                </a:spcAft>
              </a:pPr>
              <a:endParaRPr lang="en-US" sz="2800" u="sng" smtClean="0">
                <a:solidFill>
                  <a:srgbClr val="000000"/>
                </a:solidFill>
                <a:latin typeface="Arial" charset="0"/>
                <a:ea typeface="ＭＳ Ｐゴシック" charset="0"/>
              </a:endParaRPr>
            </a:p>
          </p:txBody>
        </p:sp>
        <p:sp>
          <p:nvSpPr>
            <p:cNvPr id="19486" name="Line 30"/>
            <p:cNvSpPr>
              <a:spLocks noChangeShapeType="1"/>
            </p:cNvSpPr>
            <p:nvPr/>
          </p:nvSpPr>
          <p:spPr bwMode="auto">
            <a:xfrm>
              <a:off x="432" y="3888"/>
              <a:ext cx="4896"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eaLnBrk="0" fontAlgn="base" hangingPunct="0">
                <a:spcBef>
                  <a:spcPct val="0"/>
                </a:spcBef>
                <a:spcAft>
                  <a:spcPct val="0"/>
                </a:spcAft>
              </a:pPr>
              <a:endParaRPr lang="en-US" sz="2800" u="sng" smtClean="0">
                <a:solidFill>
                  <a:srgbClr val="000000"/>
                </a:solidFill>
                <a:latin typeface="Arial" charset="0"/>
                <a:ea typeface="ＭＳ Ｐゴシック" charset="0"/>
              </a:endParaRPr>
            </a:p>
          </p:txBody>
        </p:sp>
        <p:sp>
          <p:nvSpPr>
            <p:cNvPr id="19487" name="Line 31"/>
            <p:cNvSpPr>
              <a:spLocks noChangeShapeType="1"/>
            </p:cNvSpPr>
            <p:nvPr/>
          </p:nvSpPr>
          <p:spPr bwMode="auto">
            <a:xfrm>
              <a:off x="432" y="1248"/>
              <a:ext cx="0" cy="44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eaLnBrk="0" fontAlgn="base" hangingPunct="0">
                <a:spcBef>
                  <a:spcPct val="0"/>
                </a:spcBef>
                <a:spcAft>
                  <a:spcPct val="0"/>
                </a:spcAft>
              </a:pPr>
              <a:endParaRPr lang="en-US" sz="2800" u="sng" smtClean="0">
                <a:solidFill>
                  <a:srgbClr val="000000"/>
                </a:solidFill>
                <a:latin typeface="Arial" charset="0"/>
                <a:ea typeface="ＭＳ Ｐゴシック" charset="0"/>
              </a:endParaRPr>
            </a:p>
          </p:txBody>
        </p:sp>
        <p:sp>
          <p:nvSpPr>
            <p:cNvPr id="19488" name="Line 32"/>
            <p:cNvSpPr>
              <a:spLocks noChangeShapeType="1"/>
            </p:cNvSpPr>
            <p:nvPr/>
          </p:nvSpPr>
          <p:spPr bwMode="auto">
            <a:xfrm>
              <a:off x="2064" y="1248"/>
              <a:ext cx="0" cy="26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eaLnBrk="0" fontAlgn="base" hangingPunct="0">
                <a:spcBef>
                  <a:spcPct val="0"/>
                </a:spcBef>
                <a:spcAft>
                  <a:spcPct val="0"/>
                </a:spcAft>
              </a:pPr>
              <a:endParaRPr lang="en-US" sz="2800" u="sng" smtClean="0">
                <a:solidFill>
                  <a:srgbClr val="000000"/>
                </a:solidFill>
                <a:latin typeface="Arial" charset="0"/>
                <a:ea typeface="ＭＳ Ｐゴシック" charset="0"/>
              </a:endParaRPr>
            </a:p>
          </p:txBody>
        </p:sp>
        <p:sp>
          <p:nvSpPr>
            <p:cNvPr id="19489" name="Line 33"/>
            <p:cNvSpPr>
              <a:spLocks noChangeShapeType="1"/>
            </p:cNvSpPr>
            <p:nvPr/>
          </p:nvSpPr>
          <p:spPr bwMode="auto">
            <a:xfrm>
              <a:off x="3936" y="1248"/>
              <a:ext cx="0" cy="26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eaLnBrk="0" fontAlgn="base" hangingPunct="0">
                <a:spcBef>
                  <a:spcPct val="0"/>
                </a:spcBef>
                <a:spcAft>
                  <a:spcPct val="0"/>
                </a:spcAft>
              </a:pPr>
              <a:endParaRPr lang="en-US" sz="2800" u="sng" smtClean="0">
                <a:solidFill>
                  <a:srgbClr val="000000"/>
                </a:solidFill>
                <a:latin typeface="Arial" charset="0"/>
                <a:ea typeface="ＭＳ Ｐゴシック" charset="0"/>
              </a:endParaRPr>
            </a:p>
          </p:txBody>
        </p:sp>
        <p:sp>
          <p:nvSpPr>
            <p:cNvPr id="19490" name="Line 34"/>
            <p:cNvSpPr>
              <a:spLocks noChangeShapeType="1"/>
            </p:cNvSpPr>
            <p:nvPr/>
          </p:nvSpPr>
          <p:spPr bwMode="auto">
            <a:xfrm>
              <a:off x="5328" y="1248"/>
              <a:ext cx="0" cy="264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eaLnBrk="0" fontAlgn="base" hangingPunct="0">
                <a:spcBef>
                  <a:spcPct val="0"/>
                </a:spcBef>
                <a:spcAft>
                  <a:spcPct val="0"/>
                </a:spcAft>
              </a:pPr>
              <a:endParaRPr lang="en-US" sz="2800" u="sng" smtClean="0">
                <a:solidFill>
                  <a:srgbClr val="000000"/>
                </a:solidFill>
                <a:latin typeface="Arial" charset="0"/>
                <a:ea typeface="ＭＳ Ｐゴシック" charset="0"/>
              </a:endParaRPr>
            </a:p>
          </p:txBody>
        </p:sp>
        <p:sp>
          <p:nvSpPr>
            <p:cNvPr id="19491" name="Line 35"/>
            <p:cNvSpPr>
              <a:spLocks noChangeShapeType="1"/>
            </p:cNvSpPr>
            <p:nvPr/>
          </p:nvSpPr>
          <p:spPr bwMode="auto">
            <a:xfrm>
              <a:off x="2064" y="1248"/>
              <a:ext cx="3264"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eaLnBrk="0" fontAlgn="base" hangingPunct="0">
                <a:spcBef>
                  <a:spcPct val="0"/>
                </a:spcBef>
                <a:spcAft>
                  <a:spcPct val="0"/>
                </a:spcAft>
              </a:pPr>
              <a:endParaRPr lang="en-US" sz="2800" u="sng" smtClean="0">
                <a:solidFill>
                  <a:srgbClr val="000000"/>
                </a:solidFill>
                <a:latin typeface="Arial" charset="0"/>
                <a:ea typeface="ＭＳ Ｐゴシック" charset="0"/>
              </a:endParaRPr>
            </a:p>
          </p:txBody>
        </p:sp>
        <p:sp>
          <p:nvSpPr>
            <p:cNvPr id="19492" name="Line 36"/>
            <p:cNvSpPr>
              <a:spLocks noChangeShapeType="1"/>
            </p:cNvSpPr>
            <p:nvPr/>
          </p:nvSpPr>
          <p:spPr bwMode="auto">
            <a:xfrm>
              <a:off x="432" y="1688"/>
              <a:ext cx="0" cy="220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eaLnBrk="0" fontAlgn="base" hangingPunct="0">
                <a:spcBef>
                  <a:spcPct val="0"/>
                </a:spcBef>
                <a:spcAft>
                  <a:spcPct val="0"/>
                </a:spcAft>
              </a:pPr>
              <a:endParaRPr lang="en-US" sz="2800" u="sng" smtClean="0">
                <a:solidFill>
                  <a:srgbClr val="000000"/>
                </a:solidFill>
                <a:latin typeface="Arial" charset="0"/>
                <a:ea typeface="ＭＳ Ｐゴシック" charset="0"/>
              </a:endParaRPr>
            </a:p>
          </p:txBody>
        </p:sp>
      </p:grpSp>
      <p:sp>
        <p:nvSpPr>
          <p:cNvPr id="19493" name="Text Box 37"/>
          <p:cNvSpPr txBox="1">
            <a:spLocks noChangeArrowheads="1"/>
          </p:cNvSpPr>
          <p:nvPr/>
        </p:nvSpPr>
        <p:spPr bwMode="auto">
          <a:xfrm>
            <a:off x="237067" y="6370640"/>
            <a:ext cx="575733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defTabSz="914400" eaLnBrk="0" fontAlgn="base" hangingPunct="0">
              <a:spcBef>
                <a:spcPct val="50000"/>
              </a:spcBef>
              <a:spcAft>
                <a:spcPct val="0"/>
              </a:spcAft>
            </a:pPr>
            <a:r>
              <a:rPr lang="en-US" sz="2000" b="1" dirty="0" smtClean="0">
                <a:solidFill>
                  <a:srgbClr val="000000"/>
                </a:solidFill>
                <a:latin typeface="Arial" charset="0"/>
                <a:ea typeface="ＭＳ Ｐゴシック" charset="0"/>
              </a:rPr>
              <a:t>Osborne and Robertson BCRT 64:27 2000</a:t>
            </a:r>
          </a:p>
        </p:txBody>
      </p:sp>
      <p:pic>
        <p:nvPicPr>
          <p:cNvPr id="19494" name="Picture 3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067" y="1600200"/>
            <a:ext cx="2370667" cy="20510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9495" name="Text Box 39"/>
          <p:cNvSpPr txBox="1">
            <a:spLocks noChangeArrowheads="1"/>
          </p:cNvSpPr>
          <p:nvPr/>
        </p:nvSpPr>
        <p:spPr bwMode="auto">
          <a:xfrm>
            <a:off x="495552" y="2895601"/>
            <a:ext cx="2099732" cy="52322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defTabSz="914400" eaLnBrk="0" fontAlgn="base" hangingPunct="0">
              <a:spcBef>
                <a:spcPct val="0"/>
              </a:spcBef>
              <a:spcAft>
                <a:spcPct val="0"/>
              </a:spcAft>
            </a:pPr>
            <a:r>
              <a:rPr lang="en-US" sz="2800" b="1" i="1" dirty="0" err="1" smtClean="0">
                <a:solidFill>
                  <a:srgbClr val="000099"/>
                </a:solidFill>
                <a:latin typeface="Arial" charset="0"/>
                <a:ea typeface="ＭＳ Ｐゴシック" charset="0"/>
              </a:rPr>
              <a:t>Fulvestrant</a:t>
            </a:r>
            <a:endParaRPr lang="en-US" sz="2800" b="1" dirty="0" smtClean="0">
              <a:solidFill>
                <a:srgbClr val="000099"/>
              </a:solidFill>
              <a:latin typeface="Arial" charset="0"/>
              <a:ea typeface="ＭＳ Ｐゴシック" charset="0"/>
            </a:endParaRPr>
          </a:p>
        </p:txBody>
      </p:sp>
      <p:sp>
        <p:nvSpPr>
          <p:cNvPr id="2" name="TextBox 1"/>
          <p:cNvSpPr txBox="1"/>
          <p:nvPr/>
        </p:nvSpPr>
        <p:spPr>
          <a:xfrm>
            <a:off x="314127" y="5938762"/>
            <a:ext cx="8527496" cy="338554"/>
          </a:xfrm>
          <a:prstGeom prst="rect">
            <a:avLst/>
          </a:prstGeom>
          <a:noFill/>
        </p:spPr>
        <p:txBody>
          <a:bodyPr wrap="square" rtlCol="0">
            <a:spAutoFit/>
          </a:bodyPr>
          <a:lstStyle/>
          <a:p>
            <a:r>
              <a:rPr lang="en-US" sz="1600" dirty="0" smtClean="0"/>
              <a:t>*F </a:t>
            </a:r>
            <a:r>
              <a:rPr lang="en-US" sz="1600" dirty="0"/>
              <a:t>= </a:t>
            </a:r>
            <a:r>
              <a:rPr lang="en-US" sz="1600" dirty="0" err="1"/>
              <a:t>fulvestrant</a:t>
            </a:r>
            <a:r>
              <a:rPr lang="en-US" sz="1600" dirty="0"/>
              <a:t> 250 mg q month; A = </a:t>
            </a:r>
            <a:r>
              <a:rPr lang="en-US" sz="1600" dirty="0" err="1"/>
              <a:t>anastrozole</a:t>
            </a:r>
            <a:r>
              <a:rPr lang="en-US" sz="1600" dirty="0"/>
              <a:t> 1 mg q day</a:t>
            </a:r>
          </a:p>
        </p:txBody>
      </p:sp>
    </p:spTree>
    <p:extLst>
      <p:ext uri="{BB962C8B-B14F-4D97-AF65-F5344CB8AC3E}">
        <p14:creationId xmlns:p14="http://schemas.microsoft.com/office/powerpoint/2010/main" val="502901742"/>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8242" name="Rectangle 1026"/>
          <p:cNvSpPr>
            <a:spLocks noGrp="1" noChangeArrowheads="1"/>
          </p:cNvSpPr>
          <p:nvPr>
            <p:ph type="title"/>
          </p:nvPr>
        </p:nvSpPr>
        <p:spPr>
          <a:xfrm>
            <a:off x="0" y="228600"/>
            <a:ext cx="9144000" cy="1143000"/>
          </a:xfrm>
        </p:spPr>
        <p:txBody>
          <a:bodyPr/>
          <a:lstStyle/>
          <a:p>
            <a:r>
              <a:rPr lang="en-US" sz="4000" b="1" dirty="0">
                <a:solidFill>
                  <a:srgbClr val="000099"/>
                </a:solidFill>
              </a:rPr>
              <a:t>Randomized Trial of </a:t>
            </a:r>
            <a:r>
              <a:rPr lang="en-US" sz="4000" b="1" dirty="0" smtClean="0">
                <a:solidFill>
                  <a:srgbClr val="000099"/>
                </a:solidFill>
              </a:rPr>
              <a:t/>
            </a:r>
            <a:br>
              <a:rPr lang="en-US" sz="4000" b="1" dirty="0" smtClean="0">
                <a:solidFill>
                  <a:srgbClr val="000099"/>
                </a:solidFill>
              </a:rPr>
            </a:br>
            <a:r>
              <a:rPr lang="en-US" sz="4000" b="1" dirty="0" err="1" smtClean="0">
                <a:solidFill>
                  <a:srgbClr val="000099"/>
                </a:solidFill>
              </a:rPr>
              <a:t>Fulvestrant</a:t>
            </a:r>
            <a:r>
              <a:rPr lang="en-US" sz="4000" b="1" dirty="0" smtClean="0">
                <a:solidFill>
                  <a:srgbClr val="000099"/>
                </a:solidFill>
              </a:rPr>
              <a:t> </a:t>
            </a:r>
            <a:r>
              <a:rPr lang="en-US" sz="4000" b="1" dirty="0" err="1">
                <a:solidFill>
                  <a:srgbClr val="000099"/>
                </a:solidFill>
              </a:rPr>
              <a:t>vs</a:t>
            </a:r>
            <a:r>
              <a:rPr lang="en-US" sz="4000" b="1" dirty="0">
                <a:solidFill>
                  <a:srgbClr val="000099"/>
                </a:solidFill>
              </a:rPr>
              <a:t> </a:t>
            </a:r>
            <a:r>
              <a:rPr lang="en-US" sz="4000" b="1" dirty="0" err="1">
                <a:solidFill>
                  <a:srgbClr val="000099"/>
                </a:solidFill>
              </a:rPr>
              <a:t>Tamoxifen</a:t>
            </a:r>
            <a:endParaRPr lang="en-US" sz="4000" b="1" dirty="0">
              <a:solidFill>
                <a:srgbClr val="000099"/>
              </a:solidFill>
            </a:endParaRPr>
          </a:p>
        </p:txBody>
      </p:sp>
      <p:sp>
        <p:nvSpPr>
          <p:cNvPr id="138243" name="Line 1027"/>
          <p:cNvSpPr>
            <a:spLocks noChangeShapeType="1"/>
          </p:cNvSpPr>
          <p:nvPr/>
        </p:nvSpPr>
        <p:spPr bwMode="auto">
          <a:xfrm>
            <a:off x="326380" y="2946400"/>
            <a:ext cx="83820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eaLnBrk="0" fontAlgn="base" hangingPunct="0">
              <a:spcBef>
                <a:spcPct val="0"/>
              </a:spcBef>
              <a:spcAft>
                <a:spcPct val="0"/>
              </a:spcAft>
            </a:pPr>
            <a:endParaRPr lang="en-US" sz="2800" u="sng" smtClean="0">
              <a:solidFill>
                <a:srgbClr val="000000"/>
              </a:solidFill>
              <a:latin typeface="Arial" charset="0"/>
              <a:ea typeface="ＭＳ Ｐゴシック" charset="0"/>
            </a:endParaRPr>
          </a:p>
        </p:txBody>
      </p:sp>
      <p:sp>
        <p:nvSpPr>
          <p:cNvPr id="138244" name="Line 1028"/>
          <p:cNvSpPr>
            <a:spLocks noChangeShapeType="1"/>
          </p:cNvSpPr>
          <p:nvPr/>
        </p:nvSpPr>
        <p:spPr bwMode="auto">
          <a:xfrm>
            <a:off x="389880" y="6243638"/>
            <a:ext cx="8382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eaLnBrk="0" fontAlgn="base" hangingPunct="0">
              <a:spcBef>
                <a:spcPct val="0"/>
              </a:spcBef>
              <a:spcAft>
                <a:spcPct val="0"/>
              </a:spcAft>
            </a:pPr>
            <a:endParaRPr lang="en-US" sz="2800" u="sng" smtClean="0">
              <a:solidFill>
                <a:srgbClr val="000000"/>
              </a:solidFill>
              <a:latin typeface="Arial" charset="0"/>
              <a:ea typeface="ＭＳ Ｐゴシック" charset="0"/>
            </a:endParaRPr>
          </a:p>
        </p:txBody>
      </p:sp>
      <p:sp>
        <p:nvSpPr>
          <p:cNvPr id="138245" name="Rectangle 1029"/>
          <p:cNvSpPr>
            <a:spLocks noChangeArrowheads="1"/>
          </p:cNvSpPr>
          <p:nvPr/>
        </p:nvSpPr>
        <p:spPr bwMode="auto">
          <a:xfrm>
            <a:off x="3886815" y="2133600"/>
            <a:ext cx="2294467" cy="770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2075" tIns="46038" rIns="92075" bIns="46038">
            <a:spAutoFit/>
          </a:bodyPr>
          <a:lstStyle/>
          <a:p>
            <a:pPr algn="ctr" defTabSz="762000" eaLnBrk="0" fontAlgn="base" hangingPunct="0">
              <a:spcBef>
                <a:spcPct val="0"/>
              </a:spcBef>
              <a:spcAft>
                <a:spcPct val="0"/>
              </a:spcAft>
            </a:pPr>
            <a:r>
              <a:rPr lang="en-US" sz="2200" b="1" dirty="0" err="1" smtClean="0">
                <a:solidFill>
                  <a:srgbClr val="000000"/>
                </a:solidFill>
                <a:effectLst>
                  <a:outerShdw blurRad="38100" dist="38100" dir="2700000" algn="tl">
                    <a:srgbClr val="DDDDDD"/>
                  </a:outerShdw>
                </a:effectLst>
                <a:latin typeface="Arial" charset="0"/>
                <a:ea typeface="ＭＳ Ｐゴシック" charset="0"/>
              </a:rPr>
              <a:t>Fulvestrant</a:t>
            </a:r>
            <a:endParaRPr lang="en-US" sz="2200" b="1" dirty="0" smtClean="0">
              <a:solidFill>
                <a:srgbClr val="000000"/>
              </a:solidFill>
              <a:effectLst>
                <a:outerShdw blurRad="38100" dist="38100" dir="2700000" algn="tl">
                  <a:srgbClr val="DDDDDD"/>
                </a:outerShdw>
              </a:effectLst>
              <a:latin typeface="Arial" charset="0"/>
              <a:ea typeface="ＭＳ Ｐゴシック" charset="0"/>
            </a:endParaRPr>
          </a:p>
          <a:p>
            <a:pPr algn="ctr" defTabSz="762000" eaLnBrk="0" fontAlgn="base" hangingPunct="0">
              <a:spcBef>
                <a:spcPct val="0"/>
              </a:spcBef>
              <a:spcAft>
                <a:spcPct val="0"/>
              </a:spcAft>
            </a:pPr>
            <a:r>
              <a:rPr lang="en-US" sz="2200" b="1" dirty="0" smtClean="0">
                <a:solidFill>
                  <a:srgbClr val="000000"/>
                </a:solidFill>
                <a:effectLst>
                  <a:outerShdw blurRad="38100" dist="38100" dir="2700000" algn="tl">
                    <a:srgbClr val="DDDDDD"/>
                  </a:outerShdw>
                </a:effectLst>
                <a:latin typeface="Arial" charset="0"/>
                <a:ea typeface="ＭＳ Ｐゴシック" charset="0"/>
              </a:rPr>
              <a:t>(N=313)</a:t>
            </a:r>
          </a:p>
        </p:txBody>
      </p:sp>
      <p:sp>
        <p:nvSpPr>
          <p:cNvPr id="138246" name="Rectangle 1030"/>
          <p:cNvSpPr>
            <a:spLocks noChangeArrowheads="1"/>
          </p:cNvSpPr>
          <p:nvPr/>
        </p:nvSpPr>
        <p:spPr bwMode="auto">
          <a:xfrm>
            <a:off x="4420396" y="1702071"/>
            <a:ext cx="3273795" cy="4315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marL="342900" indent="-342900" defTabSz="762000" eaLnBrk="0" fontAlgn="base" hangingPunct="0">
              <a:spcBef>
                <a:spcPct val="0"/>
              </a:spcBef>
              <a:spcAft>
                <a:spcPct val="0"/>
              </a:spcAft>
            </a:pPr>
            <a:r>
              <a:rPr lang="en-US" sz="2200" b="1" dirty="0" smtClean="0">
                <a:solidFill>
                  <a:srgbClr val="000000"/>
                </a:solidFill>
                <a:effectLst>
                  <a:outerShdw blurRad="38100" dist="38100" dir="2700000" algn="tl">
                    <a:srgbClr val="DDDDDD"/>
                  </a:outerShdw>
                </a:effectLst>
                <a:latin typeface="Arial" charset="0"/>
                <a:ea typeface="ＭＳ Ｐゴシック" charset="0"/>
              </a:rPr>
              <a:t>Number of patients (%)</a:t>
            </a:r>
          </a:p>
        </p:txBody>
      </p:sp>
      <p:sp>
        <p:nvSpPr>
          <p:cNvPr id="138247" name="Rectangle 1031"/>
          <p:cNvSpPr>
            <a:spLocks noChangeArrowheads="1"/>
          </p:cNvSpPr>
          <p:nvPr/>
        </p:nvSpPr>
        <p:spPr bwMode="auto">
          <a:xfrm>
            <a:off x="5902729" y="2133600"/>
            <a:ext cx="1575927" cy="770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defTabSz="762000" eaLnBrk="0" fontAlgn="base" hangingPunct="0">
              <a:spcBef>
                <a:spcPct val="0"/>
              </a:spcBef>
              <a:spcAft>
                <a:spcPct val="0"/>
              </a:spcAft>
            </a:pPr>
            <a:r>
              <a:rPr lang="en-US" sz="2200" b="1" smtClean="0">
                <a:solidFill>
                  <a:srgbClr val="000000"/>
                </a:solidFill>
                <a:effectLst>
                  <a:outerShdw blurRad="38100" dist="38100" dir="2700000" algn="tl">
                    <a:srgbClr val="DDDDDD"/>
                  </a:outerShdw>
                </a:effectLst>
                <a:latin typeface="Arial" charset="0"/>
                <a:ea typeface="ＭＳ Ｐゴシック" charset="0"/>
              </a:rPr>
              <a:t>Tamoxifen</a:t>
            </a:r>
          </a:p>
          <a:p>
            <a:pPr algn="ctr" defTabSz="762000" eaLnBrk="0" fontAlgn="base" hangingPunct="0">
              <a:spcBef>
                <a:spcPct val="0"/>
              </a:spcBef>
              <a:spcAft>
                <a:spcPct val="0"/>
              </a:spcAft>
            </a:pPr>
            <a:r>
              <a:rPr lang="en-US" sz="2200" b="1" smtClean="0">
                <a:solidFill>
                  <a:srgbClr val="000000"/>
                </a:solidFill>
                <a:effectLst>
                  <a:outerShdw blurRad="38100" dist="38100" dir="2700000" algn="tl">
                    <a:srgbClr val="DDDDDD"/>
                  </a:outerShdw>
                </a:effectLst>
                <a:latin typeface="Arial" charset="0"/>
                <a:ea typeface="ＭＳ Ｐゴシック" charset="0"/>
              </a:rPr>
              <a:t>(N=274)</a:t>
            </a:r>
          </a:p>
        </p:txBody>
      </p:sp>
      <p:sp>
        <p:nvSpPr>
          <p:cNvPr id="138248" name="Text Box 1032"/>
          <p:cNvSpPr txBox="1">
            <a:spLocks noChangeArrowheads="1"/>
          </p:cNvSpPr>
          <p:nvPr/>
        </p:nvSpPr>
        <p:spPr bwMode="auto">
          <a:xfrm>
            <a:off x="310858" y="1714500"/>
            <a:ext cx="3825522"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defTabSz="914400" fontAlgn="base">
              <a:spcBef>
                <a:spcPct val="0"/>
              </a:spcBef>
              <a:spcAft>
                <a:spcPct val="0"/>
              </a:spcAft>
            </a:pPr>
            <a:r>
              <a:rPr lang="en-US" sz="2200" b="1" smtClean="0">
                <a:solidFill>
                  <a:srgbClr val="000000"/>
                </a:solidFill>
                <a:effectLst>
                  <a:outerShdw blurRad="38100" dist="38100" dir="2700000" algn="tl">
                    <a:srgbClr val="DDDDDD"/>
                  </a:outerShdw>
                </a:effectLst>
                <a:latin typeface="Arial" charset="0"/>
                <a:ea typeface="ＭＳ Ｐゴシック" charset="0"/>
              </a:rPr>
              <a:t>Best response</a:t>
            </a:r>
            <a:endParaRPr lang="en-US" sz="2000" smtClean="0">
              <a:solidFill>
                <a:srgbClr val="000000"/>
              </a:solidFill>
              <a:latin typeface="Arial" charset="0"/>
              <a:ea typeface="ＭＳ Ｐゴシック" charset="0"/>
            </a:endParaRPr>
          </a:p>
        </p:txBody>
      </p:sp>
      <p:sp>
        <p:nvSpPr>
          <p:cNvPr id="138249" name="Text Box 1033"/>
          <p:cNvSpPr txBox="1">
            <a:spLocks noChangeArrowheads="1"/>
          </p:cNvSpPr>
          <p:nvPr/>
        </p:nvSpPr>
        <p:spPr bwMode="auto">
          <a:xfrm>
            <a:off x="326380" y="2730502"/>
            <a:ext cx="8763000" cy="3508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tabLst>
                <a:tab pos="1717675" algn="l"/>
                <a:tab pos="4000500" algn="l"/>
                <a:tab pos="5905500" algn="l"/>
              </a:tabLst>
              <a:defRPr sz="2400">
                <a:solidFill>
                  <a:schemeClr val="tx1"/>
                </a:solidFill>
                <a:latin typeface="Times New Roman" charset="0"/>
                <a:ea typeface="ＭＳ Ｐゴシック" charset="0"/>
              </a:defRPr>
            </a:lvl1pPr>
            <a:lvl2pPr>
              <a:tabLst>
                <a:tab pos="1717675" algn="l"/>
                <a:tab pos="4000500" algn="l"/>
                <a:tab pos="5905500" algn="l"/>
              </a:tabLst>
              <a:defRPr sz="2400">
                <a:solidFill>
                  <a:schemeClr val="tx1"/>
                </a:solidFill>
                <a:latin typeface="Times New Roman" charset="0"/>
                <a:ea typeface="ＭＳ Ｐゴシック" charset="0"/>
              </a:defRPr>
            </a:lvl2pPr>
            <a:lvl3pPr>
              <a:tabLst>
                <a:tab pos="1717675" algn="l"/>
                <a:tab pos="4000500" algn="l"/>
                <a:tab pos="5905500" algn="l"/>
              </a:tabLst>
              <a:defRPr sz="2400">
                <a:solidFill>
                  <a:schemeClr val="tx1"/>
                </a:solidFill>
                <a:latin typeface="Times New Roman" charset="0"/>
                <a:ea typeface="ＭＳ Ｐゴシック" charset="0"/>
              </a:defRPr>
            </a:lvl3pPr>
            <a:lvl4pPr>
              <a:tabLst>
                <a:tab pos="1717675" algn="l"/>
                <a:tab pos="4000500" algn="l"/>
                <a:tab pos="5905500" algn="l"/>
              </a:tabLst>
              <a:defRPr sz="2400">
                <a:solidFill>
                  <a:schemeClr val="tx1"/>
                </a:solidFill>
                <a:latin typeface="Times New Roman" charset="0"/>
                <a:ea typeface="ＭＳ Ｐゴシック" charset="0"/>
              </a:defRPr>
            </a:lvl4pPr>
            <a:lvl5pPr>
              <a:tabLst>
                <a:tab pos="1717675" algn="l"/>
                <a:tab pos="4000500" algn="l"/>
                <a:tab pos="5905500" algn="l"/>
              </a:tabLst>
              <a:defRPr sz="2400">
                <a:solidFill>
                  <a:schemeClr val="tx1"/>
                </a:solidFill>
                <a:latin typeface="Times New Roman" charset="0"/>
                <a:ea typeface="ＭＳ Ｐゴシック" charset="0"/>
              </a:defRPr>
            </a:lvl5pPr>
            <a:lvl6pPr eaLnBrk="0" fontAlgn="base" hangingPunct="0">
              <a:spcBef>
                <a:spcPct val="0"/>
              </a:spcBef>
              <a:spcAft>
                <a:spcPct val="0"/>
              </a:spcAft>
              <a:tabLst>
                <a:tab pos="1717675" algn="l"/>
                <a:tab pos="4000500" algn="l"/>
                <a:tab pos="5905500" algn="l"/>
              </a:tabLst>
              <a:defRPr sz="2400">
                <a:solidFill>
                  <a:schemeClr val="tx1"/>
                </a:solidFill>
                <a:latin typeface="Times New Roman" charset="0"/>
                <a:ea typeface="ＭＳ Ｐゴシック" charset="0"/>
              </a:defRPr>
            </a:lvl6pPr>
            <a:lvl7pPr eaLnBrk="0" fontAlgn="base" hangingPunct="0">
              <a:spcBef>
                <a:spcPct val="0"/>
              </a:spcBef>
              <a:spcAft>
                <a:spcPct val="0"/>
              </a:spcAft>
              <a:tabLst>
                <a:tab pos="1717675" algn="l"/>
                <a:tab pos="4000500" algn="l"/>
                <a:tab pos="5905500" algn="l"/>
              </a:tabLst>
              <a:defRPr sz="2400">
                <a:solidFill>
                  <a:schemeClr val="tx1"/>
                </a:solidFill>
                <a:latin typeface="Times New Roman" charset="0"/>
                <a:ea typeface="ＭＳ Ｐゴシック" charset="0"/>
              </a:defRPr>
            </a:lvl7pPr>
            <a:lvl8pPr eaLnBrk="0" fontAlgn="base" hangingPunct="0">
              <a:spcBef>
                <a:spcPct val="0"/>
              </a:spcBef>
              <a:spcAft>
                <a:spcPct val="0"/>
              </a:spcAft>
              <a:tabLst>
                <a:tab pos="1717675" algn="l"/>
                <a:tab pos="4000500" algn="l"/>
                <a:tab pos="5905500" algn="l"/>
              </a:tabLst>
              <a:defRPr sz="2400">
                <a:solidFill>
                  <a:schemeClr val="tx1"/>
                </a:solidFill>
                <a:latin typeface="Times New Roman" charset="0"/>
                <a:ea typeface="ＭＳ Ｐゴシック" charset="0"/>
              </a:defRPr>
            </a:lvl8pPr>
            <a:lvl9pPr eaLnBrk="0" fontAlgn="base" hangingPunct="0">
              <a:spcBef>
                <a:spcPct val="0"/>
              </a:spcBef>
              <a:spcAft>
                <a:spcPct val="0"/>
              </a:spcAft>
              <a:tabLst>
                <a:tab pos="1717675" algn="l"/>
                <a:tab pos="4000500" algn="l"/>
                <a:tab pos="5905500" algn="l"/>
              </a:tabLst>
              <a:defRPr sz="2400">
                <a:solidFill>
                  <a:schemeClr val="tx1"/>
                </a:solidFill>
                <a:latin typeface="Times New Roman" charset="0"/>
                <a:ea typeface="ＭＳ Ｐゴシック" charset="0"/>
              </a:defRPr>
            </a:lvl9pPr>
          </a:lstStyle>
          <a:p>
            <a:pPr defTabSz="914400" fontAlgn="base">
              <a:spcBef>
                <a:spcPct val="40000"/>
              </a:spcBef>
              <a:spcAft>
                <a:spcPct val="0"/>
              </a:spcAft>
            </a:pPr>
            <a:r>
              <a:rPr lang="en-US" sz="2000" dirty="0" smtClean="0">
                <a:solidFill>
                  <a:srgbClr val="000000"/>
                </a:solidFill>
                <a:latin typeface="Arial" charset="0"/>
              </a:rPr>
              <a:t>                        </a:t>
            </a:r>
            <a:br>
              <a:rPr lang="en-US" sz="2000" dirty="0" smtClean="0">
                <a:solidFill>
                  <a:srgbClr val="000000"/>
                </a:solidFill>
                <a:latin typeface="Arial" charset="0"/>
              </a:rPr>
            </a:br>
            <a:r>
              <a:rPr lang="en-US" sz="2000" b="1" dirty="0" smtClean="0">
                <a:solidFill>
                  <a:srgbClr val="000000"/>
                </a:solidFill>
                <a:latin typeface="Arial" charset="0"/>
              </a:rPr>
              <a:t>Complete response (CR)	      30 (9.6)	 19 (6.9)</a:t>
            </a:r>
          </a:p>
          <a:p>
            <a:pPr defTabSz="914400" fontAlgn="base">
              <a:spcBef>
                <a:spcPct val="40000"/>
              </a:spcBef>
              <a:spcAft>
                <a:spcPct val="0"/>
              </a:spcAft>
            </a:pPr>
            <a:r>
              <a:rPr lang="en-US" sz="2000" b="1" dirty="0" smtClean="0">
                <a:solidFill>
                  <a:srgbClr val="000000"/>
                </a:solidFill>
                <a:latin typeface="Arial" charset="0"/>
              </a:rPr>
              <a:t>Partial response (PR)	      69 (22.0)	  74 (27.0)</a:t>
            </a:r>
          </a:p>
          <a:p>
            <a:pPr defTabSz="914400" fontAlgn="base">
              <a:lnSpc>
                <a:spcPct val="170000"/>
              </a:lnSpc>
              <a:spcBef>
                <a:spcPct val="40000"/>
              </a:spcBef>
              <a:spcAft>
                <a:spcPct val="0"/>
              </a:spcAft>
            </a:pPr>
            <a:r>
              <a:rPr lang="en-US" sz="2000" b="1" dirty="0" smtClean="0">
                <a:solidFill>
                  <a:srgbClr val="000000"/>
                </a:solidFill>
                <a:latin typeface="Arial" charset="0"/>
              </a:rPr>
              <a:t>Objective response</a:t>
            </a:r>
            <a:r>
              <a:rPr lang="en-US" sz="2000" dirty="0" smtClean="0">
                <a:solidFill>
                  <a:srgbClr val="000000"/>
                </a:solidFill>
                <a:latin typeface="Arial" charset="0"/>
              </a:rPr>
              <a:t> </a:t>
            </a:r>
            <a:r>
              <a:rPr lang="en-US" sz="1600" b="1" dirty="0" smtClean="0">
                <a:solidFill>
                  <a:srgbClr val="000000"/>
                </a:solidFill>
                <a:latin typeface="Arial" charset="0"/>
              </a:rPr>
              <a:t>(CR + PR)</a:t>
            </a:r>
            <a:r>
              <a:rPr lang="en-US" sz="2000" b="1" dirty="0" smtClean="0">
                <a:solidFill>
                  <a:srgbClr val="000000"/>
                </a:solidFill>
                <a:latin typeface="Arial" charset="0"/>
              </a:rPr>
              <a:t>	      99 (31.6)	   93 (33.9)	 0.45</a:t>
            </a:r>
          </a:p>
          <a:p>
            <a:pPr defTabSz="914400" fontAlgn="base">
              <a:spcBef>
                <a:spcPct val="40000"/>
              </a:spcBef>
              <a:spcAft>
                <a:spcPct val="0"/>
              </a:spcAft>
            </a:pPr>
            <a:endParaRPr lang="en-US" sz="2000" dirty="0" smtClean="0">
              <a:solidFill>
                <a:srgbClr val="000000"/>
              </a:solidFill>
              <a:latin typeface="Arial" charset="0"/>
            </a:endParaRPr>
          </a:p>
          <a:p>
            <a:pPr defTabSz="914400" fontAlgn="base">
              <a:spcBef>
                <a:spcPct val="40000"/>
              </a:spcBef>
              <a:spcAft>
                <a:spcPct val="0"/>
              </a:spcAft>
            </a:pPr>
            <a:r>
              <a:rPr lang="en-US" sz="2000" b="1" dirty="0" smtClean="0">
                <a:solidFill>
                  <a:srgbClr val="000000"/>
                </a:solidFill>
                <a:latin typeface="Arial" charset="0"/>
              </a:rPr>
              <a:t>Stable disease (SD) </a:t>
            </a:r>
            <a:r>
              <a:rPr lang="en-US" sz="2000" b="1" dirty="0" smtClean="0">
                <a:solidFill>
                  <a:srgbClr val="000000"/>
                </a:solidFill>
                <a:latin typeface="Arial" charset="0"/>
                <a:sym typeface="Symbol" charset="0"/>
              </a:rPr>
              <a:t></a:t>
            </a:r>
            <a:r>
              <a:rPr lang="en-US" sz="2000" b="1" dirty="0" smtClean="0">
                <a:solidFill>
                  <a:srgbClr val="000000"/>
                </a:solidFill>
                <a:latin typeface="Arial" charset="0"/>
              </a:rPr>
              <a:t>24 weeks  	  </a:t>
            </a:r>
            <a:r>
              <a:rPr lang="en-US" sz="2000" b="1" dirty="0">
                <a:solidFill>
                  <a:srgbClr val="000000"/>
                </a:solidFill>
                <a:latin typeface="Arial" charset="0"/>
              </a:rPr>
              <a:t> </a:t>
            </a:r>
            <a:r>
              <a:rPr lang="en-US" sz="2000" b="1" dirty="0" smtClean="0">
                <a:solidFill>
                  <a:srgbClr val="000000"/>
                </a:solidFill>
                <a:latin typeface="Arial" charset="0"/>
              </a:rPr>
              <a:t>   71 (22.7)	   77 (28.1)</a:t>
            </a:r>
          </a:p>
          <a:p>
            <a:pPr defTabSz="914400" fontAlgn="base">
              <a:spcBef>
                <a:spcPct val="40000"/>
              </a:spcBef>
              <a:spcAft>
                <a:spcPct val="0"/>
              </a:spcAft>
            </a:pPr>
            <a:r>
              <a:rPr lang="en-US" sz="2000" b="1" dirty="0" smtClean="0">
                <a:solidFill>
                  <a:srgbClr val="000099"/>
                </a:solidFill>
                <a:latin typeface="Arial" charset="0"/>
              </a:rPr>
              <a:t>Clinical Benefit</a:t>
            </a:r>
            <a:r>
              <a:rPr lang="en-US" sz="2000" dirty="0" smtClean="0">
                <a:solidFill>
                  <a:srgbClr val="000099"/>
                </a:solidFill>
                <a:latin typeface="Arial" charset="0"/>
              </a:rPr>
              <a:t> </a:t>
            </a:r>
            <a:r>
              <a:rPr lang="en-US" sz="1600" b="1" dirty="0" smtClean="0">
                <a:solidFill>
                  <a:srgbClr val="000099"/>
                </a:solidFill>
                <a:latin typeface="Arial" charset="0"/>
              </a:rPr>
              <a:t>(CR + PR + SD &gt;24 </a:t>
            </a:r>
            <a:r>
              <a:rPr lang="en-US" sz="1600" b="1" dirty="0" err="1" smtClean="0">
                <a:solidFill>
                  <a:srgbClr val="000099"/>
                </a:solidFill>
                <a:latin typeface="Arial" charset="0"/>
              </a:rPr>
              <a:t>wks</a:t>
            </a:r>
            <a:r>
              <a:rPr lang="en-US" sz="1600" b="1" dirty="0" smtClean="0">
                <a:solidFill>
                  <a:srgbClr val="000099"/>
                </a:solidFill>
                <a:latin typeface="Arial" charset="0"/>
              </a:rPr>
              <a:t>)</a:t>
            </a:r>
            <a:r>
              <a:rPr lang="en-US" sz="2000" b="1" dirty="0">
                <a:solidFill>
                  <a:srgbClr val="000099"/>
                </a:solidFill>
                <a:latin typeface="Arial" charset="0"/>
              </a:rPr>
              <a:t> </a:t>
            </a:r>
            <a:r>
              <a:rPr lang="en-US" sz="2000" b="1" dirty="0" smtClean="0">
                <a:solidFill>
                  <a:srgbClr val="000099"/>
                </a:solidFill>
                <a:latin typeface="Arial" charset="0"/>
              </a:rPr>
              <a:t>170 (54.3)	 170 (62.0)	  0.03</a:t>
            </a:r>
            <a:endParaRPr lang="en-US" sz="1800" dirty="0" smtClean="0">
              <a:solidFill>
                <a:srgbClr val="000000"/>
              </a:solidFill>
              <a:latin typeface="Arial" charset="0"/>
            </a:endParaRPr>
          </a:p>
          <a:p>
            <a:pPr defTabSz="914400" fontAlgn="base">
              <a:spcBef>
                <a:spcPct val="40000"/>
              </a:spcBef>
              <a:spcAft>
                <a:spcPct val="0"/>
              </a:spcAft>
            </a:pPr>
            <a:endParaRPr lang="en-US" sz="2000" dirty="0" smtClean="0">
              <a:solidFill>
                <a:srgbClr val="000000"/>
              </a:solidFill>
              <a:latin typeface="Arial" charset="0"/>
            </a:endParaRPr>
          </a:p>
        </p:txBody>
      </p:sp>
      <p:sp>
        <p:nvSpPr>
          <p:cNvPr id="138250" name="Text Box 1034"/>
          <p:cNvSpPr txBox="1">
            <a:spLocks noChangeArrowheads="1"/>
          </p:cNvSpPr>
          <p:nvPr/>
        </p:nvSpPr>
        <p:spPr bwMode="auto">
          <a:xfrm>
            <a:off x="7595966" y="2425245"/>
            <a:ext cx="1172391"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defTabSz="384175">
              <a:defRPr sz="2400">
                <a:solidFill>
                  <a:schemeClr val="tx1"/>
                </a:solidFill>
                <a:latin typeface="Times New Roman" charset="0"/>
                <a:ea typeface="ＭＳ Ｐゴシック" charset="0"/>
              </a:defRPr>
            </a:lvl1pPr>
            <a:lvl2pPr marL="406400" defTabSz="384175">
              <a:defRPr sz="2400">
                <a:solidFill>
                  <a:schemeClr val="tx1"/>
                </a:solidFill>
                <a:latin typeface="Times New Roman" charset="0"/>
                <a:ea typeface="ＭＳ Ｐゴシック" charset="0"/>
              </a:defRPr>
            </a:lvl2pPr>
            <a:lvl3pPr marL="815975" defTabSz="384175">
              <a:defRPr sz="2400">
                <a:solidFill>
                  <a:schemeClr val="tx1"/>
                </a:solidFill>
                <a:latin typeface="Times New Roman" charset="0"/>
                <a:ea typeface="ＭＳ Ｐゴシック" charset="0"/>
              </a:defRPr>
            </a:lvl3pPr>
            <a:lvl4pPr marL="1222375" defTabSz="384175">
              <a:defRPr sz="2400">
                <a:solidFill>
                  <a:schemeClr val="tx1"/>
                </a:solidFill>
                <a:latin typeface="Times New Roman" charset="0"/>
                <a:ea typeface="ＭＳ Ｐゴシック" charset="0"/>
              </a:defRPr>
            </a:lvl4pPr>
            <a:lvl5pPr marL="1630363" defTabSz="384175">
              <a:defRPr sz="2400">
                <a:solidFill>
                  <a:schemeClr val="tx1"/>
                </a:solidFill>
                <a:latin typeface="Times New Roman" charset="0"/>
                <a:ea typeface="ＭＳ Ｐゴシック" charset="0"/>
              </a:defRPr>
            </a:lvl5pPr>
            <a:lvl6pPr marL="2087563" defTabSz="384175" eaLnBrk="0" fontAlgn="base" hangingPunct="0">
              <a:spcBef>
                <a:spcPct val="0"/>
              </a:spcBef>
              <a:spcAft>
                <a:spcPct val="0"/>
              </a:spcAft>
              <a:defRPr sz="2400">
                <a:solidFill>
                  <a:schemeClr val="tx1"/>
                </a:solidFill>
                <a:latin typeface="Times New Roman" charset="0"/>
                <a:ea typeface="ＭＳ Ｐゴシック" charset="0"/>
              </a:defRPr>
            </a:lvl6pPr>
            <a:lvl7pPr marL="2544763" defTabSz="384175" eaLnBrk="0" fontAlgn="base" hangingPunct="0">
              <a:spcBef>
                <a:spcPct val="0"/>
              </a:spcBef>
              <a:spcAft>
                <a:spcPct val="0"/>
              </a:spcAft>
              <a:defRPr sz="2400">
                <a:solidFill>
                  <a:schemeClr val="tx1"/>
                </a:solidFill>
                <a:latin typeface="Times New Roman" charset="0"/>
                <a:ea typeface="ＭＳ Ｐゴシック" charset="0"/>
              </a:defRPr>
            </a:lvl7pPr>
            <a:lvl8pPr marL="3001963" defTabSz="384175" eaLnBrk="0" fontAlgn="base" hangingPunct="0">
              <a:spcBef>
                <a:spcPct val="0"/>
              </a:spcBef>
              <a:spcAft>
                <a:spcPct val="0"/>
              </a:spcAft>
              <a:defRPr sz="2400">
                <a:solidFill>
                  <a:schemeClr val="tx1"/>
                </a:solidFill>
                <a:latin typeface="Times New Roman" charset="0"/>
                <a:ea typeface="ＭＳ Ｐゴシック" charset="0"/>
              </a:defRPr>
            </a:lvl8pPr>
            <a:lvl9pPr marL="3459163" defTabSz="384175" eaLnBrk="0" fontAlgn="base" hangingPunct="0">
              <a:spcBef>
                <a:spcPct val="0"/>
              </a:spcBef>
              <a:spcAft>
                <a:spcPct val="0"/>
              </a:spcAft>
              <a:defRPr sz="2400">
                <a:solidFill>
                  <a:schemeClr val="tx1"/>
                </a:solidFill>
                <a:latin typeface="Times New Roman" charset="0"/>
                <a:ea typeface="ＭＳ Ｐゴシック" charset="0"/>
              </a:defRPr>
            </a:lvl9pPr>
          </a:lstStyle>
          <a:p>
            <a:pPr eaLnBrk="0" fontAlgn="base" hangingPunct="0">
              <a:spcBef>
                <a:spcPct val="0"/>
              </a:spcBef>
              <a:spcAft>
                <a:spcPct val="0"/>
              </a:spcAft>
            </a:pPr>
            <a:r>
              <a:rPr lang="en-GB" sz="2200" b="1" dirty="0" smtClean="0">
                <a:solidFill>
                  <a:srgbClr val="000000"/>
                </a:solidFill>
                <a:latin typeface="Arial" charset="0"/>
              </a:rPr>
              <a:t>p-value</a:t>
            </a:r>
          </a:p>
        </p:txBody>
      </p:sp>
    </p:spTree>
    <p:extLst>
      <p:ext uri="{BB962C8B-B14F-4D97-AF65-F5344CB8AC3E}">
        <p14:creationId xmlns:p14="http://schemas.microsoft.com/office/powerpoint/2010/main" val="2691021445"/>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0642" name="Text Box 2"/>
          <p:cNvSpPr txBox="1">
            <a:spLocks noChangeArrowheads="1"/>
          </p:cNvSpPr>
          <p:nvPr/>
        </p:nvSpPr>
        <p:spPr bwMode="auto">
          <a:xfrm>
            <a:off x="673102" y="5440093"/>
            <a:ext cx="8305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defTabSz="914400" eaLnBrk="0" fontAlgn="base" hangingPunct="0">
              <a:spcBef>
                <a:spcPct val="0"/>
              </a:spcBef>
              <a:spcAft>
                <a:spcPct val="0"/>
              </a:spcAft>
            </a:pPr>
            <a:endParaRPr lang="en-US" b="1" smtClean="0">
              <a:solidFill>
                <a:srgbClr val="000000"/>
              </a:solidFill>
              <a:latin typeface="Arial" charset="0"/>
              <a:ea typeface="ＭＳ Ｐゴシック" charset="0"/>
              <a:cs typeface="Arial" charset="0"/>
            </a:endParaRPr>
          </a:p>
        </p:txBody>
      </p:sp>
      <p:graphicFrame>
        <p:nvGraphicFramePr>
          <p:cNvPr id="240700" name="Group 60"/>
          <p:cNvGraphicFramePr>
            <a:graphicFrameLocks noGrp="1"/>
          </p:cNvGraphicFramePr>
          <p:nvPr>
            <p:ph idx="1"/>
            <p:extLst>
              <p:ext uri="{D42A27DB-BD31-4B8C-83A1-F6EECF244321}">
                <p14:modId xmlns:p14="http://schemas.microsoft.com/office/powerpoint/2010/main" val="709467659"/>
              </p:ext>
            </p:extLst>
          </p:nvPr>
        </p:nvGraphicFramePr>
        <p:xfrm>
          <a:off x="508001" y="1541190"/>
          <a:ext cx="8215489" cy="4004944"/>
        </p:xfrm>
        <a:graphic>
          <a:graphicData uri="http://schemas.openxmlformats.org/drawingml/2006/table">
            <a:tbl>
              <a:tblPr/>
              <a:tblGrid>
                <a:gridCol w="3771899"/>
                <a:gridCol w="1625600"/>
                <a:gridCol w="1689100"/>
                <a:gridCol w="1128890"/>
              </a:tblGrid>
              <a:tr h="6858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400" b="1" i="0" u="none" strike="noStrike" cap="none" normalizeH="0" baseline="0">
                        <a:ln>
                          <a:noFill/>
                        </a:ln>
                        <a:solidFill>
                          <a:schemeClr val="tx1"/>
                        </a:solidFill>
                        <a:effectLst/>
                        <a:latin typeface="Arial" charset="0"/>
                        <a:ea typeface="ＭＳ Ｐゴシック" charset="0"/>
                      </a:endParaRPr>
                    </a:p>
                  </a:txBody>
                  <a:tcPr marL="81280" marR="8128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10000"/>
                        </a:lnSpc>
                        <a:spcBef>
                          <a:spcPct val="0"/>
                        </a:spcBef>
                        <a:spcAft>
                          <a:spcPct val="0"/>
                        </a:spcAft>
                        <a:buClrTx/>
                        <a:buSzTx/>
                        <a:buFontTx/>
                        <a:buNone/>
                        <a:tabLst/>
                      </a:pPr>
                      <a:r>
                        <a:rPr kumimoji="0" lang="en-US" sz="2000" b="1" i="0" u="none" strike="noStrike" cap="none" normalizeH="0" baseline="0">
                          <a:ln>
                            <a:noFill/>
                          </a:ln>
                          <a:solidFill>
                            <a:schemeClr val="tx2"/>
                          </a:solidFill>
                          <a:effectLst/>
                          <a:latin typeface="Arial" charset="0"/>
                          <a:ea typeface="ＭＳ Ｐゴシック" charset="0"/>
                          <a:cs typeface="Times New Roman" charset="0"/>
                        </a:rPr>
                        <a:t>Fulvestrant</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a:ln>
                            <a:noFill/>
                          </a:ln>
                          <a:solidFill>
                            <a:schemeClr val="tx2"/>
                          </a:solidFill>
                          <a:effectLst/>
                          <a:latin typeface="Arial" charset="0"/>
                          <a:ea typeface="ＭＳ Ｐゴシック" charset="0"/>
                          <a:cs typeface="Times New Roman" charset="0"/>
                        </a:rPr>
                        <a:t>(N=351)</a:t>
                      </a:r>
                      <a:endParaRPr kumimoji="0" lang="en-US" sz="2000" b="1" i="0" u="none" strike="noStrike" cap="none" normalizeH="0" baseline="0">
                        <a:ln>
                          <a:noFill/>
                        </a:ln>
                        <a:solidFill>
                          <a:schemeClr val="tx2"/>
                        </a:solidFill>
                        <a:effectLst/>
                        <a:latin typeface="Arial" charset="0"/>
                        <a:ea typeface="ＭＳ Ｐゴシック" charset="0"/>
                      </a:endParaRPr>
                    </a:p>
                  </a:txBody>
                  <a:tcPr marL="81280" marR="8128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a:ln>
                            <a:noFill/>
                          </a:ln>
                          <a:solidFill>
                            <a:schemeClr val="tx2"/>
                          </a:solidFill>
                          <a:effectLst/>
                          <a:latin typeface="Arial" charset="0"/>
                          <a:ea typeface="ＭＳ Ｐゴシック" charset="0"/>
                          <a:cs typeface="Times New Roman" charset="0"/>
                        </a:rPr>
                        <a:t>Exemestane</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a:ln>
                            <a:noFill/>
                          </a:ln>
                          <a:solidFill>
                            <a:schemeClr val="tx2"/>
                          </a:solidFill>
                          <a:effectLst/>
                          <a:latin typeface="Arial" charset="0"/>
                          <a:ea typeface="ＭＳ Ｐゴシック" charset="0"/>
                          <a:cs typeface="Times New Roman" charset="0"/>
                        </a:rPr>
                        <a:t>(N=342)</a:t>
                      </a:r>
                      <a:endParaRPr kumimoji="0" lang="en-US" sz="2000" b="1" i="0" u="none" strike="noStrike" cap="none" normalizeH="0" baseline="0">
                        <a:ln>
                          <a:noFill/>
                        </a:ln>
                        <a:solidFill>
                          <a:schemeClr val="tx2"/>
                        </a:solidFill>
                        <a:effectLst/>
                        <a:latin typeface="Arial" charset="0"/>
                        <a:ea typeface="ＭＳ Ｐゴシック" charset="0"/>
                      </a:endParaRPr>
                    </a:p>
                  </a:txBody>
                  <a:tcPr marL="81280" marR="8128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2000" b="1" i="1" u="none" strike="noStrike" cap="none" normalizeH="0" baseline="0">
                          <a:ln>
                            <a:noFill/>
                          </a:ln>
                          <a:solidFill>
                            <a:schemeClr val="tx2"/>
                          </a:solidFill>
                          <a:effectLst/>
                          <a:latin typeface="Arial" charset="0"/>
                          <a:ea typeface="ＭＳ Ｐゴシック" charset="0"/>
                          <a:cs typeface="Times New Roman" charset="0"/>
                        </a:rPr>
                        <a:t>P</a:t>
                      </a:r>
                      <a:r>
                        <a:rPr kumimoji="0" lang="en-US" sz="2000" b="1" i="0" u="none" strike="noStrike" cap="none" normalizeH="0" baseline="0">
                          <a:ln>
                            <a:noFill/>
                          </a:ln>
                          <a:solidFill>
                            <a:schemeClr val="tx2"/>
                          </a:solidFill>
                          <a:effectLst/>
                          <a:latin typeface="Arial" charset="0"/>
                          <a:ea typeface="ＭＳ Ｐゴシック" charset="0"/>
                          <a:cs typeface="Times New Roman" charset="0"/>
                        </a:rPr>
                        <a:t> Value</a:t>
                      </a:r>
                      <a:endParaRPr kumimoji="0" lang="en-US" sz="2000" b="1" i="0" u="none" strike="noStrike" cap="none" normalizeH="0" baseline="0">
                        <a:ln>
                          <a:noFill/>
                        </a:ln>
                        <a:solidFill>
                          <a:schemeClr val="tx2"/>
                        </a:solidFill>
                        <a:effectLst/>
                        <a:latin typeface="Arial" charset="0"/>
                        <a:ea typeface="ＭＳ Ｐゴシック" charset="0"/>
                      </a:endParaRPr>
                    </a:p>
                  </a:txBody>
                  <a:tcPr marL="81280" marR="8128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350838">
                <a:tc>
                  <a:txBody>
                    <a:bodyPr/>
                    <a:lstStyle/>
                    <a:p>
                      <a:pPr marL="342900" marR="0" lvl="0" indent="-342900" algn="l" defTabSz="914400" rtl="0" eaLnBrk="0" fontAlgn="base" latinLnBrk="0" hangingPunct="0">
                        <a:lnSpc>
                          <a:spcPct val="110000"/>
                        </a:lnSpc>
                        <a:spcBef>
                          <a:spcPct val="0"/>
                        </a:spcBef>
                        <a:spcAft>
                          <a:spcPct val="0"/>
                        </a:spcAft>
                        <a:buClrTx/>
                        <a:buSzTx/>
                        <a:buFontTx/>
                        <a:buNone/>
                        <a:tabLst/>
                      </a:pPr>
                      <a:r>
                        <a:rPr kumimoji="0" lang="en-US" sz="2400" b="1" i="0" u="none" strike="noStrike" cap="none" normalizeH="0" baseline="0">
                          <a:ln>
                            <a:noFill/>
                          </a:ln>
                          <a:solidFill>
                            <a:schemeClr val="tx1"/>
                          </a:solidFill>
                          <a:effectLst/>
                          <a:latin typeface="Arial" charset="0"/>
                          <a:ea typeface="ＭＳ Ｐゴシック" charset="0"/>
                          <a:cs typeface="Times New Roman" charset="0"/>
                        </a:rPr>
                        <a:t>TTP (months)</a:t>
                      </a:r>
                      <a:endParaRPr kumimoji="0" lang="en-US" sz="2400" b="1" i="0" u="none" strike="noStrike" cap="none" normalizeH="0" baseline="0">
                        <a:ln>
                          <a:noFill/>
                        </a:ln>
                        <a:solidFill>
                          <a:schemeClr val="tx1"/>
                        </a:solidFill>
                        <a:effectLst/>
                        <a:latin typeface="Arial" charset="0"/>
                        <a:ea typeface="ＭＳ Ｐゴシック" charset="0"/>
                      </a:endParaRPr>
                    </a:p>
                  </a:txBody>
                  <a:tcPr marL="81280" marR="8128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10000"/>
                        </a:lnSpc>
                        <a:spcBef>
                          <a:spcPct val="0"/>
                        </a:spcBef>
                        <a:spcAft>
                          <a:spcPct val="0"/>
                        </a:spcAft>
                        <a:buClrTx/>
                        <a:buSzTx/>
                        <a:buFontTx/>
                        <a:buNone/>
                        <a:tabLst/>
                      </a:pPr>
                      <a:r>
                        <a:rPr kumimoji="0" lang="en-US" sz="2000" b="1" i="0" u="none" strike="noStrike" cap="none" normalizeH="0" baseline="0">
                          <a:ln>
                            <a:noFill/>
                          </a:ln>
                          <a:solidFill>
                            <a:schemeClr val="tx1"/>
                          </a:solidFill>
                          <a:effectLst/>
                          <a:latin typeface="Arial" charset="0"/>
                          <a:ea typeface="ＭＳ Ｐゴシック" charset="0"/>
                          <a:cs typeface="Times New Roman" charset="0"/>
                        </a:rPr>
                        <a:t>3.7</a:t>
                      </a:r>
                      <a:endParaRPr kumimoji="0" lang="en-US" sz="2000" b="1" i="0" u="none" strike="noStrike" cap="none" normalizeH="0" baseline="0">
                        <a:ln>
                          <a:noFill/>
                        </a:ln>
                        <a:solidFill>
                          <a:schemeClr val="tx1"/>
                        </a:solidFill>
                        <a:effectLst/>
                        <a:latin typeface="Arial" charset="0"/>
                        <a:ea typeface="ＭＳ Ｐゴシック" charset="0"/>
                      </a:endParaRPr>
                    </a:p>
                  </a:txBody>
                  <a:tcPr marL="81280" marR="8128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10000"/>
                        </a:lnSpc>
                        <a:spcBef>
                          <a:spcPct val="0"/>
                        </a:spcBef>
                        <a:spcAft>
                          <a:spcPct val="0"/>
                        </a:spcAft>
                        <a:buClrTx/>
                        <a:buSzTx/>
                        <a:buFontTx/>
                        <a:buNone/>
                        <a:tabLst/>
                      </a:pPr>
                      <a:r>
                        <a:rPr kumimoji="0" lang="en-US" sz="2000" b="1" i="0" u="none" strike="noStrike" cap="none" normalizeH="0" baseline="0">
                          <a:ln>
                            <a:noFill/>
                          </a:ln>
                          <a:solidFill>
                            <a:schemeClr val="tx1"/>
                          </a:solidFill>
                          <a:effectLst/>
                          <a:latin typeface="Arial" charset="0"/>
                          <a:ea typeface="ＭＳ Ｐゴシック" charset="0"/>
                          <a:cs typeface="Times New Roman" charset="0"/>
                        </a:rPr>
                        <a:t>3.7</a:t>
                      </a:r>
                      <a:endParaRPr kumimoji="0" lang="en-US" sz="2000" b="1" i="0" u="none" strike="noStrike" cap="none" normalizeH="0" baseline="0">
                        <a:ln>
                          <a:noFill/>
                        </a:ln>
                        <a:solidFill>
                          <a:schemeClr val="tx1"/>
                        </a:solidFill>
                        <a:effectLst/>
                        <a:latin typeface="Arial" charset="0"/>
                        <a:ea typeface="ＭＳ Ｐゴシック" charset="0"/>
                      </a:endParaRPr>
                    </a:p>
                  </a:txBody>
                  <a:tcPr marL="81280" marR="8128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0" fontAlgn="base" latinLnBrk="0" hangingPunct="0">
                        <a:lnSpc>
                          <a:spcPct val="110000"/>
                        </a:lnSpc>
                        <a:spcBef>
                          <a:spcPct val="0"/>
                        </a:spcBef>
                        <a:spcAft>
                          <a:spcPct val="0"/>
                        </a:spcAft>
                        <a:buClrTx/>
                        <a:buSzTx/>
                        <a:buFontTx/>
                        <a:buNone/>
                        <a:tabLst/>
                      </a:pPr>
                      <a:r>
                        <a:rPr kumimoji="0" lang="en-US" sz="2000" b="1" i="0" u="none" strike="noStrike" cap="none" normalizeH="0" baseline="0">
                          <a:ln>
                            <a:noFill/>
                          </a:ln>
                          <a:solidFill>
                            <a:schemeClr val="tx1"/>
                          </a:solidFill>
                          <a:effectLst/>
                          <a:latin typeface="Arial" charset="0"/>
                          <a:ea typeface="ＭＳ Ｐゴシック" charset="0"/>
                          <a:cs typeface="Times New Roman" charset="0"/>
                        </a:rPr>
                        <a:t>0.6531</a:t>
                      </a:r>
                      <a:endParaRPr kumimoji="0" lang="en-US" sz="2000" b="1" i="0" u="none" strike="noStrike" cap="none" normalizeH="0" baseline="0">
                        <a:ln>
                          <a:noFill/>
                        </a:ln>
                        <a:solidFill>
                          <a:schemeClr val="tx1"/>
                        </a:solidFill>
                        <a:effectLst/>
                        <a:latin typeface="Arial" charset="0"/>
                        <a:ea typeface="ＭＳ Ｐゴシック" charset="0"/>
                      </a:endParaRPr>
                    </a:p>
                  </a:txBody>
                  <a:tcPr marL="81280" marR="8128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530225">
                <a:tc>
                  <a:txBody>
                    <a:bodyPr/>
                    <a:lstStyle/>
                    <a:p>
                      <a:pPr marL="342900" marR="0" lvl="0" indent="-342900" algn="l" defTabSz="914400" rtl="0" eaLnBrk="0" fontAlgn="base" latinLnBrk="0" hangingPunct="0">
                        <a:lnSpc>
                          <a:spcPct val="11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charset="0"/>
                          <a:ea typeface="ＭＳ Ｐゴシック" charset="0"/>
                          <a:cs typeface="Times New Roman" charset="0"/>
                        </a:rPr>
                        <a:t>ORR</a:t>
                      </a:r>
                      <a:endParaRPr kumimoji="0" lang="en-US" sz="2400" b="1" i="0" u="none" strike="noStrike" cap="none" normalizeH="0" baseline="0" dirty="0">
                        <a:ln>
                          <a:noFill/>
                        </a:ln>
                        <a:solidFill>
                          <a:schemeClr val="tx1"/>
                        </a:solidFill>
                        <a:effectLst/>
                        <a:latin typeface="Arial" charset="0"/>
                        <a:ea typeface="ＭＳ Ｐゴシック" charset="0"/>
                      </a:endParaRPr>
                    </a:p>
                  </a:txBody>
                  <a:tcPr marL="81280" marR="8128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1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ＭＳ Ｐゴシック" charset="0"/>
                          <a:cs typeface="Times New Roman" charset="0"/>
                        </a:rPr>
                        <a:t>  7.4%</a:t>
                      </a:r>
                      <a:endParaRPr kumimoji="0" lang="en-US" sz="2000" b="1" i="0" u="none" strike="noStrike" cap="none" normalizeH="0" baseline="0" dirty="0">
                        <a:ln>
                          <a:noFill/>
                        </a:ln>
                        <a:solidFill>
                          <a:schemeClr val="tx1"/>
                        </a:solidFill>
                        <a:effectLst/>
                        <a:latin typeface="Arial" charset="0"/>
                        <a:ea typeface="ＭＳ Ｐゴシック" charset="0"/>
                      </a:endParaRPr>
                    </a:p>
                  </a:txBody>
                  <a:tcPr marL="81280" marR="8128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1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ＭＳ Ｐゴシック" charset="0"/>
                          <a:cs typeface="Times New Roman" charset="0"/>
                        </a:rPr>
                        <a:t>6.7%</a:t>
                      </a:r>
                      <a:endParaRPr kumimoji="0" lang="en-US" sz="2000" b="1" i="0" u="none" strike="noStrike" cap="none" normalizeH="0" baseline="0" dirty="0">
                        <a:ln>
                          <a:noFill/>
                        </a:ln>
                        <a:solidFill>
                          <a:schemeClr val="tx1"/>
                        </a:solidFill>
                        <a:effectLst/>
                        <a:latin typeface="Arial" charset="0"/>
                        <a:ea typeface="ＭＳ Ｐゴシック" charset="0"/>
                      </a:endParaRPr>
                    </a:p>
                  </a:txBody>
                  <a:tcPr marL="81280" marR="8128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10000"/>
                        </a:lnSpc>
                        <a:spcBef>
                          <a:spcPct val="0"/>
                        </a:spcBef>
                        <a:spcAft>
                          <a:spcPct val="0"/>
                        </a:spcAft>
                        <a:buClrTx/>
                        <a:buSzTx/>
                        <a:buFontTx/>
                        <a:buNone/>
                        <a:tabLst/>
                      </a:pPr>
                      <a:r>
                        <a:rPr kumimoji="0" lang="en-US" sz="2000" b="1" i="0" u="none" strike="noStrike" cap="none" normalizeH="0" baseline="0">
                          <a:ln>
                            <a:noFill/>
                          </a:ln>
                          <a:solidFill>
                            <a:schemeClr val="tx1"/>
                          </a:solidFill>
                          <a:effectLst/>
                          <a:latin typeface="Arial" charset="0"/>
                          <a:ea typeface="ＭＳ Ｐゴシック" charset="0"/>
                          <a:cs typeface="Times New Roman" charset="0"/>
                        </a:rPr>
                        <a:t>0.7364</a:t>
                      </a:r>
                      <a:endParaRPr kumimoji="0" lang="en-US" sz="2000" b="1" i="0" u="none" strike="noStrike" cap="none" normalizeH="0" baseline="0">
                        <a:ln>
                          <a:noFill/>
                        </a:ln>
                        <a:solidFill>
                          <a:schemeClr val="tx1"/>
                        </a:solidFill>
                        <a:effectLst/>
                        <a:latin typeface="Arial" charset="0"/>
                        <a:ea typeface="ＭＳ Ｐゴシック" charset="0"/>
                      </a:endParaRPr>
                    </a:p>
                  </a:txBody>
                  <a:tcPr marL="81280" marR="8128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420688">
                <a:tc>
                  <a:txBody>
                    <a:bodyPr/>
                    <a:lstStyle/>
                    <a:p>
                      <a:pPr marL="342900" marR="0" lvl="0" indent="-342900" algn="l" defTabSz="914400" rtl="0" eaLnBrk="0" fontAlgn="base" latinLnBrk="0" hangingPunct="0">
                        <a:lnSpc>
                          <a:spcPct val="110000"/>
                        </a:lnSpc>
                        <a:spcBef>
                          <a:spcPct val="0"/>
                        </a:spcBef>
                        <a:spcAft>
                          <a:spcPct val="0"/>
                        </a:spcAft>
                        <a:buClrTx/>
                        <a:buSzTx/>
                        <a:buFontTx/>
                        <a:buNone/>
                        <a:tabLst/>
                      </a:pPr>
                      <a:r>
                        <a:rPr kumimoji="0" lang="en-US" sz="2400" b="1" i="0" u="none" strike="noStrike" cap="none" normalizeH="0" baseline="0" dirty="0">
                          <a:ln>
                            <a:noFill/>
                          </a:ln>
                          <a:solidFill>
                            <a:schemeClr val="tx1"/>
                          </a:solidFill>
                          <a:effectLst/>
                          <a:latin typeface="Arial" charset="0"/>
                          <a:ea typeface="ＭＳ Ｐゴシック" charset="0"/>
                          <a:cs typeface="Times New Roman" charset="0"/>
                        </a:rPr>
                        <a:t>Clinical Benefit </a:t>
                      </a:r>
                      <a:r>
                        <a:rPr kumimoji="0" lang="en-US" sz="2400" b="1" i="0" u="none" strike="noStrike" cap="none" normalizeH="0" baseline="0" dirty="0" smtClean="0">
                          <a:ln>
                            <a:noFill/>
                          </a:ln>
                          <a:solidFill>
                            <a:schemeClr val="tx1"/>
                          </a:solidFill>
                          <a:effectLst/>
                          <a:latin typeface="Arial" charset="0"/>
                          <a:ea typeface="ＭＳ Ｐゴシック" charset="0"/>
                          <a:cs typeface="Times New Roman" charset="0"/>
                        </a:rPr>
                        <a:t>Rate</a:t>
                      </a:r>
                      <a:endParaRPr kumimoji="0" lang="en-US" sz="2400" b="1" i="0" u="none" strike="noStrike" cap="none" normalizeH="0" baseline="0" dirty="0">
                        <a:ln>
                          <a:noFill/>
                        </a:ln>
                        <a:solidFill>
                          <a:schemeClr val="tx1"/>
                        </a:solidFill>
                        <a:effectLst/>
                        <a:latin typeface="Arial" charset="0"/>
                        <a:ea typeface="ＭＳ Ｐゴシック" charset="0"/>
                        <a:cs typeface="Times New Roman" charset="0"/>
                      </a:endParaRPr>
                    </a:p>
                  </a:txBody>
                  <a:tcPr marL="81280" marR="8128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1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ＭＳ Ｐゴシック" charset="0"/>
                          <a:cs typeface="Times New Roman" charset="0"/>
                        </a:rPr>
                        <a:t>32</a:t>
                      </a:r>
                      <a:r>
                        <a:rPr kumimoji="0" lang="en-US" sz="2000" b="1" i="0" u="none" strike="noStrike" cap="none" normalizeH="0" baseline="0" dirty="0">
                          <a:ln>
                            <a:noFill/>
                          </a:ln>
                          <a:solidFill>
                            <a:schemeClr val="tx1"/>
                          </a:solidFill>
                          <a:effectLst/>
                          <a:latin typeface="Arial" charset="0"/>
                          <a:ea typeface="ＭＳ Ｐゴシック" charset="0"/>
                          <a:cs typeface="Times New Roman" charset="0"/>
                        </a:rPr>
                        <a:t>. 2</a:t>
                      </a:r>
                      <a:r>
                        <a:rPr kumimoji="0" lang="en-US" sz="2000" b="1" i="0" u="none" strike="noStrike" cap="none" normalizeH="0" baseline="0" dirty="0" smtClean="0">
                          <a:ln>
                            <a:noFill/>
                          </a:ln>
                          <a:solidFill>
                            <a:schemeClr val="tx1"/>
                          </a:solidFill>
                          <a:effectLst/>
                          <a:latin typeface="Arial" charset="0"/>
                          <a:ea typeface="ＭＳ Ｐゴシック" charset="0"/>
                          <a:cs typeface="Times New Roman" charset="0"/>
                        </a:rPr>
                        <a:t>%</a:t>
                      </a:r>
                      <a:endParaRPr kumimoji="0" lang="en-US" sz="2000" b="1" i="0" u="none" strike="noStrike" cap="none" normalizeH="0" baseline="0" dirty="0">
                        <a:ln>
                          <a:noFill/>
                        </a:ln>
                        <a:solidFill>
                          <a:schemeClr val="tx1"/>
                        </a:solidFill>
                        <a:effectLst/>
                        <a:latin typeface="Arial" charset="0"/>
                        <a:ea typeface="ＭＳ Ｐゴシック" charset="0"/>
                      </a:endParaRPr>
                    </a:p>
                  </a:txBody>
                  <a:tcPr marL="81280" marR="8128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1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ＭＳ Ｐゴシック" charset="0"/>
                          <a:cs typeface="Times New Roman" charset="0"/>
                        </a:rPr>
                        <a:t>31.5%</a:t>
                      </a:r>
                      <a:endParaRPr kumimoji="0" lang="en-US" sz="2000" b="1" i="0" u="none" strike="noStrike" cap="none" normalizeH="0" baseline="0" dirty="0">
                        <a:ln>
                          <a:noFill/>
                        </a:ln>
                        <a:solidFill>
                          <a:schemeClr val="tx1"/>
                        </a:solidFill>
                        <a:effectLst/>
                        <a:latin typeface="Arial" charset="0"/>
                        <a:ea typeface="ＭＳ Ｐゴシック" charset="0"/>
                      </a:endParaRPr>
                    </a:p>
                  </a:txBody>
                  <a:tcPr marL="81280" marR="8128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10000"/>
                        </a:lnSpc>
                        <a:spcBef>
                          <a:spcPct val="0"/>
                        </a:spcBef>
                        <a:spcAft>
                          <a:spcPct val="0"/>
                        </a:spcAft>
                        <a:buClrTx/>
                        <a:buSzTx/>
                        <a:buFontTx/>
                        <a:buNone/>
                        <a:tabLst/>
                      </a:pPr>
                      <a:r>
                        <a:rPr kumimoji="0" lang="en-US" sz="2000" b="1" i="0" u="none" strike="noStrike" cap="none" normalizeH="0" baseline="0">
                          <a:ln>
                            <a:noFill/>
                          </a:ln>
                          <a:solidFill>
                            <a:schemeClr val="tx1"/>
                          </a:solidFill>
                          <a:effectLst/>
                          <a:latin typeface="Arial" charset="0"/>
                          <a:ea typeface="ＭＳ Ｐゴシック" charset="0"/>
                          <a:cs typeface="Times New Roman" charset="0"/>
                        </a:rPr>
                        <a:t>0.8534</a:t>
                      </a:r>
                      <a:endParaRPr kumimoji="0" lang="en-US" sz="2000" b="1" i="0" u="none" strike="noStrike" cap="none" normalizeH="0" baseline="0">
                        <a:ln>
                          <a:noFill/>
                        </a:ln>
                        <a:solidFill>
                          <a:schemeClr val="tx1"/>
                        </a:solidFill>
                        <a:effectLst/>
                        <a:latin typeface="Arial" charset="0"/>
                        <a:ea typeface="ＭＳ Ｐゴシック" charset="0"/>
                      </a:endParaRPr>
                    </a:p>
                  </a:txBody>
                  <a:tcPr marL="81280" marR="8128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606425">
                <a:tc>
                  <a:txBody>
                    <a:bodyPr/>
                    <a:lstStyle/>
                    <a:p>
                      <a:pPr marL="342900" marR="0" lvl="0" indent="-342900" algn="l" defTabSz="914400" rtl="0" eaLnBrk="0" fontAlgn="base" latinLnBrk="0" hangingPunct="0">
                        <a:lnSpc>
                          <a:spcPct val="110000"/>
                        </a:lnSpc>
                        <a:spcBef>
                          <a:spcPct val="0"/>
                        </a:spcBef>
                        <a:spcAft>
                          <a:spcPct val="0"/>
                        </a:spcAft>
                        <a:buClrTx/>
                        <a:buSzTx/>
                        <a:buFontTx/>
                        <a:buNone/>
                        <a:tabLst/>
                      </a:pPr>
                      <a:r>
                        <a:rPr kumimoji="0" lang="en-US" sz="2400" b="1" i="0" u="none" strike="noStrike" cap="none" normalizeH="0" baseline="0">
                          <a:ln>
                            <a:noFill/>
                          </a:ln>
                          <a:solidFill>
                            <a:schemeClr val="tx1"/>
                          </a:solidFill>
                          <a:effectLst/>
                          <a:latin typeface="Arial" charset="0"/>
                          <a:ea typeface="ＭＳ Ｐゴシック" charset="0"/>
                          <a:cs typeface="Times New Roman" charset="0"/>
                        </a:rPr>
                        <a:t>Median Duration of</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a:ln>
                            <a:noFill/>
                          </a:ln>
                          <a:solidFill>
                            <a:schemeClr val="tx1"/>
                          </a:solidFill>
                          <a:effectLst/>
                          <a:latin typeface="Arial" charset="0"/>
                          <a:ea typeface="ＭＳ Ｐゴシック" charset="0"/>
                          <a:cs typeface="Times New Roman" charset="0"/>
                        </a:rPr>
                        <a:t>Response (months)</a:t>
                      </a:r>
                      <a:endParaRPr kumimoji="0" lang="en-US" sz="2400" b="1" i="0" u="none" strike="noStrike" cap="none" normalizeH="0" baseline="0">
                        <a:ln>
                          <a:noFill/>
                        </a:ln>
                        <a:solidFill>
                          <a:schemeClr val="tx1"/>
                        </a:solidFill>
                        <a:effectLst/>
                        <a:latin typeface="Arial" charset="0"/>
                        <a:ea typeface="ＭＳ Ｐゴシック" charset="0"/>
                      </a:endParaRPr>
                    </a:p>
                  </a:txBody>
                  <a:tcPr marL="81280" marR="8128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a:ln>
                            <a:noFill/>
                          </a:ln>
                          <a:solidFill>
                            <a:schemeClr val="tx1"/>
                          </a:solidFill>
                          <a:effectLst/>
                          <a:latin typeface="Arial" charset="0"/>
                          <a:ea typeface="ＭＳ Ｐゴシック" charset="0"/>
                          <a:cs typeface="Times New Roman" charset="0"/>
                        </a:rPr>
                        <a:t>13.5</a:t>
                      </a:r>
                      <a:endParaRPr kumimoji="0" lang="en-US" sz="2000" b="1" i="0" u="none" strike="noStrike" cap="none" normalizeH="0" baseline="0">
                        <a:ln>
                          <a:noFill/>
                        </a:ln>
                        <a:solidFill>
                          <a:schemeClr val="tx1"/>
                        </a:solidFill>
                        <a:effectLst/>
                        <a:latin typeface="Arial" charset="0"/>
                        <a:ea typeface="ＭＳ Ｐゴシック" charset="0"/>
                      </a:endParaRPr>
                    </a:p>
                  </a:txBody>
                  <a:tcPr marL="81280" marR="8128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cs typeface="Times New Roman" charset="0"/>
                        </a:rPr>
                        <a:t>9.8</a:t>
                      </a:r>
                      <a:endParaRPr kumimoji="0" lang="en-US" sz="2000" b="1" i="0" u="none" strike="noStrike" cap="none" normalizeH="0" baseline="0" dirty="0">
                        <a:ln>
                          <a:noFill/>
                        </a:ln>
                        <a:solidFill>
                          <a:schemeClr val="tx1"/>
                        </a:solidFill>
                        <a:effectLst/>
                        <a:latin typeface="Arial" charset="0"/>
                        <a:ea typeface="ＭＳ Ｐゴシック" charset="0"/>
                      </a:endParaRPr>
                    </a:p>
                  </a:txBody>
                  <a:tcPr marL="81280" marR="8128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a:ln>
                            <a:noFill/>
                          </a:ln>
                          <a:solidFill>
                            <a:schemeClr val="tx1"/>
                          </a:solidFill>
                          <a:effectLst/>
                          <a:latin typeface="Arial" charset="0"/>
                          <a:ea typeface="ＭＳ Ｐゴシック" charset="0"/>
                          <a:cs typeface="Times New Roman" charset="0"/>
                        </a:rPr>
                        <a:t>NR</a:t>
                      </a:r>
                      <a:endParaRPr kumimoji="0" lang="en-US" sz="2000" b="1" i="0" u="none" strike="noStrike" cap="none" normalizeH="0" baseline="0">
                        <a:ln>
                          <a:noFill/>
                        </a:ln>
                        <a:solidFill>
                          <a:schemeClr val="tx1"/>
                        </a:solidFill>
                        <a:effectLst/>
                        <a:latin typeface="Arial" charset="0"/>
                        <a:ea typeface="ＭＳ Ｐゴシック" charset="0"/>
                      </a:endParaRPr>
                    </a:p>
                  </a:txBody>
                  <a:tcPr marL="81280" marR="8128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812800">
                <a:tc>
                  <a:txBody>
                    <a:bodyPr/>
                    <a:lstStyle/>
                    <a:p>
                      <a:pPr marL="0" marR="0" lvl="0" indent="0" algn="l" defTabSz="914400" rtl="0" eaLnBrk="0" fontAlgn="base" latinLnBrk="0" hangingPunct="0">
                        <a:lnSpc>
                          <a:spcPct val="110000"/>
                        </a:lnSpc>
                        <a:spcBef>
                          <a:spcPct val="0"/>
                        </a:spcBef>
                        <a:spcAft>
                          <a:spcPct val="0"/>
                        </a:spcAft>
                        <a:buClrTx/>
                        <a:buSzTx/>
                        <a:buFontTx/>
                        <a:buNone/>
                        <a:tabLst/>
                      </a:pPr>
                      <a:r>
                        <a:rPr kumimoji="0" lang="en-US" sz="2400" b="1" i="0" u="none" strike="noStrike" cap="none" normalizeH="0" baseline="0" dirty="0">
                          <a:ln>
                            <a:noFill/>
                          </a:ln>
                          <a:solidFill>
                            <a:schemeClr val="tx1"/>
                          </a:solidFill>
                          <a:effectLst/>
                          <a:latin typeface="Arial" charset="0"/>
                          <a:ea typeface="ＭＳ Ｐゴシック" charset="0"/>
                          <a:cs typeface="Times New Roman" charset="0"/>
                        </a:rPr>
                        <a:t>Median Duration </a:t>
                      </a:r>
                      <a:r>
                        <a:rPr kumimoji="0" lang="en-US" sz="2400" b="1" i="0" u="none" strike="noStrike" cap="none" normalizeH="0" baseline="0" dirty="0" smtClean="0">
                          <a:ln>
                            <a:noFill/>
                          </a:ln>
                          <a:solidFill>
                            <a:schemeClr val="tx1"/>
                          </a:solidFill>
                          <a:effectLst/>
                          <a:latin typeface="Arial" charset="0"/>
                          <a:ea typeface="ＭＳ Ｐゴシック" charset="0"/>
                          <a:cs typeface="Times New Roman" charset="0"/>
                        </a:rPr>
                        <a:t>of</a:t>
                      </a:r>
                      <a:br>
                        <a:rPr kumimoji="0" lang="en-US" sz="2400" b="1" i="0" u="none" strike="noStrike" cap="none" normalizeH="0" baseline="0" dirty="0" smtClean="0">
                          <a:ln>
                            <a:noFill/>
                          </a:ln>
                          <a:solidFill>
                            <a:schemeClr val="tx1"/>
                          </a:solidFill>
                          <a:effectLst/>
                          <a:latin typeface="Arial" charset="0"/>
                          <a:ea typeface="ＭＳ Ｐゴシック" charset="0"/>
                          <a:cs typeface="Times New Roman" charset="0"/>
                        </a:rPr>
                      </a:br>
                      <a:r>
                        <a:rPr kumimoji="0" lang="en-US" sz="2400" b="1" i="0" u="none" strike="noStrike" cap="none" normalizeH="0" baseline="0" dirty="0" smtClean="0">
                          <a:ln>
                            <a:noFill/>
                          </a:ln>
                          <a:solidFill>
                            <a:schemeClr val="tx1"/>
                          </a:solidFill>
                          <a:effectLst/>
                          <a:latin typeface="Arial" charset="0"/>
                          <a:ea typeface="ＭＳ Ｐゴシック" charset="0"/>
                          <a:cs typeface="Times New Roman" charset="0"/>
                        </a:rPr>
                        <a:t>Clinical Benefit </a:t>
                      </a:r>
                      <a:r>
                        <a:rPr kumimoji="0" lang="en-US" sz="2400" b="1" i="0" u="none" strike="noStrike" cap="none" normalizeH="0" baseline="0" dirty="0">
                          <a:ln>
                            <a:noFill/>
                          </a:ln>
                          <a:solidFill>
                            <a:schemeClr val="tx1"/>
                          </a:solidFill>
                          <a:effectLst/>
                          <a:latin typeface="Arial" charset="0"/>
                          <a:ea typeface="ＭＳ Ｐゴシック" charset="0"/>
                          <a:cs typeface="Times New Roman" charset="0"/>
                        </a:rPr>
                        <a:t>(months</a:t>
                      </a:r>
                      <a:r>
                        <a:rPr kumimoji="0" lang="en-US" sz="2400" b="1" i="0" u="none" strike="noStrike" cap="none" normalizeH="0" baseline="0" dirty="0" smtClean="0">
                          <a:ln>
                            <a:noFill/>
                          </a:ln>
                          <a:solidFill>
                            <a:schemeClr val="tx1"/>
                          </a:solidFill>
                          <a:effectLst/>
                          <a:latin typeface="Arial" charset="0"/>
                          <a:ea typeface="ＭＳ Ｐゴシック" charset="0"/>
                          <a:cs typeface="Times New Roman" charset="0"/>
                        </a:rPr>
                        <a:t>)</a:t>
                      </a:r>
                      <a:endParaRPr kumimoji="0" lang="en-US" sz="2400" b="1" i="0" u="none" strike="noStrike" cap="none" normalizeH="0" baseline="30000" dirty="0">
                        <a:ln>
                          <a:noFill/>
                        </a:ln>
                        <a:solidFill>
                          <a:schemeClr val="tx1"/>
                        </a:solidFill>
                        <a:effectLst/>
                        <a:latin typeface="Arial" charset="0"/>
                        <a:ea typeface="ＭＳ Ｐゴシック" charset="0"/>
                      </a:endParaRPr>
                    </a:p>
                  </a:txBody>
                  <a:tcPr marL="81280" marR="8128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a:ln>
                            <a:noFill/>
                          </a:ln>
                          <a:solidFill>
                            <a:schemeClr val="tx1"/>
                          </a:solidFill>
                          <a:effectLst/>
                          <a:latin typeface="Arial" charset="0"/>
                          <a:ea typeface="ＭＳ Ｐゴシック" charset="0"/>
                          <a:cs typeface="Times New Roman" charset="0"/>
                        </a:rPr>
                        <a:t>9.3</a:t>
                      </a:r>
                      <a:endParaRPr kumimoji="0" lang="en-US" sz="2000" b="1" i="0" u="none" strike="noStrike" cap="none" normalizeH="0" baseline="0">
                        <a:ln>
                          <a:noFill/>
                        </a:ln>
                        <a:solidFill>
                          <a:schemeClr val="tx1"/>
                        </a:solidFill>
                        <a:effectLst/>
                        <a:latin typeface="Arial" charset="0"/>
                        <a:ea typeface="ＭＳ Ｐゴシック" charset="0"/>
                      </a:endParaRPr>
                    </a:p>
                  </a:txBody>
                  <a:tcPr marL="81280" marR="8128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a:ln>
                            <a:noFill/>
                          </a:ln>
                          <a:solidFill>
                            <a:schemeClr val="tx1"/>
                          </a:solidFill>
                          <a:effectLst/>
                          <a:latin typeface="Arial" charset="0"/>
                          <a:ea typeface="ＭＳ Ｐゴシック" charset="0"/>
                          <a:cs typeface="Times New Roman" charset="0"/>
                        </a:rPr>
                        <a:t>8.3</a:t>
                      </a:r>
                      <a:endParaRPr kumimoji="0" lang="en-US" sz="2000" b="1" i="0" u="none" strike="noStrike" cap="none" normalizeH="0" baseline="0">
                        <a:ln>
                          <a:noFill/>
                        </a:ln>
                        <a:solidFill>
                          <a:schemeClr val="tx1"/>
                        </a:solidFill>
                        <a:effectLst/>
                        <a:latin typeface="Arial" charset="0"/>
                        <a:ea typeface="ＭＳ Ｐゴシック" charset="0"/>
                      </a:endParaRPr>
                    </a:p>
                  </a:txBody>
                  <a:tcPr marL="81280" marR="8128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cs typeface="Times New Roman" charset="0"/>
                        </a:rPr>
                        <a:t>NR</a:t>
                      </a:r>
                      <a:endParaRPr kumimoji="0" lang="en-US" sz="2000" b="1" i="0" u="none" strike="noStrike" cap="none" normalizeH="0" baseline="0" dirty="0">
                        <a:ln>
                          <a:noFill/>
                        </a:ln>
                        <a:solidFill>
                          <a:schemeClr val="tx1"/>
                        </a:solidFill>
                        <a:effectLst/>
                        <a:latin typeface="Arial" charset="0"/>
                        <a:ea typeface="ＭＳ Ｐゴシック" charset="0"/>
                      </a:endParaRPr>
                    </a:p>
                  </a:txBody>
                  <a:tcPr marL="81280" marR="8128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bl>
          </a:graphicData>
        </a:graphic>
      </p:graphicFrame>
      <p:sp>
        <p:nvSpPr>
          <p:cNvPr id="240680" name="Text Box 40"/>
          <p:cNvSpPr txBox="1">
            <a:spLocks noChangeArrowheads="1"/>
          </p:cNvSpPr>
          <p:nvPr/>
        </p:nvSpPr>
        <p:spPr bwMode="auto">
          <a:xfrm>
            <a:off x="262467" y="6477000"/>
            <a:ext cx="8305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defTabSz="914400" eaLnBrk="0" fontAlgn="base" hangingPunct="0">
              <a:spcBef>
                <a:spcPct val="50000"/>
              </a:spcBef>
              <a:spcAft>
                <a:spcPct val="0"/>
              </a:spcAft>
            </a:pPr>
            <a:r>
              <a:rPr lang="en-US" sz="1600" b="1" dirty="0">
                <a:latin typeface="Arial"/>
                <a:cs typeface="Arial"/>
              </a:rPr>
              <a:t>Chia S </a:t>
            </a:r>
            <a:r>
              <a:rPr lang="en-US" sz="1600" b="1" dirty="0" smtClean="0">
                <a:solidFill>
                  <a:srgbClr val="000000"/>
                </a:solidFill>
                <a:latin typeface="Arial"/>
                <a:ea typeface="ＭＳ Ｐゴシック" charset="0"/>
                <a:cs typeface="Arial"/>
              </a:rPr>
              <a:t>et al, JCO </a:t>
            </a:r>
            <a:r>
              <a:rPr lang="en-US" sz="1600" b="1" dirty="0">
                <a:latin typeface="Arial"/>
                <a:cs typeface="Arial"/>
              </a:rPr>
              <a:t>2008;26(10):1664-70.</a:t>
            </a:r>
            <a:endParaRPr lang="en-US" sz="1600" b="1" dirty="0" smtClean="0">
              <a:solidFill>
                <a:srgbClr val="000000"/>
              </a:solidFill>
              <a:latin typeface="Arial"/>
              <a:ea typeface="ＭＳ Ｐゴシック" charset="0"/>
              <a:cs typeface="Arial"/>
            </a:endParaRPr>
          </a:p>
        </p:txBody>
      </p:sp>
      <p:sp>
        <p:nvSpPr>
          <p:cNvPr id="240681" name="Rectangle 41"/>
          <p:cNvSpPr>
            <a:spLocks noChangeArrowheads="1"/>
          </p:cNvSpPr>
          <p:nvPr/>
        </p:nvSpPr>
        <p:spPr bwMode="auto">
          <a:xfrm>
            <a:off x="0" y="358775"/>
            <a:ext cx="91440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defTabSz="914400" eaLnBrk="0" fontAlgn="base" hangingPunct="0">
              <a:spcBef>
                <a:spcPct val="0"/>
              </a:spcBef>
              <a:spcAft>
                <a:spcPct val="0"/>
              </a:spcAft>
            </a:pPr>
            <a:r>
              <a:rPr lang="en-US" sz="3200" b="1" dirty="0" err="1" smtClean="0">
                <a:solidFill>
                  <a:srgbClr val="000099"/>
                </a:solidFill>
                <a:latin typeface="Arial" charset="0"/>
                <a:ea typeface="ＭＳ Ｐゴシック" charset="0"/>
              </a:rPr>
              <a:t>Fulvestrant</a:t>
            </a:r>
            <a:r>
              <a:rPr lang="en-US" sz="3200" b="1" dirty="0" smtClean="0">
                <a:solidFill>
                  <a:srgbClr val="000099"/>
                </a:solidFill>
                <a:latin typeface="Arial" charset="0"/>
                <a:ea typeface="ＭＳ Ｐゴシック" charset="0"/>
              </a:rPr>
              <a:t> vs. </a:t>
            </a:r>
            <a:r>
              <a:rPr lang="en-US" sz="3200" b="1" dirty="0" err="1" smtClean="0">
                <a:solidFill>
                  <a:srgbClr val="000099"/>
                </a:solidFill>
                <a:latin typeface="Arial" charset="0"/>
                <a:ea typeface="ＭＳ Ｐゴシック" charset="0"/>
              </a:rPr>
              <a:t>Exemestane</a:t>
            </a:r>
            <a:r>
              <a:rPr lang="en-US" sz="3200" b="1" dirty="0" smtClean="0">
                <a:solidFill>
                  <a:srgbClr val="000099"/>
                </a:solidFill>
                <a:latin typeface="Arial" charset="0"/>
                <a:ea typeface="ＭＳ Ｐゴシック" charset="0"/>
              </a:rPr>
              <a:t> After Prior AI: Results</a:t>
            </a:r>
          </a:p>
        </p:txBody>
      </p:sp>
      <p:sp>
        <p:nvSpPr>
          <p:cNvPr id="240701" name="Line 61"/>
          <p:cNvSpPr>
            <a:spLocks noChangeShapeType="1"/>
          </p:cNvSpPr>
          <p:nvPr/>
        </p:nvSpPr>
        <p:spPr bwMode="auto">
          <a:xfrm>
            <a:off x="4301067" y="2303190"/>
            <a:ext cx="4267200" cy="0"/>
          </a:xfrm>
          <a:prstGeom prst="line">
            <a:avLst/>
          </a:prstGeom>
          <a:noFill/>
          <a:ln w="28575">
            <a:solidFill>
              <a:schemeClr val="tx1"/>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defTabSz="914400" eaLnBrk="0" fontAlgn="base" hangingPunct="0">
              <a:spcBef>
                <a:spcPct val="0"/>
              </a:spcBef>
              <a:spcAft>
                <a:spcPct val="0"/>
              </a:spcAft>
            </a:pPr>
            <a:endParaRPr lang="en-US" sz="2800" u="sng" smtClean="0">
              <a:solidFill>
                <a:srgbClr val="000000"/>
              </a:solidFill>
              <a:latin typeface="Arial" charset="0"/>
              <a:ea typeface="ＭＳ Ｐゴシック" charset="0"/>
            </a:endParaRPr>
          </a:p>
        </p:txBody>
      </p:sp>
    </p:spTree>
    <p:extLst>
      <p:ext uri="{BB962C8B-B14F-4D97-AF65-F5344CB8AC3E}">
        <p14:creationId xmlns:p14="http://schemas.microsoft.com/office/powerpoint/2010/main" val="3055785456"/>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efault Design">
  <a:themeElements>
    <a:clrScheme name="Default Design 8">
      <a:dk1>
        <a:srgbClr val="000000"/>
      </a:dk1>
      <a:lt1>
        <a:srgbClr val="FFFFFF"/>
      </a:lt1>
      <a:dk2>
        <a:srgbClr val="000099"/>
      </a:dk2>
      <a:lt2>
        <a:srgbClr val="808080"/>
      </a:lt2>
      <a:accent1>
        <a:srgbClr val="00CC99"/>
      </a:accent1>
      <a:accent2>
        <a:srgbClr val="FF0000"/>
      </a:accent2>
      <a:accent3>
        <a:srgbClr val="FFFFFF"/>
      </a:accent3>
      <a:accent4>
        <a:srgbClr val="000000"/>
      </a:accent4>
      <a:accent5>
        <a:srgbClr val="AAE2CA"/>
      </a:accent5>
      <a:accent6>
        <a:srgbClr val="E70000"/>
      </a:accent6>
      <a:hlink>
        <a:srgbClr val="33CC33"/>
      </a:hlink>
      <a:folHlink>
        <a:srgbClr val="B2B2B2"/>
      </a:folHlink>
    </a:clrScheme>
    <a:fontScheme name="Default Desig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sng"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sng"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efault Design 8">
        <a:dk1>
          <a:srgbClr val="000000"/>
        </a:dk1>
        <a:lt1>
          <a:srgbClr val="FFFFFF"/>
        </a:lt1>
        <a:dk2>
          <a:srgbClr val="000099"/>
        </a:dk2>
        <a:lt2>
          <a:srgbClr val="808080"/>
        </a:lt2>
        <a:accent1>
          <a:srgbClr val="00CC99"/>
        </a:accent1>
        <a:accent2>
          <a:srgbClr val="FF0000"/>
        </a:accent2>
        <a:accent3>
          <a:srgbClr val="FFFFFF"/>
        </a:accent3>
        <a:accent4>
          <a:srgbClr val="000000"/>
        </a:accent4>
        <a:accent5>
          <a:srgbClr val="AAE2CA"/>
        </a:accent5>
        <a:accent6>
          <a:srgbClr val="E70000"/>
        </a:accent6>
        <a:hlink>
          <a:srgbClr val="33CC33"/>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1959</Words>
  <Application>Microsoft Macintosh PowerPoint</Application>
  <PresentationFormat>On-screen Show (4:3)</PresentationFormat>
  <Paragraphs>530</Paragraphs>
  <Slides>27</Slides>
  <Notes>27</Notes>
  <HiddenSlides>0</HiddenSlides>
  <MMClips>0</MMClips>
  <ScaleCrop>false</ScaleCrop>
  <HeadingPairs>
    <vt:vector size="4" baseType="variant">
      <vt:variant>
        <vt:lpstr>Theme</vt:lpstr>
      </vt:variant>
      <vt:variant>
        <vt:i4>5</vt:i4>
      </vt:variant>
      <vt:variant>
        <vt:lpstr>Slide Titles</vt:lpstr>
      </vt:variant>
      <vt:variant>
        <vt:i4>27</vt:i4>
      </vt:variant>
    </vt:vector>
  </HeadingPairs>
  <TitlesOfParts>
    <vt:vector size="32" baseType="lpstr">
      <vt:lpstr>Office Theme</vt:lpstr>
      <vt:lpstr>1_Office Theme</vt:lpstr>
      <vt:lpstr>Default Design</vt:lpstr>
      <vt:lpstr>1_Blank Presentation</vt:lpstr>
      <vt:lpstr>Blank Presentation</vt:lpstr>
      <vt:lpstr>PowerPoint Presentation</vt:lpstr>
      <vt:lpstr>ER-Positive/HER2-Negative Metastatic Breast Cancer</vt:lpstr>
      <vt:lpstr>Case: From the practice of Richard S Zelkowitz, MD</vt:lpstr>
      <vt:lpstr>PowerPoint Presentation</vt:lpstr>
      <vt:lpstr>Progress in Systemic Treatment of MBC</vt:lpstr>
      <vt:lpstr>PowerPoint Presentation</vt:lpstr>
      <vt:lpstr>PowerPoint Presentation</vt:lpstr>
      <vt:lpstr>Randomized Trial of  Fulvestrant vs Tamoxifen</vt:lpstr>
      <vt:lpstr>PowerPoint Presentation</vt:lpstr>
      <vt:lpstr>PowerPoint Presentation</vt:lpstr>
      <vt:lpstr>S0226: Schema</vt:lpstr>
      <vt:lpstr>PowerPoint Presentation</vt:lpstr>
      <vt:lpstr>Progression-Free Survival According to Subgroups</vt:lpstr>
      <vt:lpstr>PowerPoint Presentation</vt:lpstr>
      <vt:lpstr>PowerPoint Presentation</vt:lpstr>
      <vt:lpstr>Crosstalk between ER and mTOR Signaling</vt:lpstr>
      <vt:lpstr>PowerPoint Presentation</vt:lpstr>
      <vt:lpstr>BOLERO-2: Most Common G3/4 AEs</vt:lpstr>
      <vt:lpstr>PowerPoint Presentation</vt:lpstr>
      <vt:lpstr>Phase II: Bicalutamide in AR(+) ER/PR(-) MBC  </vt:lpstr>
      <vt:lpstr>Future Directions </vt:lpstr>
      <vt:lpstr>Enzalutamide: Mechanism of Action</vt:lpstr>
      <vt:lpstr>AR is frequently expressed with ER</vt:lpstr>
      <vt:lpstr>AR in BC </vt:lpstr>
      <vt:lpstr>Treatment of Metastatic ER+/HER2- Breast Cancer</vt:lpstr>
      <vt:lpstr>Case: From the practice of Richard S Zelkowitz, MD</vt:lpstr>
      <vt:lpstr>One Year Later: The Practical Application  of Research Advances in the Management of  Early and Advanced Breast Cancer   Wednesday, December 5, 2012 7:30 PM – 9:30 PM San Antonio, Texas</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
  <cp:lastModifiedBy/>
  <cp:revision>1</cp:revision>
  <dcterms:created xsi:type="dcterms:W3CDTF">2013-02-11T19:34:40Z</dcterms:created>
  <dcterms:modified xsi:type="dcterms:W3CDTF">2013-02-28T19:05:16Z</dcterms:modified>
  <cp:category/>
</cp:coreProperties>
</file>