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xml" ContentType="application/vnd.openxmlformats-officedocument.presentationml.tags+xml"/>
  <Override PartName="/ppt/notesSlides/notesSlide42.xml" ContentType="application/vnd.openxmlformats-officedocument.presentationml.notesSlide+xml"/>
  <Override PartName="/ppt/tags/tag3.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4.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 id="2147483711" r:id="rId3"/>
    <p:sldMasterId id="2147483735" r:id="rId4"/>
  </p:sldMasterIdLst>
  <p:notesMasterIdLst>
    <p:notesMasterId r:id="rId78"/>
  </p:notesMasterIdLst>
  <p:handoutMasterIdLst>
    <p:handoutMasterId r:id="rId79"/>
  </p:handoutMasterIdLst>
  <p:sldIdLst>
    <p:sldId id="382" r:id="rId5"/>
    <p:sldId id="256" r:id="rId6"/>
    <p:sldId id="352" r:id="rId7"/>
    <p:sldId id="344" r:id="rId8"/>
    <p:sldId id="345" r:id="rId9"/>
    <p:sldId id="257" r:id="rId10"/>
    <p:sldId id="260" r:id="rId11"/>
    <p:sldId id="258" r:id="rId12"/>
    <p:sldId id="259" r:id="rId13"/>
    <p:sldId id="354" r:id="rId14"/>
    <p:sldId id="269" r:id="rId15"/>
    <p:sldId id="355" r:id="rId16"/>
    <p:sldId id="273" r:id="rId17"/>
    <p:sldId id="274" r:id="rId18"/>
    <p:sldId id="381" r:id="rId19"/>
    <p:sldId id="278" r:id="rId20"/>
    <p:sldId id="279" r:id="rId21"/>
    <p:sldId id="280" r:id="rId22"/>
    <p:sldId id="343" r:id="rId23"/>
    <p:sldId id="282" r:id="rId24"/>
    <p:sldId id="283" r:id="rId25"/>
    <p:sldId id="284" r:id="rId26"/>
    <p:sldId id="285" r:id="rId27"/>
    <p:sldId id="347" r:id="rId28"/>
    <p:sldId id="348" r:id="rId29"/>
    <p:sldId id="363" r:id="rId30"/>
    <p:sldId id="287" r:id="rId31"/>
    <p:sldId id="286" r:id="rId32"/>
    <p:sldId id="288" r:id="rId33"/>
    <p:sldId id="369" r:id="rId34"/>
    <p:sldId id="370" r:id="rId35"/>
    <p:sldId id="371" r:id="rId36"/>
    <p:sldId id="289" r:id="rId37"/>
    <p:sldId id="291" r:id="rId38"/>
    <p:sldId id="292" r:id="rId39"/>
    <p:sldId id="293" r:id="rId40"/>
    <p:sldId id="294" r:id="rId41"/>
    <p:sldId id="296" r:id="rId42"/>
    <p:sldId id="298" r:id="rId43"/>
    <p:sldId id="297" r:id="rId44"/>
    <p:sldId id="299" r:id="rId45"/>
    <p:sldId id="374" r:id="rId46"/>
    <p:sldId id="375" r:id="rId47"/>
    <p:sldId id="301" r:id="rId48"/>
    <p:sldId id="302" r:id="rId49"/>
    <p:sldId id="364" r:id="rId50"/>
    <p:sldId id="276" r:id="rId51"/>
    <p:sldId id="303" r:id="rId52"/>
    <p:sldId id="305" r:id="rId53"/>
    <p:sldId id="304" r:id="rId54"/>
    <p:sldId id="307" r:id="rId55"/>
    <p:sldId id="308" r:id="rId56"/>
    <p:sldId id="356" r:id="rId57"/>
    <p:sldId id="377" r:id="rId58"/>
    <p:sldId id="361" r:id="rId59"/>
    <p:sldId id="360" r:id="rId60"/>
    <p:sldId id="378" r:id="rId61"/>
    <p:sldId id="379" r:id="rId62"/>
    <p:sldId id="313" r:id="rId63"/>
    <p:sldId id="314" r:id="rId64"/>
    <p:sldId id="316" r:id="rId65"/>
    <p:sldId id="376" r:id="rId66"/>
    <p:sldId id="366" r:id="rId67"/>
    <p:sldId id="367" r:id="rId68"/>
    <p:sldId id="321" r:id="rId69"/>
    <p:sldId id="322" r:id="rId70"/>
    <p:sldId id="327" r:id="rId71"/>
    <p:sldId id="358" r:id="rId72"/>
    <p:sldId id="326" r:id="rId73"/>
    <p:sldId id="330" r:id="rId74"/>
    <p:sldId id="383" r:id="rId75"/>
    <p:sldId id="384" r:id="rId76"/>
    <p:sldId id="333"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894"/>
    <a:srgbClr val="012A50"/>
    <a:srgbClr val="082B4E"/>
    <a:srgbClr val="ECBB33"/>
    <a:srgbClr val="FF00FF"/>
    <a:srgbClr val="FE701B"/>
    <a:srgbClr val="99CD13"/>
    <a:srgbClr val="F9961E"/>
    <a:srgbClr val="E8AF2B"/>
    <a:srgbClr val="00579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8253" autoAdjust="0"/>
  </p:normalViewPr>
  <p:slideViewPr>
    <p:cSldViewPr snapToGrid="0" snapToObjects="1">
      <p:cViewPr>
        <p:scale>
          <a:sx n="100" d="100"/>
          <a:sy n="100" d="100"/>
        </p:scale>
        <p:origin x="-1784" y="-160"/>
      </p:cViewPr>
      <p:guideLst>
        <p:guide orient="horz" pos="2160"/>
        <p:guide pos="2880"/>
      </p:guideLst>
    </p:cSldViewPr>
  </p:slideViewPr>
  <p:notesTextViewPr>
    <p:cViewPr>
      <p:scale>
        <a:sx n="114" d="100"/>
        <a:sy n="114" d="100"/>
      </p:scale>
      <p:origin x="0" y="0"/>
    </p:cViewPr>
  </p:notesTextViewPr>
  <p:sorterViewPr>
    <p:cViewPr>
      <p:scale>
        <a:sx n="158" d="100"/>
        <a:sy n="158" d="100"/>
      </p:scale>
      <p:origin x="0" y="33736"/>
    </p:cViewPr>
  </p:sorterViewPr>
  <p:notesViewPr>
    <p:cSldViewPr snapToGrid="0" snapToObjects="1">
      <p:cViewPr varScale="1">
        <p:scale>
          <a:sx n="78" d="100"/>
          <a:sy n="78" d="100"/>
        </p:scale>
        <p:origin x="-391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printerSettings" Target="printerSettings/printerSettings1.bin"/><Relationship Id="rId81" Type="http://schemas.openxmlformats.org/officeDocument/2006/relationships/presProps" Target="presProps.xml"/><Relationship Id="rId82" Type="http://schemas.openxmlformats.org/officeDocument/2006/relationships/viewProps" Target="viewProps.xml"/><Relationship Id="rId83" Type="http://schemas.openxmlformats.org/officeDocument/2006/relationships/theme" Target="theme/theme1.xml"/><Relationship Id="rId84" Type="http://schemas.openxmlformats.org/officeDocument/2006/relationships/tableStyles" Target="tableStyles.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notesMaster" Target="notesMasters/notesMaster1.xml"/><Relationship Id="rId79" Type="http://schemas.openxmlformats.org/officeDocument/2006/relationships/handoutMaster" Target="handoutMasters/handoutMaster1.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89DF75-3523-0248-B32A-A3E77368C8C6}" type="datetimeFigureOut">
              <a:rPr lang="en-US" smtClean="0"/>
              <a:t>7/2/13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92E2D6-438F-504D-AF08-58A8987417B7}" type="slidenum">
              <a:rPr lang="en-US" smtClean="0"/>
              <a:t>‹#›</a:t>
            </a:fld>
            <a:endParaRPr lang="en-US"/>
          </a:p>
        </p:txBody>
      </p:sp>
    </p:spTree>
    <p:extLst>
      <p:ext uri="{BB962C8B-B14F-4D97-AF65-F5344CB8AC3E}">
        <p14:creationId xmlns:p14="http://schemas.microsoft.com/office/powerpoint/2010/main" val="41813512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B8514E-832C-3548-B91E-745945FD0FAC}" type="datetimeFigureOut">
              <a:rPr lang="en-US" smtClean="0"/>
              <a:t>7/2/13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E2B47A-6FF7-4246-BE0C-283B1A967AE5}" type="slidenum">
              <a:rPr lang="en-US" smtClean="0"/>
              <a:t>‹#›</a:t>
            </a:fld>
            <a:endParaRPr lang="en-US"/>
          </a:p>
        </p:txBody>
      </p:sp>
    </p:spTree>
    <p:extLst>
      <p:ext uri="{BB962C8B-B14F-4D97-AF65-F5344CB8AC3E}">
        <p14:creationId xmlns:p14="http://schemas.microsoft.com/office/powerpoint/2010/main" val="20139412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B7E2EC-3104-8E41-BFA7-BADDD69D2A7D}" type="slidenum">
              <a:rPr lang="en-US" smtClean="0"/>
              <a:t>1</a:t>
            </a:fld>
            <a:endParaRPr lang="en-US"/>
          </a:p>
        </p:txBody>
      </p:sp>
    </p:spTree>
    <p:extLst>
      <p:ext uri="{BB962C8B-B14F-4D97-AF65-F5344CB8AC3E}">
        <p14:creationId xmlns:p14="http://schemas.microsoft.com/office/powerpoint/2010/main" val="3793719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10</a:t>
            </a:fld>
            <a:endParaRPr lang="en-US"/>
          </a:p>
        </p:txBody>
      </p:sp>
    </p:spTree>
    <p:extLst>
      <p:ext uri="{BB962C8B-B14F-4D97-AF65-F5344CB8AC3E}">
        <p14:creationId xmlns:p14="http://schemas.microsoft.com/office/powerpoint/2010/main" val="3348506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11</a:t>
            </a:fld>
            <a:endParaRPr lang="en-US"/>
          </a:p>
        </p:txBody>
      </p:sp>
    </p:spTree>
    <p:extLst>
      <p:ext uri="{BB962C8B-B14F-4D97-AF65-F5344CB8AC3E}">
        <p14:creationId xmlns:p14="http://schemas.microsoft.com/office/powerpoint/2010/main" val="935687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12</a:t>
            </a:fld>
            <a:endParaRPr lang="en-US"/>
          </a:p>
        </p:txBody>
      </p:sp>
    </p:spTree>
    <p:extLst>
      <p:ext uri="{BB962C8B-B14F-4D97-AF65-F5344CB8AC3E}">
        <p14:creationId xmlns:p14="http://schemas.microsoft.com/office/powerpoint/2010/main" val="4213238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13</a:t>
            </a:fld>
            <a:endParaRPr lang="en-US"/>
          </a:p>
        </p:txBody>
      </p:sp>
    </p:spTree>
    <p:extLst>
      <p:ext uri="{BB962C8B-B14F-4D97-AF65-F5344CB8AC3E}">
        <p14:creationId xmlns:p14="http://schemas.microsoft.com/office/powerpoint/2010/main" val="4230112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14</a:t>
            </a:fld>
            <a:endParaRPr lang="en-US"/>
          </a:p>
        </p:txBody>
      </p:sp>
    </p:spTree>
    <p:extLst>
      <p:ext uri="{BB962C8B-B14F-4D97-AF65-F5344CB8AC3E}">
        <p14:creationId xmlns:p14="http://schemas.microsoft.com/office/powerpoint/2010/main" val="3505133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15</a:t>
            </a:fld>
            <a:endParaRPr lang="en-US"/>
          </a:p>
        </p:txBody>
      </p:sp>
    </p:spTree>
    <p:extLst>
      <p:ext uri="{BB962C8B-B14F-4D97-AF65-F5344CB8AC3E}">
        <p14:creationId xmlns:p14="http://schemas.microsoft.com/office/powerpoint/2010/main" val="2984868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16</a:t>
            </a:fld>
            <a:endParaRPr lang="en-US"/>
          </a:p>
        </p:txBody>
      </p:sp>
    </p:spTree>
    <p:extLst>
      <p:ext uri="{BB962C8B-B14F-4D97-AF65-F5344CB8AC3E}">
        <p14:creationId xmlns:p14="http://schemas.microsoft.com/office/powerpoint/2010/main" val="1223980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17</a:t>
            </a:fld>
            <a:endParaRPr lang="en-US"/>
          </a:p>
        </p:txBody>
      </p:sp>
    </p:spTree>
    <p:extLst>
      <p:ext uri="{BB962C8B-B14F-4D97-AF65-F5344CB8AC3E}">
        <p14:creationId xmlns:p14="http://schemas.microsoft.com/office/powerpoint/2010/main" val="2075998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18</a:t>
            </a:fld>
            <a:endParaRPr lang="en-US"/>
          </a:p>
        </p:txBody>
      </p:sp>
    </p:spTree>
    <p:extLst>
      <p:ext uri="{BB962C8B-B14F-4D97-AF65-F5344CB8AC3E}">
        <p14:creationId xmlns:p14="http://schemas.microsoft.com/office/powerpoint/2010/main" val="1242570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19</a:t>
            </a:fld>
            <a:endParaRPr lang="en-US"/>
          </a:p>
        </p:txBody>
      </p:sp>
    </p:spTree>
    <p:extLst>
      <p:ext uri="{BB962C8B-B14F-4D97-AF65-F5344CB8AC3E}">
        <p14:creationId xmlns:p14="http://schemas.microsoft.com/office/powerpoint/2010/main" val="3514500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2</a:t>
            </a:fld>
            <a:endParaRPr lang="en-US"/>
          </a:p>
        </p:txBody>
      </p:sp>
    </p:spTree>
    <p:extLst>
      <p:ext uri="{BB962C8B-B14F-4D97-AF65-F5344CB8AC3E}">
        <p14:creationId xmlns:p14="http://schemas.microsoft.com/office/powerpoint/2010/main" val="1339607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20</a:t>
            </a:fld>
            <a:endParaRPr lang="en-US"/>
          </a:p>
        </p:txBody>
      </p:sp>
    </p:spTree>
    <p:extLst>
      <p:ext uri="{BB962C8B-B14F-4D97-AF65-F5344CB8AC3E}">
        <p14:creationId xmlns:p14="http://schemas.microsoft.com/office/powerpoint/2010/main" val="3460840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21</a:t>
            </a:fld>
            <a:endParaRPr lang="en-US"/>
          </a:p>
        </p:txBody>
      </p:sp>
    </p:spTree>
    <p:extLst>
      <p:ext uri="{BB962C8B-B14F-4D97-AF65-F5344CB8AC3E}">
        <p14:creationId xmlns:p14="http://schemas.microsoft.com/office/powerpoint/2010/main" val="3215008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22</a:t>
            </a:fld>
            <a:endParaRPr lang="en-US"/>
          </a:p>
        </p:txBody>
      </p:sp>
    </p:spTree>
    <p:extLst>
      <p:ext uri="{BB962C8B-B14F-4D97-AF65-F5344CB8AC3E}">
        <p14:creationId xmlns:p14="http://schemas.microsoft.com/office/powerpoint/2010/main" val="3001819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23</a:t>
            </a:fld>
            <a:endParaRPr lang="en-US"/>
          </a:p>
        </p:txBody>
      </p:sp>
    </p:spTree>
    <p:extLst>
      <p:ext uri="{BB962C8B-B14F-4D97-AF65-F5344CB8AC3E}">
        <p14:creationId xmlns:p14="http://schemas.microsoft.com/office/powerpoint/2010/main" val="1887967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Rot="1" noChangeAspect="1" noChangeArrowheads="1"/>
          </p:cNvSpPr>
          <p:nvPr>
            <p:ph type="sldImg"/>
          </p:nvPr>
        </p:nvSpPr>
        <p:spPr bwMode="auto">
          <a:xfrm>
            <a:off x="1143000" y="685800"/>
            <a:ext cx="4572000" cy="34290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525315" name="Rectangle 3"/>
          <p:cNvSpPr>
            <a:spLocks noGrp="1" noChangeArrowheads="1"/>
          </p:cNvSpPr>
          <p:nvPr>
            <p:ph type="body" idx="1"/>
          </p:nvPr>
        </p:nvSpPr>
        <p:spPr bwMode="auto">
          <a:xfrm>
            <a:off x="914935" y="4343985"/>
            <a:ext cx="5028132" cy="411450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90477" tIns="44445" rIns="90477" bIns="44445"/>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Rot="1" noChangeAspect="1" noChangeArrowheads="1"/>
          </p:cNvSpPr>
          <p:nvPr>
            <p:ph type="sldImg"/>
          </p:nvPr>
        </p:nvSpPr>
        <p:spPr bwMode="auto">
          <a:xfrm>
            <a:off x="1143000" y="685800"/>
            <a:ext cx="4572000" cy="34290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525315" name="Rectangle 3"/>
          <p:cNvSpPr>
            <a:spLocks noGrp="1" noChangeArrowheads="1"/>
          </p:cNvSpPr>
          <p:nvPr>
            <p:ph type="body" idx="1"/>
          </p:nvPr>
        </p:nvSpPr>
        <p:spPr bwMode="auto">
          <a:xfrm>
            <a:off x="914935" y="4343985"/>
            <a:ext cx="5028132" cy="411450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90477" tIns="44445" rIns="90477" bIns="44445"/>
          <a:lstStyle/>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26</a:t>
            </a:fld>
            <a:endParaRPr lang="en-US"/>
          </a:p>
        </p:txBody>
      </p:sp>
    </p:spTree>
    <p:extLst>
      <p:ext uri="{BB962C8B-B14F-4D97-AF65-F5344CB8AC3E}">
        <p14:creationId xmlns:p14="http://schemas.microsoft.com/office/powerpoint/2010/main" val="2247090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B0EE09F8-BD99-2146-B7C3-79D61DBD45A6}" type="slidenum">
              <a:rPr lang="en-US" sz="1200"/>
              <a:pPr/>
              <a:t>27</a:t>
            </a:fld>
            <a:endParaRPr lang="en-US" sz="1200"/>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28</a:t>
            </a:fld>
            <a:endParaRPr lang="en-US"/>
          </a:p>
        </p:txBody>
      </p:sp>
    </p:spTree>
    <p:extLst>
      <p:ext uri="{BB962C8B-B14F-4D97-AF65-F5344CB8AC3E}">
        <p14:creationId xmlns:p14="http://schemas.microsoft.com/office/powerpoint/2010/main" val="3626557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CE1F61C0-25B9-8547-A298-688DAC9D1311}" type="slidenum">
              <a:rPr lang="en-US" sz="1200"/>
              <a:pPr/>
              <a:t>29</a:t>
            </a:fld>
            <a:endParaRPr lang="en-US" sz="120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60B4AB-0B87-1F4E-BCD0-BE55905E9BAF}" type="slidenum">
              <a:rPr lang="en-US" sz="1200">
                <a:solidFill>
                  <a:srgbClr val="000000"/>
                </a:solidFill>
              </a:rPr>
              <a:pPr/>
              <a:t>3</a:t>
            </a:fld>
            <a:endParaRPr lang="en-US" sz="120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30</a:t>
            </a:fld>
            <a:endParaRPr lang="en-US"/>
          </a:p>
        </p:txBody>
      </p:sp>
    </p:spTree>
    <p:extLst>
      <p:ext uri="{BB962C8B-B14F-4D97-AF65-F5344CB8AC3E}">
        <p14:creationId xmlns:p14="http://schemas.microsoft.com/office/powerpoint/2010/main" val="19439678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31</a:t>
            </a:fld>
            <a:endParaRPr lang="en-US"/>
          </a:p>
        </p:txBody>
      </p:sp>
    </p:spTree>
    <p:extLst>
      <p:ext uri="{BB962C8B-B14F-4D97-AF65-F5344CB8AC3E}">
        <p14:creationId xmlns:p14="http://schemas.microsoft.com/office/powerpoint/2010/main" val="2829381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32</a:t>
            </a:fld>
            <a:endParaRPr lang="en-US"/>
          </a:p>
        </p:txBody>
      </p:sp>
    </p:spTree>
    <p:extLst>
      <p:ext uri="{BB962C8B-B14F-4D97-AF65-F5344CB8AC3E}">
        <p14:creationId xmlns:p14="http://schemas.microsoft.com/office/powerpoint/2010/main" val="19831799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33</a:t>
            </a:fld>
            <a:endParaRPr lang="en-US"/>
          </a:p>
        </p:txBody>
      </p:sp>
    </p:spTree>
    <p:extLst>
      <p:ext uri="{BB962C8B-B14F-4D97-AF65-F5344CB8AC3E}">
        <p14:creationId xmlns:p14="http://schemas.microsoft.com/office/powerpoint/2010/main" val="3487988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34</a:t>
            </a:fld>
            <a:endParaRPr lang="en-US"/>
          </a:p>
        </p:txBody>
      </p:sp>
    </p:spTree>
    <p:extLst>
      <p:ext uri="{BB962C8B-B14F-4D97-AF65-F5344CB8AC3E}">
        <p14:creationId xmlns:p14="http://schemas.microsoft.com/office/powerpoint/2010/main" val="2189596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Rot="1" noChangeAspect="1" noChangeArrowheads="1"/>
          </p:cNvSpPr>
          <p:nvPr>
            <p:ph type="sldImg"/>
          </p:nvPr>
        </p:nvSpPr>
        <p:spPr bwMode="auto">
          <a:xfrm>
            <a:off x="1143000" y="685800"/>
            <a:ext cx="4572000" cy="34290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525315" name="Rectangle 3"/>
          <p:cNvSpPr>
            <a:spLocks noGrp="1" noChangeArrowheads="1"/>
          </p:cNvSpPr>
          <p:nvPr>
            <p:ph type="body" idx="1"/>
          </p:nvPr>
        </p:nvSpPr>
        <p:spPr bwMode="auto">
          <a:xfrm>
            <a:off x="914935" y="4343985"/>
            <a:ext cx="5028132" cy="411450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90477" tIns="44445" rIns="90477" bIns="44445"/>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xfrm>
            <a:off x="3884614"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37931725" indent="-37474525">
              <a:defRPr sz="2400">
                <a:solidFill>
                  <a:schemeClr val="tx1"/>
                </a:solidFill>
                <a:latin typeface="Times" charset="0"/>
                <a:ea typeface="MS PGothic" charset="0"/>
                <a:cs typeface="MS PGothic" charset="0"/>
              </a:defRPr>
            </a:lvl2pPr>
            <a:lvl3pPr>
              <a:defRPr sz="2400">
                <a:solidFill>
                  <a:schemeClr val="tx1"/>
                </a:solidFill>
                <a:latin typeface="Times" charset="0"/>
                <a:ea typeface="MS PGothic" charset="0"/>
                <a:cs typeface="MS PGothic" charset="0"/>
              </a:defRPr>
            </a:lvl3pPr>
            <a:lvl4pPr>
              <a:defRPr sz="2400">
                <a:solidFill>
                  <a:schemeClr val="tx1"/>
                </a:solidFill>
                <a:latin typeface="Times" charset="0"/>
                <a:ea typeface="MS PGothic" charset="0"/>
                <a:cs typeface="MS PGothic" charset="0"/>
              </a:defRPr>
            </a:lvl4pPr>
            <a:lvl5pPr>
              <a:defRPr sz="2400">
                <a:solidFill>
                  <a:schemeClr val="tx1"/>
                </a:solidFill>
                <a:latin typeface="Times" charset="0"/>
                <a:ea typeface="MS PGothic" charset="0"/>
                <a:cs typeface="MS PGothic" charset="0"/>
              </a:defRPr>
            </a:lvl5pPr>
            <a:lvl6pPr marL="457200" eaLnBrk="0" fontAlgn="base" hangingPunct="0">
              <a:spcBef>
                <a:spcPct val="0"/>
              </a:spcBef>
              <a:spcAft>
                <a:spcPct val="0"/>
              </a:spcAft>
              <a:defRPr sz="2400">
                <a:solidFill>
                  <a:schemeClr val="tx1"/>
                </a:solidFill>
                <a:latin typeface="Times" charset="0"/>
                <a:ea typeface="MS PGothic" charset="0"/>
                <a:cs typeface="MS PGothic" charset="0"/>
              </a:defRPr>
            </a:lvl6pPr>
            <a:lvl7pPr marL="914400" eaLnBrk="0" fontAlgn="base" hangingPunct="0">
              <a:spcBef>
                <a:spcPct val="0"/>
              </a:spcBef>
              <a:spcAft>
                <a:spcPct val="0"/>
              </a:spcAft>
              <a:defRPr sz="2400">
                <a:solidFill>
                  <a:schemeClr val="tx1"/>
                </a:solidFill>
                <a:latin typeface="Times" charset="0"/>
                <a:ea typeface="MS PGothic" charset="0"/>
                <a:cs typeface="MS PGothic" charset="0"/>
              </a:defRPr>
            </a:lvl7pPr>
            <a:lvl8pPr marL="1371600" eaLnBrk="0" fontAlgn="base" hangingPunct="0">
              <a:spcBef>
                <a:spcPct val="0"/>
              </a:spcBef>
              <a:spcAft>
                <a:spcPct val="0"/>
              </a:spcAft>
              <a:defRPr sz="2400">
                <a:solidFill>
                  <a:schemeClr val="tx1"/>
                </a:solidFill>
                <a:latin typeface="Times" charset="0"/>
                <a:ea typeface="MS PGothic" charset="0"/>
                <a:cs typeface="MS PGothic" charset="0"/>
              </a:defRPr>
            </a:lvl8pPr>
            <a:lvl9pPr marL="18288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E8CE4F61-6427-EC44-B75A-B9F15DC46990}" type="slidenum">
              <a:rPr lang="en-US" sz="1200">
                <a:solidFill>
                  <a:prstClr val="black"/>
                </a:solidFill>
                <a:latin typeface="Verdana"/>
              </a:rPr>
              <a:pPr/>
              <a:t>36</a:t>
            </a:fld>
            <a:endParaRPr lang="en-US" sz="1200" dirty="0">
              <a:solidFill>
                <a:prstClr val="black"/>
              </a:solidFill>
              <a:latin typeface="Verdana"/>
            </a:endParaRPr>
          </a:p>
        </p:txBody>
      </p:sp>
      <p:sp>
        <p:nvSpPr>
          <p:cNvPr id="60419" name="Rectangle 2"/>
          <p:cNvSpPr>
            <a:spLocks noGrp="1" noRot="1" noChangeAspect="1" noChangeArrowheads="1" noTextEdit="1"/>
          </p:cNvSpPr>
          <p:nvPr>
            <p:ph type="sldImg"/>
          </p:nvPr>
        </p:nvSpPr>
        <p:spPr>
          <a:xfrm>
            <a:off x="1143000" y="685800"/>
            <a:ext cx="4572000" cy="3429000"/>
          </a:xfrm>
          <a:prstGeom prst="rect">
            <a:avLst/>
          </a:prstGeom>
          <a:ln/>
        </p:spPr>
      </p:sp>
      <p:sp>
        <p:nvSpPr>
          <p:cNvPr id="60420" name="Rectangle 3"/>
          <p:cNvSpPr>
            <a:spLocks noGrp="1" noChangeArrowheads="1"/>
          </p:cNvSpPr>
          <p:nvPr>
            <p:ph type="body" idx="1"/>
          </p:nvPr>
        </p:nvSpPr>
        <p:spPr>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Verdana"/>
              <a:ea typeface="MS PGothic"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37</a:t>
            </a:fld>
            <a:endParaRPr lang="en-US"/>
          </a:p>
        </p:txBody>
      </p:sp>
    </p:spTree>
    <p:extLst>
      <p:ext uri="{BB962C8B-B14F-4D97-AF65-F5344CB8AC3E}">
        <p14:creationId xmlns:p14="http://schemas.microsoft.com/office/powerpoint/2010/main" val="577816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38</a:t>
            </a:fld>
            <a:endParaRPr lang="en-US"/>
          </a:p>
        </p:txBody>
      </p:sp>
    </p:spTree>
    <p:extLst>
      <p:ext uri="{BB962C8B-B14F-4D97-AF65-F5344CB8AC3E}">
        <p14:creationId xmlns:p14="http://schemas.microsoft.com/office/powerpoint/2010/main" val="9132923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EE61118B-EEF9-5742-8B66-9944A49C88A3}" type="slidenum">
              <a:rPr lang="en-US" sz="1200"/>
              <a:pPr/>
              <a:t>39</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4</a:t>
            </a:fld>
            <a:endParaRPr lang="en-US"/>
          </a:p>
        </p:txBody>
      </p:sp>
    </p:spTree>
    <p:extLst>
      <p:ext uri="{BB962C8B-B14F-4D97-AF65-F5344CB8AC3E}">
        <p14:creationId xmlns:p14="http://schemas.microsoft.com/office/powerpoint/2010/main" val="33930611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40</a:t>
            </a:fld>
            <a:endParaRPr lang="en-US"/>
          </a:p>
        </p:txBody>
      </p:sp>
    </p:spTree>
    <p:extLst>
      <p:ext uri="{BB962C8B-B14F-4D97-AF65-F5344CB8AC3E}">
        <p14:creationId xmlns:p14="http://schemas.microsoft.com/office/powerpoint/2010/main" val="10061520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61DB921D-1B1B-2340-89B3-28218DE7EC5A}" type="slidenum">
              <a:rPr lang="en-US" sz="1200">
                <a:solidFill>
                  <a:srgbClr val="000000"/>
                </a:solidFill>
                <a:latin typeface="Arial" charset="0"/>
              </a:rPr>
              <a:pPr/>
              <a:t>41</a:t>
            </a:fld>
            <a:endParaRPr lang="en-US" sz="1200">
              <a:solidFill>
                <a:srgbClr val="000000"/>
              </a:solidFill>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42</a:t>
            </a:fld>
            <a:endParaRPr lang="en-US"/>
          </a:p>
        </p:txBody>
      </p:sp>
    </p:spTree>
    <p:extLst>
      <p:ext uri="{BB962C8B-B14F-4D97-AF65-F5344CB8AC3E}">
        <p14:creationId xmlns:p14="http://schemas.microsoft.com/office/powerpoint/2010/main" val="6958355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43</a:t>
            </a:fld>
            <a:endParaRPr lang="en-US"/>
          </a:p>
        </p:txBody>
      </p:sp>
    </p:spTree>
    <p:extLst>
      <p:ext uri="{BB962C8B-B14F-4D97-AF65-F5344CB8AC3E}">
        <p14:creationId xmlns:p14="http://schemas.microsoft.com/office/powerpoint/2010/main" val="20659452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44</a:t>
            </a:fld>
            <a:endParaRPr lang="en-US"/>
          </a:p>
        </p:txBody>
      </p:sp>
    </p:spTree>
    <p:extLst>
      <p:ext uri="{BB962C8B-B14F-4D97-AF65-F5344CB8AC3E}">
        <p14:creationId xmlns:p14="http://schemas.microsoft.com/office/powerpoint/2010/main" val="8134950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45</a:t>
            </a:fld>
            <a:endParaRPr lang="en-US"/>
          </a:p>
        </p:txBody>
      </p:sp>
    </p:spTree>
    <p:extLst>
      <p:ext uri="{BB962C8B-B14F-4D97-AF65-F5344CB8AC3E}">
        <p14:creationId xmlns:p14="http://schemas.microsoft.com/office/powerpoint/2010/main" val="26072866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46</a:t>
            </a:fld>
            <a:endParaRPr lang="en-US"/>
          </a:p>
        </p:txBody>
      </p:sp>
    </p:spTree>
    <p:extLst>
      <p:ext uri="{BB962C8B-B14F-4D97-AF65-F5344CB8AC3E}">
        <p14:creationId xmlns:p14="http://schemas.microsoft.com/office/powerpoint/2010/main" val="26662524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47</a:t>
            </a:fld>
            <a:endParaRPr lang="en-US"/>
          </a:p>
        </p:txBody>
      </p:sp>
    </p:spTree>
    <p:extLst>
      <p:ext uri="{BB962C8B-B14F-4D97-AF65-F5344CB8AC3E}">
        <p14:creationId xmlns:p14="http://schemas.microsoft.com/office/powerpoint/2010/main" val="42287454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48</a:t>
            </a:fld>
            <a:endParaRPr lang="en-US"/>
          </a:p>
        </p:txBody>
      </p:sp>
    </p:spTree>
    <p:extLst>
      <p:ext uri="{BB962C8B-B14F-4D97-AF65-F5344CB8AC3E}">
        <p14:creationId xmlns:p14="http://schemas.microsoft.com/office/powerpoint/2010/main" val="39631573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CE1F61C0-25B9-8547-A298-688DAC9D1311}" type="slidenum">
              <a:rPr lang="en-US" sz="1200"/>
              <a:pPr/>
              <a:t>49</a:t>
            </a:fld>
            <a:endParaRPr lang="en-US" sz="120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5</a:t>
            </a:fld>
            <a:endParaRPr lang="en-US"/>
          </a:p>
        </p:txBody>
      </p:sp>
    </p:spTree>
    <p:extLst>
      <p:ext uri="{BB962C8B-B14F-4D97-AF65-F5344CB8AC3E}">
        <p14:creationId xmlns:p14="http://schemas.microsoft.com/office/powerpoint/2010/main" val="25888173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50</a:t>
            </a:fld>
            <a:endParaRPr lang="en-US"/>
          </a:p>
        </p:txBody>
      </p:sp>
    </p:spTree>
    <p:extLst>
      <p:ext uri="{BB962C8B-B14F-4D97-AF65-F5344CB8AC3E}">
        <p14:creationId xmlns:p14="http://schemas.microsoft.com/office/powerpoint/2010/main" val="25446003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51</a:t>
            </a:fld>
            <a:endParaRPr lang="en-US"/>
          </a:p>
        </p:txBody>
      </p:sp>
    </p:spTree>
    <p:extLst>
      <p:ext uri="{BB962C8B-B14F-4D97-AF65-F5344CB8AC3E}">
        <p14:creationId xmlns:p14="http://schemas.microsoft.com/office/powerpoint/2010/main" val="8566924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52</a:t>
            </a:fld>
            <a:endParaRPr lang="en-US"/>
          </a:p>
        </p:txBody>
      </p:sp>
    </p:spTree>
    <p:extLst>
      <p:ext uri="{BB962C8B-B14F-4D97-AF65-F5344CB8AC3E}">
        <p14:creationId xmlns:p14="http://schemas.microsoft.com/office/powerpoint/2010/main" val="15149752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53</a:t>
            </a:fld>
            <a:endParaRPr lang="en-US"/>
          </a:p>
        </p:txBody>
      </p:sp>
    </p:spTree>
    <p:extLst>
      <p:ext uri="{BB962C8B-B14F-4D97-AF65-F5344CB8AC3E}">
        <p14:creationId xmlns:p14="http://schemas.microsoft.com/office/powerpoint/2010/main" val="36876701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54</a:t>
            </a:fld>
            <a:endParaRPr lang="en-US"/>
          </a:p>
        </p:txBody>
      </p:sp>
    </p:spTree>
    <p:extLst>
      <p:ext uri="{BB962C8B-B14F-4D97-AF65-F5344CB8AC3E}">
        <p14:creationId xmlns:p14="http://schemas.microsoft.com/office/powerpoint/2010/main" val="7688242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55</a:t>
            </a:fld>
            <a:endParaRPr lang="en-US"/>
          </a:p>
        </p:txBody>
      </p:sp>
    </p:spTree>
    <p:extLst>
      <p:ext uri="{BB962C8B-B14F-4D97-AF65-F5344CB8AC3E}">
        <p14:creationId xmlns:p14="http://schemas.microsoft.com/office/powerpoint/2010/main" val="24234309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56</a:t>
            </a:fld>
            <a:endParaRPr lang="en-US"/>
          </a:p>
        </p:txBody>
      </p:sp>
    </p:spTree>
    <p:extLst>
      <p:ext uri="{BB962C8B-B14F-4D97-AF65-F5344CB8AC3E}">
        <p14:creationId xmlns:p14="http://schemas.microsoft.com/office/powerpoint/2010/main" val="2139542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57</a:t>
            </a:fld>
            <a:endParaRPr lang="en-US"/>
          </a:p>
        </p:txBody>
      </p:sp>
    </p:spTree>
    <p:extLst>
      <p:ext uri="{BB962C8B-B14F-4D97-AF65-F5344CB8AC3E}">
        <p14:creationId xmlns:p14="http://schemas.microsoft.com/office/powerpoint/2010/main" val="24223184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58</a:t>
            </a:fld>
            <a:endParaRPr lang="en-US"/>
          </a:p>
        </p:txBody>
      </p:sp>
    </p:spTree>
    <p:extLst>
      <p:ext uri="{BB962C8B-B14F-4D97-AF65-F5344CB8AC3E}">
        <p14:creationId xmlns:p14="http://schemas.microsoft.com/office/powerpoint/2010/main" val="186883339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Rot="1" noChangeAspect="1" noChangeArrowheads="1"/>
          </p:cNvSpPr>
          <p:nvPr>
            <p:ph type="sldImg"/>
          </p:nvPr>
        </p:nvSpPr>
        <p:spPr bwMode="auto">
          <a:xfrm>
            <a:off x="1143000" y="685800"/>
            <a:ext cx="4572000" cy="34290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525315" name="Rectangle 3"/>
          <p:cNvSpPr>
            <a:spLocks noGrp="1" noChangeArrowheads="1"/>
          </p:cNvSpPr>
          <p:nvPr>
            <p:ph type="body" idx="1"/>
          </p:nvPr>
        </p:nvSpPr>
        <p:spPr bwMode="auto">
          <a:xfrm>
            <a:off x="914935" y="4343985"/>
            <a:ext cx="5028132" cy="411450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90477" tIns="44445" rIns="90477" bIns="44445"/>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6</a:t>
            </a:fld>
            <a:endParaRPr lang="en-US"/>
          </a:p>
        </p:txBody>
      </p:sp>
    </p:spTree>
    <p:extLst>
      <p:ext uri="{BB962C8B-B14F-4D97-AF65-F5344CB8AC3E}">
        <p14:creationId xmlns:p14="http://schemas.microsoft.com/office/powerpoint/2010/main" val="32951686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bwMode="auto">
          <a:xfrm>
            <a:off x="1131888" y="701675"/>
            <a:ext cx="4581525" cy="3436938"/>
          </a:xfrm>
          <a:prstGeom prst="rect">
            <a:avLst/>
          </a:prstGeom>
          <a:no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422915" name="Rectangle 3"/>
          <p:cNvSpPr>
            <a:spLocks noGrp="1" noChangeArrowheads="1"/>
          </p:cNvSpPr>
          <p:nvPr>
            <p:ph type="body" idx="1"/>
          </p:nvPr>
        </p:nvSpPr>
        <p:spPr bwMode="auto">
          <a:xfrm>
            <a:off x="922946" y="4349831"/>
            <a:ext cx="4999290" cy="4139355"/>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61</a:t>
            </a:fld>
            <a:endParaRPr lang="en-US"/>
          </a:p>
        </p:txBody>
      </p:sp>
    </p:spTree>
    <p:extLst>
      <p:ext uri="{BB962C8B-B14F-4D97-AF65-F5344CB8AC3E}">
        <p14:creationId xmlns:p14="http://schemas.microsoft.com/office/powerpoint/2010/main" val="37752547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62</a:t>
            </a:fld>
            <a:endParaRPr lang="en-US"/>
          </a:p>
        </p:txBody>
      </p:sp>
    </p:spTree>
    <p:extLst>
      <p:ext uri="{BB962C8B-B14F-4D97-AF65-F5344CB8AC3E}">
        <p14:creationId xmlns:p14="http://schemas.microsoft.com/office/powerpoint/2010/main" val="20917622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63</a:t>
            </a:fld>
            <a:endParaRPr lang="en-US"/>
          </a:p>
        </p:txBody>
      </p:sp>
    </p:spTree>
    <p:extLst>
      <p:ext uri="{BB962C8B-B14F-4D97-AF65-F5344CB8AC3E}">
        <p14:creationId xmlns:p14="http://schemas.microsoft.com/office/powerpoint/2010/main" val="17946199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64</a:t>
            </a:fld>
            <a:endParaRPr lang="en-US"/>
          </a:p>
        </p:txBody>
      </p:sp>
    </p:spTree>
    <p:extLst>
      <p:ext uri="{BB962C8B-B14F-4D97-AF65-F5344CB8AC3E}">
        <p14:creationId xmlns:p14="http://schemas.microsoft.com/office/powerpoint/2010/main" val="2697263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65</a:t>
            </a:fld>
            <a:endParaRPr lang="en-US"/>
          </a:p>
        </p:txBody>
      </p:sp>
    </p:spTree>
    <p:extLst>
      <p:ext uri="{BB962C8B-B14F-4D97-AF65-F5344CB8AC3E}">
        <p14:creationId xmlns:p14="http://schemas.microsoft.com/office/powerpoint/2010/main" val="30611529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66</a:t>
            </a:fld>
            <a:endParaRPr lang="en-US"/>
          </a:p>
        </p:txBody>
      </p:sp>
    </p:spTree>
    <p:extLst>
      <p:ext uri="{BB962C8B-B14F-4D97-AF65-F5344CB8AC3E}">
        <p14:creationId xmlns:p14="http://schemas.microsoft.com/office/powerpoint/2010/main" val="18966017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67</a:t>
            </a:fld>
            <a:endParaRPr lang="en-US"/>
          </a:p>
        </p:txBody>
      </p:sp>
    </p:spTree>
    <p:extLst>
      <p:ext uri="{BB962C8B-B14F-4D97-AF65-F5344CB8AC3E}">
        <p14:creationId xmlns:p14="http://schemas.microsoft.com/office/powerpoint/2010/main" val="18037291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Rot="1" noChangeAspect="1" noChangeArrowheads="1"/>
          </p:cNvSpPr>
          <p:nvPr>
            <p:ph type="sldImg"/>
          </p:nvPr>
        </p:nvSpPr>
        <p:spPr bwMode="auto">
          <a:xfrm>
            <a:off x="1143000" y="685800"/>
            <a:ext cx="4572000" cy="3429000"/>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sp>
      <p:sp>
        <p:nvSpPr>
          <p:cNvPr id="525315" name="Rectangle 3"/>
          <p:cNvSpPr>
            <a:spLocks noGrp="1" noChangeArrowheads="1"/>
          </p:cNvSpPr>
          <p:nvPr>
            <p:ph type="body" idx="1"/>
          </p:nvPr>
        </p:nvSpPr>
        <p:spPr bwMode="auto">
          <a:xfrm>
            <a:off x="914935" y="4343985"/>
            <a:ext cx="5028132" cy="411450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lIns="90477" tIns="44445" rIns="90477" bIns="44445"/>
          <a:lstStyle/>
          <a:p>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69</a:t>
            </a:fld>
            <a:endParaRPr lang="en-US"/>
          </a:p>
        </p:txBody>
      </p:sp>
    </p:spTree>
    <p:extLst>
      <p:ext uri="{BB962C8B-B14F-4D97-AF65-F5344CB8AC3E}">
        <p14:creationId xmlns:p14="http://schemas.microsoft.com/office/powerpoint/2010/main" val="1162159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7</a:t>
            </a:fld>
            <a:endParaRPr lang="en-US"/>
          </a:p>
        </p:txBody>
      </p:sp>
    </p:spTree>
    <p:extLst>
      <p:ext uri="{BB962C8B-B14F-4D97-AF65-F5344CB8AC3E}">
        <p14:creationId xmlns:p14="http://schemas.microsoft.com/office/powerpoint/2010/main" val="3403511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CE1F61C0-25B9-8547-A298-688DAC9D1311}" type="slidenum">
              <a:rPr lang="en-US" sz="1200"/>
              <a:pPr/>
              <a:t>70</a:t>
            </a:fld>
            <a:endParaRPr lang="en-US" sz="120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71</a:t>
            </a:fld>
            <a:endParaRPr lang="en-US"/>
          </a:p>
        </p:txBody>
      </p:sp>
    </p:spTree>
    <p:extLst>
      <p:ext uri="{BB962C8B-B14F-4D97-AF65-F5344CB8AC3E}">
        <p14:creationId xmlns:p14="http://schemas.microsoft.com/office/powerpoint/2010/main" val="11200716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72</a:t>
            </a:fld>
            <a:endParaRPr lang="en-US"/>
          </a:p>
        </p:txBody>
      </p:sp>
    </p:spTree>
    <p:extLst>
      <p:ext uri="{BB962C8B-B14F-4D97-AF65-F5344CB8AC3E}">
        <p14:creationId xmlns:p14="http://schemas.microsoft.com/office/powerpoint/2010/main" val="15019404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73</a:t>
            </a:fld>
            <a:endParaRPr lang="en-US"/>
          </a:p>
        </p:txBody>
      </p:sp>
    </p:spTree>
    <p:extLst>
      <p:ext uri="{BB962C8B-B14F-4D97-AF65-F5344CB8AC3E}">
        <p14:creationId xmlns:p14="http://schemas.microsoft.com/office/powerpoint/2010/main" val="3008445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8</a:t>
            </a:fld>
            <a:endParaRPr lang="en-US"/>
          </a:p>
        </p:txBody>
      </p:sp>
    </p:spTree>
    <p:extLst>
      <p:ext uri="{BB962C8B-B14F-4D97-AF65-F5344CB8AC3E}">
        <p14:creationId xmlns:p14="http://schemas.microsoft.com/office/powerpoint/2010/main" val="4216809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E2B47A-6FF7-4246-BE0C-283B1A967AE5}" type="slidenum">
              <a:rPr lang="en-US" smtClean="0"/>
              <a:t>9</a:t>
            </a:fld>
            <a:endParaRPr lang="en-US"/>
          </a:p>
        </p:txBody>
      </p:sp>
    </p:spTree>
    <p:extLst>
      <p:ext uri="{BB962C8B-B14F-4D97-AF65-F5344CB8AC3E}">
        <p14:creationId xmlns:p14="http://schemas.microsoft.com/office/powerpoint/2010/main" val="3935519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RTP_SlideBackground-ONS13_v1fr-titl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476326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CE4B288-024F-6F4E-916E-4C9099F69439}" type="datetimeFigureOut">
              <a:rPr lang="en-US" smtClean="0"/>
              <a:t>7/2/13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A614EBD-6B1A-7545-867A-6F69CA44DAD2}" type="slidenum">
              <a:rPr lang="en-US" smtClean="0"/>
              <a:t>‹#›</a:t>
            </a:fld>
            <a:endParaRPr lang="en-US"/>
          </a:p>
        </p:txBody>
      </p:sp>
    </p:spTree>
    <p:extLst>
      <p:ext uri="{BB962C8B-B14F-4D97-AF65-F5344CB8AC3E}">
        <p14:creationId xmlns:p14="http://schemas.microsoft.com/office/powerpoint/2010/main" val="394738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CE4B288-024F-6F4E-916E-4C9099F69439}" type="datetimeFigureOut">
              <a:rPr lang="en-US" smtClean="0"/>
              <a:t>7/2/13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A614EBD-6B1A-7545-867A-6F69CA44DAD2}" type="slidenum">
              <a:rPr lang="en-US" smtClean="0"/>
              <a:t>‹#›</a:t>
            </a:fld>
            <a:endParaRPr lang="en-US"/>
          </a:p>
        </p:txBody>
      </p:sp>
    </p:spTree>
    <p:extLst>
      <p:ext uri="{BB962C8B-B14F-4D97-AF65-F5344CB8AC3E}">
        <p14:creationId xmlns:p14="http://schemas.microsoft.com/office/powerpoint/2010/main" val="4225261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9118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61198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098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9969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8222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09036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134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71089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77559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CE4B288-024F-6F4E-916E-4C9099F69439}" type="datetimeFigureOut">
              <a:rPr lang="en-US" smtClean="0"/>
              <a:t>7/2/13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A614EBD-6B1A-7545-867A-6F69CA44DAD2}" type="slidenum">
              <a:rPr lang="en-US" smtClean="0"/>
              <a:t>‹#›</a:t>
            </a:fld>
            <a:endParaRPr lang="en-US"/>
          </a:p>
        </p:txBody>
      </p:sp>
    </p:spTree>
    <p:extLst>
      <p:ext uri="{BB962C8B-B14F-4D97-AF65-F5344CB8AC3E}">
        <p14:creationId xmlns:p14="http://schemas.microsoft.com/office/powerpoint/2010/main" val="1036834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0259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066800"/>
            <a:ext cx="19431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066800"/>
            <a:ext cx="56769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4871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345096" name="Rectangle 8"/>
          <p:cNvSpPr>
            <a:spLocks noChangeArrowheads="1"/>
          </p:cNvSpPr>
          <p:nvPr userDrawn="1"/>
        </p:nvSpPr>
        <p:spPr bwMode="auto">
          <a:xfrm>
            <a:off x="0" y="0"/>
            <a:ext cx="9144000" cy="4368800"/>
          </a:xfrm>
          <a:prstGeom prst="rect">
            <a:avLst/>
          </a:prstGeom>
          <a:solidFill>
            <a:srgbClr val="002F5D"/>
          </a:solidFill>
          <a:ln>
            <a:noFill/>
          </a:ln>
          <a:effectLst/>
          <a:extLs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solidFill>
                <a:srgbClr val="FFFFFF"/>
              </a:solidFill>
              <a:latin typeface="Arial"/>
            </a:endParaRPr>
          </a:p>
        </p:txBody>
      </p:sp>
      <p:sp>
        <p:nvSpPr>
          <p:cNvPr id="345090" name="Rectangle 2"/>
          <p:cNvSpPr>
            <a:spLocks noGrp="1" noChangeArrowheads="1"/>
          </p:cNvSpPr>
          <p:nvPr>
            <p:ph type="ctrTitle"/>
          </p:nvPr>
        </p:nvSpPr>
        <p:spPr>
          <a:xfrm>
            <a:off x="611188" y="168275"/>
            <a:ext cx="7772400" cy="4130675"/>
          </a:xfrm>
        </p:spPr>
        <p:txBody>
          <a:bodyPr anchorCtr="0"/>
          <a:lstStyle>
            <a:lvl1pPr algn="l">
              <a:defRPr/>
            </a:lvl1pPr>
          </a:lstStyle>
          <a:p>
            <a:pPr lvl="0"/>
            <a:r>
              <a:rPr lang="en-US" noProof="0" smtClean="0"/>
              <a:t>Click to edit Master title style</a:t>
            </a:r>
          </a:p>
        </p:txBody>
      </p:sp>
      <p:sp>
        <p:nvSpPr>
          <p:cNvPr id="345091" name="Rectangle 3"/>
          <p:cNvSpPr>
            <a:spLocks noGrp="1" noChangeArrowheads="1"/>
          </p:cNvSpPr>
          <p:nvPr>
            <p:ph type="subTitle" idx="1"/>
          </p:nvPr>
        </p:nvSpPr>
        <p:spPr>
          <a:xfrm>
            <a:off x="611188" y="4313238"/>
            <a:ext cx="7769225" cy="2541587"/>
          </a:xfrm>
        </p:spPr>
        <p:txBody>
          <a:bodyPr anchor="ctr"/>
          <a:lstStyle>
            <a:lvl1pPr marL="0" indent="0">
              <a:buFont typeface="Wingdings" charset="0"/>
              <a:buNone/>
              <a:defRPr sz="2500" b="1">
                <a:solidFill>
                  <a:srgbClr val="00325B"/>
                </a:solidFill>
              </a:defRPr>
            </a:lvl1pPr>
          </a:lstStyle>
          <a:p>
            <a:pPr lvl="0"/>
            <a:r>
              <a:rPr lang="en-US" noProof="0" smtClean="0"/>
              <a:t>Click to edit Master subtitle style</a:t>
            </a:r>
          </a:p>
        </p:txBody>
      </p:sp>
      <p:sp>
        <p:nvSpPr>
          <p:cNvPr id="345092" name="Rectangle 4"/>
          <p:cNvSpPr>
            <a:spLocks noGrp="1" noChangeArrowheads="1"/>
          </p:cNvSpPr>
          <p:nvPr>
            <p:ph type="dt" sz="half" idx="2"/>
          </p:nvPr>
        </p:nvSpPr>
        <p:spPr>
          <a:xfrm>
            <a:off x="685800" y="6248400"/>
            <a:ext cx="1905000" cy="457200"/>
          </a:xfrm>
          <a:prstGeom prst="rect">
            <a:avLst/>
          </a:prstGeom>
        </p:spPr>
        <p:txBody>
          <a:bodyPr/>
          <a:lstStyle>
            <a:lvl1pPr>
              <a:defRPr>
                <a:solidFill>
                  <a:schemeClr val="tx1"/>
                </a:solidFill>
              </a:defRPr>
            </a:lvl1pPr>
          </a:lstStyle>
          <a:p>
            <a:endParaRPr lang="en-GB" dirty="0">
              <a:solidFill>
                <a:srgbClr val="FFFFFF"/>
              </a:solidFill>
              <a:latin typeface="Arial"/>
            </a:endParaRPr>
          </a:p>
        </p:txBody>
      </p:sp>
      <p:sp>
        <p:nvSpPr>
          <p:cNvPr id="345093" name="Rectangle 5"/>
          <p:cNvSpPr>
            <a:spLocks noGrp="1" noChangeArrowheads="1"/>
          </p:cNvSpPr>
          <p:nvPr>
            <p:ph type="ftr" sz="quarter" idx="3"/>
          </p:nvPr>
        </p:nvSpPr>
        <p:spPr>
          <a:xfrm>
            <a:off x="3124200" y="6248400"/>
            <a:ext cx="2895600" cy="457200"/>
          </a:xfrm>
          <a:prstGeom prst="rect">
            <a:avLst/>
          </a:prstGeom>
        </p:spPr>
        <p:txBody>
          <a:bodyPr/>
          <a:lstStyle>
            <a:lvl1pPr>
              <a:defRPr>
                <a:solidFill>
                  <a:schemeClr val="tx1"/>
                </a:solidFill>
              </a:defRPr>
            </a:lvl1pPr>
          </a:lstStyle>
          <a:p>
            <a:endParaRPr lang="en-GB" dirty="0">
              <a:solidFill>
                <a:srgbClr val="FFFFFF"/>
              </a:solidFill>
              <a:latin typeface="Arial"/>
            </a:endParaRPr>
          </a:p>
        </p:txBody>
      </p:sp>
      <p:sp>
        <p:nvSpPr>
          <p:cNvPr id="345094" name="Rectangle 6"/>
          <p:cNvSpPr>
            <a:spLocks noGrp="1" noChangeArrowheads="1"/>
          </p:cNvSpPr>
          <p:nvPr>
            <p:ph type="sldNum" sz="quarter" idx="4"/>
          </p:nvPr>
        </p:nvSpPr>
        <p:spPr>
          <a:xfrm>
            <a:off x="6553200" y="6248400"/>
            <a:ext cx="1905000" cy="457200"/>
          </a:xfrm>
          <a:prstGeom prst="rect">
            <a:avLst/>
          </a:prstGeom>
        </p:spPr>
        <p:txBody>
          <a:bodyPr/>
          <a:lstStyle>
            <a:lvl1pPr>
              <a:defRPr>
                <a:solidFill>
                  <a:schemeClr val="tx1"/>
                </a:solidFill>
              </a:defRPr>
            </a:lvl1pPr>
          </a:lstStyle>
          <a:p>
            <a:fld id="{61181026-B0C9-334F-9741-B1BF61C6FFE5}" type="slidenum">
              <a:rPr lang="en-GB">
                <a:solidFill>
                  <a:srgbClr val="FFFFFF"/>
                </a:solidFill>
                <a:latin typeface="Arial"/>
              </a:rPr>
              <a:pPr/>
              <a:t>‹#›</a:t>
            </a:fld>
            <a:endParaRPr lang="en-GB" dirty="0">
              <a:solidFill>
                <a:srgbClr val="FFFFFF"/>
              </a:solidFill>
              <a:latin typeface="Arial"/>
            </a:endParaRPr>
          </a:p>
        </p:txBody>
      </p:sp>
    </p:spTree>
    <p:extLst>
      <p:ext uri="{BB962C8B-B14F-4D97-AF65-F5344CB8AC3E}">
        <p14:creationId xmlns:p14="http://schemas.microsoft.com/office/powerpoint/2010/main" val="3023032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447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74663" y="1608138"/>
            <a:ext cx="7997825" cy="4752975"/>
          </a:xfrm>
        </p:spPr>
        <p:txBody>
          <a:bodyPr/>
          <a:lstStyle/>
          <a:p>
            <a:endParaRPr lang="en-US" dirty="0"/>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GB" dirty="0">
              <a:solidFill>
                <a:srgbClr val="FFFFFF"/>
              </a:solidFill>
              <a:latin typeface="Aria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GB" dirty="0">
              <a:solidFill>
                <a:srgbClr val="FFFFFF"/>
              </a:solidFill>
              <a:latin typeface="Aria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856D2211-056F-EF4C-8BAE-FDE0D58D8AAE}" type="slidenum">
              <a:rPr lang="en-GB">
                <a:solidFill>
                  <a:srgbClr val="FFFFFF"/>
                </a:solidFill>
                <a:latin typeface="Arial"/>
              </a:rPr>
              <a:pPr/>
              <a:t>‹#›</a:t>
            </a:fld>
            <a:endParaRPr lang="en-GB" dirty="0">
              <a:solidFill>
                <a:srgbClr val="FFFFFF"/>
              </a:solidFill>
              <a:latin typeface="Arial"/>
            </a:endParaRPr>
          </a:p>
        </p:txBody>
      </p:sp>
    </p:spTree>
    <p:extLst>
      <p:ext uri="{BB962C8B-B14F-4D97-AF65-F5344CB8AC3E}">
        <p14:creationId xmlns:p14="http://schemas.microsoft.com/office/powerpoint/2010/main" val="3462947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RTP_SlideBackground-ONS13_v1fr-titl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9640657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CE4B288-024F-6F4E-916E-4C9099F69439}" type="datetimeFigureOut">
              <a:rPr lang="en-US" smtClean="0">
                <a:solidFill>
                  <a:prstClr val="black"/>
                </a:solidFill>
                <a:latin typeface="Arial"/>
              </a:rPr>
              <a:pPr/>
              <a:t>7/2/13</a:t>
            </a:fld>
            <a:endParaRPr lang="en-US">
              <a:solidFill>
                <a:prstClr val="black"/>
              </a:solidFill>
              <a:latin typeface="Aria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Aria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A614EBD-6B1A-7545-867A-6F69CA44DAD2}" type="slidenum">
              <a:rPr lang="en-US" smtClean="0">
                <a:solidFill>
                  <a:prstClr val="black"/>
                </a:solidFill>
                <a:latin typeface="Arial"/>
              </a:rPr>
              <a:pPr/>
              <a:t>‹#›</a:t>
            </a:fld>
            <a:endParaRPr lang="en-US">
              <a:solidFill>
                <a:prstClr val="black"/>
              </a:solidFill>
              <a:latin typeface="Arial"/>
            </a:endParaRPr>
          </a:p>
        </p:txBody>
      </p:sp>
    </p:spTree>
    <p:extLst>
      <p:ext uri="{BB962C8B-B14F-4D97-AF65-F5344CB8AC3E}">
        <p14:creationId xmlns:p14="http://schemas.microsoft.com/office/powerpoint/2010/main" val="22507873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CE4B288-024F-6F4E-916E-4C9099F69439}" type="datetimeFigureOut">
              <a:rPr lang="en-US" smtClean="0">
                <a:solidFill>
                  <a:prstClr val="black"/>
                </a:solidFill>
                <a:latin typeface="Arial"/>
              </a:rPr>
              <a:pPr/>
              <a:t>7/2/13</a:t>
            </a:fld>
            <a:endParaRPr lang="en-US">
              <a:solidFill>
                <a:prstClr val="black"/>
              </a:solidFill>
              <a:latin typeface="Aria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Aria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A614EBD-6B1A-7545-867A-6F69CA44DAD2}" type="slidenum">
              <a:rPr lang="en-US" smtClean="0">
                <a:solidFill>
                  <a:prstClr val="black"/>
                </a:solidFill>
                <a:latin typeface="Arial"/>
              </a:rPr>
              <a:pPr/>
              <a:t>‹#›</a:t>
            </a:fld>
            <a:endParaRPr lang="en-US">
              <a:solidFill>
                <a:prstClr val="black"/>
              </a:solidFill>
              <a:latin typeface="Arial"/>
            </a:endParaRPr>
          </a:p>
        </p:txBody>
      </p:sp>
    </p:spTree>
    <p:extLst>
      <p:ext uri="{BB962C8B-B14F-4D97-AF65-F5344CB8AC3E}">
        <p14:creationId xmlns:p14="http://schemas.microsoft.com/office/powerpoint/2010/main" val="40439126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CE4B288-024F-6F4E-916E-4C9099F69439}" type="datetimeFigureOut">
              <a:rPr lang="en-US" smtClean="0">
                <a:solidFill>
                  <a:prstClr val="black"/>
                </a:solidFill>
                <a:latin typeface="Arial"/>
              </a:rPr>
              <a:pPr/>
              <a:t>7/2/13</a:t>
            </a:fld>
            <a:endParaRPr lang="en-US">
              <a:solidFill>
                <a:prstClr val="black"/>
              </a:solidFill>
              <a:latin typeface="Aria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Aria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A614EBD-6B1A-7545-867A-6F69CA44DAD2}" type="slidenum">
              <a:rPr lang="en-US" smtClean="0">
                <a:solidFill>
                  <a:prstClr val="black"/>
                </a:solidFill>
                <a:latin typeface="Arial"/>
              </a:rPr>
              <a:pPr/>
              <a:t>‹#›</a:t>
            </a:fld>
            <a:endParaRPr lang="en-US">
              <a:solidFill>
                <a:prstClr val="black"/>
              </a:solidFill>
              <a:latin typeface="Arial"/>
            </a:endParaRPr>
          </a:p>
        </p:txBody>
      </p:sp>
    </p:spTree>
    <p:extLst>
      <p:ext uri="{BB962C8B-B14F-4D97-AF65-F5344CB8AC3E}">
        <p14:creationId xmlns:p14="http://schemas.microsoft.com/office/powerpoint/2010/main" val="173080055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CE4B288-024F-6F4E-916E-4C9099F69439}" type="datetimeFigureOut">
              <a:rPr lang="en-US" smtClean="0">
                <a:solidFill>
                  <a:prstClr val="black"/>
                </a:solidFill>
                <a:latin typeface="Arial"/>
              </a:rPr>
              <a:pPr/>
              <a:t>7/2/13</a:t>
            </a:fld>
            <a:endParaRPr lang="en-US">
              <a:solidFill>
                <a:prstClr val="black"/>
              </a:solidFill>
              <a:latin typeface="Aria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Aria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A614EBD-6B1A-7545-867A-6F69CA44DAD2}" type="slidenum">
              <a:rPr lang="en-US" smtClean="0">
                <a:solidFill>
                  <a:prstClr val="black"/>
                </a:solidFill>
                <a:latin typeface="Arial"/>
              </a:rPr>
              <a:pPr/>
              <a:t>‹#›</a:t>
            </a:fld>
            <a:endParaRPr lang="en-US">
              <a:solidFill>
                <a:prstClr val="black"/>
              </a:solidFill>
              <a:latin typeface="Arial"/>
            </a:endParaRPr>
          </a:p>
        </p:txBody>
      </p:sp>
    </p:spTree>
    <p:extLst>
      <p:ext uri="{BB962C8B-B14F-4D97-AF65-F5344CB8AC3E}">
        <p14:creationId xmlns:p14="http://schemas.microsoft.com/office/powerpoint/2010/main" val="23205483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CE4B288-024F-6F4E-916E-4C9099F69439}" type="datetimeFigureOut">
              <a:rPr lang="en-US" smtClean="0">
                <a:solidFill>
                  <a:prstClr val="black"/>
                </a:solidFill>
                <a:latin typeface="Arial"/>
              </a:rPr>
              <a:pPr/>
              <a:t>7/2/13</a:t>
            </a:fld>
            <a:endParaRPr lang="en-US">
              <a:solidFill>
                <a:prstClr val="black"/>
              </a:solidFill>
              <a:latin typeface="Aria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Aria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A614EBD-6B1A-7545-867A-6F69CA44DAD2}" type="slidenum">
              <a:rPr lang="en-US" smtClean="0">
                <a:solidFill>
                  <a:prstClr val="black"/>
                </a:solidFill>
                <a:latin typeface="Arial"/>
              </a:rPr>
              <a:pPr/>
              <a:t>‹#›</a:t>
            </a:fld>
            <a:endParaRPr lang="en-US">
              <a:solidFill>
                <a:prstClr val="black"/>
              </a:solidFill>
              <a:latin typeface="Arial"/>
            </a:endParaRPr>
          </a:p>
        </p:txBody>
      </p:sp>
    </p:spTree>
    <p:extLst>
      <p:ext uri="{BB962C8B-B14F-4D97-AF65-F5344CB8AC3E}">
        <p14:creationId xmlns:p14="http://schemas.microsoft.com/office/powerpoint/2010/main" val="13493473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CE4B288-024F-6F4E-916E-4C9099F69439}" type="datetimeFigureOut">
              <a:rPr lang="en-US" smtClean="0"/>
              <a:t>7/2/13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A614EBD-6B1A-7545-867A-6F69CA44DAD2}" type="slidenum">
              <a:rPr lang="en-US" smtClean="0"/>
              <a:t>‹#›</a:t>
            </a:fld>
            <a:endParaRPr lang="en-US"/>
          </a:p>
        </p:txBody>
      </p:sp>
    </p:spTree>
    <p:extLst>
      <p:ext uri="{BB962C8B-B14F-4D97-AF65-F5344CB8AC3E}">
        <p14:creationId xmlns:p14="http://schemas.microsoft.com/office/powerpoint/2010/main" val="3056168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CE4B288-024F-6F4E-916E-4C9099F69439}" type="datetimeFigureOut">
              <a:rPr lang="en-US" smtClean="0">
                <a:solidFill>
                  <a:prstClr val="black"/>
                </a:solidFill>
                <a:latin typeface="Arial"/>
              </a:rPr>
              <a:pPr/>
              <a:t>7/2/13</a:t>
            </a:fld>
            <a:endParaRPr lang="en-US">
              <a:solidFill>
                <a:prstClr val="black"/>
              </a:solidFill>
              <a:latin typeface="Aria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Aria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A614EBD-6B1A-7545-867A-6F69CA44DAD2}" type="slidenum">
              <a:rPr lang="en-US" smtClean="0">
                <a:solidFill>
                  <a:prstClr val="black"/>
                </a:solidFill>
                <a:latin typeface="Arial"/>
              </a:rPr>
              <a:pPr/>
              <a:t>‹#›</a:t>
            </a:fld>
            <a:endParaRPr lang="en-US">
              <a:solidFill>
                <a:prstClr val="black"/>
              </a:solidFill>
              <a:latin typeface="Arial"/>
            </a:endParaRPr>
          </a:p>
        </p:txBody>
      </p:sp>
    </p:spTree>
    <p:extLst>
      <p:ext uri="{BB962C8B-B14F-4D97-AF65-F5344CB8AC3E}">
        <p14:creationId xmlns:p14="http://schemas.microsoft.com/office/powerpoint/2010/main" val="15897651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CE4B288-024F-6F4E-916E-4C9099F69439}" type="datetimeFigureOut">
              <a:rPr lang="en-US" smtClean="0">
                <a:solidFill>
                  <a:prstClr val="black"/>
                </a:solidFill>
                <a:latin typeface="Arial"/>
              </a:rPr>
              <a:pPr/>
              <a:t>7/2/13</a:t>
            </a:fld>
            <a:endParaRPr lang="en-US">
              <a:solidFill>
                <a:prstClr val="black"/>
              </a:solidFill>
              <a:latin typeface="Aria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Aria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A614EBD-6B1A-7545-867A-6F69CA44DAD2}" type="slidenum">
              <a:rPr lang="en-US" smtClean="0">
                <a:solidFill>
                  <a:prstClr val="black"/>
                </a:solidFill>
                <a:latin typeface="Arial"/>
              </a:rPr>
              <a:pPr/>
              <a:t>‹#›</a:t>
            </a:fld>
            <a:endParaRPr lang="en-US">
              <a:solidFill>
                <a:prstClr val="black"/>
              </a:solidFill>
              <a:latin typeface="Arial"/>
            </a:endParaRPr>
          </a:p>
        </p:txBody>
      </p:sp>
    </p:spTree>
    <p:extLst>
      <p:ext uri="{BB962C8B-B14F-4D97-AF65-F5344CB8AC3E}">
        <p14:creationId xmlns:p14="http://schemas.microsoft.com/office/powerpoint/2010/main" val="419839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CE4B288-024F-6F4E-916E-4C9099F69439}" type="datetimeFigureOut">
              <a:rPr lang="en-US" smtClean="0">
                <a:solidFill>
                  <a:prstClr val="black"/>
                </a:solidFill>
                <a:latin typeface="Arial"/>
              </a:rPr>
              <a:pPr/>
              <a:t>7/2/13</a:t>
            </a:fld>
            <a:endParaRPr lang="en-US">
              <a:solidFill>
                <a:prstClr val="black"/>
              </a:solidFill>
              <a:latin typeface="Aria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Aria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A614EBD-6B1A-7545-867A-6F69CA44DAD2}" type="slidenum">
              <a:rPr lang="en-US" smtClean="0">
                <a:solidFill>
                  <a:prstClr val="black"/>
                </a:solidFill>
                <a:latin typeface="Arial"/>
              </a:rPr>
              <a:pPr/>
              <a:t>‹#›</a:t>
            </a:fld>
            <a:endParaRPr lang="en-US">
              <a:solidFill>
                <a:prstClr val="black"/>
              </a:solidFill>
              <a:latin typeface="Arial"/>
            </a:endParaRPr>
          </a:p>
        </p:txBody>
      </p:sp>
    </p:spTree>
    <p:extLst>
      <p:ext uri="{BB962C8B-B14F-4D97-AF65-F5344CB8AC3E}">
        <p14:creationId xmlns:p14="http://schemas.microsoft.com/office/powerpoint/2010/main" val="9055774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CE4B288-024F-6F4E-916E-4C9099F69439}" type="datetimeFigureOut">
              <a:rPr lang="en-US" smtClean="0">
                <a:solidFill>
                  <a:prstClr val="black"/>
                </a:solidFill>
                <a:latin typeface="Arial"/>
              </a:rPr>
              <a:pPr/>
              <a:t>7/2/13</a:t>
            </a:fld>
            <a:endParaRPr lang="en-US">
              <a:solidFill>
                <a:prstClr val="black"/>
              </a:solidFill>
              <a:latin typeface="Aria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Aria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A614EBD-6B1A-7545-867A-6F69CA44DAD2}" type="slidenum">
              <a:rPr lang="en-US" smtClean="0">
                <a:solidFill>
                  <a:prstClr val="black"/>
                </a:solidFill>
                <a:latin typeface="Arial"/>
              </a:rPr>
              <a:pPr/>
              <a:t>‹#›</a:t>
            </a:fld>
            <a:endParaRPr lang="en-US">
              <a:solidFill>
                <a:prstClr val="black"/>
              </a:solidFill>
              <a:latin typeface="Arial"/>
            </a:endParaRPr>
          </a:p>
        </p:txBody>
      </p:sp>
    </p:spTree>
    <p:extLst>
      <p:ext uri="{BB962C8B-B14F-4D97-AF65-F5344CB8AC3E}">
        <p14:creationId xmlns:p14="http://schemas.microsoft.com/office/powerpoint/2010/main" val="22002035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CE4B288-024F-6F4E-916E-4C9099F69439}" type="datetimeFigureOut">
              <a:rPr lang="en-US" smtClean="0">
                <a:solidFill>
                  <a:prstClr val="black"/>
                </a:solidFill>
                <a:latin typeface="Arial"/>
              </a:rPr>
              <a:pPr/>
              <a:t>7/2/13</a:t>
            </a:fld>
            <a:endParaRPr lang="en-US">
              <a:solidFill>
                <a:prstClr val="black"/>
              </a:solidFill>
              <a:latin typeface="Aria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Aria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A614EBD-6B1A-7545-867A-6F69CA44DAD2}" type="slidenum">
              <a:rPr lang="en-US" smtClean="0">
                <a:solidFill>
                  <a:prstClr val="black"/>
                </a:solidFill>
                <a:latin typeface="Arial"/>
              </a:rPr>
              <a:pPr/>
              <a:t>‹#›</a:t>
            </a:fld>
            <a:endParaRPr lang="en-US">
              <a:solidFill>
                <a:prstClr val="black"/>
              </a:solidFill>
              <a:latin typeface="Arial"/>
            </a:endParaRPr>
          </a:p>
        </p:txBody>
      </p:sp>
    </p:spTree>
    <p:extLst>
      <p:ext uri="{BB962C8B-B14F-4D97-AF65-F5344CB8AC3E}">
        <p14:creationId xmlns:p14="http://schemas.microsoft.com/office/powerpoint/2010/main" val="76279738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3553419"/>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13359625"/>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098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4568412"/>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6060463"/>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08175505"/>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CE4B288-024F-6F4E-916E-4C9099F69439}" type="datetimeFigureOut">
              <a:rPr lang="en-US" smtClean="0"/>
              <a:t>7/2/13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A614EBD-6B1A-7545-867A-6F69CA44DAD2}" type="slidenum">
              <a:rPr lang="en-US" smtClean="0"/>
              <a:t>‹#›</a:t>
            </a:fld>
            <a:endParaRPr lang="en-US"/>
          </a:p>
        </p:txBody>
      </p:sp>
    </p:spTree>
    <p:extLst>
      <p:ext uri="{BB962C8B-B14F-4D97-AF65-F5344CB8AC3E}">
        <p14:creationId xmlns:p14="http://schemas.microsoft.com/office/powerpoint/2010/main" val="3076168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534095"/>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96039313"/>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1048985"/>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7770306"/>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066800"/>
            <a:ext cx="19431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066800"/>
            <a:ext cx="56769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1684519"/>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CE4B288-024F-6F4E-916E-4C9099F69439}" type="datetimeFigureOut">
              <a:rPr lang="en-US" smtClean="0"/>
              <a:t>7/2/13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A614EBD-6B1A-7545-867A-6F69CA44DAD2}" type="slidenum">
              <a:rPr lang="en-US" smtClean="0"/>
              <a:t>‹#›</a:t>
            </a:fld>
            <a:endParaRPr lang="en-US"/>
          </a:p>
        </p:txBody>
      </p:sp>
    </p:spTree>
    <p:extLst>
      <p:ext uri="{BB962C8B-B14F-4D97-AF65-F5344CB8AC3E}">
        <p14:creationId xmlns:p14="http://schemas.microsoft.com/office/powerpoint/2010/main" val="21028361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CE4B288-024F-6F4E-916E-4C9099F69439}" type="datetimeFigureOut">
              <a:rPr lang="en-US" smtClean="0"/>
              <a:t>7/2/13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A614EBD-6B1A-7545-867A-6F69CA44DAD2}" type="slidenum">
              <a:rPr lang="en-US" smtClean="0"/>
              <a:t>‹#›</a:t>
            </a:fld>
            <a:endParaRPr lang="en-US"/>
          </a:p>
        </p:txBody>
      </p:sp>
    </p:spTree>
    <p:extLst>
      <p:ext uri="{BB962C8B-B14F-4D97-AF65-F5344CB8AC3E}">
        <p14:creationId xmlns:p14="http://schemas.microsoft.com/office/powerpoint/2010/main" val="18461414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CE4B288-024F-6F4E-916E-4C9099F69439}" type="datetimeFigureOut">
              <a:rPr lang="en-US" smtClean="0"/>
              <a:t>7/2/13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A614EBD-6B1A-7545-867A-6F69CA44DAD2}" type="slidenum">
              <a:rPr lang="en-US" smtClean="0"/>
              <a:t>‹#›</a:t>
            </a:fld>
            <a:endParaRPr lang="en-US"/>
          </a:p>
        </p:txBody>
      </p:sp>
    </p:spTree>
    <p:extLst>
      <p:ext uri="{BB962C8B-B14F-4D97-AF65-F5344CB8AC3E}">
        <p14:creationId xmlns:p14="http://schemas.microsoft.com/office/powerpoint/2010/main" val="372786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CE4B288-024F-6F4E-916E-4C9099F69439}" type="datetimeFigureOut">
              <a:rPr lang="en-US" smtClean="0"/>
              <a:t>7/2/13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A614EBD-6B1A-7545-867A-6F69CA44DAD2}" type="slidenum">
              <a:rPr lang="en-US" smtClean="0"/>
              <a:t>‹#›</a:t>
            </a:fld>
            <a:endParaRPr lang="en-US"/>
          </a:p>
        </p:txBody>
      </p:sp>
    </p:spTree>
    <p:extLst>
      <p:ext uri="{BB962C8B-B14F-4D97-AF65-F5344CB8AC3E}">
        <p14:creationId xmlns:p14="http://schemas.microsoft.com/office/powerpoint/2010/main" val="479147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CE4B288-024F-6F4E-916E-4C9099F69439}" type="datetimeFigureOut">
              <a:rPr lang="en-US" smtClean="0"/>
              <a:t>7/2/13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A614EBD-6B1A-7545-867A-6F69CA44DAD2}" type="slidenum">
              <a:rPr lang="en-US" smtClean="0"/>
              <a:t>‹#›</a:t>
            </a:fld>
            <a:endParaRPr lang="en-US"/>
          </a:p>
        </p:txBody>
      </p:sp>
    </p:spTree>
    <p:extLst>
      <p:ext uri="{BB962C8B-B14F-4D97-AF65-F5344CB8AC3E}">
        <p14:creationId xmlns:p14="http://schemas.microsoft.com/office/powerpoint/2010/main" val="4237997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image" Target="../media/image1.jp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theme" Target="../theme/theme4.xml"/><Relationship Id="rId12" Type="http://schemas.openxmlformats.org/officeDocument/2006/relationships/image" Target="../media/image3.pn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RTP_SlideBackground-ONS13_v1fr-bullet.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4602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591"/>
            <a:ext cx="8229600" cy="516636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0363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xStyles>
    <p:titleStyle>
      <a:lvl1pPr algn="l" defTabSz="457200" rtl="0" eaLnBrk="1" latinLnBrk="0" hangingPunct="1">
        <a:spcBef>
          <a:spcPct val="0"/>
        </a:spcBef>
        <a:buNone/>
        <a:defRPr sz="2800" b="1" kern="1200">
          <a:solidFill>
            <a:srgbClr val="ECBB33"/>
          </a:solidFill>
          <a:latin typeface="+mj-lt"/>
          <a:ea typeface="+mj-ea"/>
          <a:cs typeface="+mj-cs"/>
        </a:defRPr>
      </a:lvl1pPr>
    </p:titleStyle>
    <p:bodyStyle>
      <a:lvl1pPr marL="342900" indent="-342900" algn="l" defTabSz="457200" rtl="0" eaLnBrk="1" latinLnBrk="0" hangingPunct="1">
        <a:spcBef>
          <a:spcPct val="20000"/>
        </a:spcBef>
        <a:buFont typeface="Arial"/>
        <a:buChar char="•"/>
        <a:defRPr sz="25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5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5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5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5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4"/>
          <p:cNvSpPr>
            <a:spLocks noGrp="1" noChangeArrowheads="1"/>
          </p:cNvSpPr>
          <p:nvPr>
            <p:ph type="body" idx="1"/>
          </p:nvPr>
        </p:nvSpPr>
        <p:spPr bwMode="auto">
          <a:xfrm>
            <a:off x="685800" y="1525588"/>
            <a:ext cx="7772400"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25"/>
          <p:cNvSpPr>
            <a:spLocks noGrp="1" noChangeArrowheads="1"/>
          </p:cNvSpPr>
          <p:nvPr>
            <p:ph type="title"/>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7893741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xStyles>
    <p:titleStyle>
      <a:lvl1pPr algn="l" rtl="0" eaLnBrk="0" fontAlgn="base" hangingPunct="0">
        <a:lnSpc>
          <a:spcPct val="90000"/>
        </a:lnSpc>
        <a:spcBef>
          <a:spcPct val="0"/>
        </a:spcBef>
        <a:spcAft>
          <a:spcPct val="0"/>
        </a:spcAft>
        <a:defRPr sz="2600" b="1">
          <a:solidFill>
            <a:srgbClr val="ECBB33"/>
          </a:solidFill>
          <a:latin typeface="Arial" pitchFamily="1" charset="0"/>
          <a:ea typeface="ヒラギノ角ゴ Pro W3" charset="-128"/>
          <a:cs typeface="ヒラギノ角ゴ Pro W3" charset="-128"/>
        </a:defRPr>
      </a:lvl1pPr>
      <a:lvl2pPr algn="l" rtl="0" eaLnBrk="0" fontAlgn="base" hangingPunct="0">
        <a:lnSpc>
          <a:spcPct val="90000"/>
        </a:lnSpc>
        <a:spcBef>
          <a:spcPct val="0"/>
        </a:spcBef>
        <a:spcAft>
          <a:spcPct val="0"/>
        </a:spcAft>
        <a:defRPr sz="2600" b="1">
          <a:solidFill>
            <a:srgbClr val="ECBB33"/>
          </a:solidFill>
          <a:latin typeface="Arial" pitchFamily="1" charset="0"/>
          <a:ea typeface="ヒラギノ角ゴ Pro W3" charset="-128"/>
          <a:cs typeface="ヒラギノ角ゴ Pro W3" charset="-128"/>
        </a:defRPr>
      </a:lvl2pPr>
      <a:lvl3pPr algn="l" rtl="0" eaLnBrk="0" fontAlgn="base" hangingPunct="0">
        <a:lnSpc>
          <a:spcPct val="90000"/>
        </a:lnSpc>
        <a:spcBef>
          <a:spcPct val="0"/>
        </a:spcBef>
        <a:spcAft>
          <a:spcPct val="0"/>
        </a:spcAft>
        <a:defRPr sz="2600" b="1">
          <a:solidFill>
            <a:srgbClr val="ECBB33"/>
          </a:solidFill>
          <a:latin typeface="Arial" pitchFamily="1" charset="0"/>
          <a:ea typeface="ヒラギノ角ゴ Pro W3" charset="-128"/>
          <a:cs typeface="ヒラギノ角ゴ Pro W3" charset="-128"/>
        </a:defRPr>
      </a:lvl3pPr>
      <a:lvl4pPr algn="l" rtl="0" eaLnBrk="0" fontAlgn="base" hangingPunct="0">
        <a:lnSpc>
          <a:spcPct val="90000"/>
        </a:lnSpc>
        <a:spcBef>
          <a:spcPct val="0"/>
        </a:spcBef>
        <a:spcAft>
          <a:spcPct val="0"/>
        </a:spcAft>
        <a:defRPr sz="2600" b="1">
          <a:solidFill>
            <a:srgbClr val="ECBB33"/>
          </a:solidFill>
          <a:latin typeface="Arial" pitchFamily="1" charset="0"/>
          <a:ea typeface="ヒラギノ角ゴ Pro W3" charset="-128"/>
          <a:cs typeface="ヒラギノ角ゴ Pro W3" charset="-128"/>
        </a:defRPr>
      </a:lvl4pPr>
      <a:lvl5pPr algn="l" rtl="0" eaLnBrk="0" fontAlgn="base" hangingPunct="0">
        <a:lnSpc>
          <a:spcPct val="90000"/>
        </a:lnSpc>
        <a:spcBef>
          <a:spcPct val="0"/>
        </a:spcBef>
        <a:spcAft>
          <a:spcPct val="0"/>
        </a:spcAft>
        <a:defRPr sz="2600" b="1">
          <a:solidFill>
            <a:srgbClr val="ECBB33"/>
          </a:solidFill>
          <a:latin typeface="Arial" pitchFamily="1" charset="0"/>
          <a:ea typeface="ヒラギノ角ゴ Pro W3" charset="-128"/>
          <a:cs typeface="ヒラギノ角ゴ Pro W3" charset="-128"/>
        </a:defRPr>
      </a:lvl5pPr>
      <a:lvl6pPr marL="457200" algn="l" rtl="0" fontAlgn="base">
        <a:lnSpc>
          <a:spcPct val="90000"/>
        </a:lnSpc>
        <a:spcBef>
          <a:spcPct val="0"/>
        </a:spcBef>
        <a:spcAft>
          <a:spcPct val="0"/>
        </a:spcAft>
        <a:defRPr sz="2600">
          <a:solidFill>
            <a:schemeClr val="bg1"/>
          </a:solidFill>
          <a:latin typeface="Arial Bold" pitchFamily="-111" charset="0"/>
        </a:defRPr>
      </a:lvl6pPr>
      <a:lvl7pPr marL="914400" algn="l" rtl="0" fontAlgn="base">
        <a:lnSpc>
          <a:spcPct val="90000"/>
        </a:lnSpc>
        <a:spcBef>
          <a:spcPct val="0"/>
        </a:spcBef>
        <a:spcAft>
          <a:spcPct val="0"/>
        </a:spcAft>
        <a:defRPr sz="2600">
          <a:solidFill>
            <a:schemeClr val="bg1"/>
          </a:solidFill>
          <a:latin typeface="Arial Bold" pitchFamily="-111" charset="0"/>
        </a:defRPr>
      </a:lvl7pPr>
      <a:lvl8pPr marL="1371600" algn="l" rtl="0" fontAlgn="base">
        <a:lnSpc>
          <a:spcPct val="90000"/>
        </a:lnSpc>
        <a:spcBef>
          <a:spcPct val="0"/>
        </a:spcBef>
        <a:spcAft>
          <a:spcPct val="0"/>
        </a:spcAft>
        <a:defRPr sz="2600">
          <a:solidFill>
            <a:schemeClr val="bg1"/>
          </a:solidFill>
          <a:latin typeface="Arial Bold" pitchFamily="-111" charset="0"/>
        </a:defRPr>
      </a:lvl8pPr>
      <a:lvl9pPr marL="1828800" algn="l" rtl="0" fontAlgn="base">
        <a:lnSpc>
          <a:spcPct val="90000"/>
        </a:lnSpc>
        <a:spcBef>
          <a:spcPct val="0"/>
        </a:spcBef>
        <a:spcAft>
          <a:spcPct val="0"/>
        </a:spcAft>
        <a:defRPr sz="2600">
          <a:solidFill>
            <a:schemeClr val="bg1"/>
          </a:solidFill>
          <a:latin typeface="Arial Bold" pitchFamily="-111" charset="0"/>
        </a:defRPr>
      </a:lvl9pPr>
    </p:titleStyle>
    <p:bodyStyle>
      <a:lvl1pPr marL="342900" indent="-342900" algn="l" rtl="0" eaLnBrk="0" fontAlgn="base" hangingPunct="0">
        <a:spcBef>
          <a:spcPct val="20000"/>
        </a:spcBef>
        <a:spcAft>
          <a:spcPct val="0"/>
        </a:spcAft>
        <a:buChar char="•"/>
        <a:defRPr sz="2500">
          <a:solidFill>
            <a:schemeClr val="tx1"/>
          </a:solidFill>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har char="–"/>
        <a:defRPr sz="2500">
          <a:solidFill>
            <a:schemeClr val="tx1"/>
          </a:solidFill>
          <a:latin typeface="+mn-lt"/>
          <a:ea typeface="ヒラギノ角ゴ Pro W3" charset="-128"/>
          <a:cs typeface="ヒラギノ角ゴ Pro W3" charset="0"/>
        </a:defRPr>
      </a:lvl2pPr>
      <a:lvl3pPr marL="1143000" indent="-228600" algn="l" rtl="0" eaLnBrk="0" fontAlgn="base" hangingPunct="0">
        <a:spcBef>
          <a:spcPct val="20000"/>
        </a:spcBef>
        <a:spcAft>
          <a:spcPct val="0"/>
        </a:spcAft>
        <a:buChar char="•"/>
        <a:defRPr sz="2500">
          <a:solidFill>
            <a:schemeClr val="tx1"/>
          </a:solidFill>
          <a:latin typeface="+mn-lt"/>
          <a:ea typeface="ＭＳ Ｐゴシック" charset="-128"/>
          <a:cs typeface="ＭＳ Ｐゴシック" pitchFamily="-111" charset="-128"/>
        </a:defRPr>
      </a:lvl3pPr>
      <a:lvl4pPr marL="1600200" indent="-228600" algn="l" rtl="0" eaLnBrk="0" fontAlgn="base" hangingPunct="0">
        <a:spcBef>
          <a:spcPct val="20000"/>
        </a:spcBef>
        <a:spcAft>
          <a:spcPct val="0"/>
        </a:spcAft>
        <a:buChar char="–"/>
        <a:defRPr sz="25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500">
          <a:solidFill>
            <a:schemeClr val="tx1"/>
          </a:solidFill>
          <a:latin typeface="+mn-lt"/>
          <a:ea typeface="ＭＳ Ｐゴシック" charset="-128"/>
        </a:defRPr>
      </a:lvl5pPr>
      <a:lvl6pPr marL="2514600" indent="-228600" algn="l" rtl="0" fontAlgn="base">
        <a:spcBef>
          <a:spcPct val="20000"/>
        </a:spcBef>
        <a:spcAft>
          <a:spcPct val="0"/>
        </a:spcAft>
        <a:buChar char="»"/>
        <a:defRPr sz="2500">
          <a:solidFill>
            <a:srgbClr val="CDE7F3"/>
          </a:solidFill>
          <a:latin typeface="+mn-lt"/>
          <a:ea typeface="ヒラギノ角ゴ Pro W3" charset="-128"/>
        </a:defRPr>
      </a:lvl6pPr>
      <a:lvl7pPr marL="2971800" indent="-228600" algn="l" rtl="0" fontAlgn="base">
        <a:spcBef>
          <a:spcPct val="20000"/>
        </a:spcBef>
        <a:spcAft>
          <a:spcPct val="0"/>
        </a:spcAft>
        <a:buChar char="»"/>
        <a:defRPr sz="2500">
          <a:solidFill>
            <a:srgbClr val="CDE7F3"/>
          </a:solidFill>
          <a:latin typeface="+mn-lt"/>
          <a:ea typeface="ヒラギノ角ゴ Pro W3" charset="-128"/>
        </a:defRPr>
      </a:lvl7pPr>
      <a:lvl8pPr marL="3429000" indent="-228600" algn="l" rtl="0" fontAlgn="base">
        <a:spcBef>
          <a:spcPct val="20000"/>
        </a:spcBef>
        <a:spcAft>
          <a:spcPct val="0"/>
        </a:spcAft>
        <a:buChar char="»"/>
        <a:defRPr sz="2500">
          <a:solidFill>
            <a:srgbClr val="CDE7F3"/>
          </a:solidFill>
          <a:latin typeface="+mn-lt"/>
          <a:ea typeface="ヒラギノ角ゴ Pro W3" charset="-128"/>
        </a:defRPr>
      </a:lvl8pPr>
      <a:lvl9pPr marL="3886200" indent="-228600" algn="l" rtl="0" fontAlgn="base">
        <a:spcBef>
          <a:spcPct val="20000"/>
        </a:spcBef>
        <a:spcAft>
          <a:spcPct val="0"/>
        </a:spcAft>
        <a:buChar char="»"/>
        <a:defRPr sz="2500">
          <a:solidFill>
            <a:srgbClr val="CDE7F3"/>
          </a:solidFill>
          <a:latin typeface="+mn-lt"/>
          <a:ea typeface="ヒラギノ角ゴ Pro W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RTP_SlideBackground-ONS13_v1fr-bullet.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46029"/>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591"/>
            <a:ext cx="8229600" cy="516636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1126000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txStyles>
    <p:titleStyle>
      <a:lvl1pPr algn="l" defTabSz="457200" rtl="0" eaLnBrk="1" latinLnBrk="0" hangingPunct="1">
        <a:spcBef>
          <a:spcPct val="0"/>
        </a:spcBef>
        <a:buNone/>
        <a:defRPr sz="2800" b="1" kern="1200">
          <a:solidFill>
            <a:srgbClr val="ECBB33"/>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500" kern="1200">
          <a:solidFill>
            <a:schemeClr val="bg1"/>
          </a:solidFill>
          <a:latin typeface="Arial"/>
          <a:ea typeface="+mn-ea"/>
          <a:cs typeface="Arial"/>
        </a:defRPr>
      </a:lvl1pPr>
      <a:lvl2pPr marL="742950" indent="-285750" algn="l" defTabSz="457200" rtl="0" eaLnBrk="1" latinLnBrk="0" hangingPunct="1">
        <a:spcBef>
          <a:spcPct val="20000"/>
        </a:spcBef>
        <a:buFont typeface="Arial"/>
        <a:buChar char="–"/>
        <a:defRPr sz="2500" kern="1200">
          <a:solidFill>
            <a:schemeClr val="bg1"/>
          </a:solidFill>
          <a:latin typeface="Arial"/>
          <a:ea typeface="+mn-ea"/>
          <a:cs typeface="Arial"/>
        </a:defRPr>
      </a:lvl2pPr>
      <a:lvl3pPr marL="1143000" indent="-228600" algn="l" defTabSz="457200" rtl="0" eaLnBrk="1" latinLnBrk="0" hangingPunct="1">
        <a:spcBef>
          <a:spcPct val="20000"/>
        </a:spcBef>
        <a:buFont typeface="Arial"/>
        <a:buChar char="•"/>
        <a:defRPr sz="2500" kern="1200">
          <a:solidFill>
            <a:schemeClr val="bg1"/>
          </a:solidFill>
          <a:latin typeface="Arial"/>
          <a:ea typeface="+mn-ea"/>
          <a:cs typeface="Arial"/>
        </a:defRPr>
      </a:lvl3pPr>
      <a:lvl4pPr marL="1600200" indent="-228600" algn="l" defTabSz="457200" rtl="0" eaLnBrk="1" latinLnBrk="0" hangingPunct="1">
        <a:spcBef>
          <a:spcPct val="20000"/>
        </a:spcBef>
        <a:buFont typeface="Arial"/>
        <a:buChar char="–"/>
        <a:defRPr sz="2500" kern="1200">
          <a:solidFill>
            <a:schemeClr val="bg1"/>
          </a:solidFill>
          <a:latin typeface="Arial"/>
          <a:ea typeface="+mn-ea"/>
          <a:cs typeface="Arial"/>
        </a:defRPr>
      </a:lvl4pPr>
      <a:lvl5pPr marL="2057400" indent="-228600" algn="l" defTabSz="457200" rtl="0" eaLnBrk="1" latinLnBrk="0" hangingPunct="1">
        <a:spcBef>
          <a:spcPct val="20000"/>
        </a:spcBef>
        <a:buFont typeface="Arial"/>
        <a:buChar char="»"/>
        <a:defRPr sz="2500" kern="1200">
          <a:solidFill>
            <a:schemeClr val="bg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Rectangle 24"/>
          <p:cNvSpPr>
            <a:spLocks noGrp="1" noChangeArrowheads="1"/>
          </p:cNvSpPr>
          <p:nvPr>
            <p:ph type="body" idx="1"/>
          </p:nvPr>
        </p:nvSpPr>
        <p:spPr bwMode="auto">
          <a:xfrm>
            <a:off x="685800" y="1525588"/>
            <a:ext cx="7772400" cy="488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25"/>
          <p:cNvSpPr>
            <a:spLocks noGrp="1" noChangeArrowheads="1"/>
          </p:cNvSpPr>
          <p:nvPr>
            <p:ph type="title"/>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54833839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Lst>
  <p:transition xmlns:p14="http://schemas.microsoft.com/office/powerpoint/2010/main"/>
  <p:txStyles>
    <p:titleStyle>
      <a:lvl1pPr algn="l" rtl="0" eaLnBrk="0" fontAlgn="base" hangingPunct="0">
        <a:lnSpc>
          <a:spcPct val="90000"/>
        </a:lnSpc>
        <a:spcBef>
          <a:spcPct val="0"/>
        </a:spcBef>
        <a:spcAft>
          <a:spcPct val="0"/>
        </a:spcAft>
        <a:defRPr sz="2600" b="1">
          <a:solidFill>
            <a:srgbClr val="ECBB33"/>
          </a:solidFill>
          <a:latin typeface="Arial" pitchFamily="1" charset="0"/>
          <a:ea typeface="ヒラギノ角ゴ Pro W3" charset="-128"/>
          <a:cs typeface="ヒラギノ角ゴ Pro W3" charset="-128"/>
        </a:defRPr>
      </a:lvl1pPr>
      <a:lvl2pPr algn="l" rtl="0" eaLnBrk="0" fontAlgn="base" hangingPunct="0">
        <a:lnSpc>
          <a:spcPct val="90000"/>
        </a:lnSpc>
        <a:spcBef>
          <a:spcPct val="0"/>
        </a:spcBef>
        <a:spcAft>
          <a:spcPct val="0"/>
        </a:spcAft>
        <a:defRPr sz="2600" b="1">
          <a:solidFill>
            <a:srgbClr val="ECBB33"/>
          </a:solidFill>
          <a:latin typeface="Arial" pitchFamily="1" charset="0"/>
          <a:ea typeface="ヒラギノ角ゴ Pro W3" charset="-128"/>
          <a:cs typeface="ヒラギノ角ゴ Pro W3" charset="-128"/>
        </a:defRPr>
      </a:lvl2pPr>
      <a:lvl3pPr algn="l" rtl="0" eaLnBrk="0" fontAlgn="base" hangingPunct="0">
        <a:lnSpc>
          <a:spcPct val="90000"/>
        </a:lnSpc>
        <a:spcBef>
          <a:spcPct val="0"/>
        </a:spcBef>
        <a:spcAft>
          <a:spcPct val="0"/>
        </a:spcAft>
        <a:defRPr sz="2600" b="1">
          <a:solidFill>
            <a:srgbClr val="ECBB33"/>
          </a:solidFill>
          <a:latin typeface="Arial" pitchFamily="1" charset="0"/>
          <a:ea typeface="ヒラギノ角ゴ Pro W3" charset="-128"/>
          <a:cs typeface="ヒラギノ角ゴ Pro W3" charset="-128"/>
        </a:defRPr>
      </a:lvl3pPr>
      <a:lvl4pPr algn="l" rtl="0" eaLnBrk="0" fontAlgn="base" hangingPunct="0">
        <a:lnSpc>
          <a:spcPct val="90000"/>
        </a:lnSpc>
        <a:spcBef>
          <a:spcPct val="0"/>
        </a:spcBef>
        <a:spcAft>
          <a:spcPct val="0"/>
        </a:spcAft>
        <a:defRPr sz="2600" b="1">
          <a:solidFill>
            <a:srgbClr val="ECBB33"/>
          </a:solidFill>
          <a:latin typeface="Arial" pitchFamily="1" charset="0"/>
          <a:ea typeface="ヒラギノ角ゴ Pro W3" charset="-128"/>
          <a:cs typeface="ヒラギノ角ゴ Pro W3" charset="-128"/>
        </a:defRPr>
      </a:lvl4pPr>
      <a:lvl5pPr algn="l" rtl="0" eaLnBrk="0" fontAlgn="base" hangingPunct="0">
        <a:lnSpc>
          <a:spcPct val="90000"/>
        </a:lnSpc>
        <a:spcBef>
          <a:spcPct val="0"/>
        </a:spcBef>
        <a:spcAft>
          <a:spcPct val="0"/>
        </a:spcAft>
        <a:defRPr sz="2600" b="1">
          <a:solidFill>
            <a:srgbClr val="ECBB33"/>
          </a:solidFill>
          <a:latin typeface="Arial" pitchFamily="1" charset="0"/>
          <a:ea typeface="ヒラギノ角ゴ Pro W3" charset="-128"/>
          <a:cs typeface="ヒラギノ角ゴ Pro W3" charset="-128"/>
        </a:defRPr>
      </a:lvl5pPr>
      <a:lvl6pPr marL="457200" algn="l" rtl="0" fontAlgn="base">
        <a:lnSpc>
          <a:spcPct val="90000"/>
        </a:lnSpc>
        <a:spcBef>
          <a:spcPct val="0"/>
        </a:spcBef>
        <a:spcAft>
          <a:spcPct val="0"/>
        </a:spcAft>
        <a:defRPr sz="2600">
          <a:solidFill>
            <a:schemeClr val="bg1"/>
          </a:solidFill>
          <a:latin typeface="Arial Bold" pitchFamily="-111" charset="0"/>
        </a:defRPr>
      </a:lvl6pPr>
      <a:lvl7pPr marL="914400" algn="l" rtl="0" fontAlgn="base">
        <a:lnSpc>
          <a:spcPct val="90000"/>
        </a:lnSpc>
        <a:spcBef>
          <a:spcPct val="0"/>
        </a:spcBef>
        <a:spcAft>
          <a:spcPct val="0"/>
        </a:spcAft>
        <a:defRPr sz="2600">
          <a:solidFill>
            <a:schemeClr val="bg1"/>
          </a:solidFill>
          <a:latin typeface="Arial Bold" pitchFamily="-111" charset="0"/>
        </a:defRPr>
      </a:lvl7pPr>
      <a:lvl8pPr marL="1371600" algn="l" rtl="0" fontAlgn="base">
        <a:lnSpc>
          <a:spcPct val="90000"/>
        </a:lnSpc>
        <a:spcBef>
          <a:spcPct val="0"/>
        </a:spcBef>
        <a:spcAft>
          <a:spcPct val="0"/>
        </a:spcAft>
        <a:defRPr sz="2600">
          <a:solidFill>
            <a:schemeClr val="bg1"/>
          </a:solidFill>
          <a:latin typeface="Arial Bold" pitchFamily="-111" charset="0"/>
        </a:defRPr>
      </a:lvl8pPr>
      <a:lvl9pPr marL="1828800" algn="l" rtl="0" fontAlgn="base">
        <a:lnSpc>
          <a:spcPct val="90000"/>
        </a:lnSpc>
        <a:spcBef>
          <a:spcPct val="0"/>
        </a:spcBef>
        <a:spcAft>
          <a:spcPct val="0"/>
        </a:spcAft>
        <a:defRPr sz="2600">
          <a:solidFill>
            <a:schemeClr val="bg1"/>
          </a:solidFill>
          <a:latin typeface="Arial Bold" pitchFamily="-111" charset="0"/>
        </a:defRPr>
      </a:lvl9pPr>
    </p:titleStyle>
    <p:bodyStyle>
      <a:lvl1pPr marL="342900" indent="-342900" algn="l" rtl="0" eaLnBrk="0" fontAlgn="base" hangingPunct="0">
        <a:spcBef>
          <a:spcPct val="20000"/>
        </a:spcBef>
        <a:spcAft>
          <a:spcPct val="0"/>
        </a:spcAft>
        <a:buChar char="•"/>
        <a:defRPr sz="2500">
          <a:solidFill>
            <a:schemeClr val="tx1"/>
          </a:solidFill>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har char="–"/>
        <a:defRPr sz="2500">
          <a:solidFill>
            <a:schemeClr val="tx1"/>
          </a:solidFill>
          <a:latin typeface="+mn-lt"/>
          <a:ea typeface="ヒラギノ角ゴ Pro W3" charset="-128"/>
          <a:cs typeface="ヒラギノ角ゴ Pro W3" charset="0"/>
        </a:defRPr>
      </a:lvl2pPr>
      <a:lvl3pPr marL="1143000" indent="-228600" algn="l" rtl="0" eaLnBrk="0" fontAlgn="base" hangingPunct="0">
        <a:spcBef>
          <a:spcPct val="20000"/>
        </a:spcBef>
        <a:spcAft>
          <a:spcPct val="0"/>
        </a:spcAft>
        <a:buChar char="•"/>
        <a:defRPr sz="2500">
          <a:solidFill>
            <a:schemeClr val="tx1"/>
          </a:solidFill>
          <a:latin typeface="+mn-lt"/>
          <a:ea typeface="ＭＳ Ｐゴシック" charset="-128"/>
          <a:cs typeface="ＭＳ Ｐゴシック" pitchFamily="-111" charset="-128"/>
        </a:defRPr>
      </a:lvl3pPr>
      <a:lvl4pPr marL="1600200" indent="-228600" algn="l" rtl="0" eaLnBrk="0" fontAlgn="base" hangingPunct="0">
        <a:spcBef>
          <a:spcPct val="20000"/>
        </a:spcBef>
        <a:spcAft>
          <a:spcPct val="0"/>
        </a:spcAft>
        <a:buChar char="–"/>
        <a:defRPr sz="25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500">
          <a:solidFill>
            <a:schemeClr val="tx1"/>
          </a:solidFill>
          <a:latin typeface="+mn-lt"/>
          <a:ea typeface="ＭＳ Ｐゴシック" charset="-128"/>
        </a:defRPr>
      </a:lvl5pPr>
      <a:lvl6pPr marL="2514600" indent="-228600" algn="l" rtl="0" fontAlgn="base">
        <a:spcBef>
          <a:spcPct val="20000"/>
        </a:spcBef>
        <a:spcAft>
          <a:spcPct val="0"/>
        </a:spcAft>
        <a:buChar char="»"/>
        <a:defRPr sz="2500">
          <a:solidFill>
            <a:srgbClr val="CDE7F3"/>
          </a:solidFill>
          <a:latin typeface="+mn-lt"/>
          <a:ea typeface="ヒラギノ角ゴ Pro W3" charset="-128"/>
        </a:defRPr>
      </a:lvl6pPr>
      <a:lvl7pPr marL="2971800" indent="-228600" algn="l" rtl="0" fontAlgn="base">
        <a:spcBef>
          <a:spcPct val="20000"/>
        </a:spcBef>
        <a:spcAft>
          <a:spcPct val="0"/>
        </a:spcAft>
        <a:buChar char="»"/>
        <a:defRPr sz="2500">
          <a:solidFill>
            <a:srgbClr val="CDE7F3"/>
          </a:solidFill>
          <a:latin typeface="+mn-lt"/>
          <a:ea typeface="ヒラギノ角ゴ Pro W3" charset="-128"/>
        </a:defRPr>
      </a:lvl7pPr>
      <a:lvl8pPr marL="3429000" indent="-228600" algn="l" rtl="0" fontAlgn="base">
        <a:spcBef>
          <a:spcPct val="20000"/>
        </a:spcBef>
        <a:spcAft>
          <a:spcPct val="0"/>
        </a:spcAft>
        <a:buChar char="»"/>
        <a:defRPr sz="2500">
          <a:solidFill>
            <a:srgbClr val="CDE7F3"/>
          </a:solidFill>
          <a:latin typeface="+mn-lt"/>
          <a:ea typeface="ヒラギノ角ゴ Pro W3" charset="-128"/>
        </a:defRPr>
      </a:lvl8pPr>
      <a:lvl9pPr marL="3886200" indent="-228600" algn="l" rtl="0" fontAlgn="base">
        <a:spcBef>
          <a:spcPct val="20000"/>
        </a:spcBef>
        <a:spcAft>
          <a:spcPct val="0"/>
        </a:spcAft>
        <a:buChar char="»"/>
        <a:defRPr sz="2500">
          <a:solidFill>
            <a:srgbClr val="CDE7F3"/>
          </a:solidFill>
          <a:latin typeface="+mn-lt"/>
          <a:ea typeface="ヒラギノ角ゴ Pro W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5.xml"/><Relationship Id="rId5" Type="http://schemas.openxmlformats.org/officeDocument/2006/relationships/image" Target="../media/image9.png"/><Relationship Id="rId1" Type="http://schemas.microsoft.com/office/2007/relationships/media" Target="file://localhost/Users/frendina/Desktop/4-24_27/05%20-%20ONS%2013%20Breast%20Slides/TR_videoOfArm.MOV" TargetMode="External"/><Relationship Id="rId2" Type="http://schemas.openxmlformats.org/officeDocument/2006/relationships/video" Target="file://localhost/Users/frendina/Desktop/4-24_27/05%20-%20ONS%2013%20Breast%20Slides/TR_videoOfArm.MOV"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 Id="rId3"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3.jp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5.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1.jp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image" Target="../media/image18.png"/><Relationship Id="rId1" Type="http://schemas.openxmlformats.org/officeDocument/2006/relationships/tags" Target="../tags/tag1.xml"/><Relationship Id="rId2"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26.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6.xml"/><Relationship Id="rId3"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6.xml"/><Relationship Id="rId3"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6.xml"/><Relationship Id="rId3"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4.xml"/><Relationship Id="rId3" Type="http://schemas.openxmlformats.org/officeDocument/2006/relationships/image" Target="../media/image2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2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29.jpg"/><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30.jpeg"/></Relationships>
</file>

<file path=ppt/slides/_rels/slide72.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32.tiff"/><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981125" y="1900899"/>
            <a:ext cx="7155078" cy="3810000"/>
          </a:xfrm>
        </p:spPr>
        <p:txBody>
          <a:bodyPr>
            <a:normAutofit lnSpcReduction="10000"/>
          </a:bodyPr>
          <a:lstStyle/>
          <a:p>
            <a:pPr marL="0" indent="0" algn="ctr">
              <a:buFontTx/>
              <a:buNone/>
              <a:defRPr/>
            </a:pPr>
            <a:r>
              <a:rPr lang="en-US" b="1" dirty="0" smtClean="0"/>
              <a:t>Please note, these are the actual video-recorded proceedings from the live CME event and may include the use of trade names and other raw, unedited content. Select slides from the original presentation are omitted where Research To Practice was unable to obtain permission from the publication source and/or author. Links to view the actual reference materials have been provided for your use in place of any omitted slides.</a:t>
            </a:r>
          </a:p>
          <a:p>
            <a:pPr>
              <a:defRPr/>
            </a:pPr>
            <a:endParaRPr lang="en-US" dirty="0"/>
          </a:p>
        </p:txBody>
      </p:sp>
    </p:spTree>
    <p:extLst>
      <p:ext uri="{BB962C8B-B14F-4D97-AF65-F5344CB8AC3E}">
        <p14:creationId xmlns:p14="http://schemas.microsoft.com/office/powerpoint/2010/main" val="5453426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pPr eaLnBrk="1" hangingPunct="1"/>
            <a:r>
              <a:rPr lang="en-US" dirty="0">
                <a:latin typeface="Arial" charset="0"/>
                <a:ea typeface="ヒラギノ角ゴ Pro W3" charset="0"/>
                <a:cs typeface="ヒラギノ角ゴ Pro W3" charset="0"/>
              </a:rPr>
              <a:t>Agenda</a:t>
            </a:r>
            <a:endParaRPr lang="en-US" dirty="0">
              <a:latin typeface="Arial" charset="0"/>
              <a:ea typeface="ＭＳ Ｐゴシック" charset="0"/>
              <a:cs typeface="ＭＳ Ｐゴシック"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538510308"/>
              </p:ext>
            </p:extLst>
          </p:nvPr>
        </p:nvGraphicFramePr>
        <p:xfrm>
          <a:off x="381000" y="1345700"/>
          <a:ext cx="8382000" cy="3965210"/>
        </p:xfrm>
        <a:graphic>
          <a:graphicData uri="http://schemas.openxmlformats.org/drawingml/2006/table">
            <a:tbl>
              <a:tblPr/>
              <a:tblGrid>
                <a:gridCol w="8382000"/>
              </a:tblGrid>
              <a:tr h="3965210">
                <a:tc>
                  <a:txBody>
                    <a:bodyPr/>
                    <a:lstStyle/>
                    <a:p>
                      <a:pPr marL="0" marR="0" indent="0" algn="l" defTabSz="457200" rtl="0" eaLnBrk="1" fontAlgn="auto" latinLnBrk="0" hangingPunct="1">
                        <a:lnSpc>
                          <a:spcPct val="95000"/>
                        </a:lnSpc>
                        <a:spcBef>
                          <a:spcPts val="600"/>
                        </a:spcBef>
                        <a:spcAft>
                          <a:spcPts val="0"/>
                        </a:spcAft>
                        <a:buClrTx/>
                        <a:buSzTx/>
                        <a:buFontTx/>
                        <a:buNone/>
                        <a:tabLst/>
                        <a:defRPr/>
                      </a:pPr>
                      <a:r>
                        <a:rPr kumimoji="0" lang="en-US" sz="2400" b="1" i="0" u="none" strike="noStrike" cap="none" normalizeH="0" baseline="0" dirty="0">
                          <a:ln>
                            <a:noFill/>
                          </a:ln>
                          <a:solidFill>
                            <a:srgbClr val="ECBB33"/>
                          </a:solidFill>
                          <a:effectLst/>
                          <a:latin typeface="Arial" charset="0"/>
                          <a:ea typeface="ヒラギノ角ゴ Pro W3" charset="0"/>
                          <a:cs typeface="ヒラギノ角ゴ Pro W3" charset="0"/>
                        </a:rPr>
                        <a:t>Module </a:t>
                      </a:r>
                      <a:r>
                        <a:rPr kumimoji="0" lang="en-US" sz="2400" b="1" i="0" u="none" strike="noStrike" cap="none" normalizeH="0" baseline="0" dirty="0" smtClean="0">
                          <a:ln>
                            <a:noFill/>
                          </a:ln>
                          <a:solidFill>
                            <a:srgbClr val="ECBB33"/>
                          </a:solidFill>
                          <a:effectLst/>
                          <a:latin typeface="Arial" charset="0"/>
                          <a:ea typeface="ヒラギノ角ゴ Pro W3" charset="0"/>
                          <a:cs typeface="ヒラギノ角ゴ Pro W3" charset="0"/>
                        </a:rPr>
                        <a:t>1: </a:t>
                      </a:r>
                      <a:r>
                        <a:rPr lang="en-US" sz="2400" b="1" i="0" dirty="0" smtClean="0">
                          <a:solidFill>
                            <a:srgbClr val="ECBB33"/>
                          </a:solidFill>
                          <a:latin typeface="Arial" charset="0"/>
                          <a:ea typeface="ヒラギノ角ゴ Pro W3" charset="0"/>
                          <a:cs typeface="ヒラギノ角ゴ Pro W3" charset="0"/>
                        </a:rPr>
                        <a:t>Current Management of Advanced</a:t>
                      </a:r>
                      <a:r>
                        <a:rPr lang="en-US" sz="2400" b="1" i="0" baseline="0" dirty="0" smtClean="0">
                          <a:solidFill>
                            <a:srgbClr val="ECBB33"/>
                          </a:solidFill>
                          <a:latin typeface="Arial" charset="0"/>
                          <a:ea typeface="ヒラギノ角ゴ Pro W3" charset="0"/>
                          <a:cs typeface="ヒラギノ角ゴ Pro W3" charset="0"/>
                        </a:rPr>
                        <a:t> </a:t>
                      </a:r>
                      <a:br>
                        <a:rPr lang="en-US" sz="2400" b="1" i="0" baseline="0" dirty="0" smtClean="0">
                          <a:solidFill>
                            <a:srgbClr val="ECBB33"/>
                          </a:solidFill>
                          <a:latin typeface="Arial" charset="0"/>
                          <a:ea typeface="ヒラギノ角ゴ Pro W3" charset="0"/>
                          <a:cs typeface="ヒラギノ角ゴ Pro W3" charset="0"/>
                        </a:rPr>
                      </a:br>
                      <a:r>
                        <a:rPr lang="en-US" sz="2400" b="1" i="0" dirty="0" smtClean="0">
                          <a:solidFill>
                            <a:srgbClr val="ECBB33"/>
                          </a:solidFill>
                          <a:latin typeface="Arial" charset="0"/>
                          <a:ea typeface="ヒラギノ角ゴ Pro W3" charset="0"/>
                          <a:cs typeface="ヒラギノ角ゴ Pro W3" charset="0"/>
                        </a:rPr>
                        <a:t>HER2-Positive Breast Cancer (BC)</a:t>
                      </a:r>
                    </a:p>
                    <a:p>
                      <a:pPr marL="342900" marR="0" indent="-342900" algn="l" defTabSz="457200" rtl="0" eaLnBrk="1" fontAlgn="auto" latinLnBrk="0" hangingPunct="1">
                        <a:lnSpc>
                          <a:spcPct val="95000"/>
                        </a:lnSpc>
                        <a:spcBef>
                          <a:spcPts val="1800"/>
                        </a:spcBef>
                        <a:spcAft>
                          <a:spcPts val="0"/>
                        </a:spcAft>
                        <a:buClrTx/>
                        <a:buSzTx/>
                        <a:buFont typeface="Lucida Grande"/>
                        <a:buChar char="-"/>
                        <a:tabLst/>
                        <a:defRPr/>
                      </a:pPr>
                      <a:r>
                        <a:rPr lang="en-US" sz="2400" i="0" dirty="0" smtClean="0">
                          <a:solidFill>
                            <a:srgbClr val="FFFFFF"/>
                          </a:solidFill>
                          <a:latin typeface="Arial" charset="0"/>
                          <a:ea typeface="ヒラギノ角ゴ Pro W3" charset="0"/>
                          <a:cs typeface="ヒラギノ角ゴ Pro W3" charset="0"/>
                        </a:rPr>
                        <a:t>47 </a:t>
                      </a:r>
                      <a:r>
                        <a:rPr lang="en-US" sz="2400" i="0" dirty="0" err="1" smtClean="0">
                          <a:solidFill>
                            <a:srgbClr val="FFFFFF"/>
                          </a:solidFill>
                          <a:latin typeface="Arial" charset="0"/>
                          <a:ea typeface="ヒラギノ角ゴ Pro W3" charset="0"/>
                          <a:cs typeface="ヒラギノ角ゴ Pro W3" charset="0"/>
                        </a:rPr>
                        <a:t>yo</a:t>
                      </a:r>
                      <a:r>
                        <a:rPr lang="en-US" sz="2400" i="0" dirty="0" smtClean="0">
                          <a:solidFill>
                            <a:srgbClr val="FFFFFF"/>
                          </a:solidFill>
                          <a:latin typeface="Arial" charset="0"/>
                          <a:ea typeface="ヒラギノ角ゴ Pro W3" charset="0"/>
                          <a:cs typeface="ヒラギノ角ゴ Pro W3" charset="0"/>
                        </a:rPr>
                        <a:t> woman was diagnosed in 2003 with ER-positive, HER2-positive, node-positive BC</a:t>
                      </a:r>
                      <a:r>
                        <a:rPr lang="en-US" sz="2400" i="0" dirty="0" smtClean="0">
                          <a:solidFill>
                            <a:srgbClr val="F8951E"/>
                          </a:solidFill>
                          <a:latin typeface="Arial" charset="0"/>
                          <a:ea typeface="ヒラギノ角ゴ Pro W3" charset="0"/>
                          <a:cs typeface="ヒラギノ角ゴ Pro W3" charset="0"/>
                        </a:rPr>
                        <a:t> </a:t>
                      </a:r>
                      <a:r>
                        <a:rPr lang="en-US" sz="2400" i="0" dirty="0" smtClean="0">
                          <a:solidFill>
                            <a:srgbClr val="ECBB33"/>
                          </a:solidFill>
                          <a:latin typeface="Arial" charset="0"/>
                          <a:ea typeface="ヒラギノ角ゴ Pro W3" charset="0"/>
                          <a:cs typeface="ヒラギノ角ゴ Pro W3" charset="0"/>
                        </a:rPr>
                        <a:t>— </a:t>
                      </a:r>
                      <a:r>
                        <a:rPr lang="en-US" sz="2400" b="1" i="0" dirty="0" err="1" smtClean="0">
                          <a:solidFill>
                            <a:srgbClr val="ECBB33"/>
                          </a:solidFill>
                          <a:latin typeface="Arial" charset="0"/>
                          <a:ea typeface="ヒラギノ角ゴ Pro W3" charset="0"/>
                          <a:cs typeface="ヒラギノ角ゴ Pro W3" charset="0"/>
                        </a:rPr>
                        <a:t>Ms</a:t>
                      </a:r>
                      <a:r>
                        <a:rPr lang="en-US" sz="2400" b="1" i="0" baseline="0" dirty="0" smtClean="0">
                          <a:solidFill>
                            <a:srgbClr val="ECBB33"/>
                          </a:solidFill>
                          <a:latin typeface="Arial" charset="0"/>
                          <a:ea typeface="ヒラギノ角ゴ Pro W3" charset="0"/>
                          <a:cs typeface="ヒラギノ角ゴ Pro W3" charset="0"/>
                        </a:rPr>
                        <a:t> </a:t>
                      </a:r>
                      <a:r>
                        <a:rPr lang="en-US" sz="2400" b="1" i="0" baseline="0" dirty="0" err="1" smtClean="0">
                          <a:solidFill>
                            <a:srgbClr val="ECBB33"/>
                          </a:solidFill>
                          <a:latin typeface="Arial" charset="0"/>
                          <a:ea typeface="ヒラギノ角ゴ Pro W3" charset="0"/>
                          <a:cs typeface="ヒラギノ角ゴ Pro W3" charset="0"/>
                        </a:rPr>
                        <a:t>Litsas</a:t>
                      </a:r>
                      <a:endParaRPr lang="en-US" sz="2400" b="1" i="0" dirty="0" smtClean="0">
                        <a:solidFill>
                          <a:srgbClr val="ECBB33"/>
                        </a:solidFill>
                        <a:latin typeface="Arial" charset="0"/>
                        <a:ea typeface="ヒラギノ角ゴ Pro W3" charset="0"/>
                        <a:cs typeface="ヒラギノ角ゴ Pro W3" charset="0"/>
                      </a:endParaRPr>
                    </a:p>
                    <a:p>
                      <a:pPr marL="342900" marR="0" indent="-342900" algn="l" defTabSz="457200" rtl="0" eaLnBrk="1" fontAlgn="auto" latinLnBrk="0" hangingPunct="1">
                        <a:lnSpc>
                          <a:spcPct val="95000"/>
                        </a:lnSpc>
                        <a:spcBef>
                          <a:spcPts val="1800"/>
                        </a:spcBef>
                        <a:spcAft>
                          <a:spcPts val="0"/>
                        </a:spcAft>
                        <a:buClrTx/>
                        <a:buSzTx/>
                        <a:buFont typeface="Lucida Grande"/>
                        <a:buChar char="-"/>
                        <a:tabLst/>
                        <a:defRPr/>
                      </a:pPr>
                      <a:r>
                        <a:rPr lang="en-US" sz="2400" i="0" dirty="0" smtClean="0">
                          <a:solidFill>
                            <a:srgbClr val="FFFFFF"/>
                          </a:solidFill>
                          <a:latin typeface="Arial" charset="0"/>
                          <a:ea typeface="ヒラギノ角ゴ Pro W3" charset="0"/>
                          <a:cs typeface="ヒラギノ角ゴ Pro W3" charset="0"/>
                        </a:rPr>
                        <a:t>63 </a:t>
                      </a:r>
                      <a:r>
                        <a:rPr lang="en-US" sz="2400" i="0" dirty="0" err="1" smtClean="0">
                          <a:solidFill>
                            <a:srgbClr val="FFFFFF"/>
                          </a:solidFill>
                          <a:latin typeface="Arial" charset="0"/>
                          <a:ea typeface="ヒラギノ角ゴ Pro W3" charset="0"/>
                          <a:cs typeface="ヒラギノ角ゴ Pro W3" charset="0"/>
                        </a:rPr>
                        <a:t>yo</a:t>
                      </a:r>
                      <a:r>
                        <a:rPr lang="en-US" sz="2400" i="0" dirty="0" smtClean="0">
                          <a:solidFill>
                            <a:srgbClr val="FFFFFF"/>
                          </a:solidFill>
                          <a:latin typeface="Arial" charset="0"/>
                          <a:ea typeface="ヒラギノ角ゴ Pro W3" charset="0"/>
                          <a:cs typeface="ヒラギノ角ゴ Pro W3" charset="0"/>
                        </a:rPr>
                        <a:t> woman presented in 2008 with back pain</a:t>
                      </a:r>
                      <a:r>
                        <a:rPr lang="en-US" sz="2400" i="0" baseline="0" dirty="0" smtClean="0">
                          <a:solidFill>
                            <a:srgbClr val="FFFFFF"/>
                          </a:solidFill>
                          <a:latin typeface="Arial" charset="0"/>
                          <a:ea typeface="ヒラギノ角ゴ Pro W3" charset="0"/>
                          <a:cs typeface="ヒラギノ角ゴ Pro W3" charset="0"/>
                        </a:rPr>
                        <a:t> </a:t>
                      </a:r>
                      <a:r>
                        <a:rPr lang="en-US" sz="2400" i="0" dirty="0" smtClean="0">
                          <a:solidFill>
                            <a:srgbClr val="FFFFFF"/>
                          </a:solidFill>
                          <a:latin typeface="Arial" charset="0"/>
                          <a:ea typeface="ヒラギノ角ゴ Pro W3" charset="0"/>
                          <a:cs typeface="ヒラギノ角ゴ Pro W3" charset="0"/>
                        </a:rPr>
                        <a:t>and </a:t>
                      </a:r>
                      <a:br>
                        <a:rPr lang="en-US" sz="2400" i="0" dirty="0" smtClean="0">
                          <a:solidFill>
                            <a:srgbClr val="FFFFFF"/>
                          </a:solidFill>
                          <a:latin typeface="Arial" charset="0"/>
                          <a:ea typeface="ヒラギノ角ゴ Pro W3" charset="0"/>
                          <a:cs typeface="ヒラギノ角ゴ Pro W3" charset="0"/>
                        </a:rPr>
                      </a:br>
                      <a:r>
                        <a:rPr lang="en-US" sz="2400" i="0" dirty="0" smtClean="0">
                          <a:solidFill>
                            <a:srgbClr val="FFFFFF"/>
                          </a:solidFill>
                          <a:latin typeface="Arial" charset="0"/>
                          <a:ea typeface="ヒラギノ角ゴ Pro W3" charset="0"/>
                          <a:cs typeface="ヒラギノ角ゴ Pro W3" charset="0"/>
                        </a:rPr>
                        <a:t>was found to have biopsy-proven metastatic </a:t>
                      </a:r>
                      <a:br>
                        <a:rPr lang="en-US" sz="2400" i="0" dirty="0" smtClean="0">
                          <a:solidFill>
                            <a:srgbClr val="FFFFFF"/>
                          </a:solidFill>
                          <a:latin typeface="Arial" charset="0"/>
                          <a:ea typeface="ヒラギノ角ゴ Pro W3" charset="0"/>
                          <a:cs typeface="ヒラギノ角ゴ Pro W3" charset="0"/>
                        </a:rPr>
                      </a:br>
                      <a:r>
                        <a:rPr lang="en-US" sz="2400" i="0" dirty="0" smtClean="0">
                          <a:solidFill>
                            <a:srgbClr val="FFFFFF"/>
                          </a:solidFill>
                          <a:latin typeface="Arial" charset="0"/>
                          <a:ea typeface="ヒラギノ角ゴ Pro W3" charset="0"/>
                          <a:cs typeface="ヒラギノ角ゴ Pro W3" charset="0"/>
                        </a:rPr>
                        <a:t>ER/PR-negative BC </a:t>
                      </a:r>
                      <a:r>
                        <a:rPr lang="en-US" sz="2400" i="0" dirty="0" smtClean="0">
                          <a:solidFill>
                            <a:srgbClr val="ECBB33"/>
                          </a:solidFill>
                          <a:latin typeface="Arial" charset="0"/>
                          <a:ea typeface="ヒラギノ角ゴ Pro W3" charset="0"/>
                          <a:cs typeface="ヒラギノ角ゴ Pro W3" charset="0"/>
                        </a:rPr>
                        <a:t>—</a:t>
                      </a:r>
                      <a:r>
                        <a:rPr lang="en-US" sz="2400" i="0" baseline="0" dirty="0" smtClean="0">
                          <a:solidFill>
                            <a:srgbClr val="ECBB33"/>
                          </a:solidFill>
                          <a:latin typeface="Arial" charset="0"/>
                          <a:ea typeface="ヒラギノ角ゴ Pro W3" charset="0"/>
                          <a:cs typeface="ヒラギノ角ゴ Pro W3" charset="0"/>
                        </a:rPr>
                        <a:t> </a:t>
                      </a:r>
                      <a:r>
                        <a:rPr lang="en-US" sz="2400" b="1" i="0" dirty="0" err="1" smtClean="0">
                          <a:solidFill>
                            <a:srgbClr val="ECBB33"/>
                          </a:solidFill>
                          <a:latin typeface="Arial" charset="0"/>
                          <a:ea typeface="ヒラギノ角ゴ Pro W3" charset="0"/>
                          <a:cs typeface="ヒラギノ角ゴ Pro W3" charset="0"/>
                        </a:rPr>
                        <a:t>Ms</a:t>
                      </a:r>
                      <a:r>
                        <a:rPr lang="en-US" sz="2400" b="1" i="0" dirty="0" smtClean="0">
                          <a:solidFill>
                            <a:srgbClr val="ECBB33"/>
                          </a:solidFill>
                          <a:latin typeface="Arial" charset="0"/>
                          <a:ea typeface="ヒラギノ角ゴ Pro W3" charset="0"/>
                          <a:cs typeface="ヒラギノ角ゴ Pro W3" charset="0"/>
                        </a:rPr>
                        <a:t> Smith</a:t>
                      </a:r>
                    </a:p>
                  </a:txBody>
                  <a:tcPr marT="45715" marB="45715" anchor="ctr" horzOverflow="overflow">
                    <a:lnL>
                      <a:noFill/>
                    </a:lnL>
                    <a:lnR>
                      <a:noFill/>
                    </a:lnR>
                    <a:lnT>
                      <a:noFill/>
                    </a:lnT>
                    <a:lnB>
                      <a:noFill/>
                    </a:lnB>
                    <a:lnTlToBr>
                      <a:noFill/>
                    </a:lnTlToBr>
                    <a:lnBlToTr>
                      <a:noFill/>
                    </a:lnBlToTr>
                    <a:noFill/>
                  </a:tcPr>
                </a:tc>
              </a:tr>
            </a:tbl>
          </a:graphicData>
        </a:graphic>
      </p:graphicFrame>
    </p:spTree>
    <p:extLst>
      <p:ext uri="{BB962C8B-B14F-4D97-AF65-F5344CB8AC3E}">
        <p14:creationId xmlns:p14="http://schemas.microsoft.com/office/powerpoint/2010/main" val="2212189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pPr eaLnBrk="1" hangingPunct="1"/>
            <a:r>
              <a:rPr lang="en-US" dirty="0">
                <a:latin typeface="Arial" charset="0"/>
                <a:ea typeface="ヒラギノ角ゴ Pro W3" charset="0"/>
                <a:cs typeface="ヒラギノ角ゴ Pro W3" charset="0"/>
              </a:rPr>
              <a:t>Agenda</a:t>
            </a:r>
            <a:endParaRPr lang="en-US" dirty="0">
              <a:latin typeface="Arial" charset="0"/>
              <a:ea typeface="ＭＳ Ｐゴシック" charset="0"/>
              <a:cs typeface="ＭＳ Ｐゴシック"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245709068"/>
              </p:ext>
            </p:extLst>
          </p:nvPr>
        </p:nvGraphicFramePr>
        <p:xfrm>
          <a:off x="381000" y="1345700"/>
          <a:ext cx="8382000" cy="4832366"/>
        </p:xfrm>
        <a:graphic>
          <a:graphicData uri="http://schemas.openxmlformats.org/drawingml/2006/table">
            <a:tbl>
              <a:tblPr/>
              <a:tblGrid>
                <a:gridCol w="8382000"/>
              </a:tblGrid>
              <a:tr h="2518179">
                <a:tc>
                  <a:txBody>
                    <a:bodyPr/>
                    <a:lstStyle/>
                    <a:p>
                      <a:pPr>
                        <a:lnSpc>
                          <a:spcPct val="95000"/>
                        </a:lnSpc>
                        <a:spcBef>
                          <a:spcPts val="600"/>
                        </a:spcBef>
                        <a:defRPr/>
                      </a:pPr>
                      <a:r>
                        <a:rPr kumimoji="0" lang="en-US" sz="2400" b="1" i="0" u="none" strike="noStrike" cap="none" normalizeH="0" baseline="0" dirty="0">
                          <a:ln>
                            <a:noFill/>
                          </a:ln>
                          <a:solidFill>
                            <a:srgbClr val="ECBB33"/>
                          </a:solidFill>
                          <a:effectLst/>
                          <a:latin typeface="Arial" charset="0"/>
                          <a:ea typeface="ヒラギノ角ゴ Pro W3" charset="0"/>
                          <a:cs typeface="ヒラギノ角ゴ Pro W3" charset="0"/>
                        </a:rPr>
                        <a:t>Module </a:t>
                      </a:r>
                      <a:r>
                        <a:rPr kumimoji="0" lang="en-US" sz="2400" b="1" i="0" u="none" strike="noStrike" cap="none" normalizeH="0" baseline="0" dirty="0" smtClean="0">
                          <a:ln>
                            <a:noFill/>
                          </a:ln>
                          <a:solidFill>
                            <a:srgbClr val="ECBB33"/>
                          </a:solidFill>
                          <a:effectLst/>
                          <a:latin typeface="Arial" charset="0"/>
                          <a:ea typeface="ヒラギノ角ゴ Pro W3" charset="0"/>
                          <a:cs typeface="ヒラギノ角ゴ Pro W3" charset="0"/>
                        </a:rPr>
                        <a:t>2: </a:t>
                      </a:r>
                      <a:r>
                        <a:rPr lang="en-US" sz="2400" b="1" i="0" dirty="0" smtClean="0">
                          <a:solidFill>
                            <a:srgbClr val="ECBB33"/>
                          </a:solidFill>
                          <a:latin typeface="Arial" charset="0"/>
                          <a:ea typeface="ヒラギノ角ゴ Pro W3" charset="0"/>
                          <a:cs typeface="ヒラギノ角ゴ Pro W3" charset="0"/>
                        </a:rPr>
                        <a:t>Role of Chemotherapy for Patients</a:t>
                      </a:r>
                      <a:r>
                        <a:rPr lang="en-US" sz="2400" b="1" i="0" baseline="0" dirty="0" smtClean="0">
                          <a:solidFill>
                            <a:srgbClr val="ECBB33"/>
                          </a:solidFill>
                          <a:latin typeface="Arial" charset="0"/>
                          <a:ea typeface="ヒラギノ角ゴ Pro W3" charset="0"/>
                          <a:cs typeface="ヒラギノ角ゴ Pro W3" charset="0"/>
                        </a:rPr>
                        <a:t> </a:t>
                      </a:r>
                      <a:r>
                        <a:rPr lang="en-US" sz="2400" b="1" i="0" dirty="0" smtClean="0">
                          <a:solidFill>
                            <a:srgbClr val="ECBB33"/>
                          </a:solidFill>
                          <a:latin typeface="Arial" charset="0"/>
                          <a:ea typeface="ヒラギノ角ゴ Pro W3" charset="0"/>
                          <a:cs typeface="ヒラギノ角ゴ Pro W3" charset="0"/>
                        </a:rPr>
                        <a:t>with HER2-Negative Metastatic BC</a:t>
                      </a:r>
                    </a:p>
                    <a:p>
                      <a:pPr marL="342900" marR="0" indent="-342900" algn="l" defTabSz="457200" rtl="0" eaLnBrk="1" fontAlgn="auto" latinLnBrk="0" hangingPunct="1">
                        <a:lnSpc>
                          <a:spcPct val="95000"/>
                        </a:lnSpc>
                        <a:spcBef>
                          <a:spcPts val="600"/>
                        </a:spcBef>
                        <a:spcAft>
                          <a:spcPts val="0"/>
                        </a:spcAft>
                        <a:buClrTx/>
                        <a:buSzTx/>
                        <a:buFont typeface="Lucida Grande"/>
                        <a:buChar char="-"/>
                        <a:tabLst/>
                        <a:defRPr/>
                      </a:pPr>
                      <a:r>
                        <a:rPr lang="en-US" sz="2400" i="0" dirty="0" smtClean="0">
                          <a:solidFill>
                            <a:srgbClr val="FFFFFF"/>
                          </a:solidFill>
                          <a:latin typeface="Arial" charset="0"/>
                          <a:ea typeface="ヒラギノ角ゴ Pro W3" charset="0"/>
                          <a:cs typeface="ヒラギノ角ゴ Pro W3" charset="0"/>
                        </a:rPr>
                        <a:t>54 </a:t>
                      </a:r>
                      <a:r>
                        <a:rPr lang="en-US" sz="2400" i="0" dirty="0" err="1" smtClean="0">
                          <a:solidFill>
                            <a:srgbClr val="FFFFFF"/>
                          </a:solidFill>
                          <a:latin typeface="Arial" charset="0"/>
                          <a:ea typeface="ヒラギノ角ゴ Pro W3" charset="0"/>
                          <a:cs typeface="ヒラギノ角ゴ Pro W3" charset="0"/>
                        </a:rPr>
                        <a:t>yo</a:t>
                      </a:r>
                      <a:r>
                        <a:rPr lang="en-US" sz="2400" i="0" dirty="0" smtClean="0">
                          <a:solidFill>
                            <a:srgbClr val="FFFFFF"/>
                          </a:solidFill>
                          <a:latin typeface="Arial" charset="0"/>
                          <a:ea typeface="ヒラギノ角ゴ Pro W3" charset="0"/>
                          <a:cs typeface="ヒラギノ角ゴ Pro W3" charset="0"/>
                        </a:rPr>
                        <a:t> woman was diagnosed with liver metastases</a:t>
                      </a:r>
                      <a:r>
                        <a:rPr lang="en-US" sz="2400" i="0" baseline="0" dirty="0" smtClean="0">
                          <a:solidFill>
                            <a:srgbClr val="FFFFFF"/>
                          </a:solidFill>
                          <a:latin typeface="Arial" charset="0"/>
                          <a:ea typeface="ヒラギノ角ゴ Pro W3" charset="0"/>
                          <a:cs typeface="ヒラギノ角ゴ Pro W3" charset="0"/>
                        </a:rPr>
                        <a:t> </a:t>
                      </a:r>
                      <a:r>
                        <a:rPr lang="en-US" sz="2400" i="0" dirty="0" smtClean="0">
                          <a:solidFill>
                            <a:srgbClr val="FFFFFF"/>
                          </a:solidFill>
                          <a:latin typeface="Arial" charset="0"/>
                          <a:ea typeface="ヒラギノ角ゴ Pro W3" charset="0"/>
                          <a:cs typeface="ヒラギノ角ゴ Pro W3" charset="0"/>
                        </a:rPr>
                        <a:t>while receiving adjuvant AC for node-positive, ER-positive, HER2-negative BC</a:t>
                      </a:r>
                      <a:r>
                        <a:rPr lang="en-US" sz="2400" i="1" dirty="0" smtClean="0">
                          <a:solidFill>
                            <a:srgbClr val="FFFFFF"/>
                          </a:solidFill>
                          <a:latin typeface="Arial" charset="0"/>
                          <a:ea typeface="ヒラギノ角ゴ Pro W3" charset="0"/>
                          <a:cs typeface="ヒラギノ角ゴ Pro W3" charset="0"/>
                        </a:rPr>
                        <a:t> </a:t>
                      </a:r>
                      <a:r>
                        <a:rPr lang="en-US" sz="2400" i="0" dirty="0" smtClean="0">
                          <a:solidFill>
                            <a:srgbClr val="ECBB33"/>
                          </a:solidFill>
                          <a:latin typeface="Arial" charset="0"/>
                          <a:ea typeface="ヒラギノ角ゴ Pro W3" charset="0"/>
                          <a:cs typeface="ヒラギノ角ゴ Pro W3" charset="0"/>
                        </a:rPr>
                        <a:t>— </a:t>
                      </a:r>
                      <a:r>
                        <a:rPr lang="en-US" sz="2400" b="1" i="0" dirty="0" err="1" smtClean="0">
                          <a:solidFill>
                            <a:srgbClr val="ECBB33"/>
                          </a:solidFill>
                          <a:latin typeface="Arial" charset="0"/>
                          <a:ea typeface="ヒラギノ角ゴ Pro W3" charset="0"/>
                          <a:cs typeface="ヒラギノ角ゴ Pro W3" charset="0"/>
                        </a:rPr>
                        <a:t>Ms</a:t>
                      </a:r>
                      <a:r>
                        <a:rPr lang="en-US" sz="2400" b="1" i="0" dirty="0" smtClean="0">
                          <a:solidFill>
                            <a:srgbClr val="ECBB33"/>
                          </a:solidFill>
                          <a:latin typeface="Arial" charset="0"/>
                          <a:ea typeface="ヒラギノ角ゴ Pro W3" charset="0"/>
                          <a:cs typeface="ヒラギノ角ゴ Pro W3" charset="0"/>
                        </a:rPr>
                        <a:t> </a:t>
                      </a:r>
                      <a:r>
                        <a:rPr lang="en-US" sz="2400" b="1" i="0" dirty="0" err="1" smtClean="0">
                          <a:solidFill>
                            <a:srgbClr val="ECBB33"/>
                          </a:solidFill>
                          <a:latin typeface="Arial" charset="0"/>
                          <a:ea typeface="ヒラギノ角ゴ Pro W3" charset="0"/>
                          <a:cs typeface="ヒラギノ角ゴ Pro W3" charset="0"/>
                        </a:rPr>
                        <a:t>Litsas</a:t>
                      </a:r>
                      <a:endParaRPr lang="en-US" sz="2400" b="1" i="0" dirty="0" smtClean="0">
                        <a:solidFill>
                          <a:srgbClr val="ECBB33"/>
                        </a:solidFill>
                        <a:latin typeface="Arial" charset="0"/>
                        <a:ea typeface="ヒラギノ角ゴ Pro W3" charset="0"/>
                        <a:cs typeface="ヒラギノ角ゴ Pro W3" charset="0"/>
                      </a:endParaRPr>
                    </a:p>
                  </a:txBody>
                  <a:tcPr marT="45715" marB="45715" anchor="ctr" horzOverflow="overflow">
                    <a:lnL>
                      <a:noFill/>
                    </a:lnL>
                    <a:lnR>
                      <a:noFill/>
                    </a:lnR>
                    <a:lnT>
                      <a:noFill/>
                    </a:lnT>
                    <a:lnB>
                      <a:noFill/>
                    </a:lnB>
                    <a:lnTlToBr>
                      <a:noFill/>
                    </a:lnTlToBr>
                    <a:lnBlToTr>
                      <a:noFill/>
                    </a:lnBlToTr>
                    <a:noFill/>
                  </a:tcPr>
                </a:tc>
              </a:tr>
              <a:tr h="2314187">
                <a:tc>
                  <a:txBody>
                    <a:bodyPr/>
                    <a:lstStyle/>
                    <a:p>
                      <a:pPr>
                        <a:lnSpc>
                          <a:spcPct val="95000"/>
                        </a:lnSpc>
                        <a:spcBef>
                          <a:spcPts val="600"/>
                        </a:spcBef>
                        <a:defRPr/>
                      </a:pPr>
                      <a:r>
                        <a:rPr kumimoji="0" lang="en-US" sz="2400" b="1" i="0" u="none" strike="noStrike" cap="none" normalizeH="0" baseline="0" dirty="0">
                          <a:ln>
                            <a:noFill/>
                          </a:ln>
                          <a:solidFill>
                            <a:srgbClr val="ECBB33"/>
                          </a:solidFill>
                          <a:effectLst/>
                          <a:latin typeface="Arial" charset="0"/>
                          <a:ea typeface="ヒラギノ角ゴ Pro W3" charset="0"/>
                          <a:cs typeface="ヒラギノ角ゴ Pro W3" charset="0"/>
                        </a:rPr>
                        <a:t>Module </a:t>
                      </a:r>
                      <a:r>
                        <a:rPr kumimoji="0" lang="en-US" sz="2400" b="1" i="0" u="none" strike="noStrike" cap="none" normalizeH="0" baseline="0" dirty="0" smtClean="0">
                          <a:ln>
                            <a:noFill/>
                          </a:ln>
                          <a:solidFill>
                            <a:srgbClr val="ECBB33"/>
                          </a:solidFill>
                          <a:effectLst/>
                          <a:latin typeface="Arial" charset="0"/>
                          <a:ea typeface="ヒラギノ角ゴ Pro W3" charset="0"/>
                          <a:cs typeface="ヒラギノ角ゴ Pro W3" charset="0"/>
                        </a:rPr>
                        <a:t>3: </a:t>
                      </a:r>
                      <a:r>
                        <a:rPr lang="en-US" sz="2400" b="1" i="0" dirty="0" smtClean="0">
                          <a:solidFill>
                            <a:srgbClr val="ECBB33"/>
                          </a:solidFill>
                          <a:latin typeface="Arial" charset="0"/>
                          <a:ea typeface="ヒラギノ角ゴ Pro W3" charset="0"/>
                          <a:cs typeface="ヒラギノ角ゴ Pro W3" charset="0"/>
                        </a:rPr>
                        <a:t>Sequential Management of ER-Positive,</a:t>
                      </a:r>
                      <a:r>
                        <a:rPr lang="en-US" sz="2400" b="1" i="0" baseline="0" dirty="0" smtClean="0">
                          <a:solidFill>
                            <a:srgbClr val="ECBB33"/>
                          </a:solidFill>
                          <a:latin typeface="Arial" charset="0"/>
                          <a:ea typeface="ヒラギノ角ゴ Pro W3" charset="0"/>
                          <a:cs typeface="ヒラギノ角ゴ Pro W3" charset="0"/>
                        </a:rPr>
                        <a:t> </a:t>
                      </a:r>
                      <a:r>
                        <a:rPr lang="en-US" sz="2400" b="1" i="0" dirty="0" smtClean="0">
                          <a:solidFill>
                            <a:srgbClr val="ECBB33"/>
                          </a:solidFill>
                          <a:latin typeface="Arial" charset="0"/>
                          <a:ea typeface="ヒラギノ角ゴ Pro W3" charset="0"/>
                          <a:cs typeface="ヒラギノ角ゴ Pro W3" charset="0"/>
                        </a:rPr>
                        <a:t>HER2-Negative Metastatic BC</a:t>
                      </a:r>
                    </a:p>
                    <a:p>
                      <a:pPr marL="342900" marR="0" indent="-342900" algn="l" defTabSz="457200" rtl="0" eaLnBrk="1" fontAlgn="auto" latinLnBrk="0" hangingPunct="1">
                        <a:lnSpc>
                          <a:spcPct val="95000"/>
                        </a:lnSpc>
                        <a:spcBef>
                          <a:spcPts val="600"/>
                        </a:spcBef>
                        <a:spcAft>
                          <a:spcPts val="0"/>
                        </a:spcAft>
                        <a:buClrTx/>
                        <a:buSzTx/>
                        <a:buFont typeface="Lucida Grande"/>
                        <a:buChar char="-"/>
                        <a:tabLst/>
                        <a:defRPr/>
                      </a:pPr>
                      <a:r>
                        <a:rPr lang="en-US" sz="2400" i="0" dirty="0" smtClean="0">
                          <a:solidFill>
                            <a:srgbClr val="FFFFFF"/>
                          </a:solidFill>
                          <a:latin typeface="Arial" charset="0"/>
                          <a:ea typeface="ヒラギノ角ゴ Pro W3" charset="0"/>
                          <a:cs typeface="ヒラギノ角ゴ Pro W3" charset="0"/>
                        </a:rPr>
                        <a:t>68 </a:t>
                      </a:r>
                      <a:r>
                        <a:rPr lang="en-US" sz="2400" i="0" dirty="0" err="1" smtClean="0">
                          <a:solidFill>
                            <a:srgbClr val="FFFFFF"/>
                          </a:solidFill>
                          <a:latin typeface="Arial" charset="0"/>
                          <a:ea typeface="ヒラギノ角ゴ Pro W3" charset="0"/>
                          <a:cs typeface="ヒラギノ角ゴ Pro W3" charset="0"/>
                        </a:rPr>
                        <a:t>yo</a:t>
                      </a:r>
                      <a:r>
                        <a:rPr lang="en-US" sz="2400" i="0" dirty="0" smtClean="0">
                          <a:solidFill>
                            <a:srgbClr val="FFFFFF"/>
                          </a:solidFill>
                          <a:latin typeface="Arial" charset="0"/>
                          <a:ea typeface="ヒラギノ角ゴ Pro W3" charset="0"/>
                          <a:cs typeface="ヒラギノ角ゴ Pro W3" charset="0"/>
                        </a:rPr>
                        <a:t> woman underwent lumpectomy in 2011 for</a:t>
                      </a:r>
                      <a:r>
                        <a:rPr lang="en-US" sz="2400" i="0" baseline="0" dirty="0" smtClean="0">
                          <a:solidFill>
                            <a:srgbClr val="FFFFFF"/>
                          </a:solidFill>
                          <a:latin typeface="Arial" charset="0"/>
                          <a:ea typeface="ヒラギノ角ゴ Pro W3" charset="0"/>
                          <a:cs typeface="ヒラギノ角ゴ Pro W3" charset="0"/>
                        </a:rPr>
                        <a:t> </a:t>
                      </a:r>
                      <a:br>
                        <a:rPr lang="en-US" sz="2400" i="0" baseline="0" dirty="0" smtClean="0">
                          <a:solidFill>
                            <a:srgbClr val="FFFFFF"/>
                          </a:solidFill>
                          <a:latin typeface="Arial" charset="0"/>
                          <a:ea typeface="ヒラギノ角ゴ Pro W3" charset="0"/>
                          <a:cs typeface="ヒラギノ角ゴ Pro W3" charset="0"/>
                        </a:rPr>
                      </a:br>
                      <a:r>
                        <a:rPr lang="en-US" sz="2400" i="0" dirty="0" smtClean="0">
                          <a:solidFill>
                            <a:srgbClr val="FFFFFF"/>
                          </a:solidFill>
                          <a:latin typeface="Arial" charset="0"/>
                          <a:ea typeface="ヒラギノ角ゴ Pro W3" charset="0"/>
                          <a:cs typeface="ヒラギノ角ゴ Pro W3" charset="0"/>
                        </a:rPr>
                        <a:t>a 4.8-cm BC </a:t>
                      </a:r>
                      <a:r>
                        <a:rPr lang="en-US" sz="2400" i="0" dirty="0" smtClean="0">
                          <a:solidFill>
                            <a:srgbClr val="ECBB33"/>
                          </a:solidFill>
                          <a:latin typeface="Arial" charset="0"/>
                          <a:ea typeface="ヒラギノ角ゴ Pro W3" charset="0"/>
                          <a:cs typeface="ヒラギノ角ゴ Pro W3" charset="0"/>
                        </a:rPr>
                        <a:t>—</a:t>
                      </a:r>
                      <a:r>
                        <a:rPr lang="en-US" sz="2400" i="0" baseline="0" dirty="0" smtClean="0">
                          <a:solidFill>
                            <a:srgbClr val="ECBB33"/>
                          </a:solidFill>
                          <a:latin typeface="Arial" charset="0"/>
                          <a:ea typeface="ヒラギノ角ゴ Pro W3" charset="0"/>
                          <a:cs typeface="ヒラギノ角ゴ Pro W3" charset="0"/>
                        </a:rPr>
                        <a:t> </a:t>
                      </a:r>
                      <a:r>
                        <a:rPr lang="en-US" sz="2400" b="1" i="0" dirty="0" err="1" smtClean="0">
                          <a:solidFill>
                            <a:srgbClr val="ECBB33"/>
                          </a:solidFill>
                          <a:latin typeface="Arial" charset="0"/>
                          <a:ea typeface="ヒラギノ角ゴ Pro W3" charset="0"/>
                          <a:cs typeface="ヒラギノ角ゴ Pro W3" charset="0"/>
                        </a:rPr>
                        <a:t>Ms</a:t>
                      </a:r>
                      <a:r>
                        <a:rPr lang="en-US" sz="2400" b="1" i="0" dirty="0" smtClean="0">
                          <a:solidFill>
                            <a:srgbClr val="ECBB33"/>
                          </a:solidFill>
                          <a:latin typeface="Arial" charset="0"/>
                          <a:ea typeface="ヒラギノ角ゴ Pro W3" charset="0"/>
                          <a:cs typeface="ヒラギノ角ゴ Pro W3" charset="0"/>
                        </a:rPr>
                        <a:t> Smith</a:t>
                      </a:r>
                    </a:p>
                  </a:txBody>
                  <a:tcPr marT="45715" marB="45715" anchor="ctr" horzOverflow="overflow">
                    <a:lnL>
                      <a:noFill/>
                    </a:lnL>
                    <a:lnR>
                      <a:noFill/>
                    </a:lnR>
                    <a:lnT>
                      <a:noFill/>
                    </a:lnT>
                    <a:lnB>
                      <a:noFill/>
                    </a:lnB>
                    <a:lnTlToBr>
                      <a:noFill/>
                    </a:lnTlToBr>
                    <a:lnBlToTr>
                      <a:noFill/>
                    </a:lnBlToTr>
                    <a:noFill/>
                  </a:tcPr>
                </a:tc>
              </a:tr>
            </a:tbl>
          </a:graphicData>
        </a:graphic>
      </p:graphicFrame>
    </p:spTree>
    <p:extLst>
      <p:ext uri="{BB962C8B-B14F-4D97-AF65-F5344CB8AC3E}">
        <p14:creationId xmlns:p14="http://schemas.microsoft.com/office/powerpoint/2010/main" val="3822051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3"/>
          <p:cNvSpPr>
            <a:spLocks noChangeArrowheads="1"/>
          </p:cNvSpPr>
          <p:nvPr/>
        </p:nvSpPr>
        <p:spPr bwMode="auto">
          <a:xfrm>
            <a:off x="4800600" y="1333500"/>
            <a:ext cx="4152900" cy="4241800"/>
          </a:xfrm>
          <a:prstGeom prst="rect">
            <a:avLst/>
          </a:prstGeom>
          <a:solidFill>
            <a:srgbClr val="9CCBE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ea typeface="ヒラギノ角ゴ Pro W3" charset="0"/>
              <a:cs typeface="ヒラギノ角ゴ Pro W3" charset="0"/>
            </a:endParaRPr>
          </a:p>
        </p:txBody>
      </p:sp>
      <p:sp>
        <p:nvSpPr>
          <p:cNvPr id="7" name="Rectangle 33"/>
          <p:cNvSpPr>
            <a:spLocks noChangeArrowheads="1"/>
          </p:cNvSpPr>
          <p:nvPr/>
        </p:nvSpPr>
        <p:spPr bwMode="auto">
          <a:xfrm>
            <a:off x="457200" y="1333500"/>
            <a:ext cx="4152900" cy="5194300"/>
          </a:xfrm>
          <a:prstGeom prst="rect">
            <a:avLst/>
          </a:prstGeom>
          <a:solidFill>
            <a:srgbClr val="9CCBE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ea typeface="ヒラギノ角ゴ Pro W3" charset="0"/>
              <a:cs typeface="ヒラギノ角ゴ Pro W3" charset="0"/>
            </a:endParaRPr>
          </a:p>
        </p:txBody>
      </p:sp>
      <p:sp>
        <p:nvSpPr>
          <p:cNvPr id="12289" name="Title 1"/>
          <p:cNvSpPr>
            <a:spLocks noGrp="1"/>
          </p:cNvSpPr>
          <p:nvPr>
            <p:ph type="title"/>
          </p:nvPr>
        </p:nvSpPr>
        <p:spPr/>
        <p:txBody>
          <a:bodyPr/>
          <a:lstStyle/>
          <a:p>
            <a:r>
              <a:rPr lang="en-US" dirty="0">
                <a:latin typeface="Arial" charset="0"/>
                <a:ea typeface="ヒラギノ角ゴ Pro W3" charset="0"/>
                <a:cs typeface="ヒラギノ角ゴ Pro W3" charset="0"/>
              </a:rPr>
              <a:t>New Agents/Regimens Recently Approved </a:t>
            </a:r>
            <a:br>
              <a:rPr lang="en-US" dirty="0">
                <a:latin typeface="Arial" charset="0"/>
                <a:ea typeface="ヒラギノ角ゴ Pro W3" charset="0"/>
                <a:cs typeface="ヒラギノ角ゴ Pro W3" charset="0"/>
              </a:rPr>
            </a:br>
            <a:r>
              <a:rPr lang="en-US" dirty="0">
                <a:latin typeface="Arial" charset="0"/>
                <a:ea typeface="ヒラギノ角ゴ Pro W3" charset="0"/>
                <a:cs typeface="ヒラギノ角ゴ Pro W3" charset="0"/>
              </a:rPr>
              <a:t>by </a:t>
            </a:r>
            <a:r>
              <a:rPr lang="en-US" dirty="0" smtClean="0">
                <a:latin typeface="Arial" charset="0"/>
                <a:ea typeface="ヒラギノ角ゴ Pro W3" charset="0"/>
                <a:cs typeface="ヒラギノ角ゴ Pro W3" charset="0"/>
              </a:rPr>
              <a:t>the FDA</a:t>
            </a:r>
            <a:endParaRPr lang="en-US" b="1" dirty="0">
              <a:latin typeface="Arial" charset="0"/>
              <a:ea typeface="ＭＳ Ｐゴシック" charset="0"/>
              <a:cs typeface="ＭＳ Ｐゴシック" charset="0"/>
            </a:endParaRPr>
          </a:p>
        </p:txBody>
      </p:sp>
      <p:sp>
        <p:nvSpPr>
          <p:cNvPr id="12290" name="TextBox 2"/>
          <p:cNvSpPr txBox="1">
            <a:spLocks noChangeArrowheads="1"/>
          </p:cNvSpPr>
          <p:nvPr/>
        </p:nvSpPr>
        <p:spPr bwMode="auto">
          <a:xfrm>
            <a:off x="7397750" y="6342856"/>
            <a:ext cx="1517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err="1">
                <a:solidFill>
                  <a:schemeClr val="bg1"/>
                </a:solidFill>
              </a:rPr>
              <a:t>www.fda.gov</a:t>
            </a:r>
            <a:endParaRPr lang="en-US" sz="1800" dirty="0">
              <a:solidFill>
                <a:schemeClr val="bg1"/>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595236622"/>
              </p:ext>
            </p:extLst>
          </p:nvPr>
        </p:nvGraphicFramePr>
        <p:xfrm>
          <a:off x="596900" y="1447800"/>
          <a:ext cx="3886200" cy="4968687"/>
        </p:xfrm>
        <a:graphic>
          <a:graphicData uri="http://schemas.openxmlformats.org/drawingml/2006/table">
            <a:tbl>
              <a:tblPr firstRow="1" bandRow="1">
                <a:tableStyleId>{5C22544A-7EE6-4342-B048-85BDC9FD1C3A}</a:tableStyleId>
              </a:tblPr>
              <a:tblGrid>
                <a:gridCol w="1295400"/>
                <a:gridCol w="1600200"/>
                <a:gridCol w="990600"/>
              </a:tblGrid>
              <a:tr h="536383">
                <a:tc>
                  <a:txBody>
                    <a:bodyPr/>
                    <a:lstStyle/>
                    <a:p>
                      <a:pPr marL="0" marR="0">
                        <a:spcBef>
                          <a:spcPts val="0"/>
                        </a:spcBef>
                        <a:spcAft>
                          <a:spcPts val="0"/>
                        </a:spcAft>
                      </a:pPr>
                      <a:r>
                        <a:rPr lang="en-US" sz="1500" b="1" dirty="0" smtClean="0">
                          <a:solidFill>
                            <a:srgbClr val="ECBB33"/>
                          </a:solidFill>
                          <a:effectLst/>
                          <a:latin typeface="Arial"/>
                          <a:ea typeface="Calibri"/>
                          <a:cs typeface="Arial"/>
                        </a:rPr>
                        <a:t>Cancer </a:t>
                      </a:r>
                      <a:r>
                        <a:rPr lang="en-US" sz="1500" b="1" dirty="0">
                          <a:solidFill>
                            <a:srgbClr val="ECBB33"/>
                          </a:solidFill>
                          <a:effectLst/>
                          <a:latin typeface="Arial"/>
                          <a:ea typeface="Calibri"/>
                          <a:cs typeface="Arial"/>
                        </a:rPr>
                        <a:t>Type</a:t>
                      </a:r>
                      <a:endParaRPr lang="en-US" sz="1500" dirty="0">
                        <a:solidFill>
                          <a:srgbClr val="ECBB33"/>
                        </a:solidFill>
                        <a:effectLst/>
                        <a:latin typeface="Arial"/>
                        <a:ea typeface="Times New Roman"/>
                        <a:cs typeface="Arial"/>
                      </a:endParaRPr>
                    </a:p>
                  </a:txBody>
                  <a:tcPr marL="68580" marR="68580" marT="45727" marB="45727" anchor="b">
                    <a:solidFill>
                      <a:srgbClr val="012A50"/>
                    </a:solidFill>
                  </a:tcPr>
                </a:tc>
                <a:tc>
                  <a:txBody>
                    <a:bodyPr/>
                    <a:lstStyle/>
                    <a:p>
                      <a:pPr marL="0" marR="0" algn="ctr">
                        <a:spcBef>
                          <a:spcPts val="0"/>
                        </a:spcBef>
                        <a:spcAft>
                          <a:spcPts val="0"/>
                        </a:spcAft>
                      </a:pPr>
                      <a:r>
                        <a:rPr lang="en-US" sz="1500" b="1" dirty="0">
                          <a:solidFill>
                            <a:srgbClr val="ECBB33"/>
                          </a:solidFill>
                          <a:effectLst/>
                          <a:latin typeface="Arial"/>
                          <a:ea typeface="Calibri"/>
                          <a:cs typeface="Arial"/>
                        </a:rPr>
                        <a:t> </a:t>
                      </a:r>
                      <a:r>
                        <a:rPr lang="en-US" sz="1500" b="1" dirty="0" smtClean="0">
                          <a:solidFill>
                            <a:srgbClr val="ECBB33"/>
                          </a:solidFill>
                          <a:effectLst/>
                          <a:latin typeface="Arial"/>
                          <a:ea typeface="Calibri"/>
                          <a:cs typeface="Arial"/>
                        </a:rPr>
                        <a:t>Agent</a:t>
                      </a:r>
                      <a:endParaRPr lang="en-US" sz="1500" dirty="0">
                        <a:solidFill>
                          <a:srgbClr val="ECBB33"/>
                        </a:solidFill>
                        <a:effectLst/>
                        <a:latin typeface="Arial"/>
                        <a:ea typeface="Times New Roman"/>
                        <a:cs typeface="Arial"/>
                      </a:endParaRPr>
                    </a:p>
                  </a:txBody>
                  <a:tcPr marL="68580" marR="68580" marT="45727" marB="45727" anchor="b">
                    <a:solidFill>
                      <a:srgbClr val="012A50"/>
                    </a:solidFill>
                  </a:tcPr>
                </a:tc>
                <a:tc>
                  <a:txBody>
                    <a:bodyPr/>
                    <a:lstStyle/>
                    <a:p>
                      <a:pPr marL="0" marR="0" algn="ctr">
                        <a:spcBef>
                          <a:spcPts val="0"/>
                        </a:spcBef>
                        <a:spcAft>
                          <a:spcPts val="0"/>
                        </a:spcAft>
                      </a:pPr>
                      <a:r>
                        <a:rPr lang="en-US" sz="1500" b="1" dirty="0" smtClean="0">
                          <a:solidFill>
                            <a:srgbClr val="ECBB33"/>
                          </a:solidFill>
                          <a:effectLst/>
                          <a:latin typeface="Arial"/>
                          <a:ea typeface="Calibri"/>
                          <a:cs typeface="Arial"/>
                        </a:rPr>
                        <a:t>Approval </a:t>
                      </a:r>
                      <a:r>
                        <a:rPr lang="en-US" sz="1500" b="1" dirty="0">
                          <a:solidFill>
                            <a:srgbClr val="ECBB33"/>
                          </a:solidFill>
                          <a:effectLst/>
                          <a:latin typeface="Arial"/>
                          <a:ea typeface="Calibri"/>
                          <a:cs typeface="Arial"/>
                        </a:rPr>
                        <a:t>Date</a:t>
                      </a:r>
                      <a:endParaRPr lang="en-US" sz="1500" dirty="0">
                        <a:solidFill>
                          <a:srgbClr val="ECBB33"/>
                        </a:solidFill>
                        <a:effectLst/>
                        <a:latin typeface="Arial"/>
                        <a:ea typeface="Times New Roman"/>
                        <a:cs typeface="Arial"/>
                      </a:endParaRPr>
                    </a:p>
                  </a:txBody>
                  <a:tcPr marL="68580" marR="68580" marT="45727" marB="45727" anchor="b">
                    <a:solidFill>
                      <a:srgbClr val="012A50"/>
                    </a:solidFill>
                  </a:tcPr>
                </a:tc>
              </a:tr>
              <a:tr h="581094">
                <a:tc rowSpan="3">
                  <a:txBody>
                    <a:bodyPr/>
                    <a:lstStyle/>
                    <a:p>
                      <a:pPr marL="0" marR="0">
                        <a:lnSpc>
                          <a:spcPct val="90000"/>
                        </a:lnSpc>
                        <a:spcBef>
                          <a:spcPts val="0"/>
                        </a:spcBef>
                        <a:spcAft>
                          <a:spcPts val="0"/>
                        </a:spcAft>
                      </a:pPr>
                      <a:r>
                        <a:rPr lang="en-US" sz="1500" b="1" dirty="0" smtClean="0">
                          <a:solidFill>
                            <a:schemeClr val="bg1"/>
                          </a:solidFill>
                          <a:effectLst/>
                          <a:latin typeface="Arial"/>
                          <a:ea typeface="Times New Roman"/>
                          <a:cs typeface="Arial"/>
                        </a:rPr>
                        <a:t>Colorectal</a:t>
                      </a:r>
                      <a:endParaRPr lang="en-US" sz="1500" b="1" dirty="0">
                        <a:solidFill>
                          <a:schemeClr val="bg1"/>
                        </a:solidFill>
                        <a:effectLst/>
                        <a:latin typeface="Arial"/>
                        <a:ea typeface="Times New Roman"/>
                        <a:cs typeface="Arial"/>
                      </a:endParaRPr>
                    </a:p>
                  </a:txBody>
                  <a:tcPr marL="68580" marR="68580" marT="91454" marB="91454" anchor="ctr">
                    <a:solidFill>
                      <a:srgbClr val="005796"/>
                    </a:solidFill>
                  </a:tcPr>
                </a:tc>
                <a:tc>
                  <a:txBody>
                    <a:bodyPr/>
                    <a:lstStyle/>
                    <a:p>
                      <a:pPr marL="0" marR="0" algn="ctr">
                        <a:lnSpc>
                          <a:spcPct val="90000"/>
                        </a:lnSpc>
                        <a:spcBef>
                          <a:spcPts val="0"/>
                        </a:spcBef>
                        <a:spcAft>
                          <a:spcPts val="0"/>
                        </a:spcAft>
                      </a:pPr>
                      <a:r>
                        <a:rPr lang="en-US" sz="1500" b="1" dirty="0" smtClean="0">
                          <a:solidFill>
                            <a:schemeClr val="bg1"/>
                          </a:solidFill>
                          <a:effectLst/>
                          <a:latin typeface="Arial"/>
                          <a:ea typeface="Times New Roman"/>
                          <a:cs typeface="Arial"/>
                        </a:rPr>
                        <a:t>Bev on progression</a:t>
                      </a:r>
                      <a:endParaRPr lang="en-US" sz="1500" b="1" dirty="0">
                        <a:solidFill>
                          <a:schemeClr val="bg1"/>
                        </a:solidFill>
                        <a:effectLst/>
                        <a:latin typeface="Arial"/>
                        <a:ea typeface="Times New Roman"/>
                        <a:cs typeface="Arial"/>
                      </a:endParaRPr>
                    </a:p>
                  </a:txBody>
                  <a:tcPr marL="68580" marR="68580" marT="91454" marB="91454" anchor="ctr">
                    <a:solidFill>
                      <a:srgbClr val="005796"/>
                    </a:solidFill>
                  </a:tcPr>
                </a:tc>
                <a:tc>
                  <a:txBody>
                    <a:bodyPr/>
                    <a:lstStyle/>
                    <a:p>
                      <a:pPr marL="0" marR="0" algn="ctr">
                        <a:lnSpc>
                          <a:spcPct val="90000"/>
                        </a:lnSpc>
                        <a:spcBef>
                          <a:spcPts val="0"/>
                        </a:spcBef>
                        <a:spcAft>
                          <a:spcPts val="0"/>
                        </a:spcAft>
                      </a:pPr>
                      <a:r>
                        <a:rPr lang="en-US" sz="1500" dirty="0" smtClean="0">
                          <a:solidFill>
                            <a:schemeClr val="bg1"/>
                          </a:solidFill>
                          <a:effectLst/>
                          <a:latin typeface="Arial"/>
                          <a:ea typeface="Times New Roman"/>
                          <a:cs typeface="Arial"/>
                        </a:rPr>
                        <a:t>1/13</a:t>
                      </a:r>
                      <a:endParaRPr lang="en-US" sz="1500" dirty="0">
                        <a:solidFill>
                          <a:schemeClr val="bg1"/>
                        </a:solidFill>
                        <a:effectLst/>
                        <a:latin typeface="Arial"/>
                        <a:ea typeface="Times New Roman"/>
                        <a:cs typeface="Arial"/>
                      </a:endParaRPr>
                    </a:p>
                  </a:txBody>
                  <a:tcPr marL="68580" marR="68580" marT="91454" marB="91454" anchor="ctr">
                    <a:solidFill>
                      <a:srgbClr val="005796"/>
                    </a:solidFill>
                  </a:tcPr>
                </a:tc>
              </a:tr>
              <a:tr h="379956">
                <a:tc vMerge="1">
                  <a:txBody>
                    <a:bodyPr/>
                    <a:lstStyle/>
                    <a:p>
                      <a:pPr marL="0" marR="0">
                        <a:spcBef>
                          <a:spcPts val="0"/>
                        </a:spcBef>
                        <a:spcAft>
                          <a:spcPts val="0"/>
                        </a:spcAft>
                      </a:pPr>
                      <a:endParaRPr lang="en-US" sz="1500" b="1" dirty="0">
                        <a:solidFill>
                          <a:schemeClr val="bg1"/>
                        </a:solidFill>
                        <a:effectLst/>
                        <a:latin typeface="Arial"/>
                        <a:ea typeface="Times New Roman"/>
                        <a:cs typeface="Arial"/>
                      </a:endParaRPr>
                    </a:p>
                  </a:txBody>
                  <a:tcPr marL="68580" marR="68580" marT="91454" marB="91454" anchor="ctr">
                    <a:noFill/>
                  </a:tcPr>
                </a:tc>
                <a:tc>
                  <a:txBody>
                    <a:bodyPr/>
                    <a:lstStyle/>
                    <a:p>
                      <a:pPr marL="0" marR="0" algn="ctr">
                        <a:lnSpc>
                          <a:spcPct val="90000"/>
                        </a:lnSpc>
                        <a:spcBef>
                          <a:spcPts val="0"/>
                        </a:spcBef>
                        <a:spcAft>
                          <a:spcPts val="0"/>
                        </a:spcAft>
                      </a:pPr>
                      <a:r>
                        <a:rPr lang="en-US" sz="1500" b="1" dirty="0" err="1">
                          <a:solidFill>
                            <a:schemeClr val="bg1"/>
                          </a:solidFill>
                          <a:effectLst/>
                          <a:latin typeface="Arial"/>
                          <a:ea typeface="Calibri"/>
                          <a:cs typeface="Arial"/>
                        </a:rPr>
                        <a:t>Regorafenib</a:t>
                      </a:r>
                      <a:endParaRPr lang="en-US" sz="1500" b="1" dirty="0">
                        <a:solidFill>
                          <a:schemeClr val="bg1"/>
                        </a:solidFill>
                        <a:effectLst/>
                        <a:latin typeface="Arial"/>
                        <a:ea typeface="Times New Roman"/>
                        <a:cs typeface="Arial"/>
                      </a:endParaRPr>
                    </a:p>
                  </a:txBody>
                  <a:tcPr marL="68580" marR="68580" marT="91454" marB="91454" anchor="ctr">
                    <a:solidFill>
                      <a:srgbClr val="005796"/>
                    </a:solidFill>
                  </a:tcPr>
                </a:tc>
                <a:tc>
                  <a:txBody>
                    <a:bodyPr/>
                    <a:lstStyle/>
                    <a:p>
                      <a:pPr marL="0" marR="0" algn="ctr">
                        <a:lnSpc>
                          <a:spcPct val="90000"/>
                        </a:lnSpc>
                        <a:spcBef>
                          <a:spcPts val="0"/>
                        </a:spcBef>
                        <a:spcAft>
                          <a:spcPts val="0"/>
                        </a:spcAft>
                      </a:pPr>
                      <a:r>
                        <a:rPr lang="en-US" sz="1500" dirty="0">
                          <a:solidFill>
                            <a:schemeClr val="bg1"/>
                          </a:solidFill>
                          <a:effectLst/>
                          <a:latin typeface="Arial"/>
                          <a:ea typeface="Calibri"/>
                          <a:cs typeface="Arial"/>
                        </a:rPr>
                        <a:t>9/12</a:t>
                      </a:r>
                      <a:endParaRPr lang="en-US" sz="1500" dirty="0">
                        <a:solidFill>
                          <a:schemeClr val="bg1"/>
                        </a:solidFill>
                        <a:effectLst/>
                        <a:latin typeface="Arial"/>
                        <a:ea typeface="Times New Roman"/>
                        <a:cs typeface="Arial"/>
                      </a:endParaRPr>
                    </a:p>
                  </a:txBody>
                  <a:tcPr marL="68580" marR="68580" marT="91454" marB="91454" anchor="ctr">
                    <a:solidFill>
                      <a:srgbClr val="005796"/>
                    </a:solidFill>
                  </a:tcPr>
                </a:tc>
              </a:tr>
              <a:tr h="510783">
                <a:tc vMerge="1">
                  <a:txBody>
                    <a:bodyPr/>
                    <a:lstStyle/>
                    <a:p>
                      <a:pPr marL="0" marR="0">
                        <a:lnSpc>
                          <a:spcPct val="90000"/>
                        </a:lnSpc>
                        <a:spcBef>
                          <a:spcPts val="0"/>
                        </a:spcBef>
                        <a:spcAft>
                          <a:spcPts val="0"/>
                        </a:spcAft>
                      </a:pPr>
                      <a:endParaRPr lang="en-US" sz="1500" b="1" dirty="0">
                        <a:solidFill>
                          <a:srgbClr val="FFFF00"/>
                        </a:solidFill>
                        <a:effectLst/>
                        <a:latin typeface="Arial"/>
                        <a:ea typeface="Times New Roman"/>
                        <a:cs typeface="Arial"/>
                      </a:endParaRPr>
                    </a:p>
                  </a:txBody>
                  <a:tcPr marL="68580" marR="68580" marT="91454" marB="91454" anchor="ctr">
                    <a:solidFill>
                      <a:srgbClr val="005796"/>
                    </a:solidFill>
                  </a:tcPr>
                </a:tc>
                <a:tc>
                  <a:txBody>
                    <a:bodyPr/>
                    <a:lstStyle/>
                    <a:p>
                      <a:pPr marL="0" marR="0" algn="ctr">
                        <a:lnSpc>
                          <a:spcPct val="90000"/>
                        </a:lnSpc>
                        <a:spcBef>
                          <a:spcPts val="0"/>
                        </a:spcBef>
                        <a:spcAft>
                          <a:spcPts val="0"/>
                        </a:spcAft>
                      </a:pPr>
                      <a:r>
                        <a:rPr lang="en-US" sz="1500" b="1" dirty="0" err="1">
                          <a:solidFill>
                            <a:schemeClr val="bg1"/>
                          </a:solidFill>
                          <a:effectLst/>
                          <a:latin typeface="Arial"/>
                          <a:ea typeface="Calibri"/>
                          <a:cs typeface="Arial"/>
                        </a:rPr>
                        <a:t>Aflibercept</a:t>
                      </a:r>
                      <a:endParaRPr lang="en-US" sz="1500" b="1" dirty="0">
                        <a:solidFill>
                          <a:schemeClr val="bg1"/>
                        </a:solidFill>
                        <a:effectLst/>
                        <a:latin typeface="Arial"/>
                        <a:ea typeface="Times New Roman"/>
                        <a:cs typeface="Arial"/>
                      </a:endParaRPr>
                    </a:p>
                  </a:txBody>
                  <a:tcPr marL="68580" marR="68580" marT="91454" marB="91454" anchor="ctr">
                    <a:solidFill>
                      <a:srgbClr val="005796"/>
                    </a:solidFill>
                  </a:tcPr>
                </a:tc>
                <a:tc>
                  <a:txBody>
                    <a:bodyPr/>
                    <a:lstStyle/>
                    <a:p>
                      <a:pPr marL="0" marR="0" algn="ctr">
                        <a:lnSpc>
                          <a:spcPct val="90000"/>
                        </a:lnSpc>
                        <a:spcBef>
                          <a:spcPts val="0"/>
                        </a:spcBef>
                        <a:spcAft>
                          <a:spcPts val="0"/>
                        </a:spcAft>
                      </a:pPr>
                      <a:r>
                        <a:rPr lang="en-US" sz="1500" dirty="0">
                          <a:solidFill>
                            <a:schemeClr val="bg1"/>
                          </a:solidFill>
                          <a:effectLst/>
                          <a:latin typeface="Arial"/>
                          <a:ea typeface="Calibri"/>
                          <a:cs typeface="Arial"/>
                        </a:rPr>
                        <a:t>8/12</a:t>
                      </a:r>
                      <a:endParaRPr lang="en-US" sz="1500" dirty="0">
                        <a:solidFill>
                          <a:schemeClr val="bg1"/>
                        </a:solidFill>
                        <a:effectLst/>
                        <a:latin typeface="Arial"/>
                        <a:ea typeface="Times New Roman"/>
                        <a:cs typeface="Arial"/>
                      </a:endParaRPr>
                    </a:p>
                  </a:txBody>
                  <a:tcPr marL="68580" marR="68580" marT="91454" marB="91454" anchor="ctr">
                    <a:solidFill>
                      <a:srgbClr val="005796"/>
                    </a:solidFill>
                  </a:tcPr>
                </a:tc>
              </a:tr>
              <a:tr h="379956">
                <a:tc rowSpan="4">
                  <a:txBody>
                    <a:bodyPr/>
                    <a:lstStyle/>
                    <a:p>
                      <a:pPr marL="0" marR="0">
                        <a:lnSpc>
                          <a:spcPct val="90000"/>
                        </a:lnSpc>
                        <a:spcBef>
                          <a:spcPts val="0"/>
                        </a:spcBef>
                        <a:spcAft>
                          <a:spcPts val="0"/>
                        </a:spcAft>
                      </a:pPr>
                      <a:r>
                        <a:rPr lang="en-US" sz="1500" b="1" dirty="0">
                          <a:solidFill>
                            <a:srgbClr val="FFFFFF"/>
                          </a:solidFill>
                          <a:effectLst/>
                          <a:latin typeface="Arial"/>
                          <a:ea typeface="Calibri"/>
                          <a:cs typeface="Arial"/>
                        </a:rPr>
                        <a:t>Prostate</a:t>
                      </a:r>
                      <a:endParaRPr lang="en-US" sz="1500" b="1" dirty="0">
                        <a:solidFill>
                          <a:srgbClr val="FFFFFF"/>
                        </a:solidFill>
                        <a:effectLst/>
                        <a:latin typeface="Arial"/>
                        <a:ea typeface="Times New Roman"/>
                        <a:cs typeface="Arial"/>
                      </a:endParaRPr>
                    </a:p>
                  </a:txBody>
                  <a:tcPr marL="68580" marR="68580" marT="91454" marB="91454" anchor="ctr">
                    <a:solidFill>
                      <a:srgbClr val="005796"/>
                    </a:solidFill>
                  </a:tcPr>
                </a:tc>
                <a:tc>
                  <a:txBody>
                    <a:bodyPr/>
                    <a:lstStyle/>
                    <a:p>
                      <a:pPr marL="0" marR="0" algn="ctr">
                        <a:lnSpc>
                          <a:spcPct val="90000"/>
                        </a:lnSpc>
                        <a:spcBef>
                          <a:spcPts val="0"/>
                        </a:spcBef>
                        <a:spcAft>
                          <a:spcPts val="0"/>
                        </a:spcAft>
                      </a:pPr>
                      <a:r>
                        <a:rPr lang="en-US" sz="1500" b="1" dirty="0" err="1">
                          <a:solidFill>
                            <a:srgbClr val="FFFFFF"/>
                          </a:solidFill>
                          <a:effectLst/>
                          <a:latin typeface="Arial"/>
                          <a:ea typeface="Calibri"/>
                          <a:cs typeface="Arial"/>
                        </a:rPr>
                        <a:t>Enzalutamide</a:t>
                      </a:r>
                      <a:endParaRPr lang="en-US" sz="1500" b="1" dirty="0">
                        <a:solidFill>
                          <a:srgbClr val="FFFFFF"/>
                        </a:solidFill>
                        <a:effectLst/>
                        <a:latin typeface="Arial"/>
                        <a:ea typeface="Times New Roman"/>
                        <a:cs typeface="Arial"/>
                      </a:endParaRPr>
                    </a:p>
                  </a:txBody>
                  <a:tcPr marL="68580" marR="68580" marT="91454" marB="91454" anchor="ctr">
                    <a:solidFill>
                      <a:srgbClr val="005796"/>
                    </a:solidFill>
                  </a:tcPr>
                </a:tc>
                <a:tc>
                  <a:txBody>
                    <a:bodyPr/>
                    <a:lstStyle/>
                    <a:p>
                      <a:pPr marL="0" marR="0" algn="ctr">
                        <a:lnSpc>
                          <a:spcPct val="90000"/>
                        </a:lnSpc>
                        <a:spcBef>
                          <a:spcPts val="0"/>
                        </a:spcBef>
                        <a:spcAft>
                          <a:spcPts val="0"/>
                        </a:spcAft>
                      </a:pPr>
                      <a:r>
                        <a:rPr lang="en-US" sz="1500" b="0" dirty="0">
                          <a:solidFill>
                            <a:srgbClr val="FFFFFF"/>
                          </a:solidFill>
                          <a:effectLst/>
                          <a:latin typeface="Arial"/>
                          <a:ea typeface="Calibri"/>
                          <a:cs typeface="Arial"/>
                        </a:rPr>
                        <a:t>8/12</a:t>
                      </a:r>
                      <a:endParaRPr lang="en-US" sz="1500" b="0" dirty="0">
                        <a:solidFill>
                          <a:srgbClr val="FFFFFF"/>
                        </a:solidFill>
                        <a:effectLst/>
                        <a:latin typeface="Arial"/>
                        <a:ea typeface="Times New Roman"/>
                        <a:cs typeface="Arial"/>
                      </a:endParaRPr>
                    </a:p>
                  </a:txBody>
                  <a:tcPr marL="68580" marR="68580" marT="91454" marB="91454" anchor="ctr">
                    <a:solidFill>
                      <a:srgbClr val="005796"/>
                    </a:solidFill>
                  </a:tcPr>
                </a:tc>
              </a:tr>
              <a:tr h="379956">
                <a:tc vMerge="1">
                  <a:txBody>
                    <a:bodyPr/>
                    <a:lstStyle/>
                    <a:p>
                      <a:endParaRPr lang="en-US"/>
                    </a:p>
                  </a:txBody>
                  <a:tcPr/>
                </a:tc>
                <a:tc>
                  <a:txBody>
                    <a:bodyPr/>
                    <a:lstStyle/>
                    <a:p>
                      <a:pPr marL="0" marR="0" algn="ctr">
                        <a:lnSpc>
                          <a:spcPct val="90000"/>
                        </a:lnSpc>
                        <a:spcBef>
                          <a:spcPts val="0"/>
                        </a:spcBef>
                        <a:spcAft>
                          <a:spcPts val="0"/>
                        </a:spcAft>
                      </a:pPr>
                      <a:r>
                        <a:rPr lang="en-US" sz="1500" b="1" dirty="0" err="1">
                          <a:solidFill>
                            <a:srgbClr val="FFFFFF"/>
                          </a:solidFill>
                          <a:effectLst/>
                          <a:latin typeface="Arial"/>
                          <a:ea typeface="Calibri"/>
                          <a:cs typeface="Arial"/>
                        </a:rPr>
                        <a:t>Abiraterone</a:t>
                      </a:r>
                      <a:r>
                        <a:rPr lang="en-US" sz="1500" b="1" dirty="0">
                          <a:solidFill>
                            <a:srgbClr val="FFFFFF"/>
                          </a:solidFill>
                          <a:effectLst/>
                          <a:latin typeface="Arial"/>
                          <a:ea typeface="Calibri"/>
                          <a:cs typeface="Arial"/>
                        </a:rPr>
                        <a:t> </a:t>
                      </a:r>
                      <a:endParaRPr lang="en-US" sz="1500" b="1" dirty="0">
                        <a:solidFill>
                          <a:srgbClr val="FFFFFF"/>
                        </a:solidFill>
                        <a:effectLst/>
                        <a:latin typeface="Arial"/>
                        <a:ea typeface="Times New Roman"/>
                        <a:cs typeface="Arial"/>
                      </a:endParaRPr>
                    </a:p>
                  </a:txBody>
                  <a:tcPr marL="68580" marR="68580" marT="91454" marB="91454" anchor="ctr">
                    <a:solidFill>
                      <a:srgbClr val="005796"/>
                    </a:solidFill>
                  </a:tcPr>
                </a:tc>
                <a:tc>
                  <a:txBody>
                    <a:bodyPr/>
                    <a:lstStyle/>
                    <a:p>
                      <a:pPr marL="0" marR="0" algn="ctr">
                        <a:lnSpc>
                          <a:spcPct val="90000"/>
                        </a:lnSpc>
                        <a:spcBef>
                          <a:spcPts val="0"/>
                        </a:spcBef>
                        <a:spcAft>
                          <a:spcPts val="0"/>
                        </a:spcAft>
                      </a:pPr>
                      <a:r>
                        <a:rPr lang="en-US" sz="1500" b="0" dirty="0">
                          <a:solidFill>
                            <a:srgbClr val="FFFFFF"/>
                          </a:solidFill>
                          <a:effectLst/>
                          <a:latin typeface="Arial"/>
                          <a:ea typeface="Calibri"/>
                          <a:cs typeface="Arial"/>
                        </a:rPr>
                        <a:t>4/11</a:t>
                      </a:r>
                      <a:endParaRPr lang="en-US" sz="1500" b="0" dirty="0">
                        <a:solidFill>
                          <a:srgbClr val="FFFFFF"/>
                        </a:solidFill>
                        <a:effectLst/>
                        <a:latin typeface="Arial"/>
                        <a:ea typeface="Times New Roman"/>
                        <a:cs typeface="Arial"/>
                      </a:endParaRPr>
                    </a:p>
                  </a:txBody>
                  <a:tcPr marL="68580" marR="68580" marT="91454" marB="91454" anchor="ctr">
                    <a:solidFill>
                      <a:srgbClr val="005796"/>
                    </a:solidFill>
                  </a:tcPr>
                </a:tc>
              </a:tr>
              <a:tr h="379956">
                <a:tc vMerge="1">
                  <a:txBody>
                    <a:bodyPr/>
                    <a:lstStyle/>
                    <a:p>
                      <a:endParaRPr lang="en-US"/>
                    </a:p>
                  </a:txBody>
                  <a:tcPr/>
                </a:tc>
                <a:tc>
                  <a:txBody>
                    <a:bodyPr/>
                    <a:lstStyle/>
                    <a:p>
                      <a:pPr marL="0" marR="0" algn="ctr">
                        <a:lnSpc>
                          <a:spcPct val="90000"/>
                        </a:lnSpc>
                        <a:spcBef>
                          <a:spcPts val="0"/>
                        </a:spcBef>
                        <a:spcAft>
                          <a:spcPts val="0"/>
                        </a:spcAft>
                      </a:pPr>
                      <a:r>
                        <a:rPr lang="en-US" sz="1500" b="1" dirty="0" err="1">
                          <a:solidFill>
                            <a:srgbClr val="FFFFFF"/>
                          </a:solidFill>
                          <a:effectLst/>
                          <a:latin typeface="Arial"/>
                          <a:ea typeface="Calibri"/>
                          <a:cs typeface="Arial"/>
                        </a:rPr>
                        <a:t>Cabazitaxel</a:t>
                      </a:r>
                      <a:endParaRPr lang="en-US" sz="1500" b="1" dirty="0">
                        <a:solidFill>
                          <a:srgbClr val="FFFFFF"/>
                        </a:solidFill>
                        <a:effectLst/>
                        <a:latin typeface="Arial"/>
                        <a:ea typeface="Times New Roman"/>
                        <a:cs typeface="Arial"/>
                      </a:endParaRPr>
                    </a:p>
                  </a:txBody>
                  <a:tcPr marL="68580" marR="68580" marT="91454" marB="91454" anchor="ctr">
                    <a:solidFill>
                      <a:srgbClr val="005796"/>
                    </a:solidFill>
                  </a:tcPr>
                </a:tc>
                <a:tc>
                  <a:txBody>
                    <a:bodyPr/>
                    <a:lstStyle/>
                    <a:p>
                      <a:pPr marL="0" marR="0" algn="ctr">
                        <a:lnSpc>
                          <a:spcPct val="90000"/>
                        </a:lnSpc>
                        <a:spcBef>
                          <a:spcPts val="0"/>
                        </a:spcBef>
                        <a:spcAft>
                          <a:spcPts val="0"/>
                        </a:spcAft>
                      </a:pPr>
                      <a:r>
                        <a:rPr lang="en-US" sz="1500" b="0" dirty="0">
                          <a:solidFill>
                            <a:srgbClr val="FFFFFF"/>
                          </a:solidFill>
                          <a:effectLst/>
                          <a:latin typeface="Arial"/>
                          <a:ea typeface="Calibri"/>
                          <a:cs typeface="Arial"/>
                        </a:rPr>
                        <a:t>6/10</a:t>
                      </a:r>
                      <a:endParaRPr lang="en-US" sz="1500" b="0" dirty="0">
                        <a:solidFill>
                          <a:srgbClr val="FFFFFF"/>
                        </a:solidFill>
                        <a:effectLst/>
                        <a:latin typeface="Arial"/>
                        <a:ea typeface="Times New Roman"/>
                        <a:cs typeface="Arial"/>
                      </a:endParaRPr>
                    </a:p>
                  </a:txBody>
                  <a:tcPr marL="68580" marR="68580" marT="91454" marB="91454" anchor="ctr">
                    <a:solidFill>
                      <a:srgbClr val="005796"/>
                    </a:solidFill>
                  </a:tcPr>
                </a:tc>
              </a:tr>
              <a:tr h="388645">
                <a:tc vMerge="1">
                  <a:txBody>
                    <a:bodyPr/>
                    <a:lstStyle/>
                    <a:p>
                      <a:endParaRPr lang="en-US"/>
                    </a:p>
                  </a:txBody>
                  <a:tcPr/>
                </a:tc>
                <a:tc>
                  <a:txBody>
                    <a:bodyPr/>
                    <a:lstStyle/>
                    <a:p>
                      <a:pPr marL="0" marR="0" algn="ctr">
                        <a:lnSpc>
                          <a:spcPct val="90000"/>
                        </a:lnSpc>
                        <a:spcBef>
                          <a:spcPts val="0"/>
                        </a:spcBef>
                        <a:spcAft>
                          <a:spcPts val="0"/>
                        </a:spcAft>
                      </a:pPr>
                      <a:r>
                        <a:rPr lang="en-US" sz="1500" b="1" dirty="0" err="1">
                          <a:solidFill>
                            <a:srgbClr val="FFFFFF"/>
                          </a:solidFill>
                          <a:effectLst/>
                          <a:latin typeface="Arial"/>
                          <a:ea typeface="Calibri"/>
                          <a:cs typeface="Arial"/>
                        </a:rPr>
                        <a:t>Sipuleucel</a:t>
                      </a:r>
                      <a:r>
                        <a:rPr lang="en-US" sz="1500" b="1" dirty="0">
                          <a:solidFill>
                            <a:srgbClr val="FFFFFF"/>
                          </a:solidFill>
                          <a:effectLst/>
                          <a:latin typeface="Arial"/>
                          <a:ea typeface="Calibri"/>
                          <a:cs typeface="Arial"/>
                        </a:rPr>
                        <a:t>-T</a:t>
                      </a:r>
                      <a:endParaRPr lang="en-US" sz="1500" b="1" dirty="0">
                        <a:solidFill>
                          <a:srgbClr val="FFFFFF"/>
                        </a:solidFill>
                        <a:effectLst/>
                        <a:latin typeface="Arial"/>
                        <a:ea typeface="Times New Roman"/>
                        <a:cs typeface="Arial"/>
                      </a:endParaRPr>
                    </a:p>
                  </a:txBody>
                  <a:tcPr marL="68580" marR="68580" marT="91454" marB="91454" anchor="ctr">
                    <a:solidFill>
                      <a:srgbClr val="005796"/>
                    </a:solidFill>
                  </a:tcPr>
                </a:tc>
                <a:tc>
                  <a:txBody>
                    <a:bodyPr/>
                    <a:lstStyle/>
                    <a:p>
                      <a:pPr marL="0" marR="0" algn="ctr">
                        <a:lnSpc>
                          <a:spcPct val="90000"/>
                        </a:lnSpc>
                        <a:spcBef>
                          <a:spcPts val="0"/>
                        </a:spcBef>
                        <a:spcAft>
                          <a:spcPts val="0"/>
                        </a:spcAft>
                      </a:pPr>
                      <a:r>
                        <a:rPr lang="en-US" sz="1500" b="0" dirty="0">
                          <a:solidFill>
                            <a:srgbClr val="FFFFFF"/>
                          </a:solidFill>
                          <a:effectLst/>
                          <a:latin typeface="Arial"/>
                          <a:ea typeface="Calibri"/>
                          <a:cs typeface="Arial"/>
                        </a:rPr>
                        <a:t>4/10</a:t>
                      </a:r>
                      <a:endParaRPr lang="en-US" sz="1500" b="0" dirty="0">
                        <a:solidFill>
                          <a:srgbClr val="FFFFFF"/>
                        </a:solidFill>
                        <a:effectLst/>
                        <a:latin typeface="Arial"/>
                        <a:ea typeface="Times New Roman"/>
                        <a:cs typeface="Arial"/>
                      </a:endParaRPr>
                    </a:p>
                  </a:txBody>
                  <a:tcPr marL="68580" marR="68580" marT="91454" marB="91454" anchor="ctr">
                    <a:solidFill>
                      <a:srgbClr val="005796"/>
                    </a:solidFill>
                  </a:tcPr>
                </a:tc>
              </a:tr>
              <a:tr h="581039">
                <a:tc>
                  <a:txBody>
                    <a:bodyPr/>
                    <a:lstStyle/>
                    <a:p>
                      <a:pPr marL="0" marR="0">
                        <a:lnSpc>
                          <a:spcPct val="90000"/>
                        </a:lnSpc>
                        <a:spcBef>
                          <a:spcPts val="0"/>
                        </a:spcBef>
                        <a:spcAft>
                          <a:spcPts val="0"/>
                        </a:spcAft>
                      </a:pPr>
                      <a:r>
                        <a:rPr lang="en-US" sz="1500" b="1" dirty="0" smtClean="0">
                          <a:solidFill>
                            <a:srgbClr val="FFFFFF"/>
                          </a:solidFill>
                          <a:effectLst/>
                          <a:latin typeface="Arial"/>
                          <a:ea typeface="Calibri"/>
                          <a:cs typeface="Arial"/>
                        </a:rPr>
                        <a:t>NHL: ALCL</a:t>
                      </a:r>
                      <a:endParaRPr lang="en-US" sz="1500" dirty="0">
                        <a:solidFill>
                          <a:srgbClr val="FFFFFF"/>
                        </a:solidFill>
                        <a:effectLst/>
                        <a:latin typeface="Arial"/>
                        <a:ea typeface="Times New Roman"/>
                        <a:cs typeface="Arial"/>
                      </a:endParaRPr>
                    </a:p>
                  </a:txBody>
                  <a:tcPr marL="68580" marR="68580" marT="91426" marB="91426" anchor="ctr">
                    <a:solidFill>
                      <a:srgbClr val="005796"/>
                    </a:solidFill>
                  </a:tcPr>
                </a:tc>
                <a:tc>
                  <a:txBody>
                    <a:bodyPr/>
                    <a:lstStyle/>
                    <a:p>
                      <a:pPr marL="0" marR="0" algn="ctr">
                        <a:lnSpc>
                          <a:spcPct val="90000"/>
                        </a:lnSpc>
                        <a:spcBef>
                          <a:spcPts val="0"/>
                        </a:spcBef>
                        <a:spcAft>
                          <a:spcPts val="0"/>
                        </a:spcAft>
                      </a:pPr>
                      <a:r>
                        <a:rPr lang="en-US" sz="1500" b="1" dirty="0" err="1">
                          <a:solidFill>
                            <a:srgbClr val="FFFFFF"/>
                          </a:solidFill>
                          <a:effectLst/>
                          <a:latin typeface="Arial"/>
                          <a:ea typeface="Calibri"/>
                          <a:cs typeface="Arial"/>
                        </a:rPr>
                        <a:t>Brentuximab</a:t>
                      </a:r>
                      <a:r>
                        <a:rPr lang="en-US" sz="1500" b="1" dirty="0">
                          <a:solidFill>
                            <a:srgbClr val="FFFFFF"/>
                          </a:solidFill>
                          <a:effectLst/>
                          <a:latin typeface="Arial"/>
                          <a:ea typeface="Calibri"/>
                          <a:cs typeface="Arial"/>
                        </a:rPr>
                        <a:t> </a:t>
                      </a:r>
                      <a:r>
                        <a:rPr lang="en-US" sz="1500" b="1" dirty="0" err="1">
                          <a:solidFill>
                            <a:srgbClr val="FFFFFF"/>
                          </a:solidFill>
                          <a:effectLst/>
                          <a:latin typeface="Arial"/>
                          <a:ea typeface="Calibri"/>
                          <a:cs typeface="Arial"/>
                        </a:rPr>
                        <a:t>vedotin</a:t>
                      </a:r>
                      <a:endParaRPr lang="en-US" sz="1500" b="1" dirty="0">
                        <a:solidFill>
                          <a:srgbClr val="FFFFFF"/>
                        </a:solidFill>
                        <a:effectLst/>
                        <a:latin typeface="Arial"/>
                        <a:ea typeface="Times New Roman"/>
                        <a:cs typeface="Arial"/>
                      </a:endParaRPr>
                    </a:p>
                  </a:txBody>
                  <a:tcPr marL="68580" marR="68580" marT="91426" marB="91426" anchor="ctr">
                    <a:solidFill>
                      <a:srgbClr val="005796"/>
                    </a:solidFill>
                  </a:tcPr>
                </a:tc>
                <a:tc>
                  <a:txBody>
                    <a:bodyPr/>
                    <a:lstStyle/>
                    <a:p>
                      <a:pPr marL="0" marR="0" algn="ctr">
                        <a:lnSpc>
                          <a:spcPct val="90000"/>
                        </a:lnSpc>
                        <a:spcBef>
                          <a:spcPts val="0"/>
                        </a:spcBef>
                        <a:spcAft>
                          <a:spcPts val="0"/>
                        </a:spcAft>
                      </a:pPr>
                      <a:r>
                        <a:rPr lang="en-US" sz="1500" dirty="0">
                          <a:solidFill>
                            <a:srgbClr val="FFFFFF"/>
                          </a:solidFill>
                          <a:effectLst/>
                          <a:latin typeface="Arial"/>
                          <a:ea typeface="Calibri"/>
                          <a:cs typeface="Arial"/>
                        </a:rPr>
                        <a:t>8/11</a:t>
                      </a:r>
                      <a:endParaRPr lang="en-US" sz="1500" dirty="0">
                        <a:solidFill>
                          <a:srgbClr val="FFFFFF"/>
                        </a:solidFill>
                        <a:effectLst/>
                        <a:latin typeface="Arial"/>
                        <a:ea typeface="Times New Roman"/>
                        <a:cs typeface="Arial"/>
                      </a:endParaRPr>
                    </a:p>
                  </a:txBody>
                  <a:tcPr marL="68580" marR="68580" marT="91426" marB="91426" anchor="ctr">
                    <a:solidFill>
                      <a:srgbClr val="005796"/>
                    </a:solidFill>
                  </a:tcPr>
                </a:tc>
              </a:tr>
              <a:tr h="388645">
                <a:tc rowSpan="2">
                  <a:txBody>
                    <a:bodyPr/>
                    <a:lstStyle/>
                    <a:p>
                      <a:pPr marL="0" marR="0">
                        <a:lnSpc>
                          <a:spcPct val="90000"/>
                        </a:lnSpc>
                        <a:spcBef>
                          <a:spcPts val="0"/>
                        </a:spcBef>
                        <a:spcAft>
                          <a:spcPts val="0"/>
                        </a:spcAft>
                      </a:pPr>
                      <a:r>
                        <a:rPr lang="en-US" sz="1500" b="1" dirty="0" smtClean="0">
                          <a:solidFill>
                            <a:srgbClr val="FFFFFF"/>
                          </a:solidFill>
                          <a:effectLst/>
                          <a:latin typeface="Arial"/>
                          <a:ea typeface="Times New Roman"/>
                          <a:cs typeface="Arial"/>
                        </a:rPr>
                        <a:t>NHL:</a:t>
                      </a:r>
                      <a:r>
                        <a:rPr lang="en-US" sz="1500" b="1" baseline="0" dirty="0" smtClean="0">
                          <a:solidFill>
                            <a:srgbClr val="FFFFFF"/>
                          </a:solidFill>
                          <a:effectLst/>
                          <a:latin typeface="Arial"/>
                          <a:ea typeface="Times New Roman"/>
                          <a:cs typeface="Arial"/>
                        </a:rPr>
                        <a:t> </a:t>
                      </a:r>
                      <a:r>
                        <a:rPr lang="en-US" sz="1500" b="1" dirty="0" smtClean="0">
                          <a:solidFill>
                            <a:srgbClr val="FFFFFF"/>
                          </a:solidFill>
                          <a:effectLst/>
                          <a:latin typeface="Arial"/>
                          <a:ea typeface="Times New Roman"/>
                          <a:cs typeface="Arial"/>
                        </a:rPr>
                        <a:t>T-cell lymphoma</a:t>
                      </a:r>
                      <a:endParaRPr lang="en-US" sz="1500" b="1" dirty="0">
                        <a:solidFill>
                          <a:srgbClr val="FFFFFF"/>
                        </a:solidFill>
                        <a:effectLst/>
                        <a:latin typeface="Arial"/>
                        <a:ea typeface="Times New Roman"/>
                        <a:cs typeface="Arial"/>
                      </a:endParaRPr>
                    </a:p>
                  </a:txBody>
                  <a:tcPr marL="68580" marR="68580" marT="91426" marB="91426" anchor="ctr">
                    <a:solidFill>
                      <a:srgbClr val="005796"/>
                    </a:solidFill>
                  </a:tcPr>
                </a:tc>
                <a:tc>
                  <a:txBody>
                    <a:bodyPr/>
                    <a:lstStyle/>
                    <a:p>
                      <a:pPr marL="0" marR="0" algn="ctr">
                        <a:lnSpc>
                          <a:spcPct val="90000"/>
                        </a:lnSpc>
                        <a:spcBef>
                          <a:spcPts val="0"/>
                        </a:spcBef>
                        <a:spcAft>
                          <a:spcPts val="0"/>
                        </a:spcAft>
                      </a:pPr>
                      <a:r>
                        <a:rPr lang="en-US" sz="1500" b="1" dirty="0" err="1">
                          <a:solidFill>
                            <a:srgbClr val="FFFFFF"/>
                          </a:solidFill>
                          <a:effectLst/>
                          <a:latin typeface="Arial"/>
                          <a:ea typeface="Calibri"/>
                          <a:cs typeface="Arial"/>
                        </a:rPr>
                        <a:t>Romidepsin</a:t>
                      </a:r>
                      <a:endParaRPr lang="en-US" sz="1500" b="1" dirty="0">
                        <a:solidFill>
                          <a:srgbClr val="FFFFFF"/>
                        </a:solidFill>
                        <a:effectLst/>
                        <a:latin typeface="Arial"/>
                        <a:ea typeface="Times New Roman"/>
                        <a:cs typeface="Arial"/>
                      </a:endParaRPr>
                    </a:p>
                  </a:txBody>
                  <a:tcPr marL="68580" marR="68580" marT="91424" marB="91424" anchor="ctr">
                    <a:solidFill>
                      <a:srgbClr val="005796"/>
                    </a:solidFill>
                  </a:tcPr>
                </a:tc>
                <a:tc>
                  <a:txBody>
                    <a:bodyPr/>
                    <a:lstStyle/>
                    <a:p>
                      <a:pPr marL="0" marR="0" algn="ctr">
                        <a:lnSpc>
                          <a:spcPct val="90000"/>
                        </a:lnSpc>
                        <a:spcBef>
                          <a:spcPts val="0"/>
                        </a:spcBef>
                        <a:spcAft>
                          <a:spcPts val="0"/>
                        </a:spcAft>
                      </a:pPr>
                      <a:r>
                        <a:rPr lang="en-US" sz="1500" dirty="0">
                          <a:solidFill>
                            <a:srgbClr val="FFFFFF"/>
                          </a:solidFill>
                          <a:effectLst/>
                          <a:latin typeface="Arial"/>
                          <a:ea typeface="Calibri"/>
                          <a:cs typeface="Arial"/>
                        </a:rPr>
                        <a:t>11/09</a:t>
                      </a:r>
                      <a:endParaRPr lang="en-US" sz="1500" dirty="0">
                        <a:solidFill>
                          <a:srgbClr val="FFFFFF"/>
                        </a:solidFill>
                        <a:effectLst/>
                        <a:latin typeface="Arial"/>
                        <a:ea typeface="Times New Roman"/>
                        <a:cs typeface="Arial"/>
                      </a:endParaRPr>
                    </a:p>
                  </a:txBody>
                  <a:tcPr marL="68580" marR="68580" marT="91424" marB="91424" anchor="ctr">
                    <a:solidFill>
                      <a:srgbClr val="005796"/>
                    </a:solidFill>
                  </a:tcPr>
                </a:tc>
              </a:tr>
              <a:tr h="388645">
                <a:tc vMerge="1">
                  <a:txBody>
                    <a:bodyPr/>
                    <a:lstStyle/>
                    <a:p>
                      <a:pPr marL="0" marR="0">
                        <a:spcBef>
                          <a:spcPts val="0"/>
                        </a:spcBef>
                        <a:spcAft>
                          <a:spcPts val="0"/>
                        </a:spcAft>
                      </a:pPr>
                      <a:endParaRPr lang="en-US" sz="1500" b="1" dirty="0">
                        <a:effectLst/>
                        <a:latin typeface="Arial"/>
                        <a:ea typeface="Times New Roman"/>
                        <a:cs typeface="Arial"/>
                      </a:endParaRPr>
                    </a:p>
                  </a:txBody>
                  <a:tcPr marL="68580" marR="68580" marT="91433" marB="91433" anchor="ctr">
                    <a:noFill/>
                  </a:tcPr>
                </a:tc>
                <a:tc>
                  <a:txBody>
                    <a:bodyPr/>
                    <a:lstStyle/>
                    <a:p>
                      <a:pPr marL="0" marR="0" algn="ctr">
                        <a:lnSpc>
                          <a:spcPct val="90000"/>
                        </a:lnSpc>
                        <a:spcBef>
                          <a:spcPts val="0"/>
                        </a:spcBef>
                        <a:spcAft>
                          <a:spcPts val="0"/>
                        </a:spcAft>
                      </a:pPr>
                      <a:r>
                        <a:rPr lang="en-US" sz="1500" b="1" dirty="0" err="1">
                          <a:solidFill>
                            <a:srgbClr val="FFFFFF"/>
                          </a:solidFill>
                          <a:effectLst/>
                          <a:latin typeface="Arial"/>
                          <a:ea typeface="Calibri"/>
                          <a:cs typeface="Arial"/>
                        </a:rPr>
                        <a:t>Pralatrexate</a:t>
                      </a:r>
                      <a:endParaRPr lang="en-US" sz="1500" b="1" dirty="0">
                        <a:solidFill>
                          <a:srgbClr val="FFFFFF"/>
                        </a:solidFill>
                        <a:effectLst/>
                        <a:latin typeface="Arial"/>
                        <a:ea typeface="Times New Roman"/>
                        <a:cs typeface="Arial"/>
                      </a:endParaRPr>
                    </a:p>
                  </a:txBody>
                  <a:tcPr marL="68580" marR="68580" marT="91424" marB="91424" anchor="ctr">
                    <a:solidFill>
                      <a:srgbClr val="005796"/>
                    </a:solidFill>
                  </a:tcPr>
                </a:tc>
                <a:tc>
                  <a:txBody>
                    <a:bodyPr/>
                    <a:lstStyle/>
                    <a:p>
                      <a:pPr marL="0" marR="0" algn="ctr">
                        <a:lnSpc>
                          <a:spcPct val="90000"/>
                        </a:lnSpc>
                        <a:spcBef>
                          <a:spcPts val="0"/>
                        </a:spcBef>
                        <a:spcAft>
                          <a:spcPts val="0"/>
                        </a:spcAft>
                      </a:pPr>
                      <a:r>
                        <a:rPr lang="en-US" sz="1500" dirty="0">
                          <a:solidFill>
                            <a:srgbClr val="FFFFFF"/>
                          </a:solidFill>
                          <a:effectLst/>
                          <a:latin typeface="Arial"/>
                          <a:ea typeface="Calibri"/>
                          <a:cs typeface="Arial"/>
                        </a:rPr>
                        <a:t>9/09</a:t>
                      </a:r>
                      <a:endParaRPr lang="en-US" sz="1500" dirty="0">
                        <a:solidFill>
                          <a:srgbClr val="FFFFFF"/>
                        </a:solidFill>
                        <a:effectLst/>
                        <a:latin typeface="Arial"/>
                        <a:ea typeface="Times New Roman"/>
                        <a:cs typeface="Arial"/>
                      </a:endParaRPr>
                    </a:p>
                  </a:txBody>
                  <a:tcPr marL="68580" marR="68580" marT="91424" marB="91424" anchor="ctr">
                    <a:solidFill>
                      <a:srgbClr val="005796"/>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642704070"/>
              </p:ext>
            </p:extLst>
          </p:nvPr>
        </p:nvGraphicFramePr>
        <p:xfrm>
          <a:off x="4927600" y="1447800"/>
          <a:ext cx="3898900" cy="3994432"/>
        </p:xfrm>
        <a:graphic>
          <a:graphicData uri="http://schemas.openxmlformats.org/drawingml/2006/table">
            <a:tbl>
              <a:tblPr firstRow="1" bandRow="1">
                <a:tableStyleId>{5C22544A-7EE6-4342-B048-85BDC9FD1C3A}</a:tableStyleId>
              </a:tblPr>
              <a:tblGrid>
                <a:gridCol w="1295400"/>
                <a:gridCol w="1600200"/>
                <a:gridCol w="1003300"/>
              </a:tblGrid>
              <a:tr h="546100">
                <a:tc>
                  <a:txBody>
                    <a:bodyPr/>
                    <a:lstStyle/>
                    <a:p>
                      <a:pPr marL="0" marR="0">
                        <a:spcBef>
                          <a:spcPts val="0"/>
                        </a:spcBef>
                        <a:spcAft>
                          <a:spcPts val="0"/>
                        </a:spcAft>
                      </a:pPr>
                      <a:r>
                        <a:rPr lang="en-US" sz="1500" b="1" dirty="0" smtClean="0">
                          <a:solidFill>
                            <a:srgbClr val="ECBB33"/>
                          </a:solidFill>
                          <a:effectLst/>
                          <a:latin typeface="Arial"/>
                          <a:ea typeface="Calibri"/>
                          <a:cs typeface="Arial"/>
                        </a:rPr>
                        <a:t>Cancer Type</a:t>
                      </a:r>
                      <a:endParaRPr lang="en-US" sz="1500" dirty="0">
                        <a:solidFill>
                          <a:srgbClr val="ECBB33"/>
                        </a:solidFill>
                        <a:effectLst/>
                        <a:latin typeface="Arial"/>
                        <a:ea typeface="Times New Roman"/>
                        <a:cs typeface="Arial"/>
                      </a:endParaRPr>
                    </a:p>
                  </a:txBody>
                  <a:tcPr marL="68580" marR="68580" marT="45714" marB="45714" anchor="b">
                    <a:solidFill>
                      <a:srgbClr val="012A50"/>
                    </a:solidFill>
                  </a:tcPr>
                </a:tc>
                <a:tc>
                  <a:txBody>
                    <a:bodyPr/>
                    <a:lstStyle/>
                    <a:p>
                      <a:pPr marL="0" marR="0" algn="ctr">
                        <a:spcBef>
                          <a:spcPts val="0"/>
                        </a:spcBef>
                        <a:spcAft>
                          <a:spcPts val="0"/>
                        </a:spcAft>
                      </a:pPr>
                      <a:r>
                        <a:rPr lang="en-US" sz="1500" b="1" dirty="0">
                          <a:solidFill>
                            <a:srgbClr val="ECBB33"/>
                          </a:solidFill>
                          <a:effectLst/>
                          <a:latin typeface="Arial"/>
                          <a:ea typeface="Calibri"/>
                          <a:cs typeface="Arial"/>
                        </a:rPr>
                        <a:t> </a:t>
                      </a:r>
                      <a:r>
                        <a:rPr lang="en-US" sz="1500" b="1" dirty="0" smtClean="0">
                          <a:solidFill>
                            <a:srgbClr val="ECBB33"/>
                          </a:solidFill>
                          <a:effectLst/>
                          <a:latin typeface="Arial"/>
                          <a:ea typeface="Calibri"/>
                          <a:cs typeface="Arial"/>
                        </a:rPr>
                        <a:t>Agent</a:t>
                      </a:r>
                      <a:endParaRPr lang="en-US" sz="1500" dirty="0">
                        <a:solidFill>
                          <a:srgbClr val="ECBB33"/>
                        </a:solidFill>
                        <a:effectLst/>
                        <a:latin typeface="Arial"/>
                        <a:ea typeface="Times New Roman"/>
                        <a:cs typeface="Arial"/>
                      </a:endParaRPr>
                    </a:p>
                  </a:txBody>
                  <a:tcPr marL="68580" marR="68580" marT="45714" marB="45714" anchor="b">
                    <a:solidFill>
                      <a:srgbClr val="012A50"/>
                    </a:solidFill>
                  </a:tcPr>
                </a:tc>
                <a:tc>
                  <a:txBody>
                    <a:bodyPr/>
                    <a:lstStyle/>
                    <a:p>
                      <a:pPr marL="0" marR="0" algn="ctr">
                        <a:spcBef>
                          <a:spcPts val="0"/>
                        </a:spcBef>
                        <a:spcAft>
                          <a:spcPts val="0"/>
                        </a:spcAft>
                      </a:pPr>
                      <a:r>
                        <a:rPr lang="en-US" sz="1500" b="1" dirty="0" smtClean="0">
                          <a:solidFill>
                            <a:srgbClr val="ECBB33"/>
                          </a:solidFill>
                          <a:effectLst/>
                          <a:latin typeface="Arial"/>
                          <a:ea typeface="Calibri"/>
                          <a:cs typeface="Arial"/>
                        </a:rPr>
                        <a:t>Approval </a:t>
                      </a:r>
                      <a:r>
                        <a:rPr lang="en-US" sz="1500" b="1" dirty="0">
                          <a:solidFill>
                            <a:srgbClr val="ECBB33"/>
                          </a:solidFill>
                          <a:effectLst/>
                          <a:latin typeface="Arial"/>
                          <a:ea typeface="Calibri"/>
                          <a:cs typeface="Arial"/>
                        </a:rPr>
                        <a:t>Date</a:t>
                      </a:r>
                      <a:endParaRPr lang="en-US" sz="1500" dirty="0">
                        <a:solidFill>
                          <a:srgbClr val="ECBB33"/>
                        </a:solidFill>
                        <a:effectLst/>
                        <a:latin typeface="Arial"/>
                        <a:ea typeface="Times New Roman"/>
                        <a:cs typeface="Arial"/>
                      </a:endParaRPr>
                    </a:p>
                  </a:txBody>
                  <a:tcPr marL="68580" marR="68580" marT="45714" marB="45714" anchor="b">
                    <a:solidFill>
                      <a:srgbClr val="012A50"/>
                    </a:solidFill>
                  </a:tcPr>
                </a:tc>
              </a:tr>
              <a:tr h="444748">
                <a:tc rowSpan="2">
                  <a:txBody>
                    <a:bodyPr/>
                    <a:lstStyle/>
                    <a:p>
                      <a:pPr marL="0" marR="0">
                        <a:lnSpc>
                          <a:spcPct val="90000"/>
                        </a:lnSpc>
                        <a:spcBef>
                          <a:spcPts val="0"/>
                        </a:spcBef>
                        <a:spcAft>
                          <a:spcPts val="0"/>
                        </a:spcAft>
                      </a:pPr>
                      <a:r>
                        <a:rPr lang="en-US" sz="1500" b="1" dirty="0">
                          <a:solidFill>
                            <a:srgbClr val="FFFFFF"/>
                          </a:solidFill>
                          <a:effectLst/>
                          <a:latin typeface="Arial"/>
                          <a:ea typeface="Calibri"/>
                          <a:cs typeface="Arial"/>
                        </a:rPr>
                        <a:t>Lung</a:t>
                      </a:r>
                      <a:endParaRPr lang="en-US" sz="1500" dirty="0">
                        <a:solidFill>
                          <a:srgbClr val="FFFFFF"/>
                        </a:solidFill>
                        <a:effectLst/>
                        <a:latin typeface="Arial"/>
                        <a:ea typeface="Times New Roman"/>
                        <a:cs typeface="Arial"/>
                      </a:endParaRPr>
                    </a:p>
                  </a:txBody>
                  <a:tcPr marL="68580" marR="68580" marT="91459" marB="91459" anchor="ctr">
                    <a:solidFill>
                      <a:srgbClr val="005796"/>
                    </a:solidFill>
                  </a:tcPr>
                </a:tc>
                <a:tc>
                  <a:txBody>
                    <a:bodyPr/>
                    <a:lstStyle/>
                    <a:p>
                      <a:pPr marL="0" marR="0" algn="ctr">
                        <a:lnSpc>
                          <a:spcPct val="90000"/>
                        </a:lnSpc>
                        <a:spcBef>
                          <a:spcPts val="0"/>
                        </a:spcBef>
                        <a:spcAft>
                          <a:spcPts val="0"/>
                        </a:spcAft>
                      </a:pPr>
                      <a:r>
                        <a:rPr lang="en-US" sz="1500" b="1" i="1" dirty="0" smtClean="0">
                          <a:solidFill>
                            <a:srgbClr val="FFFFFF"/>
                          </a:solidFill>
                          <a:effectLst/>
                          <a:latin typeface="Arial"/>
                          <a:ea typeface="Times New Roman"/>
                          <a:cs typeface="Arial"/>
                        </a:rPr>
                        <a:t>Nab</a:t>
                      </a:r>
                      <a:r>
                        <a:rPr lang="en-US" sz="1500" b="1" dirty="0" smtClean="0">
                          <a:solidFill>
                            <a:srgbClr val="FFFFFF"/>
                          </a:solidFill>
                          <a:effectLst/>
                          <a:latin typeface="Arial"/>
                          <a:ea typeface="Times New Roman"/>
                          <a:cs typeface="Arial"/>
                        </a:rPr>
                        <a:t> paclitaxel</a:t>
                      </a:r>
                      <a:endParaRPr lang="en-US" sz="1500" b="1" dirty="0">
                        <a:solidFill>
                          <a:srgbClr val="FFFFFF"/>
                        </a:solidFill>
                        <a:effectLst/>
                        <a:latin typeface="Arial"/>
                        <a:ea typeface="Times New Roman"/>
                        <a:cs typeface="Arial"/>
                      </a:endParaRPr>
                    </a:p>
                  </a:txBody>
                  <a:tcPr marL="68580" marR="68580" marT="91459" marB="91459" anchor="ctr">
                    <a:solidFill>
                      <a:srgbClr val="005796"/>
                    </a:solidFill>
                  </a:tcPr>
                </a:tc>
                <a:tc>
                  <a:txBody>
                    <a:bodyPr/>
                    <a:lstStyle/>
                    <a:p>
                      <a:pPr marL="0" marR="0" algn="ctr">
                        <a:lnSpc>
                          <a:spcPct val="90000"/>
                        </a:lnSpc>
                        <a:spcBef>
                          <a:spcPts val="0"/>
                        </a:spcBef>
                        <a:spcAft>
                          <a:spcPts val="0"/>
                        </a:spcAft>
                      </a:pPr>
                      <a:r>
                        <a:rPr lang="en-US" sz="1500" dirty="0" smtClean="0">
                          <a:solidFill>
                            <a:srgbClr val="FFFFFF"/>
                          </a:solidFill>
                          <a:effectLst/>
                          <a:latin typeface="Arial"/>
                          <a:ea typeface="Times New Roman"/>
                          <a:cs typeface="Arial"/>
                        </a:rPr>
                        <a:t>10/12</a:t>
                      </a:r>
                      <a:endParaRPr lang="en-US" sz="1500" dirty="0">
                        <a:solidFill>
                          <a:srgbClr val="FFFFFF"/>
                        </a:solidFill>
                        <a:effectLst/>
                        <a:latin typeface="Arial"/>
                        <a:ea typeface="Times New Roman"/>
                        <a:cs typeface="Arial"/>
                      </a:endParaRPr>
                    </a:p>
                  </a:txBody>
                  <a:tcPr marL="68580" marR="68580" marT="91459" marB="91459" anchor="ctr">
                    <a:solidFill>
                      <a:srgbClr val="005796"/>
                    </a:solidFill>
                  </a:tcPr>
                </a:tc>
              </a:tr>
              <a:tr h="378224">
                <a:tc vMerge="1">
                  <a:txBody>
                    <a:bodyPr/>
                    <a:lstStyle/>
                    <a:p>
                      <a:pPr marL="0" marR="0">
                        <a:spcBef>
                          <a:spcPts val="0"/>
                        </a:spcBef>
                        <a:spcAft>
                          <a:spcPts val="0"/>
                        </a:spcAft>
                      </a:pPr>
                      <a:endParaRPr lang="en-US" sz="1500" dirty="0">
                        <a:effectLst/>
                        <a:latin typeface="Arial"/>
                        <a:ea typeface="Times New Roman"/>
                        <a:cs typeface="Arial"/>
                      </a:endParaRPr>
                    </a:p>
                  </a:txBody>
                  <a:tcPr marL="68580" marR="68580" marT="91463" marB="91463" anchor="ctr">
                    <a:noFill/>
                  </a:tcPr>
                </a:tc>
                <a:tc>
                  <a:txBody>
                    <a:bodyPr/>
                    <a:lstStyle/>
                    <a:p>
                      <a:pPr marL="0" marR="0" algn="ctr">
                        <a:lnSpc>
                          <a:spcPct val="90000"/>
                        </a:lnSpc>
                        <a:spcBef>
                          <a:spcPts val="0"/>
                        </a:spcBef>
                        <a:spcAft>
                          <a:spcPts val="0"/>
                        </a:spcAft>
                      </a:pPr>
                      <a:r>
                        <a:rPr lang="en-US" sz="1500" b="1" dirty="0" err="1">
                          <a:solidFill>
                            <a:srgbClr val="FFFFFF"/>
                          </a:solidFill>
                          <a:effectLst/>
                          <a:latin typeface="Arial"/>
                          <a:ea typeface="Calibri"/>
                          <a:cs typeface="Arial"/>
                        </a:rPr>
                        <a:t>Crizotinib</a:t>
                      </a:r>
                      <a:endParaRPr lang="en-US" sz="1500" b="1" dirty="0">
                        <a:solidFill>
                          <a:srgbClr val="FFFFFF"/>
                        </a:solidFill>
                        <a:effectLst/>
                        <a:latin typeface="Arial"/>
                        <a:ea typeface="Times New Roman"/>
                        <a:cs typeface="Arial"/>
                      </a:endParaRPr>
                    </a:p>
                  </a:txBody>
                  <a:tcPr marL="68580" marR="68580" marT="91459" marB="91459" anchor="ctr">
                    <a:solidFill>
                      <a:srgbClr val="005796"/>
                    </a:solidFill>
                  </a:tcPr>
                </a:tc>
                <a:tc>
                  <a:txBody>
                    <a:bodyPr/>
                    <a:lstStyle/>
                    <a:p>
                      <a:pPr marL="0" marR="0" algn="ctr">
                        <a:lnSpc>
                          <a:spcPct val="90000"/>
                        </a:lnSpc>
                        <a:spcBef>
                          <a:spcPts val="0"/>
                        </a:spcBef>
                        <a:spcAft>
                          <a:spcPts val="0"/>
                        </a:spcAft>
                      </a:pPr>
                      <a:r>
                        <a:rPr lang="en-US" sz="1500" dirty="0">
                          <a:solidFill>
                            <a:srgbClr val="FFFFFF"/>
                          </a:solidFill>
                          <a:effectLst/>
                          <a:latin typeface="Arial"/>
                          <a:ea typeface="Calibri"/>
                          <a:cs typeface="Arial"/>
                        </a:rPr>
                        <a:t>8/11</a:t>
                      </a:r>
                      <a:endParaRPr lang="en-US" sz="1500" dirty="0">
                        <a:solidFill>
                          <a:srgbClr val="FFFFFF"/>
                        </a:solidFill>
                        <a:effectLst/>
                        <a:latin typeface="Arial"/>
                        <a:ea typeface="Times New Roman"/>
                        <a:cs typeface="Arial"/>
                      </a:endParaRPr>
                    </a:p>
                  </a:txBody>
                  <a:tcPr marL="68580" marR="68580" marT="91459" marB="91459" anchor="ctr">
                    <a:solidFill>
                      <a:srgbClr val="005796"/>
                    </a:solidFill>
                  </a:tcPr>
                </a:tc>
              </a:tr>
              <a:tr h="352576">
                <a:tc rowSpan="4">
                  <a:txBody>
                    <a:bodyPr/>
                    <a:lstStyle/>
                    <a:p>
                      <a:pPr marL="0" marR="0">
                        <a:lnSpc>
                          <a:spcPct val="90000"/>
                        </a:lnSpc>
                        <a:spcBef>
                          <a:spcPts val="0"/>
                        </a:spcBef>
                        <a:spcAft>
                          <a:spcPts val="0"/>
                        </a:spcAft>
                      </a:pPr>
                      <a:r>
                        <a:rPr lang="en-US" sz="1500" b="1" dirty="0" smtClean="0">
                          <a:solidFill>
                            <a:srgbClr val="FFFF00"/>
                          </a:solidFill>
                          <a:effectLst/>
                          <a:latin typeface="Arial"/>
                          <a:ea typeface="Times New Roman"/>
                          <a:cs typeface="Arial"/>
                        </a:rPr>
                        <a:t>Breast</a:t>
                      </a:r>
                      <a:endParaRPr lang="en-US" sz="1500" b="1" dirty="0">
                        <a:solidFill>
                          <a:srgbClr val="FFFF00"/>
                        </a:solidFill>
                        <a:effectLst/>
                        <a:latin typeface="Arial"/>
                        <a:ea typeface="Times New Roman"/>
                        <a:cs typeface="Arial"/>
                      </a:endParaRPr>
                    </a:p>
                  </a:txBody>
                  <a:tcPr marL="68580" marR="68580" marT="91429" marB="91429" anchor="ctr">
                    <a:solidFill>
                      <a:srgbClr val="005796"/>
                    </a:solidFill>
                  </a:tcPr>
                </a:tc>
                <a:tc>
                  <a:txBody>
                    <a:bodyPr/>
                    <a:lstStyle/>
                    <a:p>
                      <a:pPr marL="0" marR="0" algn="ctr">
                        <a:lnSpc>
                          <a:spcPct val="90000"/>
                        </a:lnSpc>
                        <a:spcBef>
                          <a:spcPts val="0"/>
                        </a:spcBef>
                        <a:spcAft>
                          <a:spcPts val="0"/>
                        </a:spcAft>
                      </a:pPr>
                      <a:r>
                        <a:rPr lang="en-US" sz="1500" b="1" dirty="0" smtClean="0">
                          <a:solidFill>
                            <a:srgbClr val="FFFF00"/>
                          </a:solidFill>
                          <a:effectLst/>
                          <a:latin typeface="Arial"/>
                          <a:ea typeface="Times New Roman"/>
                          <a:cs typeface="Arial"/>
                        </a:rPr>
                        <a:t>T-DM1</a:t>
                      </a:r>
                      <a:endParaRPr lang="en-US" sz="1500" b="1" dirty="0">
                        <a:solidFill>
                          <a:srgbClr val="FFFF00"/>
                        </a:solidFill>
                        <a:effectLst/>
                        <a:latin typeface="Arial"/>
                        <a:ea typeface="Times New Roman"/>
                        <a:cs typeface="Arial"/>
                      </a:endParaRPr>
                    </a:p>
                  </a:txBody>
                  <a:tcPr marL="68580" marR="68580" marT="91459" marB="91459" anchor="ctr">
                    <a:solidFill>
                      <a:srgbClr val="005796"/>
                    </a:solidFill>
                  </a:tcPr>
                </a:tc>
                <a:tc>
                  <a:txBody>
                    <a:bodyPr/>
                    <a:lstStyle/>
                    <a:p>
                      <a:pPr marL="0" marR="0" algn="ctr">
                        <a:lnSpc>
                          <a:spcPct val="90000"/>
                        </a:lnSpc>
                        <a:spcBef>
                          <a:spcPts val="0"/>
                        </a:spcBef>
                        <a:spcAft>
                          <a:spcPts val="0"/>
                        </a:spcAft>
                      </a:pPr>
                      <a:r>
                        <a:rPr lang="en-US" sz="1500" dirty="0" smtClean="0">
                          <a:solidFill>
                            <a:srgbClr val="FFFF00"/>
                          </a:solidFill>
                          <a:effectLst/>
                          <a:latin typeface="Arial"/>
                          <a:ea typeface="Times New Roman"/>
                          <a:cs typeface="Arial"/>
                        </a:rPr>
                        <a:t>2/13</a:t>
                      </a:r>
                      <a:endParaRPr lang="en-US" sz="1500" dirty="0">
                        <a:solidFill>
                          <a:srgbClr val="FFFF00"/>
                        </a:solidFill>
                        <a:effectLst/>
                        <a:latin typeface="Arial"/>
                        <a:ea typeface="Times New Roman"/>
                        <a:cs typeface="Arial"/>
                      </a:endParaRPr>
                    </a:p>
                  </a:txBody>
                  <a:tcPr marL="68580" marR="68580" marT="91459" marB="91459" anchor="ctr">
                    <a:solidFill>
                      <a:srgbClr val="005796"/>
                    </a:solidFill>
                  </a:tcPr>
                </a:tc>
              </a:tr>
              <a:tr h="444748">
                <a:tc vMerge="1">
                  <a:txBody>
                    <a:bodyPr/>
                    <a:lstStyle/>
                    <a:p>
                      <a:pPr marL="0" marR="0">
                        <a:spcBef>
                          <a:spcPts val="0"/>
                        </a:spcBef>
                        <a:spcAft>
                          <a:spcPts val="0"/>
                        </a:spcAft>
                      </a:pPr>
                      <a:endParaRPr lang="en-US" sz="1500" b="1" dirty="0">
                        <a:effectLst/>
                        <a:latin typeface="Arial"/>
                        <a:ea typeface="Times New Roman"/>
                        <a:cs typeface="Arial"/>
                      </a:endParaRPr>
                    </a:p>
                  </a:txBody>
                  <a:tcPr marL="68580" marR="68580" marT="91433" marB="91433" anchor="ctr">
                    <a:noFill/>
                  </a:tcPr>
                </a:tc>
                <a:tc>
                  <a:txBody>
                    <a:bodyPr/>
                    <a:lstStyle/>
                    <a:p>
                      <a:pPr marL="0" marR="0" algn="ctr">
                        <a:lnSpc>
                          <a:spcPct val="90000"/>
                        </a:lnSpc>
                        <a:spcBef>
                          <a:spcPts val="0"/>
                        </a:spcBef>
                        <a:spcAft>
                          <a:spcPts val="0"/>
                        </a:spcAft>
                      </a:pPr>
                      <a:r>
                        <a:rPr lang="en-US" sz="1500" b="1" dirty="0" err="1" smtClean="0">
                          <a:solidFill>
                            <a:srgbClr val="FFFF00"/>
                          </a:solidFill>
                          <a:effectLst/>
                          <a:latin typeface="Arial"/>
                          <a:ea typeface="Times New Roman"/>
                          <a:cs typeface="Arial"/>
                        </a:rPr>
                        <a:t>Everolimus</a:t>
                      </a:r>
                      <a:endParaRPr lang="en-US" sz="1500" b="1" dirty="0">
                        <a:solidFill>
                          <a:srgbClr val="FFFF00"/>
                        </a:solidFill>
                        <a:effectLst/>
                        <a:latin typeface="Arial"/>
                        <a:ea typeface="Times New Roman"/>
                        <a:cs typeface="Arial"/>
                      </a:endParaRPr>
                    </a:p>
                  </a:txBody>
                  <a:tcPr marL="68580" marR="68580" marT="91459" marB="91459" anchor="ctr">
                    <a:solidFill>
                      <a:srgbClr val="005796"/>
                    </a:solidFill>
                  </a:tcPr>
                </a:tc>
                <a:tc>
                  <a:txBody>
                    <a:bodyPr/>
                    <a:lstStyle/>
                    <a:p>
                      <a:pPr marL="0" marR="0" algn="ctr">
                        <a:lnSpc>
                          <a:spcPct val="90000"/>
                        </a:lnSpc>
                        <a:spcBef>
                          <a:spcPts val="0"/>
                        </a:spcBef>
                        <a:spcAft>
                          <a:spcPts val="0"/>
                        </a:spcAft>
                      </a:pPr>
                      <a:r>
                        <a:rPr lang="en-US" sz="1500" dirty="0" smtClean="0">
                          <a:solidFill>
                            <a:srgbClr val="FFFF00"/>
                          </a:solidFill>
                          <a:effectLst/>
                          <a:latin typeface="Arial"/>
                          <a:ea typeface="Times New Roman"/>
                          <a:cs typeface="Arial"/>
                        </a:rPr>
                        <a:t>7/12</a:t>
                      </a:r>
                      <a:endParaRPr lang="en-US" sz="1500" dirty="0">
                        <a:solidFill>
                          <a:srgbClr val="FFFF00"/>
                        </a:solidFill>
                        <a:effectLst/>
                        <a:latin typeface="Arial"/>
                        <a:ea typeface="Times New Roman"/>
                        <a:cs typeface="Arial"/>
                      </a:endParaRPr>
                    </a:p>
                  </a:txBody>
                  <a:tcPr marL="68580" marR="68580" marT="91459" marB="91459" anchor="ctr">
                    <a:solidFill>
                      <a:srgbClr val="005796"/>
                    </a:solidFill>
                  </a:tcPr>
                </a:tc>
              </a:tr>
              <a:tr h="444748">
                <a:tc vMerge="1">
                  <a:txBody>
                    <a:bodyPr/>
                    <a:lstStyle/>
                    <a:p>
                      <a:pPr marL="0" marR="0">
                        <a:spcBef>
                          <a:spcPts val="0"/>
                        </a:spcBef>
                        <a:spcAft>
                          <a:spcPts val="0"/>
                        </a:spcAft>
                      </a:pPr>
                      <a:endParaRPr lang="en-US" sz="1500" b="1" dirty="0">
                        <a:effectLst/>
                        <a:latin typeface="Arial"/>
                        <a:ea typeface="Times New Roman"/>
                        <a:cs typeface="Arial"/>
                      </a:endParaRPr>
                    </a:p>
                  </a:txBody>
                  <a:tcPr marL="68580" marR="68580" marT="91433" marB="91433" anchor="ctr">
                    <a:noFill/>
                  </a:tcPr>
                </a:tc>
                <a:tc>
                  <a:txBody>
                    <a:bodyPr/>
                    <a:lstStyle/>
                    <a:p>
                      <a:pPr marL="0" marR="0" algn="ctr">
                        <a:lnSpc>
                          <a:spcPct val="90000"/>
                        </a:lnSpc>
                        <a:spcBef>
                          <a:spcPts val="0"/>
                        </a:spcBef>
                        <a:spcAft>
                          <a:spcPts val="0"/>
                        </a:spcAft>
                      </a:pPr>
                      <a:r>
                        <a:rPr lang="en-US" sz="1500" b="1" dirty="0" err="1">
                          <a:solidFill>
                            <a:srgbClr val="FFFF00"/>
                          </a:solidFill>
                          <a:effectLst/>
                          <a:latin typeface="Arial"/>
                          <a:ea typeface="Calibri"/>
                          <a:cs typeface="Arial"/>
                        </a:rPr>
                        <a:t>Pertuzumab</a:t>
                      </a:r>
                      <a:endParaRPr lang="en-US" sz="1500" b="1" dirty="0">
                        <a:solidFill>
                          <a:srgbClr val="FFFF00"/>
                        </a:solidFill>
                        <a:effectLst/>
                        <a:latin typeface="Arial"/>
                        <a:ea typeface="Times New Roman"/>
                        <a:cs typeface="Arial"/>
                      </a:endParaRPr>
                    </a:p>
                  </a:txBody>
                  <a:tcPr marL="68580" marR="68580" marT="91459" marB="91459" anchor="ctr">
                    <a:solidFill>
                      <a:srgbClr val="005796"/>
                    </a:solidFill>
                  </a:tcPr>
                </a:tc>
                <a:tc>
                  <a:txBody>
                    <a:bodyPr/>
                    <a:lstStyle/>
                    <a:p>
                      <a:pPr marL="0" marR="0" algn="ctr">
                        <a:lnSpc>
                          <a:spcPct val="90000"/>
                        </a:lnSpc>
                        <a:spcBef>
                          <a:spcPts val="0"/>
                        </a:spcBef>
                        <a:spcAft>
                          <a:spcPts val="0"/>
                        </a:spcAft>
                      </a:pPr>
                      <a:r>
                        <a:rPr lang="en-US" sz="1500" dirty="0">
                          <a:solidFill>
                            <a:srgbClr val="FFFF00"/>
                          </a:solidFill>
                          <a:effectLst/>
                          <a:latin typeface="Arial"/>
                          <a:ea typeface="Calibri"/>
                          <a:cs typeface="Arial"/>
                        </a:rPr>
                        <a:t>6/12</a:t>
                      </a:r>
                      <a:endParaRPr lang="en-US" sz="1500" dirty="0">
                        <a:solidFill>
                          <a:srgbClr val="FFFF00"/>
                        </a:solidFill>
                        <a:effectLst/>
                        <a:latin typeface="Arial"/>
                        <a:ea typeface="Times New Roman"/>
                        <a:cs typeface="Arial"/>
                      </a:endParaRPr>
                    </a:p>
                  </a:txBody>
                  <a:tcPr marL="68580" marR="68580" marT="91459" marB="91459" anchor="ctr">
                    <a:solidFill>
                      <a:srgbClr val="005796"/>
                    </a:solidFill>
                  </a:tcPr>
                </a:tc>
              </a:tr>
              <a:tr h="444748">
                <a:tc vMerge="1">
                  <a:txBody>
                    <a:bodyPr/>
                    <a:lstStyle/>
                    <a:p>
                      <a:pPr marL="0" marR="0">
                        <a:spcBef>
                          <a:spcPts val="0"/>
                        </a:spcBef>
                        <a:spcAft>
                          <a:spcPts val="0"/>
                        </a:spcAft>
                      </a:pPr>
                      <a:endParaRPr lang="en-US" sz="1500" b="1" dirty="0">
                        <a:effectLst/>
                        <a:latin typeface="Arial"/>
                        <a:ea typeface="Times New Roman"/>
                        <a:cs typeface="Arial"/>
                      </a:endParaRPr>
                    </a:p>
                  </a:txBody>
                  <a:tcPr marL="68580" marR="68580" marT="91433" marB="91433" anchor="ctr">
                    <a:noFill/>
                  </a:tcPr>
                </a:tc>
                <a:tc>
                  <a:txBody>
                    <a:bodyPr/>
                    <a:lstStyle/>
                    <a:p>
                      <a:pPr marL="0" marR="0" algn="ctr">
                        <a:lnSpc>
                          <a:spcPct val="90000"/>
                        </a:lnSpc>
                        <a:spcBef>
                          <a:spcPts val="0"/>
                        </a:spcBef>
                        <a:spcAft>
                          <a:spcPts val="0"/>
                        </a:spcAft>
                      </a:pPr>
                      <a:r>
                        <a:rPr lang="en-US" sz="1500" b="1" dirty="0" smtClean="0">
                          <a:solidFill>
                            <a:srgbClr val="FFFF00"/>
                          </a:solidFill>
                          <a:effectLst/>
                          <a:latin typeface="Arial"/>
                          <a:ea typeface="Times New Roman"/>
                          <a:cs typeface="Arial"/>
                        </a:rPr>
                        <a:t>Eribulin</a:t>
                      </a:r>
                      <a:endParaRPr lang="en-US" sz="1500" b="1" dirty="0">
                        <a:solidFill>
                          <a:srgbClr val="FFFF00"/>
                        </a:solidFill>
                        <a:effectLst/>
                        <a:latin typeface="Arial"/>
                        <a:ea typeface="Times New Roman"/>
                        <a:cs typeface="Arial"/>
                      </a:endParaRPr>
                    </a:p>
                  </a:txBody>
                  <a:tcPr marL="68580" marR="68580" marT="91459" marB="91459" anchor="ctr">
                    <a:solidFill>
                      <a:srgbClr val="005796"/>
                    </a:solidFill>
                  </a:tcPr>
                </a:tc>
                <a:tc>
                  <a:txBody>
                    <a:bodyPr/>
                    <a:lstStyle/>
                    <a:p>
                      <a:pPr marL="0" marR="0" algn="ctr">
                        <a:lnSpc>
                          <a:spcPct val="90000"/>
                        </a:lnSpc>
                        <a:spcBef>
                          <a:spcPts val="0"/>
                        </a:spcBef>
                        <a:spcAft>
                          <a:spcPts val="0"/>
                        </a:spcAft>
                      </a:pPr>
                      <a:r>
                        <a:rPr lang="en-US" sz="1500" dirty="0" smtClean="0">
                          <a:solidFill>
                            <a:srgbClr val="FFFF00"/>
                          </a:solidFill>
                          <a:effectLst/>
                          <a:latin typeface="Arial"/>
                          <a:ea typeface="Times New Roman"/>
                          <a:cs typeface="Arial"/>
                        </a:rPr>
                        <a:t>11/10</a:t>
                      </a:r>
                      <a:endParaRPr lang="en-US" sz="1500" dirty="0">
                        <a:solidFill>
                          <a:srgbClr val="FFFF00"/>
                        </a:solidFill>
                        <a:effectLst/>
                        <a:latin typeface="Arial"/>
                        <a:ea typeface="Times New Roman"/>
                        <a:cs typeface="Arial"/>
                      </a:endParaRPr>
                    </a:p>
                  </a:txBody>
                  <a:tcPr marL="68580" marR="68580" marT="91459" marB="91459" anchor="ctr">
                    <a:solidFill>
                      <a:srgbClr val="005796"/>
                    </a:solidFill>
                  </a:tcPr>
                </a:tc>
              </a:tr>
              <a:tr h="444748">
                <a:tc rowSpan="2">
                  <a:txBody>
                    <a:bodyPr/>
                    <a:lstStyle/>
                    <a:p>
                      <a:pPr marL="0" marR="0">
                        <a:lnSpc>
                          <a:spcPct val="90000"/>
                        </a:lnSpc>
                        <a:spcBef>
                          <a:spcPts val="0"/>
                        </a:spcBef>
                        <a:spcAft>
                          <a:spcPts val="0"/>
                        </a:spcAft>
                      </a:pPr>
                      <a:r>
                        <a:rPr lang="en-US" sz="1500" b="1" dirty="0" smtClean="0">
                          <a:solidFill>
                            <a:srgbClr val="FFFFFF"/>
                          </a:solidFill>
                          <a:effectLst/>
                          <a:latin typeface="Arial"/>
                          <a:ea typeface="Times New Roman"/>
                          <a:cs typeface="Arial"/>
                        </a:rPr>
                        <a:t>Multiple</a:t>
                      </a:r>
                    </a:p>
                    <a:p>
                      <a:pPr marL="0" marR="0">
                        <a:lnSpc>
                          <a:spcPct val="90000"/>
                        </a:lnSpc>
                        <a:spcBef>
                          <a:spcPts val="0"/>
                        </a:spcBef>
                        <a:spcAft>
                          <a:spcPts val="0"/>
                        </a:spcAft>
                      </a:pPr>
                      <a:r>
                        <a:rPr lang="en-US" sz="1500" b="1" dirty="0" smtClean="0">
                          <a:solidFill>
                            <a:srgbClr val="FFFFFF"/>
                          </a:solidFill>
                          <a:effectLst/>
                          <a:latin typeface="Arial"/>
                          <a:ea typeface="Times New Roman"/>
                          <a:cs typeface="Arial"/>
                        </a:rPr>
                        <a:t>myeloma</a:t>
                      </a:r>
                      <a:endParaRPr lang="en-US" sz="1500" dirty="0">
                        <a:solidFill>
                          <a:srgbClr val="FFFFFF"/>
                        </a:solidFill>
                        <a:effectLst/>
                        <a:latin typeface="Arial"/>
                        <a:ea typeface="Times New Roman"/>
                        <a:cs typeface="Arial"/>
                      </a:endParaRPr>
                    </a:p>
                  </a:txBody>
                  <a:tcPr marL="68580" marR="68580" marT="91429" marB="91429" anchor="ctr">
                    <a:solidFill>
                      <a:srgbClr val="005796"/>
                    </a:solidFill>
                  </a:tcPr>
                </a:tc>
                <a:tc>
                  <a:txBody>
                    <a:bodyPr/>
                    <a:lstStyle/>
                    <a:p>
                      <a:pPr marL="0" marR="0" algn="ctr">
                        <a:lnSpc>
                          <a:spcPct val="90000"/>
                        </a:lnSpc>
                        <a:spcBef>
                          <a:spcPts val="0"/>
                        </a:spcBef>
                        <a:spcAft>
                          <a:spcPts val="0"/>
                        </a:spcAft>
                      </a:pPr>
                      <a:r>
                        <a:rPr lang="en-US" sz="1500" b="1" dirty="0" smtClean="0">
                          <a:solidFill>
                            <a:srgbClr val="FFFFFF"/>
                          </a:solidFill>
                          <a:effectLst/>
                          <a:latin typeface="Arial"/>
                          <a:ea typeface="Times New Roman"/>
                          <a:cs typeface="Arial"/>
                        </a:rPr>
                        <a:t>Pomalidomide</a:t>
                      </a:r>
                      <a:endParaRPr lang="en-US" sz="1500" b="1" dirty="0">
                        <a:solidFill>
                          <a:srgbClr val="FFFFFF"/>
                        </a:solidFill>
                        <a:effectLst/>
                        <a:latin typeface="Arial"/>
                        <a:ea typeface="Times New Roman"/>
                        <a:cs typeface="Arial"/>
                      </a:endParaRPr>
                    </a:p>
                  </a:txBody>
                  <a:tcPr marL="68580" marR="68580" marT="91429" marB="91429" anchor="ctr">
                    <a:solidFill>
                      <a:srgbClr val="005796"/>
                    </a:solidFill>
                  </a:tcPr>
                </a:tc>
                <a:tc>
                  <a:txBody>
                    <a:bodyPr/>
                    <a:lstStyle/>
                    <a:p>
                      <a:pPr marL="0" marR="0" algn="ctr">
                        <a:lnSpc>
                          <a:spcPct val="90000"/>
                        </a:lnSpc>
                        <a:spcBef>
                          <a:spcPts val="0"/>
                        </a:spcBef>
                        <a:spcAft>
                          <a:spcPts val="0"/>
                        </a:spcAft>
                      </a:pPr>
                      <a:r>
                        <a:rPr lang="en-US" sz="1500" dirty="0" smtClean="0">
                          <a:solidFill>
                            <a:srgbClr val="FFFFFF"/>
                          </a:solidFill>
                          <a:effectLst/>
                          <a:latin typeface="Arial"/>
                          <a:ea typeface="Times New Roman"/>
                          <a:cs typeface="Arial"/>
                        </a:rPr>
                        <a:t>2/13</a:t>
                      </a:r>
                      <a:endParaRPr lang="en-US" sz="1500" dirty="0">
                        <a:solidFill>
                          <a:srgbClr val="FFFFFF"/>
                        </a:solidFill>
                        <a:effectLst/>
                        <a:latin typeface="Arial"/>
                        <a:ea typeface="Times New Roman"/>
                        <a:cs typeface="Arial"/>
                      </a:endParaRPr>
                    </a:p>
                  </a:txBody>
                  <a:tcPr marL="68580" marR="68580" marT="91429" marB="91429" anchor="ctr">
                    <a:solidFill>
                      <a:srgbClr val="005796"/>
                    </a:solidFill>
                  </a:tcPr>
                </a:tc>
              </a:tr>
              <a:tr h="444748">
                <a:tc vMerge="1">
                  <a:txBody>
                    <a:bodyPr/>
                    <a:lstStyle/>
                    <a:p>
                      <a:pPr marL="0" marR="0">
                        <a:spcBef>
                          <a:spcPts val="0"/>
                        </a:spcBef>
                        <a:spcAft>
                          <a:spcPts val="0"/>
                        </a:spcAft>
                      </a:pPr>
                      <a:endParaRPr lang="en-US" sz="1500" dirty="0">
                        <a:effectLst/>
                        <a:latin typeface="Arial"/>
                        <a:ea typeface="Times New Roman"/>
                        <a:cs typeface="Arial"/>
                      </a:endParaRPr>
                    </a:p>
                  </a:txBody>
                  <a:tcPr marL="68580" marR="68580" marT="91448" marB="91448" anchor="ctr">
                    <a:noFill/>
                  </a:tcPr>
                </a:tc>
                <a:tc>
                  <a:txBody>
                    <a:bodyPr/>
                    <a:lstStyle/>
                    <a:p>
                      <a:pPr marL="0" marR="0" algn="ctr">
                        <a:lnSpc>
                          <a:spcPct val="90000"/>
                        </a:lnSpc>
                        <a:spcBef>
                          <a:spcPts val="0"/>
                        </a:spcBef>
                        <a:spcAft>
                          <a:spcPts val="0"/>
                        </a:spcAft>
                      </a:pPr>
                      <a:r>
                        <a:rPr lang="en-US" sz="1500" b="1" dirty="0" err="1">
                          <a:solidFill>
                            <a:srgbClr val="FFFFFF"/>
                          </a:solidFill>
                          <a:effectLst/>
                          <a:latin typeface="Arial"/>
                          <a:ea typeface="Calibri"/>
                          <a:cs typeface="Arial"/>
                        </a:rPr>
                        <a:t>Carfilzomib</a:t>
                      </a:r>
                      <a:endParaRPr lang="en-US" sz="1500" b="1" dirty="0">
                        <a:solidFill>
                          <a:srgbClr val="FFFFFF"/>
                        </a:solidFill>
                        <a:effectLst/>
                        <a:latin typeface="Arial"/>
                        <a:ea typeface="Times New Roman"/>
                        <a:cs typeface="Arial"/>
                      </a:endParaRPr>
                    </a:p>
                  </a:txBody>
                  <a:tcPr marL="68580" marR="68580" marT="91429" marB="91429" anchor="ctr">
                    <a:solidFill>
                      <a:srgbClr val="005796"/>
                    </a:solidFill>
                  </a:tcPr>
                </a:tc>
                <a:tc>
                  <a:txBody>
                    <a:bodyPr/>
                    <a:lstStyle/>
                    <a:p>
                      <a:pPr marL="0" marR="0" algn="ctr">
                        <a:lnSpc>
                          <a:spcPct val="90000"/>
                        </a:lnSpc>
                        <a:spcBef>
                          <a:spcPts val="0"/>
                        </a:spcBef>
                        <a:spcAft>
                          <a:spcPts val="0"/>
                        </a:spcAft>
                      </a:pPr>
                      <a:r>
                        <a:rPr lang="en-US" sz="1500" dirty="0">
                          <a:solidFill>
                            <a:srgbClr val="FFFFFF"/>
                          </a:solidFill>
                          <a:effectLst/>
                          <a:latin typeface="Arial"/>
                          <a:ea typeface="Calibri"/>
                          <a:cs typeface="Arial"/>
                        </a:rPr>
                        <a:t>7/12</a:t>
                      </a:r>
                      <a:endParaRPr lang="en-US" sz="1500" dirty="0">
                        <a:solidFill>
                          <a:srgbClr val="FFFFFF"/>
                        </a:solidFill>
                        <a:effectLst/>
                        <a:latin typeface="Arial"/>
                        <a:ea typeface="Times New Roman"/>
                        <a:cs typeface="Arial"/>
                      </a:endParaRPr>
                    </a:p>
                  </a:txBody>
                  <a:tcPr marL="68580" marR="68580" marT="91429" marB="91429" anchor="ctr">
                    <a:solidFill>
                      <a:srgbClr val="005796"/>
                    </a:solidFill>
                  </a:tcPr>
                </a:tc>
              </a:tr>
            </a:tbl>
          </a:graphicData>
        </a:graphic>
      </p:graphicFrame>
    </p:spTree>
    <p:extLst>
      <p:ext uri="{BB962C8B-B14F-4D97-AF65-F5344CB8AC3E}">
        <p14:creationId xmlns:p14="http://schemas.microsoft.com/office/powerpoint/2010/main" val="22516955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38648"/>
            <a:ext cx="9144000" cy="1143000"/>
          </a:xfrm>
        </p:spPr>
        <p:txBody>
          <a:bodyPr>
            <a:noAutofit/>
          </a:bodyPr>
          <a:lstStyle/>
          <a:p>
            <a:pPr algn="ctr"/>
            <a:r>
              <a:rPr lang="en-US" sz="3200" b="1" dirty="0" smtClean="0">
                <a:solidFill>
                  <a:srgbClr val="FFFFFF"/>
                </a:solidFill>
              </a:rPr>
              <a:t>MODULE 1: Current Management </a:t>
            </a:r>
            <a:br>
              <a:rPr lang="en-US" sz="3200" b="1" dirty="0" smtClean="0">
                <a:solidFill>
                  <a:srgbClr val="FFFFFF"/>
                </a:solidFill>
              </a:rPr>
            </a:br>
            <a:r>
              <a:rPr lang="en-US" sz="3200" b="1" dirty="0" smtClean="0">
                <a:solidFill>
                  <a:srgbClr val="FFFFFF"/>
                </a:solidFill>
              </a:rPr>
              <a:t>of Advanced HER2-Positive </a:t>
            </a:r>
            <a:br>
              <a:rPr lang="en-US" sz="3200" b="1" dirty="0" smtClean="0">
                <a:solidFill>
                  <a:srgbClr val="FFFFFF"/>
                </a:solidFill>
              </a:rPr>
            </a:br>
            <a:r>
              <a:rPr lang="en-US" sz="3200" b="1" dirty="0" smtClean="0">
                <a:solidFill>
                  <a:srgbClr val="FFFFFF"/>
                </a:solidFill>
              </a:rPr>
              <a:t>Breast Cancer (BC)</a:t>
            </a:r>
            <a:endParaRPr lang="en-US" sz="3200" b="1" dirty="0">
              <a:solidFill>
                <a:srgbClr val="FFFFFF"/>
              </a:solidFill>
            </a:endParaRPr>
          </a:p>
        </p:txBody>
      </p:sp>
    </p:spTree>
    <p:extLst>
      <p:ext uri="{BB962C8B-B14F-4D97-AF65-F5344CB8AC3E}">
        <p14:creationId xmlns:p14="http://schemas.microsoft.com/office/powerpoint/2010/main" val="668370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6"/>
          <p:cNvSpPr>
            <a:spLocks noGrp="1" noChangeArrowheads="1"/>
          </p:cNvSpPr>
          <p:nvPr>
            <p:ph type="title"/>
          </p:nvPr>
        </p:nvSpPr>
        <p:spPr/>
        <p:txBody>
          <a:bodyPr/>
          <a:lstStyle/>
          <a:p>
            <a:r>
              <a:rPr lang="en-US" dirty="0">
                <a:latin typeface="Arial" charset="0"/>
                <a:ea typeface="ヒラギノ角ゴ Pro W3" charset="0"/>
                <a:cs typeface="ヒラギノ角ゴ Pro W3" charset="0"/>
              </a:rPr>
              <a:t>Case </a:t>
            </a:r>
            <a:r>
              <a:rPr lang="en-US" dirty="0" smtClean="0">
                <a:latin typeface="Arial" charset="0"/>
                <a:ea typeface="ヒラギノ角ゴ Pro W3" charset="0"/>
                <a:cs typeface="ヒラギノ角ゴ Pro W3" charset="0"/>
              </a:rPr>
              <a:t>(from the practice of </a:t>
            </a:r>
            <a:r>
              <a:rPr lang="en-US" dirty="0" err="1" smtClean="0">
                <a:latin typeface="Arial" charset="0"/>
                <a:ea typeface="ヒラギノ角ゴ Pro W3" charset="0"/>
                <a:cs typeface="ヒラギノ角ゴ Pro W3" charset="0"/>
              </a:rPr>
              <a:t>Ms</a:t>
            </a:r>
            <a:r>
              <a:rPr lang="en-US" dirty="0" smtClean="0">
                <a:latin typeface="Arial" charset="0"/>
                <a:ea typeface="ヒラギノ角ゴ Pro W3" charset="0"/>
                <a:cs typeface="ヒラギノ角ゴ Pro W3" charset="0"/>
              </a:rPr>
              <a:t> </a:t>
            </a:r>
            <a:r>
              <a:rPr lang="en-US" dirty="0" err="1" smtClean="0">
                <a:latin typeface="Arial" charset="0"/>
                <a:ea typeface="ヒラギノ角ゴ Pro W3" charset="0"/>
                <a:cs typeface="ヒラギノ角ゴ Pro W3" charset="0"/>
              </a:rPr>
              <a:t>Litsas</a:t>
            </a:r>
            <a:r>
              <a:rPr lang="en-US" dirty="0" smtClean="0">
                <a:latin typeface="Arial" charset="0"/>
                <a:ea typeface="ヒラギノ角ゴ Pro W3" charset="0"/>
                <a:cs typeface="ヒラギノ角ゴ Pro W3" charset="0"/>
              </a:rPr>
              <a:t>)</a:t>
            </a:r>
            <a:endParaRPr lang="en-US" dirty="0">
              <a:latin typeface="Arial" charset="0"/>
              <a:ea typeface="ヒラギノ角ゴ Pro W3" charset="0"/>
              <a:cs typeface="ヒラギノ角ゴ Pro W3" charset="0"/>
            </a:endParaRPr>
          </a:p>
        </p:txBody>
      </p:sp>
      <p:sp>
        <p:nvSpPr>
          <p:cNvPr id="124931" name="Rectangle 7"/>
          <p:cNvSpPr>
            <a:spLocks noGrp="1" noChangeArrowheads="1"/>
          </p:cNvSpPr>
          <p:nvPr>
            <p:ph idx="1"/>
          </p:nvPr>
        </p:nvSpPr>
        <p:spPr/>
        <p:txBody>
          <a:bodyPr/>
          <a:lstStyle/>
          <a:p>
            <a:r>
              <a:rPr lang="en-US" sz="2000" dirty="0" smtClean="0"/>
              <a:t>2003: A 37 </a:t>
            </a:r>
            <a:r>
              <a:rPr lang="en-US" sz="2000" dirty="0" err="1" smtClean="0"/>
              <a:t>yo</a:t>
            </a:r>
            <a:r>
              <a:rPr lang="en-US" sz="2000" dirty="0" smtClean="0"/>
              <a:t> woman s/p surgical resection of an ER+, HER2+, node+ BC </a:t>
            </a:r>
          </a:p>
          <a:p>
            <a:r>
              <a:rPr lang="en-US" sz="2000" dirty="0" smtClean="0"/>
              <a:t>NSABP </a:t>
            </a:r>
            <a:r>
              <a:rPr lang="en-US" sz="2000" dirty="0"/>
              <a:t>HER2 adjuvant </a:t>
            </a:r>
            <a:r>
              <a:rPr lang="en-US" sz="2000" dirty="0" smtClean="0"/>
              <a:t>trial: </a:t>
            </a:r>
            <a:r>
              <a:rPr lang="en-US" sz="2000" dirty="0"/>
              <a:t>R</a:t>
            </a:r>
            <a:r>
              <a:rPr lang="en-US" sz="2000" dirty="0" smtClean="0"/>
              <a:t>andomly assigned to chemo </a:t>
            </a:r>
            <a:r>
              <a:rPr lang="en-US" sz="2000" dirty="0"/>
              <a:t>without </a:t>
            </a:r>
            <a:r>
              <a:rPr lang="en-US" sz="2000" dirty="0" err="1"/>
              <a:t>trastuzumab</a:t>
            </a:r>
            <a:r>
              <a:rPr lang="en-US" sz="2000" dirty="0"/>
              <a:t> followed by </a:t>
            </a:r>
            <a:r>
              <a:rPr lang="en-US" sz="2000" dirty="0" err="1" smtClean="0"/>
              <a:t>tamoxifen</a:t>
            </a:r>
            <a:endParaRPr lang="en-US" sz="2000" dirty="0"/>
          </a:p>
          <a:p>
            <a:r>
              <a:rPr lang="en-US" sz="2000" dirty="0" smtClean="0"/>
              <a:t>2008: Extensive </a:t>
            </a:r>
            <a:r>
              <a:rPr lang="en-US" sz="2000" dirty="0" err="1" smtClean="0"/>
              <a:t>mets</a:t>
            </a:r>
            <a:r>
              <a:rPr lang="en-US" sz="2000" dirty="0" smtClean="0"/>
              <a:t> </a:t>
            </a:r>
            <a:r>
              <a:rPr lang="en-US" sz="2000" dirty="0"/>
              <a:t>to </a:t>
            </a:r>
            <a:r>
              <a:rPr lang="en-US" sz="2000" dirty="0" smtClean="0"/>
              <a:t>the liver</a:t>
            </a:r>
            <a:r>
              <a:rPr lang="en-US" sz="2000" dirty="0"/>
              <a:t>, brain and </a:t>
            </a:r>
            <a:r>
              <a:rPr lang="en-US" sz="2000" dirty="0" smtClean="0"/>
              <a:t>bone</a:t>
            </a:r>
          </a:p>
          <a:p>
            <a:pPr lvl="1"/>
            <a:r>
              <a:rPr lang="en-US" sz="2000" dirty="0" smtClean="0"/>
              <a:t>Subsequently: </a:t>
            </a:r>
            <a:r>
              <a:rPr lang="en-US" sz="2000" dirty="0"/>
              <a:t>7 lines </a:t>
            </a:r>
            <a:r>
              <a:rPr lang="en-US" sz="2000" dirty="0" smtClean="0"/>
              <a:t>of anti</a:t>
            </a:r>
            <a:r>
              <a:rPr lang="en-US" sz="2000" dirty="0"/>
              <a:t>-HER2 treatment with </a:t>
            </a:r>
            <a:r>
              <a:rPr lang="en-US" sz="2000" dirty="0" smtClean="0"/>
              <a:t>chemo </a:t>
            </a:r>
          </a:p>
          <a:p>
            <a:r>
              <a:rPr lang="en-US" sz="2000" dirty="0" smtClean="0"/>
              <a:t>1/2013: Started </a:t>
            </a:r>
            <a:r>
              <a:rPr lang="en-US" sz="2000" dirty="0"/>
              <a:t>on </a:t>
            </a:r>
            <a:r>
              <a:rPr lang="en-US" sz="2000" dirty="0" err="1"/>
              <a:t>trastuzumab</a:t>
            </a:r>
            <a:r>
              <a:rPr lang="en-US" sz="2000" dirty="0"/>
              <a:t> </a:t>
            </a:r>
            <a:r>
              <a:rPr lang="en-US" sz="2000" dirty="0" err="1"/>
              <a:t>emtansine</a:t>
            </a:r>
            <a:r>
              <a:rPr lang="en-US" sz="2000" dirty="0"/>
              <a:t> (T-DM1) </a:t>
            </a:r>
            <a:r>
              <a:rPr lang="en-US" sz="2000" dirty="0" smtClean="0"/>
              <a:t>on a compassionate use protocol </a:t>
            </a:r>
          </a:p>
          <a:p>
            <a:pPr lvl="1"/>
            <a:r>
              <a:rPr lang="en-US" sz="2000" dirty="0" smtClean="0"/>
              <a:t>Four </a:t>
            </a:r>
            <a:r>
              <a:rPr lang="en-US" sz="2000" dirty="0"/>
              <a:t>days after the first </a:t>
            </a:r>
            <a:r>
              <a:rPr lang="en-US" sz="2000" dirty="0" smtClean="0"/>
              <a:t>dose: Epistaxis, </a:t>
            </a:r>
            <a:r>
              <a:rPr lang="en-US" sz="2000" dirty="0"/>
              <a:t>platelet count of </a:t>
            </a:r>
            <a:r>
              <a:rPr lang="en-US" sz="2000" dirty="0" smtClean="0"/>
              <a:t>21,000</a:t>
            </a:r>
          </a:p>
          <a:p>
            <a:pPr lvl="2"/>
            <a:r>
              <a:rPr lang="en-US" sz="2000" dirty="0" smtClean="0"/>
              <a:t>Dose reduction</a:t>
            </a:r>
            <a:endParaRPr lang="en-US" sz="2000" dirty="0"/>
          </a:p>
          <a:p>
            <a:pPr lvl="1"/>
            <a:r>
              <a:rPr lang="en-US" sz="2000" dirty="0" smtClean="0"/>
              <a:t>Repeat scans: Significant antitumor response </a:t>
            </a:r>
            <a:endParaRPr lang="en-US" sz="2000" dirty="0"/>
          </a:p>
          <a:p>
            <a:r>
              <a:rPr lang="en-US" sz="2000" dirty="0" err="1" smtClean="0"/>
              <a:t>Pt</a:t>
            </a:r>
            <a:r>
              <a:rPr lang="en-US" sz="2000" dirty="0" smtClean="0"/>
              <a:t> is </a:t>
            </a:r>
            <a:r>
              <a:rPr lang="en-US" sz="2000" dirty="0"/>
              <a:t>in a difficult financial situation and has </a:t>
            </a:r>
            <a:r>
              <a:rPr lang="en-US" sz="2000" dirty="0" smtClean="0"/>
              <a:t>had many </a:t>
            </a:r>
            <a:r>
              <a:rPr lang="en-US" sz="2000" dirty="0"/>
              <a:t>conflicts and complaints about her care in the oncology </a:t>
            </a:r>
            <a:r>
              <a:rPr lang="en-US" sz="2000" dirty="0" smtClean="0"/>
              <a:t>clinic</a:t>
            </a:r>
            <a:endParaRPr lang="en-US" sz="2000" dirty="0">
              <a:latin typeface="Arial" charset="0"/>
              <a:ea typeface="ヒラギノ角ゴ Pro W3" charset="0"/>
            </a:endParaRPr>
          </a:p>
        </p:txBody>
      </p:sp>
    </p:spTree>
    <p:extLst>
      <p:ext uri="{BB962C8B-B14F-4D97-AF65-F5344CB8AC3E}">
        <p14:creationId xmlns:p14="http://schemas.microsoft.com/office/powerpoint/2010/main" val="877257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9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493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493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4931">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493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4931">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4931">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493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TR_videoOfArm.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2542775" y="0"/>
            <a:ext cx="3886200" cy="6858000"/>
          </a:xfrm>
          <a:prstGeom prst="rect">
            <a:avLst/>
          </a:prstGeom>
        </p:spPr>
      </p:pic>
    </p:spTree>
    <p:extLst>
      <p:ext uri="{BB962C8B-B14F-4D97-AF65-F5344CB8AC3E}">
        <p14:creationId xmlns:p14="http://schemas.microsoft.com/office/powerpoint/2010/main" val="1786069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116380"/>
            <a:ext cx="7772400" cy="1143000"/>
          </a:xfrm>
        </p:spPr>
        <p:txBody>
          <a:bodyPr>
            <a:normAutofit/>
          </a:bodyPr>
          <a:lstStyle/>
          <a:p>
            <a:pPr algn="ctr"/>
            <a:r>
              <a:rPr lang="en-US" sz="3200" dirty="0" smtClean="0">
                <a:solidFill>
                  <a:srgbClr val="FFFFFF"/>
                </a:solidFill>
              </a:rPr>
              <a:t>HER2+ breast cancer </a:t>
            </a:r>
            <a:br>
              <a:rPr lang="en-US" sz="3200" dirty="0" smtClean="0">
                <a:solidFill>
                  <a:srgbClr val="FFFFFF"/>
                </a:solidFill>
              </a:rPr>
            </a:br>
            <a:r>
              <a:rPr lang="en-US" sz="3200" dirty="0" smtClean="0">
                <a:solidFill>
                  <a:srgbClr val="FFFFFF"/>
                </a:solidFill>
              </a:rPr>
              <a:t>as a chronic disease</a:t>
            </a:r>
            <a:endParaRPr lang="en-US" sz="3200" dirty="0">
              <a:solidFill>
                <a:srgbClr val="FFFFFF"/>
              </a:solidFill>
            </a:endParaRPr>
          </a:p>
        </p:txBody>
      </p:sp>
    </p:spTree>
    <p:extLst>
      <p:ext uri="{BB962C8B-B14F-4D97-AF65-F5344CB8AC3E}">
        <p14:creationId xmlns:p14="http://schemas.microsoft.com/office/powerpoint/2010/main" val="2798157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33"/>
          <p:cNvSpPr>
            <a:spLocks noChangeArrowheads="1"/>
          </p:cNvSpPr>
          <p:nvPr/>
        </p:nvSpPr>
        <p:spPr bwMode="auto">
          <a:xfrm>
            <a:off x="551149" y="1374875"/>
            <a:ext cx="7981757" cy="4378226"/>
          </a:xfrm>
          <a:prstGeom prst="rect">
            <a:avLst/>
          </a:prstGeom>
          <a:solidFill>
            <a:srgbClr val="9CCBE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ea typeface="ヒラギノ角ゴ Pro W3" charset="0"/>
              <a:cs typeface="ヒラギノ角ゴ Pro W3" charset="0"/>
            </a:endParaRPr>
          </a:p>
        </p:txBody>
      </p:sp>
      <p:sp>
        <p:nvSpPr>
          <p:cNvPr id="13317" name="TextBox 6"/>
          <p:cNvSpPr txBox="1">
            <a:spLocks noChangeArrowheads="1"/>
          </p:cNvSpPr>
          <p:nvPr/>
        </p:nvSpPr>
        <p:spPr bwMode="auto">
          <a:xfrm>
            <a:off x="0" y="6442502"/>
            <a:ext cx="5457152" cy="415498"/>
          </a:xfrm>
          <a:prstGeom prst="rect">
            <a:avLst/>
          </a:prstGeom>
          <a:noFill/>
          <a:ln w="9525">
            <a:noFill/>
            <a:miter lim="800000"/>
            <a:headEnd/>
            <a:tailEnd/>
          </a:ln>
        </p:spPr>
        <p:txBody>
          <a:bodyPr wrap="square" lIns="182880" tIns="91440" bIns="91440">
            <a:spAutoFit/>
          </a:bodyPr>
          <a:lstStyle/>
          <a:p>
            <a:r>
              <a:rPr lang="en-US" sz="1500" dirty="0" err="1" smtClean="0">
                <a:solidFill>
                  <a:schemeClr val="bg1"/>
                </a:solidFill>
              </a:rPr>
              <a:t>Seah</a:t>
            </a:r>
            <a:r>
              <a:rPr lang="en-US" sz="1500" dirty="0" smtClean="0">
                <a:solidFill>
                  <a:schemeClr val="bg1"/>
                </a:solidFill>
              </a:rPr>
              <a:t> </a:t>
            </a:r>
            <a:r>
              <a:rPr lang="en-US" sz="1500" dirty="0">
                <a:solidFill>
                  <a:schemeClr val="bg1"/>
                </a:solidFill>
              </a:rPr>
              <a:t>et al. </a:t>
            </a:r>
            <a:r>
              <a:rPr lang="en-US" sz="1500" i="1" dirty="0" err="1">
                <a:solidFill>
                  <a:schemeClr val="bg1"/>
                </a:solidFill>
              </a:rPr>
              <a:t>Proc</a:t>
            </a:r>
            <a:r>
              <a:rPr lang="en-US" sz="1500" i="1" dirty="0">
                <a:solidFill>
                  <a:schemeClr val="bg1"/>
                </a:solidFill>
              </a:rPr>
              <a:t> ASCO </a:t>
            </a:r>
            <a:r>
              <a:rPr lang="en-US" sz="1500" dirty="0">
                <a:solidFill>
                  <a:schemeClr val="bg1"/>
                </a:solidFill>
              </a:rPr>
              <a:t>2012;Abstract 6089.</a:t>
            </a:r>
          </a:p>
        </p:txBody>
      </p:sp>
      <p:sp>
        <p:nvSpPr>
          <p:cNvPr id="21" name="Title 20"/>
          <p:cNvSpPr>
            <a:spLocks noGrp="1"/>
          </p:cNvSpPr>
          <p:nvPr>
            <p:ph type="title"/>
          </p:nvPr>
        </p:nvSpPr>
        <p:spPr/>
        <p:txBody>
          <a:bodyPr/>
          <a:lstStyle/>
          <a:p>
            <a:r>
              <a:rPr lang="en-US" dirty="0"/>
              <a:t>MBC: Duration of </a:t>
            </a:r>
            <a:r>
              <a:rPr lang="en-US" dirty="0" smtClean="0"/>
              <a:t>Chemotherapy (CT) </a:t>
            </a:r>
            <a:r>
              <a:rPr lang="en-US" dirty="0"/>
              <a:t>by </a:t>
            </a:r>
            <a:r>
              <a:rPr lang="en-US" dirty="0" smtClean="0"/>
              <a:t>Line </a:t>
            </a:r>
            <a:br>
              <a:rPr lang="en-US" dirty="0" smtClean="0"/>
            </a:br>
            <a:r>
              <a:rPr lang="en-US" dirty="0" smtClean="0"/>
              <a:t>and </a:t>
            </a:r>
            <a:r>
              <a:rPr lang="en-US" dirty="0"/>
              <a:t>S</a:t>
            </a:r>
            <a:r>
              <a:rPr lang="en-US" dirty="0" smtClean="0"/>
              <a:t>ubset</a:t>
            </a:r>
            <a:endParaRPr lang="en-US" dirty="0"/>
          </a:p>
        </p:txBody>
      </p:sp>
      <p:graphicFrame>
        <p:nvGraphicFramePr>
          <p:cNvPr id="20" name="Group 42"/>
          <p:cNvGraphicFramePr>
            <a:graphicFrameLocks/>
          </p:cNvGraphicFramePr>
          <p:nvPr>
            <p:extLst>
              <p:ext uri="{D42A27DB-BD31-4B8C-83A1-F6EECF244321}">
                <p14:modId xmlns:p14="http://schemas.microsoft.com/office/powerpoint/2010/main" val="297129825"/>
              </p:ext>
            </p:extLst>
          </p:nvPr>
        </p:nvGraphicFramePr>
        <p:xfrm>
          <a:off x="709736" y="1499841"/>
          <a:ext cx="7694961" cy="4138961"/>
        </p:xfrm>
        <a:graphic>
          <a:graphicData uri="http://schemas.openxmlformats.org/drawingml/2006/table">
            <a:tbl>
              <a:tblPr/>
              <a:tblGrid>
                <a:gridCol w="1357195"/>
                <a:gridCol w="1501769"/>
                <a:gridCol w="1600200"/>
                <a:gridCol w="1612900"/>
                <a:gridCol w="1622897"/>
              </a:tblGrid>
              <a:tr h="53483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ECBB33"/>
                          </a:solidFill>
                          <a:effectLst/>
                          <a:latin typeface="Arial" charset="0"/>
                          <a:ea typeface="ＭＳ Ｐゴシック" charset="0"/>
                          <a:cs typeface="Arial" charset="0"/>
                        </a:rPr>
                        <a:t>Line of CT</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012A5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rgbClr val="ECBB33"/>
                          </a:solidFill>
                          <a:effectLst/>
                          <a:latin typeface="Arial" charset="0"/>
                          <a:ea typeface="ＭＳ Ｐゴシック" charset="0"/>
                          <a:cs typeface="Arial" charset="0"/>
                        </a:rPr>
                        <a:t>Patients (n)</a:t>
                      </a:r>
                      <a:endParaRPr kumimoji="0" lang="en-US" sz="1800" b="1" i="0" u="none" strike="noStrike" cap="none" normalizeH="0" baseline="0" dirty="0">
                        <a:ln>
                          <a:noFill/>
                        </a:ln>
                        <a:solidFill>
                          <a:srgbClr val="ECBB33"/>
                        </a:solidFill>
                        <a:effectLst/>
                        <a:latin typeface="Arial" charset="0"/>
                        <a:ea typeface="ＭＳ Ｐゴシック" charset="0"/>
                        <a:cs typeface="Arial" charset="0"/>
                      </a:endParaRP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012A5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ECBB33"/>
                          </a:solidFill>
                          <a:effectLst/>
                          <a:latin typeface="Arial" charset="0"/>
                          <a:ea typeface="ＭＳ Ｐゴシック" charset="0"/>
                          <a:cs typeface="Arial" charset="0"/>
                        </a:rPr>
                        <a:t>HR</a:t>
                      </a:r>
                      <a:r>
                        <a:rPr kumimoji="0" lang="en-US" sz="1800" b="1" i="0" u="none" strike="noStrike" cap="none" normalizeH="0" baseline="0" dirty="0" smtClean="0">
                          <a:ln>
                            <a:noFill/>
                          </a:ln>
                          <a:solidFill>
                            <a:srgbClr val="ECBB33"/>
                          </a:solidFill>
                          <a:effectLst/>
                          <a:latin typeface="Arial" charset="0"/>
                          <a:ea typeface="ＭＳ Ｐゴシック" charset="0"/>
                          <a:cs typeface="Arial" charset="0"/>
                        </a:rPr>
                        <a:t>+</a:t>
                      </a:r>
                      <a:endParaRPr kumimoji="0" lang="en-US" sz="1800" b="1" i="0" u="none" strike="noStrike" cap="none" normalizeH="0" baseline="0" dirty="0">
                        <a:ln>
                          <a:noFill/>
                        </a:ln>
                        <a:solidFill>
                          <a:srgbClr val="ECBB33"/>
                        </a:solidFill>
                        <a:effectLst/>
                        <a:latin typeface="Arial" charset="0"/>
                        <a:ea typeface="ＭＳ Ｐゴシック" charset="0"/>
                        <a:cs typeface="Arial" charset="0"/>
                      </a:endParaRP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012A5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ECBB33"/>
                          </a:solidFill>
                          <a:effectLst/>
                          <a:latin typeface="Arial" charset="0"/>
                          <a:ea typeface="ＭＳ Ｐゴシック" charset="0"/>
                          <a:cs typeface="Arial" charset="0"/>
                        </a:rPr>
                        <a:t>TNBC</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012A5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ECBB33"/>
                          </a:solidFill>
                          <a:effectLst/>
                          <a:latin typeface="Arial" charset="0"/>
                          <a:ea typeface="ＭＳ Ｐゴシック" charset="0"/>
                          <a:cs typeface="Arial" charset="0"/>
                        </a:rPr>
                        <a:t>HER2+</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012A50"/>
                    </a:solidFill>
                  </a:tcPr>
                </a:tc>
              </a:tr>
              <a:tr h="6006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1</a:t>
                      </a:r>
                      <a:r>
                        <a:rPr kumimoji="0" lang="en-US" sz="1800" b="1" i="0" u="none" strike="noStrike" cap="none" normalizeH="0" baseline="30000" dirty="0">
                          <a:ln>
                            <a:noFill/>
                          </a:ln>
                          <a:solidFill>
                            <a:srgbClr val="FFFFFF"/>
                          </a:solidFill>
                          <a:effectLst/>
                          <a:latin typeface="Arial" charset="0"/>
                          <a:ea typeface="ＭＳ Ｐゴシック" charset="0"/>
                          <a:cs typeface="Arial" charset="0"/>
                        </a:rPr>
                        <a:t>st</a:t>
                      </a: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Arial" charset="0"/>
                          <a:ea typeface="ＭＳ Ｐゴシック" charset="0"/>
                          <a:cs typeface="Arial" charset="0"/>
                        </a:rPr>
                        <a:t>205</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Arial" charset="0"/>
                          <a:ea typeface="ＭＳ Ｐゴシック" charset="0"/>
                          <a:cs typeface="Arial" charset="0"/>
                        </a:rPr>
                        <a:t>6.5 </a:t>
                      </a:r>
                      <a:r>
                        <a:rPr kumimoji="0" lang="en-US" sz="1800" b="0" i="0" u="none" strike="noStrike" cap="none" normalizeH="0" baseline="0" dirty="0" smtClean="0">
                          <a:ln>
                            <a:noFill/>
                          </a:ln>
                          <a:solidFill>
                            <a:srgbClr val="FFFFFF"/>
                          </a:solidFill>
                          <a:effectLst/>
                          <a:latin typeface="Arial" charset="0"/>
                          <a:ea typeface="ＭＳ Ｐゴシック" charset="0"/>
                          <a:cs typeface="Arial" charset="0"/>
                        </a:rPr>
                        <a:t>months</a:t>
                      </a:r>
                      <a:endParaRPr kumimoji="0" lang="en-US" sz="1800" b="0" i="0" u="none" strike="noStrike" cap="none" normalizeH="0" baseline="0" dirty="0">
                        <a:ln>
                          <a:noFill/>
                        </a:ln>
                        <a:solidFill>
                          <a:srgbClr val="FFFFFF"/>
                        </a:solidFill>
                        <a:effectLst/>
                        <a:latin typeface="Arial" charset="0"/>
                        <a:ea typeface="ＭＳ Ｐゴシック" charset="0"/>
                        <a:cs typeface="Arial" charset="0"/>
                      </a:endParaRP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Arial" charset="0"/>
                          <a:ea typeface="ＭＳ Ｐゴシック" charset="0"/>
                          <a:cs typeface="Arial" charset="0"/>
                        </a:rPr>
                        <a:t>5.8 </a:t>
                      </a:r>
                      <a:r>
                        <a:rPr kumimoji="0" lang="en-US" sz="1800" b="0" i="0" u="none" strike="noStrike" cap="none" normalizeH="0" baseline="0" dirty="0" smtClean="0">
                          <a:ln>
                            <a:noFill/>
                          </a:ln>
                          <a:solidFill>
                            <a:srgbClr val="FFFFFF"/>
                          </a:solidFill>
                          <a:effectLst/>
                          <a:latin typeface="Arial" charset="0"/>
                          <a:ea typeface="ＭＳ Ｐゴシック" charset="0"/>
                          <a:cs typeface="Arial" charset="0"/>
                        </a:rPr>
                        <a:t>months</a:t>
                      </a:r>
                      <a:endParaRPr kumimoji="0" lang="en-US" sz="1800" b="0" i="0" u="none" strike="noStrike" cap="none" normalizeH="0" baseline="0" dirty="0">
                        <a:ln>
                          <a:noFill/>
                        </a:ln>
                        <a:solidFill>
                          <a:srgbClr val="FFFFFF"/>
                        </a:solidFill>
                        <a:effectLst/>
                        <a:latin typeface="Arial" charset="0"/>
                        <a:ea typeface="ＭＳ Ｐゴシック" charset="0"/>
                        <a:cs typeface="Arial" charset="0"/>
                      </a:endParaRP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Arial" charset="0"/>
                          <a:ea typeface="ＭＳ Ｐゴシック" charset="0"/>
                          <a:cs typeface="Arial" charset="0"/>
                        </a:rPr>
                        <a:t>9.0 </a:t>
                      </a:r>
                      <a:r>
                        <a:rPr kumimoji="0" lang="en-US" sz="1800" b="0" i="0" u="none" strike="noStrike" cap="none" normalizeH="0" baseline="0" dirty="0" smtClean="0">
                          <a:ln>
                            <a:noFill/>
                          </a:ln>
                          <a:solidFill>
                            <a:srgbClr val="FFFFFF"/>
                          </a:solidFill>
                          <a:effectLst/>
                          <a:latin typeface="Arial" charset="0"/>
                          <a:ea typeface="ＭＳ Ｐゴシック" charset="0"/>
                          <a:cs typeface="Arial" charset="0"/>
                        </a:rPr>
                        <a:t>months</a:t>
                      </a:r>
                      <a:endParaRPr kumimoji="0" lang="en-US" sz="1800" b="0" i="0" u="none" strike="noStrike" cap="none" normalizeH="0" baseline="0" dirty="0">
                        <a:ln>
                          <a:noFill/>
                        </a:ln>
                        <a:solidFill>
                          <a:srgbClr val="FFFFFF"/>
                        </a:solidFill>
                        <a:effectLst/>
                        <a:latin typeface="Arial" charset="0"/>
                        <a:ea typeface="ＭＳ Ｐゴシック" charset="0"/>
                        <a:cs typeface="Arial" charset="0"/>
                      </a:endParaRP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r>
              <a:tr h="6006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2</a:t>
                      </a:r>
                      <a:r>
                        <a:rPr kumimoji="0" lang="en-US" sz="1800" b="1" i="0" u="none" strike="noStrike" cap="none" normalizeH="0" baseline="30000">
                          <a:ln>
                            <a:noFill/>
                          </a:ln>
                          <a:solidFill>
                            <a:srgbClr val="FFFFFF"/>
                          </a:solidFill>
                          <a:effectLst/>
                          <a:latin typeface="Arial" charset="0"/>
                          <a:ea typeface="ＭＳ Ｐゴシック" charset="0"/>
                          <a:cs typeface="Arial" charset="0"/>
                        </a:rPr>
                        <a:t>nd</a:t>
                      </a:r>
                      <a:endParaRPr kumimoji="0" lang="en-US" sz="1800" b="1" i="0" u="none" strike="noStrike" cap="none" normalizeH="0" baseline="0">
                        <a:ln>
                          <a:noFill/>
                        </a:ln>
                        <a:solidFill>
                          <a:srgbClr val="FFFFFF"/>
                        </a:solidFill>
                        <a:effectLst/>
                        <a:latin typeface="Arial" charset="0"/>
                        <a:ea typeface="ＭＳ Ｐゴシック" charset="0"/>
                        <a:cs typeface="Arial" charset="0"/>
                      </a:endParaRP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FFFFFF"/>
                          </a:solidFill>
                          <a:effectLst/>
                          <a:latin typeface="Arial" charset="0"/>
                          <a:ea typeface="ＭＳ Ｐゴシック" charset="0"/>
                          <a:cs typeface="Arial" charset="0"/>
                        </a:rPr>
                        <a:t>159</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rgbClr val="FFFFFF"/>
                          </a:solidFill>
                          <a:effectLst/>
                          <a:latin typeface="Arial" charset="0"/>
                          <a:ea typeface="ＭＳ Ｐゴシック" charset="0"/>
                          <a:cs typeface="Arial" charset="0"/>
                        </a:rPr>
                        <a:t>4.4 months</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rgbClr val="FFFFFF"/>
                          </a:solidFill>
                          <a:effectLst/>
                          <a:latin typeface="Arial" charset="0"/>
                          <a:ea typeface="ＭＳ Ｐゴシック" charset="0"/>
                          <a:cs typeface="Arial" charset="0"/>
                        </a:rPr>
                        <a:t>3.3 months</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rgbClr val="FFFFFF"/>
                          </a:solidFill>
                          <a:effectLst/>
                          <a:latin typeface="Arial" charset="0"/>
                          <a:ea typeface="ＭＳ Ｐゴシック" charset="0"/>
                          <a:cs typeface="Arial" charset="0"/>
                        </a:rPr>
                        <a:t>5.1 months</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r>
              <a:tr h="6006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3</a:t>
                      </a:r>
                      <a:r>
                        <a:rPr kumimoji="0" lang="en-US" sz="1800" b="1" i="0" u="none" strike="noStrike" cap="none" normalizeH="0" baseline="30000">
                          <a:ln>
                            <a:noFill/>
                          </a:ln>
                          <a:solidFill>
                            <a:srgbClr val="FFFFFF"/>
                          </a:solidFill>
                          <a:effectLst/>
                          <a:latin typeface="Arial" charset="0"/>
                          <a:ea typeface="ＭＳ Ｐゴシック" charset="0"/>
                          <a:cs typeface="Arial" charset="0"/>
                        </a:rPr>
                        <a:t>rd</a:t>
                      </a:r>
                      <a:r>
                        <a:rPr kumimoji="0" lang="en-US" sz="1800" b="1" i="0" u="none" strike="noStrike" cap="none" normalizeH="0" baseline="0">
                          <a:ln>
                            <a:noFill/>
                          </a:ln>
                          <a:solidFill>
                            <a:srgbClr val="FFFFFF"/>
                          </a:solidFill>
                          <a:effectLst/>
                          <a:latin typeface="Arial" charset="0"/>
                          <a:ea typeface="ＭＳ Ｐゴシック" charset="0"/>
                          <a:cs typeface="Arial" charset="0"/>
                        </a:rPr>
                        <a:t>  </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rgbClr val="FFFFFF"/>
                          </a:solidFill>
                          <a:effectLst/>
                          <a:latin typeface="Arial" charset="0"/>
                          <a:ea typeface="ＭＳ Ｐゴシック" charset="0"/>
                          <a:cs typeface="Arial" charset="0"/>
                        </a:rPr>
                        <a:t>122</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rgbClr val="FFFFFF"/>
                          </a:solidFill>
                          <a:effectLst/>
                          <a:latin typeface="Arial" charset="0"/>
                          <a:ea typeface="ＭＳ Ｐゴシック" charset="0"/>
                          <a:cs typeface="Arial" charset="0"/>
                        </a:rPr>
                        <a:t>3.6 months</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rgbClr val="FFFFFF"/>
                          </a:solidFill>
                          <a:effectLst/>
                          <a:latin typeface="Arial" charset="0"/>
                          <a:ea typeface="ＭＳ Ｐゴシック" charset="0"/>
                          <a:cs typeface="Arial" charset="0"/>
                        </a:rPr>
                        <a:t>2.8 months</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rgbClr val="FFFFFF"/>
                          </a:solidFill>
                          <a:effectLst/>
                          <a:latin typeface="Arial" charset="0"/>
                          <a:ea typeface="ＭＳ Ｐゴシック" charset="0"/>
                          <a:cs typeface="Arial" charset="0"/>
                        </a:rPr>
                        <a:t>6.3 months</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r>
              <a:tr h="6006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4</a:t>
                      </a:r>
                      <a:r>
                        <a:rPr kumimoji="0" lang="en-US" sz="1800" b="1" i="0" u="none" strike="noStrike" cap="none" normalizeH="0" baseline="30000">
                          <a:ln>
                            <a:noFill/>
                          </a:ln>
                          <a:solidFill>
                            <a:srgbClr val="FFFFFF"/>
                          </a:solidFill>
                          <a:effectLst/>
                          <a:latin typeface="Arial" charset="0"/>
                          <a:ea typeface="ＭＳ Ｐゴシック" charset="0"/>
                          <a:cs typeface="Arial" charset="0"/>
                        </a:rPr>
                        <a:t>th</a:t>
                      </a:r>
                      <a:endParaRPr kumimoji="0" lang="en-US" sz="1800" b="1" i="0" u="none" strike="noStrike" cap="none" normalizeH="0" baseline="0">
                        <a:ln>
                          <a:noFill/>
                        </a:ln>
                        <a:solidFill>
                          <a:srgbClr val="FFFFFF"/>
                        </a:solidFill>
                        <a:effectLst/>
                        <a:latin typeface="Arial" charset="0"/>
                        <a:ea typeface="ＭＳ Ｐゴシック" charset="0"/>
                        <a:cs typeface="Arial" charset="0"/>
                      </a:endParaRP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rgbClr val="FFFFFF"/>
                          </a:solidFill>
                          <a:effectLst/>
                          <a:latin typeface="Arial" charset="0"/>
                          <a:ea typeface="ＭＳ Ｐゴシック" charset="0"/>
                          <a:cs typeface="Arial" charset="0"/>
                        </a:rPr>
                        <a:t>81</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rgbClr val="FFFFFF"/>
                          </a:solidFill>
                          <a:effectLst/>
                          <a:latin typeface="Arial" charset="0"/>
                          <a:ea typeface="ＭＳ Ｐゴシック" charset="0"/>
                          <a:cs typeface="Arial" charset="0"/>
                        </a:rPr>
                        <a:t>4.0 months</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rgbClr val="FFFFFF"/>
                          </a:solidFill>
                          <a:effectLst/>
                          <a:latin typeface="Arial" charset="0"/>
                          <a:ea typeface="ＭＳ Ｐゴシック" charset="0"/>
                          <a:cs typeface="Arial" charset="0"/>
                        </a:rPr>
                        <a:t>3.4 months</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rgbClr val="FFFFFF"/>
                          </a:solidFill>
                          <a:effectLst/>
                          <a:latin typeface="Arial" charset="0"/>
                          <a:ea typeface="ＭＳ Ｐゴシック" charset="0"/>
                          <a:cs typeface="Arial" charset="0"/>
                        </a:rPr>
                        <a:t>4.7 months</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r>
              <a:tr h="6006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5</a:t>
                      </a:r>
                      <a:r>
                        <a:rPr kumimoji="0" lang="en-US" sz="1800" b="1" i="0" u="none" strike="noStrike" cap="none" normalizeH="0" baseline="30000">
                          <a:ln>
                            <a:noFill/>
                          </a:ln>
                          <a:solidFill>
                            <a:srgbClr val="FFFFFF"/>
                          </a:solidFill>
                          <a:effectLst/>
                          <a:latin typeface="Arial" charset="0"/>
                          <a:ea typeface="ＭＳ Ｐゴシック" charset="0"/>
                          <a:cs typeface="Arial" charset="0"/>
                        </a:rPr>
                        <a:t>th</a:t>
                      </a:r>
                      <a:r>
                        <a:rPr kumimoji="0" lang="en-US" sz="1800" b="1" i="0" u="none" strike="noStrike" cap="none" normalizeH="0" baseline="0">
                          <a:ln>
                            <a:noFill/>
                          </a:ln>
                          <a:solidFill>
                            <a:srgbClr val="FFFFFF"/>
                          </a:solidFill>
                          <a:effectLst/>
                          <a:latin typeface="Arial" charset="0"/>
                          <a:ea typeface="ＭＳ Ｐゴシック" charset="0"/>
                          <a:cs typeface="Arial" charset="0"/>
                        </a:rPr>
                        <a:t> </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rgbClr val="FFFFFF"/>
                          </a:solidFill>
                          <a:effectLst/>
                          <a:latin typeface="Arial" charset="0"/>
                          <a:ea typeface="ＭＳ Ｐゴシック" charset="0"/>
                          <a:cs typeface="Arial" charset="0"/>
                        </a:rPr>
                        <a:t>56</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rgbClr val="FFFFFF"/>
                          </a:solidFill>
                          <a:effectLst/>
                          <a:latin typeface="Arial" charset="0"/>
                          <a:ea typeface="ＭＳ Ｐゴシック" charset="0"/>
                          <a:cs typeface="Arial" charset="0"/>
                        </a:rPr>
                        <a:t>3.5 months</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rgbClr val="FFFFFF"/>
                          </a:solidFill>
                          <a:effectLst/>
                          <a:latin typeface="Arial" charset="0"/>
                          <a:ea typeface="ＭＳ Ｐゴシック" charset="0"/>
                          <a:cs typeface="Arial" charset="0"/>
                        </a:rPr>
                        <a:t>2.6 months</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rgbClr val="FFFFFF"/>
                          </a:solidFill>
                          <a:effectLst/>
                          <a:latin typeface="Arial" charset="0"/>
                          <a:ea typeface="ＭＳ Ｐゴシック" charset="0"/>
                          <a:cs typeface="Arial" charset="0"/>
                        </a:rPr>
                        <a:t>4.0 months</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r>
              <a:tr h="60068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6</a:t>
                      </a:r>
                      <a:r>
                        <a:rPr kumimoji="0" lang="en-US" sz="1800" b="1" i="0" u="none" strike="noStrike" cap="none" normalizeH="0" baseline="30000">
                          <a:ln>
                            <a:noFill/>
                          </a:ln>
                          <a:solidFill>
                            <a:srgbClr val="FFFFFF"/>
                          </a:solidFill>
                          <a:effectLst/>
                          <a:latin typeface="Arial" charset="0"/>
                          <a:ea typeface="ＭＳ Ｐゴシック" charset="0"/>
                          <a:cs typeface="Arial" charset="0"/>
                        </a:rPr>
                        <a:t>th</a:t>
                      </a:r>
                      <a:endParaRPr kumimoji="0" lang="en-US" sz="1800" b="1" i="0" u="none" strike="noStrike" cap="none" normalizeH="0" baseline="0">
                        <a:ln>
                          <a:noFill/>
                        </a:ln>
                        <a:solidFill>
                          <a:srgbClr val="FFFFFF"/>
                        </a:solidFill>
                        <a:effectLst/>
                        <a:latin typeface="Arial" charset="0"/>
                        <a:ea typeface="ＭＳ Ｐゴシック" charset="0"/>
                        <a:cs typeface="Arial" charset="0"/>
                      </a:endParaRP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rgbClr val="FFFFFF"/>
                          </a:solidFill>
                          <a:effectLst/>
                          <a:latin typeface="Arial" charset="0"/>
                          <a:ea typeface="ＭＳ Ｐゴシック" charset="0"/>
                          <a:cs typeface="Arial" charset="0"/>
                        </a:rPr>
                        <a:t>34</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rgbClr val="FFFFFF"/>
                          </a:solidFill>
                          <a:effectLst/>
                          <a:latin typeface="Arial" charset="0"/>
                          <a:ea typeface="ＭＳ Ｐゴシック" charset="0"/>
                          <a:cs typeface="Arial" charset="0"/>
                        </a:rPr>
                        <a:t>3.3 months</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rgbClr val="FFFFFF"/>
                          </a:solidFill>
                          <a:effectLst/>
                          <a:latin typeface="Arial" charset="0"/>
                          <a:ea typeface="ＭＳ Ｐゴシック" charset="0"/>
                          <a:cs typeface="Arial" charset="0"/>
                        </a:rPr>
                        <a:t>2.0 months</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rgbClr val="FFFFFF"/>
                          </a:solidFill>
                          <a:effectLst/>
                          <a:latin typeface="Arial" charset="0"/>
                          <a:ea typeface="ＭＳ Ｐゴシック" charset="0"/>
                          <a:cs typeface="Arial" charset="0"/>
                        </a:rPr>
                        <a:t>4.2 months</a:t>
                      </a:r>
                    </a:p>
                  </a:txBody>
                  <a:tcPr marL="89747" marR="89747" marT="45721" marB="45721" anchor="ctr"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a:noFill/>
                    </a:lnTlToBr>
                    <a:lnBlToTr>
                      <a:noFill/>
                    </a:lnBlToTr>
                    <a:solidFill>
                      <a:srgbClr val="115894"/>
                    </a:solidFill>
                  </a:tcPr>
                </a:tc>
              </a:tr>
            </a:tbl>
          </a:graphicData>
        </a:graphic>
      </p:graphicFrame>
      <p:sp>
        <p:nvSpPr>
          <p:cNvPr id="3" name="TextBox 2"/>
          <p:cNvSpPr txBox="1"/>
          <p:nvPr/>
        </p:nvSpPr>
        <p:spPr>
          <a:xfrm>
            <a:off x="576549" y="5943600"/>
            <a:ext cx="6764051" cy="338554"/>
          </a:xfrm>
          <a:prstGeom prst="rect">
            <a:avLst/>
          </a:prstGeom>
          <a:noFill/>
        </p:spPr>
        <p:txBody>
          <a:bodyPr wrap="square" rtlCol="0">
            <a:spAutoFit/>
          </a:bodyPr>
          <a:lstStyle/>
          <a:p>
            <a:r>
              <a:rPr lang="en-US" sz="1600" dirty="0">
                <a:solidFill>
                  <a:schemeClr val="bg1"/>
                </a:solidFill>
              </a:rPr>
              <a:t>HR = hormone receptor; TNBC = triple-negative breast cancer</a:t>
            </a:r>
          </a:p>
        </p:txBody>
      </p:sp>
    </p:spTree>
    <p:extLst>
      <p:ext uri="{BB962C8B-B14F-4D97-AF65-F5344CB8AC3E}">
        <p14:creationId xmlns:p14="http://schemas.microsoft.com/office/powerpoint/2010/main" val="1257716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116380"/>
            <a:ext cx="7772400" cy="1143000"/>
          </a:xfrm>
        </p:spPr>
        <p:txBody>
          <a:bodyPr>
            <a:normAutofit/>
          </a:bodyPr>
          <a:lstStyle/>
          <a:p>
            <a:pPr algn="ctr"/>
            <a:r>
              <a:rPr lang="en-US" sz="3200" dirty="0" smtClean="0">
                <a:solidFill>
                  <a:srgbClr val="FFFFFF"/>
                </a:solidFill>
              </a:rPr>
              <a:t>Optimal sequencing of anti-HER2 therapies in the metastatic setting</a:t>
            </a:r>
            <a:endParaRPr lang="en-US" sz="3200" dirty="0">
              <a:solidFill>
                <a:srgbClr val="FFFFFF"/>
              </a:solidFill>
            </a:endParaRPr>
          </a:p>
        </p:txBody>
      </p:sp>
    </p:spTree>
    <p:extLst>
      <p:ext uri="{BB962C8B-B14F-4D97-AF65-F5344CB8AC3E}">
        <p14:creationId xmlns:p14="http://schemas.microsoft.com/office/powerpoint/2010/main" val="3497791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Increasing Options for Sequencing Treatments in HER2+ Metastatic BC</a:t>
            </a:r>
            <a:endParaRPr lang="en-US" sz="3200" dirty="0"/>
          </a:p>
        </p:txBody>
      </p:sp>
    </p:spTree>
    <p:extLst>
      <p:ext uri="{BB962C8B-B14F-4D97-AF65-F5344CB8AC3E}">
        <p14:creationId xmlns:p14="http://schemas.microsoft.com/office/powerpoint/2010/main" val="1652760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3103563" y="5597251"/>
            <a:ext cx="2328862" cy="696912"/>
          </a:xfrm>
          <a:prstGeom prst="rect">
            <a:avLst/>
          </a:prstGeom>
          <a:noFill/>
          <a:ln w="9525">
            <a:noFill/>
            <a:miter lim="800000"/>
            <a:headEnd type="none" w="sm" len="sm"/>
            <a:tailEnd type="none" w="sm" len="sm"/>
          </a:ln>
          <a:effectLst>
            <a:outerShdw blurRad="63500" dist="38099" dir="2700000" algn="ctr" rotWithShape="0">
              <a:srgbClr val="000000">
                <a:alpha val="39999"/>
              </a:srgbClr>
            </a:outerShdw>
          </a:effectLst>
        </p:spPr>
        <p:txBody>
          <a:bodyPr anchor="b"/>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a:spcAft>
                <a:spcPct val="20000"/>
              </a:spcAft>
              <a:buClr>
                <a:schemeClr val="tx2"/>
              </a:buClr>
              <a:buSzPct val="80000"/>
              <a:buFont typeface="Wingdings" charset="0"/>
              <a:buNone/>
            </a:pPr>
            <a:r>
              <a:rPr lang="en-US" sz="2000" b="1" dirty="0">
                <a:solidFill>
                  <a:srgbClr val="EFC53D"/>
                </a:solidFill>
                <a:latin typeface="Arial" charset="0"/>
              </a:rPr>
              <a:t>Moderator</a:t>
            </a:r>
            <a:r>
              <a:rPr lang="en-US" sz="1800" b="1" dirty="0">
                <a:latin typeface="Arial" charset="0"/>
              </a:rPr>
              <a:t/>
            </a:r>
            <a:br>
              <a:rPr lang="en-US" sz="1800" b="1" dirty="0">
                <a:latin typeface="Arial" charset="0"/>
              </a:rPr>
            </a:br>
            <a:r>
              <a:rPr lang="en-US" sz="1800" b="1" dirty="0">
                <a:solidFill>
                  <a:srgbClr val="FFFFFF"/>
                </a:solidFill>
                <a:latin typeface="Arial" charset="0"/>
              </a:rPr>
              <a:t>Neil Love, MD</a:t>
            </a:r>
            <a:endParaRPr lang="en-US" sz="2000" b="1" dirty="0">
              <a:solidFill>
                <a:srgbClr val="FFFFFF"/>
              </a:solidFill>
              <a:latin typeface="Arial" charset="0"/>
            </a:endParaRPr>
          </a:p>
        </p:txBody>
      </p:sp>
      <p:sp>
        <p:nvSpPr>
          <p:cNvPr id="5" name="Text Box 4"/>
          <p:cNvSpPr txBox="1">
            <a:spLocks noChangeArrowheads="1"/>
          </p:cNvSpPr>
          <p:nvPr/>
        </p:nvSpPr>
        <p:spPr bwMode="auto">
          <a:xfrm>
            <a:off x="4419600" y="4572000"/>
            <a:ext cx="4419600" cy="685800"/>
          </a:xfrm>
          <a:prstGeom prst="rect">
            <a:avLst/>
          </a:prstGeom>
          <a:noFill/>
          <a:ln w="9525">
            <a:noFill/>
            <a:miter lim="800000"/>
            <a:headEnd type="none" w="sm" len="sm"/>
            <a:tailEnd type="none" w="sm" len="sm"/>
          </a:ln>
          <a:effectLst>
            <a:outerShdw blurRad="63500" dist="38099" dir="2700000" algn="ctr" rotWithShape="0">
              <a:srgbClr val="000000">
                <a:alpha val="39999"/>
              </a:srgbClr>
            </a:outerShdw>
          </a:effectLst>
        </p:spPr>
        <p:txBody>
          <a:bodyPr lIns="0" tIns="0" rIns="0" bIns="0"/>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b="1" dirty="0">
                <a:solidFill>
                  <a:srgbClr val="FFFFFF"/>
                </a:solidFill>
                <a:latin typeface="Arial" charset="0"/>
                <a:ea typeface="ヒラギノ角ゴ Pro W3" charset="0"/>
                <a:cs typeface="ヒラギノ角ゴ Pro W3" charset="0"/>
              </a:rPr>
              <a:t>Georgia </a:t>
            </a:r>
            <a:r>
              <a:rPr lang="en-US" sz="1800" b="1" dirty="0" err="1">
                <a:solidFill>
                  <a:srgbClr val="FFFFFF"/>
                </a:solidFill>
                <a:latin typeface="Arial" charset="0"/>
                <a:ea typeface="ヒラギノ角ゴ Pro W3" charset="0"/>
                <a:cs typeface="ヒラギノ角ゴ Pro W3" charset="0"/>
              </a:rPr>
              <a:t>Litsas</a:t>
            </a:r>
            <a:r>
              <a:rPr lang="en-US" sz="1800" b="1" dirty="0">
                <a:solidFill>
                  <a:srgbClr val="FFFFFF"/>
                </a:solidFill>
                <a:latin typeface="Arial" charset="0"/>
                <a:ea typeface="ヒラギノ角ゴ Pro W3" charset="0"/>
                <a:cs typeface="ヒラギノ角ゴ Pro W3" charset="0"/>
              </a:rPr>
              <a:t>, MSN, ANP-BC, AOCNP</a:t>
            </a:r>
          </a:p>
          <a:p>
            <a:r>
              <a:rPr lang="en-US" sz="1800" b="1" dirty="0">
                <a:solidFill>
                  <a:srgbClr val="FFFFFF"/>
                </a:solidFill>
                <a:latin typeface="Arial" charset="0"/>
                <a:ea typeface="ヒラギノ角ゴ Pro W3" charset="0"/>
                <a:cs typeface="ヒラギノ角ゴ Pro W3" charset="0"/>
              </a:rPr>
              <a:t>G </a:t>
            </a:r>
            <a:r>
              <a:rPr lang="en-US" sz="1800" b="1" dirty="0" err="1">
                <a:solidFill>
                  <a:srgbClr val="FFFFFF"/>
                </a:solidFill>
                <a:latin typeface="Arial" charset="0"/>
                <a:ea typeface="ヒラギノ角ゴ Pro W3" charset="0"/>
                <a:cs typeface="ヒラギノ角ゴ Pro W3" charset="0"/>
              </a:rPr>
              <a:t>Lita</a:t>
            </a:r>
            <a:r>
              <a:rPr lang="en-US" sz="1800" b="1" dirty="0">
                <a:solidFill>
                  <a:srgbClr val="FFFFFF"/>
                </a:solidFill>
                <a:latin typeface="Arial" charset="0"/>
                <a:ea typeface="ヒラギノ角ゴ Pro W3" charset="0"/>
                <a:cs typeface="ヒラギノ角ゴ Pro W3" charset="0"/>
              </a:rPr>
              <a:t> Smith, RN, ACNP</a:t>
            </a:r>
          </a:p>
        </p:txBody>
      </p:sp>
      <p:sp>
        <p:nvSpPr>
          <p:cNvPr id="6" name="Text Box 6"/>
          <p:cNvSpPr txBox="1">
            <a:spLocks noChangeArrowheads="1"/>
          </p:cNvSpPr>
          <p:nvPr/>
        </p:nvSpPr>
        <p:spPr bwMode="auto">
          <a:xfrm>
            <a:off x="914400" y="4572000"/>
            <a:ext cx="3624263" cy="685800"/>
          </a:xfrm>
          <a:prstGeom prst="rect">
            <a:avLst/>
          </a:prstGeom>
          <a:noFill/>
          <a:ln w="9525">
            <a:noFill/>
            <a:miter lim="800000"/>
            <a:headEnd type="none" w="sm" len="sm"/>
            <a:tailEnd type="none" w="sm" len="sm"/>
          </a:ln>
          <a:effectLst>
            <a:outerShdw blurRad="63500" dist="38099" dir="2700000" algn="ctr" rotWithShape="0">
              <a:srgbClr val="000000">
                <a:alpha val="39999"/>
              </a:srgbClr>
            </a:outerShdw>
          </a:effectLst>
        </p:spPr>
        <p:txBody>
          <a:bodyPr lIns="0" tIns="0" rIns="0" bIns="0"/>
          <a:lstStyle/>
          <a:p>
            <a:pPr>
              <a:defRPr/>
            </a:pPr>
            <a:r>
              <a:rPr lang="en-US" b="1" dirty="0">
                <a:solidFill>
                  <a:srgbClr val="FFFFFF"/>
                </a:solidFill>
                <a:latin typeface="Arial" pitchFamily="1" charset="0"/>
                <a:ea typeface="ヒラギノ角ゴ Pro W3" pitchFamily="1" charset="-128"/>
                <a:cs typeface="ヒラギノ角ゴ Pro W3" pitchFamily="1" charset="-128"/>
              </a:rPr>
              <a:t>Kimberly L Blackwell, MD</a:t>
            </a:r>
          </a:p>
          <a:p>
            <a:pPr>
              <a:defRPr/>
            </a:pPr>
            <a:r>
              <a:rPr lang="en-US" b="1" dirty="0">
                <a:solidFill>
                  <a:srgbClr val="FFFFFF"/>
                </a:solidFill>
                <a:latin typeface="Arial" pitchFamily="1" charset="0"/>
                <a:ea typeface="ヒラギノ角ゴ Pro W3" pitchFamily="1" charset="-128"/>
                <a:cs typeface="ヒラギノ角ゴ Pro W3" pitchFamily="1" charset="-128"/>
              </a:rPr>
              <a:t>Lisa A Carey, MD</a:t>
            </a:r>
            <a:endParaRPr lang="en-US" sz="1800" b="1" dirty="0">
              <a:solidFill>
                <a:srgbClr val="FFFFFF"/>
              </a:solidFill>
              <a:latin typeface="Arial" pitchFamily="1" charset="0"/>
              <a:ea typeface="ヒラギノ角ゴ Pro W3" pitchFamily="1" charset="-128"/>
              <a:cs typeface="ヒラギノ角ゴ Pro W3" pitchFamily="1" charset="-128"/>
            </a:endParaRPr>
          </a:p>
        </p:txBody>
      </p:sp>
      <p:sp>
        <p:nvSpPr>
          <p:cNvPr id="7" name="Text Box 7"/>
          <p:cNvSpPr txBox="1">
            <a:spLocks noChangeArrowheads="1"/>
          </p:cNvSpPr>
          <p:nvPr/>
        </p:nvSpPr>
        <p:spPr bwMode="auto">
          <a:xfrm>
            <a:off x="3694113" y="4132263"/>
            <a:ext cx="1144587" cy="396875"/>
          </a:xfrm>
          <a:prstGeom prst="rect">
            <a:avLst/>
          </a:prstGeom>
          <a:noFill/>
          <a:ln w="9525">
            <a:noFill/>
            <a:miter lim="800000"/>
            <a:headEnd type="none" w="sm" len="sm"/>
            <a:tailEnd type="none" w="sm" len="sm"/>
          </a:ln>
          <a:effectLst>
            <a:outerShdw blurRad="63500" dist="38099" dir="2700000" algn="ctr" rotWithShape="0">
              <a:srgbClr val="000000">
                <a:alpha val="39999"/>
              </a:srgbClr>
            </a:outerShdw>
          </a:effectLst>
        </p:spPr>
        <p:txBody>
          <a:bodyPr wrap="none">
            <a:spAutoFit/>
          </a:bodyPr>
          <a:lstStyle/>
          <a:p>
            <a:pPr eaLnBrk="1" hangingPunct="1">
              <a:defRPr/>
            </a:pPr>
            <a:r>
              <a:rPr lang="en-US" sz="2000" b="1">
                <a:solidFill>
                  <a:srgbClr val="EFC53D"/>
                </a:solidFill>
                <a:latin typeface="Arial" pitchFamily="1" charset="0"/>
                <a:ea typeface="ＭＳ Ｐゴシック" pitchFamily="1" charset="-128"/>
                <a:cs typeface="ＭＳ Ｐゴシック" pitchFamily="1" charset="-128"/>
              </a:rPr>
              <a:t>Faculty</a:t>
            </a:r>
            <a:r>
              <a:rPr lang="en-US" sz="2000" b="1">
                <a:solidFill>
                  <a:schemeClr val="bg1"/>
                </a:solidFill>
                <a:latin typeface="Arial" pitchFamily="1" charset="0"/>
                <a:ea typeface="ＭＳ Ｐゴシック" pitchFamily="1" charset="-128"/>
                <a:cs typeface="ＭＳ Ｐゴシック" pitchFamily="1" charset="-128"/>
              </a:rPr>
              <a:t> </a:t>
            </a:r>
          </a:p>
        </p:txBody>
      </p:sp>
      <p:sp>
        <p:nvSpPr>
          <p:cNvPr id="8" name="Rectangle 8"/>
          <p:cNvSpPr>
            <a:spLocks noChangeArrowheads="1"/>
          </p:cNvSpPr>
          <p:nvPr/>
        </p:nvSpPr>
        <p:spPr bwMode="auto">
          <a:xfrm>
            <a:off x="304800" y="144118"/>
            <a:ext cx="8534400" cy="3837147"/>
          </a:xfrm>
          <a:prstGeom prst="rect">
            <a:avLst/>
          </a:prstGeom>
          <a:noFill/>
          <a:ln w="9525">
            <a:noFill/>
            <a:miter lim="800000"/>
            <a:headEnd/>
            <a:tailEnd/>
          </a:ln>
          <a:effectLst>
            <a:outerShdw blurRad="50800" dist="38100" dir="2700000">
              <a:srgbClr val="000000">
                <a:alpha val="40000"/>
              </a:srgbClr>
            </a:outerShdw>
          </a:effectLst>
        </p:spPr>
        <p:txBody>
          <a:bodyPr anchor="ctr"/>
          <a:lstStyle/>
          <a:p>
            <a:pPr algn="ctr">
              <a:defRPr/>
            </a:pPr>
            <a:r>
              <a:rPr lang="en-US" sz="3200" b="1" dirty="0">
                <a:solidFill>
                  <a:srgbClr val="FFFFFF"/>
                </a:solidFill>
                <a:latin typeface="Arial" pitchFamily="1" charset="0"/>
                <a:ea typeface="ヒラギノ角ゴ Pro W3" pitchFamily="1" charset="-128"/>
                <a:cs typeface="ヒラギノ角ゴ Pro W3" pitchFamily="1" charset="-128"/>
              </a:rPr>
              <a:t>Challenging Cases in </a:t>
            </a:r>
            <a:r>
              <a:rPr lang="en-US" sz="3200" b="1" dirty="0" smtClean="0">
                <a:solidFill>
                  <a:srgbClr val="FFFFFF"/>
                </a:solidFill>
                <a:latin typeface="Arial" pitchFamily="1" charset="0"/>
                <a:ea typeface="ヒラギノ角ゴ Pro W3" pitchFamily="1" charset="-128"/>
                <a:cs typeface="ヒラギノ角ゴ Pro W3" pitchFamily="1" charset="-128"/>
              </a:rPr>
              <a:t/>
            </a:r>
            <a:br>
              <a:rPr lang="en-US" sz="3200" b="1" dirty="0" smtClean="0">
                <a:solidFill>
                  <a:srgbClr val="FFFFFF"/>
                </a:solidFill>
                <a:latin typeface="Arial" pitchFamily="1" charset="0"/>
                <a:ea typeface="ヒラギノ角ゴ Pro W3" pitchFamily="1" charset="-128"/>
                <a:cs typeface="ヒラギノ角ゴ Pro W3" pitchFamily="1" charset="-128"/>
              </a:rPr>
            </a:br>
            <a:r>
              <a:rPr lang="en-US" sz="3200" b="1" dirty="0" smtClean="0">
                <a:solidFill>
                  <a:srgbClr val="FFFFFF"/>
                </a:solidFill>
                <a:latin typeface="Arial" pitchFamily="1" charset="0"/>
                <a:ea typeface="ヒラギノ角ゴ Pro W3" pitchFamily="1" charset="-128"/>
                <a:cs typeface="ヒラギノ角ゴ Pro W3" pitchFamily="1" charset="-128"/>
              </a:rPr>
              <a:t>Breast </a:t>
            </a:r>
            <a:r>
              <a:rPr lang="en-US" sz="3200" b="1" dirty="0">
                <a:solidFill>
                  <a:srgbClr val="FFFFFF"/>
                </a:solidFill>
                <a:latin typeface="Arial" pitchFamily="1" charset="0"/>
                <a:ea typeface="ヒラギノ角ゴ Pro W3" pitchFamily="1" charset="-128"/>
                <a:cs typeface="ヒラギノ角ゴ Pro W3" pitchFamily="1" charset="-128"/>
              </a:rPr>
              <a:t>Cancer</a:t>
            </a:r>
          </a:p>
          <a:p>
            <a:pPr algn="ctr">
              <a:defRPr/>
            </a:pPr>
            <a:r>
              <a:rPr lang="en-US" sz="2800" b="1" dirty="0" smtClean="0">
                <a:solidFill>
                  <a:srgbClr val="EFC53D"/>
                </a:solidFill>
                <a:latin typeface="Arial" pitchFamily="1" charset="0"/>
                <a:ea typeface="ヒラギノ角ゴ Pro W3" pitchFamily="1" charset="-128"/>
                <a:cs typeface="ヒラギノ角ゴ Pro W3" pitchFamily="1" charset="-128"/>
              </a:rPr>
              <a:t>Oncologist and Nurse Investigators </a:t>
            </a:r>
            <a:br>
              <a:rPr lang="en-US" sz="2800" b="1" dirty="0" smtClean="0">
                <a:solidFill>
                  <a:srgbClr val="EFC53D"/>
                </a:solidFill>
                <a:latin typeface="Arial" pitchFamily="1" charset="0"/>
                <a:ea typeface="ヒラギノ角ゴ Pro W3" pitchFamily="1" charset="-128"/>
                <a:cs typeface="ヒラギノ角ゴ Pro W3" pitchFamily="1" charset="-128"/>
              </a:rPr>
            </a:br>
            <a:r>
              <a:rPr lang="en-US" sz="2800" b="1" dirty="0" smtClean="0">
                <a:solidFill>
                  <a:srgbClr val="EFC53D"/>
                </a:solidFill>
                <a:latin typeface="Arial" pitchFamily="1" charset="0"/>
                <a:ea typeface="ヒラギノ角ゴ Pro W3" pitchFamily="1" charset="-128"/>
                <a:cs typeface="ヒラギノ角ゴ Pro W3" pitchFamily="1" charset="-128"/>
              </a:rPr>
              <a:t>Consult on Actual Patients from the </a:t>
            </a:r>
            <a:br>
              <a:rPr lang="en-US" sz="2800" b="1" dirty="0" smtClean="0">
                <a:solidFill>
                  <a:srgbClr val="EFC53D"/>
                </a:solidFill>
                <a:latin typeface="Arial" pitchFamily="1" charset="0"/>
                <a:ea typeface="ヒラギノ角ゴ Pro W3" pitchFamily="1" charset="-128"/>
                <a:cs typeface="ヒラギノ角ゴ Pro W3" pitchFamily="1" charset="-128"/>
              </a:rPr>
            </a:br>
            <a:r>
              <a:rPr lang="en-US" sz="2800" b="1" dirty="0" smtClean="0">
                <a:solidFill>
                  <a:srgbClr val="EFC53D"/>
                </a:solidFill>
                <a:latin typeface="Arial" pitchFamily="1" charset="0"/>
                <a:ea typeface="ヒラギノ角ゴ Pro W3" pitchFamily="1" charset="-128"/>
                <a:cs typeface="ヒラギノ角ゴ Pro W3" pitchFamily="1" charset="-128"/>
              </a:rPr>
              <a:t>Practices of the Invited Faculty</a:t>
            </a:r>
            <a:r>
              <a:rPr lang="en-US" b="1" dirty="0">
                <a:solidFill>
                  <a:srgbClr val="EFC53D"/>
                </a:solidFill>
                <a:latin typeface="Arial" pitchFamily="1" charset="0"/>
                <a:ea typeface="ＭＳ Ｐゴシック" pitchFamily="1" charset="-128"/>
                <a:cs typeface="ＭＳ Ｐゴシック" pitchFamily="1" charset="-128"/>
              </a:rPr>
              <a:t/>
            </a:r>
            <a:br>
              <a:rPr lang="en-US" b="1" dirty="0">
                <a:solidFill>
                  <a:srgbClr val="EFC53D"/>
                </a:solidFill>
                <a:latin typeface="Arial" pitchFamily="1" charset="0"/>
                <a:ea typeface="ＭＳ Ｐゴシック" pitchFamily="1" charset="-128"/>
                <a:cs typeface="ＭＳ Ｐゴシック" pitchFamily="1" charset="-128"/>
              </a:rPr>
            </a:br>
            <a:r>
              <a:rPr lang="en-US" sz="1400" b="1" dirty="0">
                <a:solidFill>
                  <a:schemeClr val="bg1"/>
                </a:solidFill>
                <a:latin typeface="Arial" pitchFamily="1" charset="0"/>
                <a:ea typeface="ヒラギノ角ゴ Pro W3" pitchFamily="1" charset="-128"/>
                <a:cs typeface="ヒラギノ角ゴ Pro W3" pitchFamily="1" charset="-128"/>
              </a:rPr>
              <a:t/>
            </a:r>
            <a:br>
              <a:rPr lang="en-US" sz="1400" b="1" dirty="0">
                <a:solidFill>
                  <a:schemeClr val="bg1"/>
                </a:solidFill>
                <a:latin typeface="Arial" pitchFamily="1" charset="0"/>
                <a:ea typeface="ヒラギノ角ゴ Pro W3" pitchFamily="1" charset="-128"/>
                <a:cs typeface="ヒラギノ角ゴ Pro W3" pitchFamily="1" charset="-128"/>
              </a:rPr>
            </a:br>
            <a:r>
              <a:rPr lang="ro-RO" sz="2000" b="1" dirty="0">
                <a:solidFill>
                  <a:srgbClr val="FFFFFF"/>
                </a:solidFill>
                <a:latin typeface="Arial" pitchFamily="1" charset="0"/>
                <a:ea typeface="ヒラギノ角ゴ Pro W3" pitchFamily="1" charset="-128"/>
                <a:cs typeface="ヒラギノ角ゴ Pro W3" pitchFamily="1" charset="-128"/>
              </a:rPr>
              <a:t>Saturday, April 27, 2013</a:t>
            </a:r>
          </a:p>
          <a:p>
            <a:pPr algn="ctr">
              <a:defRPr/>
            </a:pPr>
            <a:r>
              <a:rPr lang="ro-RO" sz="2000" b="1" dirty="0">
                <a:solidFill>
                  <a:srgbClr val="FFFFFF"/>
                </a:solidFill>
                <a:latin typeface="Arial" pitchFamily="1" charset="0"/>
                <a:ea typeface="ヒラギノ角ゴ Pro W3" pitchFamily="1" charset="-128"/>
                <a:cs typeface="ヒラギノ角ゴ Pro W3" pitchFamily="1" charset="-128"/>
              </a:rPr>
              <a:t>6:30 AM – 8:00 AM</a:t>
            </a:r>
            <a:endParaRPr lang="en-US" sz="2000" b="1" dirty="0">
              <a:solidFill>
                <a:srgbClr val="FFFFFF"/>
              </a:solidFill>
              <a:latin typeface="Arial" pitchFamily="1" charset="0"/>
              <a:ea typeface="ヒラギノ角ゴ Pro W3" pitchFamily="1" charset="-128"/>
              <a:cs typeface="ヒラギノ角ゴ Pro W3" pitchFamily="1" charset="-128"/>
            </a:endParaRPr>
          </a:p>
          <a:p>
            <a:pPr algn="ctr">
              <a:defRPr/>
            </a:pPr>
            <a:r>
              <a:rPr lang="en-US" sz="2000" b="1" dirty="0">
                <a:solidFill>
                  <a:srgbClr val="FFFFFF"/>
                </a:solidFill>
                <a:latin typeface="Arial" pitchFamily="1" charset="0"/>
                <a:ea typeface="ヒラギノ角ゴ Pro W3" pitchFamily="1" charset="-128"/>
                <a:cs typeface="ヒラギノ角ゴ Pro W3" pitchFamily="1" charset="-128"/>
              </a:rPr>
              <a:t>Washington, DC</a:t>
            </a:r>
          </a:p>
        </p:txBody>
      </p:sp>
    </p:spTree>
    <p:extLst>
      <p:ext uri="{BB962C8B-B14F-4D97-AF65-F5344CB8AC3E}">
        <p14:creationId xmlns:p14="http://schemas.microsoft.com/office/powerpoint/2010/main" val="39581969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116380"/>
            <a:ext cx="7772400" cy="1143000"/>
          </a:xfrm>
        </p:spPr>
        <p:txBody>
          <a:bodyPr>
            <a:normAutofit/>
          </a:bodyPr>
          <a:lstStyle/>
          <a:p>
            <a:pPr algn="ctr"/>
            <a:r>
              <a:rPr lang="en-US" sz="3200" dirty="0" smtClean="0">
                <a:solidFill>
                  <a:srgbClr val="FFFFFF"/>
                </a:solidFill>
              </a:rPr>
              <a:t>Recent FDA approvals of </a:t>
            </a:r>
            <a:br>
              <a:rPr lang="en-US" sz="3200" dirty="0" smtClean="0">
                <a:solidFill>
                  <a:srgbClr val="FFFFFF"/>
                </a:solidFill>
              </a:rPr>
            </a:br>
            <a:r>
              <a:rPr lang="en-US" sz="3200" dirty="0" err="1" smtClean="0">
                <a:solidFill>
                  <a:srgbClr val="FFFFFF"/>
                </a:solidFill>
              </a:rPr>
              <a:t>pertuzumab</a:t>
            </a:r>
            <a:r>
              <a:rPr lang="en-US" sz="3200" dirty="0" smtClean="0">
                <a:solidFill>
                  <a:srgbClr val="FFFFFF"/>
                </a:solidFill>
              </a:rPr>
              <a:t> and T-DM1</a:t>
            </a:r>
            <a:endParaRPr lang="en-US" sz="3200" dirty="0">
              <a:solidFill>
                <a:srgbClr val="FFFFFF"/>
              </a:solidFill>
            </a:endParaRPr>
          </a:p>
        </p:txBody>
      </p:sp>
    </p:spTree>
    <p:extLst>
      <p:ext uri="{BB962C8B-B14F-4D97-AF65-F5344CB8AC3E}">
        <p14:creationId xmlns:p14="http://schemas.microsoft.com/office/powerpoint/2010/main" val="4119005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FDA Approves </a:t>
            </a:r>
            <a:r>
              <a:rPr lang="en-US" dirty="0" err="1"/>
              <a:t>Pertuzumab</a:t>
            </a:r>
            <a:r>
              <a:rPr lang="en-US" dirty="0"/>
              <a:t> Plus </a:t>
            </a:r>
            <a:r>
              <a:rPr lang="en-US" dirty="0" err="1"/>
              <a:t>Trastuzumab</a:t>
            </a:r>
            <a:r>
              <a:rPr lang="en-US" dirty="0"/>
              <a:t> and </a:t>
            </a:r>
            <a:r>
              <a:rPr lang="en-US" dirty="0" err="1"/>
              <a:t>Docetaxel</a:t>
            </a:r>
            <a:r>
              <a:rPr lang="en-US" dirty="0"/>
              <a:t> in HER2+ Metastatic BC</a:t>
            </a:r>
          </a:p>
        </p:txBody>
      </p:sp>
      <p:sp>
        <p:nvSpPr>
          <p:cNvPr id="4" name="Content Placeholder 3"/>
          <p:cNvSpPr>
            <a:spLocks noGrp="1"/>
          </p:cNvSpPr>
          <p:nvPr>
            <p:ph idx="1"/>
          </p:nvPr>
        </p:nvSpPr>
        <p:spPr/>
        <p:txBody>
          <a:bodyPr/>
          <a:lstStyle/>
          <a:p>
            <a:pPr marL="0" indent="0">
              <a:buNone/>
            </a:pPr>
            <a:r>
              <a:rPr lang="en-US" i="1" dirty="0" smtClean="0"/>
              <a:t>“On </a:t>
            </a:r>
            <a:r>
              <a:rPr lang="en-US" i="1" u="sng" dirty="0"/>
              <a:t>June 8, 2012</a:t>
            </a:r>
            <a:r>
              <a:rPr lang="en-US" i="1" dirty="0"/>
              <a:t>, </a:t>
            </a:r>
            <a:r>
              <a:rPr lang="en-US" i="1" dirty="0" smtClean="0"/>
              <a:t>the Food </a:t>
            </a:r>
            <a:r>
              <a:rPr lang="en-US" i="1" dirty="0"/>
              <a:t>and Drug Administration approved pertuzumab injection </a:t>
            </a:r>
            <a:r>
              <a:rPr lang="en-US" i="1" dirty="0" smtClean="0"/>
              <a:t>for </a:t>
            </a:r>
            <a:r>
              <a:rPr lang="en-US" i="1" dirty="0"/>
              <a:t>use in combination with trastuzumab and </a:t>
            </a:r>
            <a:r>
              <a:rPr lang="en-US" i="1" dirty="0" smtClean="0"/>
              <a:t>docetaxel for </a:t>
            </a:r>
            <a:r>
              <a:rPr lang="en-US" i="1" dirty="0"/>
              <a:t>the treatment of patients with HER2-positive metastatic breast cancer who have not received prior anti-HER2 therapy or chemotherapy for metastatic disease</a:t>
            </a:r>
            <a:r>
              <a:rPr lang="en-US" i="1" dirty="0" smtClean="0"/>
              <a:t>.”</a:t>
            </a:r>
          </a:p>
          <a:p>
            <a:pPr marL="0" indent="0">
              <a:buNone/>
            </a:pPr>
            <a:endParaRPr lang="en-US" dirty="0"/>
          </a:p>
          <a:p>
            <a:pPr marL="0" indent="0">
              <a:buNone/>
            </a:pPr>
            <a:r>
              <a:rPr lang="en-US" dirty="0" smtClean="0"/>
              <a:t>This approval is based upon positive results from the Phase III CLEOPATRA study.</a:t>
            </a:r>
            <a:endParaRPr lang="en-US" dirty="0"/>
          </a:p>
        </p:txBody>
      </p:sp>
      <p:sp>
        <p:nvSpPr>
          <p:cNvPr id="5" name="TextBox 4"/>
          <p:cNvSpPr txBox="1"/>
          <p:nvPr/>
        </p:nvSpPr>
        <p:spPr>
          <a:xfrm>
            <a:off x="0" y="6430384"/>
            <a:ext cx="5774297" cy="430887"/>
          </a:xfrm>
          <a:prstGeom prst="rect">
            <a:avLst/>
          </a:prstGeom>
          <a:noFill/>
        </p:spPr>
        <p:txBody>
          <a:bodyPr wrap="none" lIns="182880" tIns="91440" bIns="91440" rtlCol="0">
            <a:spAutoFit/>
          </a:bodyPr>
          <a:lstStyle/>
          <a:p>
            <a:r>
              <a:rPr lang="en-US" sz="1600" dirty="0">
                <a:solidFill>
                  <a:schemeClr val="bg1"/>
                </a:solidFill>
              </a:rPr>
              <a:t>http://</a:t>
            </a:r>
            <a:r>
              <a:rPr lang="en-US" sz="1600" dirty="0" err="1">
                <a:solidFill>
                  <a:schemeClr val="bg1"/>
                </a:solidFill>
              </a:rPr>
              <a:t>www.cancer.gov</a:t>
            </a:r>
            <a:r>
              <a:rPr lang="en-US" sz="1600" dirty="0">
                <a:solidFill>
                  <a:schemeClr val="bg1"/>
                </a:solidFill>
              </a:rPr>
              <a:t>/</a:t>
            </a:r>
            <a:r>
              <a:rPr lang="en-US" sz="1600" dirty="0" err="1">
                <a:solidFill>
                  <a:schemeClr val="bg1"/>
                </a:solidFill>
              </a:rPr>
              <a:t>cancertopics</a:t>
            </a:r>
            <a:r>
              <a:rPr lang="en-US" sz="1600" dirty="0">
                <a:solidFill>
                  <a:schemeClr val="bg1"/>
                </a:solidFill>
              </a:rPr>
              <a:t>/</a:t>
            </a:r>
            <a:r>
              <a:rPr lang="en-US" sz="1600" dirty="0" err="1">
                <a:solidFill>
                  <a:schemeClr val="bg1"/>
                </a:solidFill>
              </a:rPr>
              <a:t>druginfo</a:t>
            </a:r>
            <a:r>
              <a:rPr lang="en-US" sz="1600" dirty="0">
                <a:solidFill>
                  <a:schemeClr val="bg1"/>
                </a:solidFill>
              </a:rPr>
              <a:t>/</a:t>
            </a:r>
            <a:r>
              <a:rPr lang="en-US" sz="1600" dirty="0" err="1">
                <a:solidFill>
                  <a:schemeClr val="bg1"/>
                </a:solidFill>
              </a:rPr>
              <a:t>fda-pertuzumab</a:t>
            </a:r>
            <a:endParaRPr lang="en-US" sz="1600" dirty="0">
              <a:solidFill>
                <a:schemeClr val="bg1"/>
              </a:solidFill>
            </a:endParaRPr>
          </a:p>
        </p:txBody>
      </p:sp>
    </p:spTree>
    <p:extLst>
      <p:ext uri="{BB962C8B-B14F-4D97-AF65-F5344CB8AC3E}">
        <p14:creationId xmlns:p14="http://schemas.microsoft.com/office/powerpoint/2010/main" val="2452870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FDA Approves Ado-</a:t>
            </a:r>
            <a:r>
              <a:rPr lang="en-US" dirty="0" err="1"/>
              <a:t>Trastuzumab</a:t>
            </a:r>
            <a:r>
              <a:rPr lang="en-US" dirty="0"/>
              <a:t> </a:t>
            </a:r>
            <a:r>
              <a:rPr lang="en-US" dirty="0" err="1"/>
              <a:t>Emtansine</a:t>
            </a:r>
            <a:r>
              <a:rPr lang="en-US" dirty="0"/>
              <a:t> </a:t>
            </a:r>
            <a:r>
              <a:rPr lang="en-US" dirty="0" smtClean="0"/>
              <a:t/>
            </a:r>
            <a:br>
              <a:rPr lang="en-US" dirty="0" smtClean="0"/>
            </a:br>
            <a:r>
              <a:rPr lang="en-US" dirty="0" smtClean="0"/>
              <a:t>(</a:t>
            </a:r>
            <a:r>
              <a:rPr lang="en-US" dirty="0"/>
              <a:t>T-DM1) for HER2+ Metastatic BC</a:t>
            </a:r>
          </a:p>
        </p:txBody>
      </p:sp>
      <p:sp>
        <p:nvSpPr>
          <p:cNvPr id="4" name="Content Placeholder 3"/>
          <p:cNvSpPr>
            <a:spLocks noGrp="1"/>
          </p:cNvSpPr>
          <p:nvPr>
            <p:ph idx="1"/>
          </p:nvPr>
        </p:nvSpPr>
        <p:spPr/>
        <p:txBody>
          <a:bodyPr/>
          <a:lstStyle/>
          <a:p>
            <a:pPr marL="0" indent="0">
              <a:buNone/>
            </a:pPr>
            <a:r>
              <a:rPr lang="en-US" sz="2400" i="1" dirty="0" smtClean="0"/>
              <a:t>“On </a:t>
            </a:r>
            <a:r>
              <a:rPr lang="en-US" sz="2400" i="1" u="sng" dirty="0"/>
              <a:t>February 22, 2013</a:t>
            </a:r>
            <a:r>
              <a:rPr lang="en-US" sz="2400" i="1" dirty="0"/>
              <a:t>, the Food and Drug Administration (FDA) approved ado-</a:t>
            </a:r>
            <a:r>
              <a:rPr lang="en-US" sz="2400" i="1" dirty="0" err="1"/>
              <a:t>trastuzumab</a:t>
            </a:r>
            <a:r>
              <a:rPr lang="en-US" sz="2400" i="1" dirty="0"/>
              <a:t> </a:t>
            </a:r>
            <a:r>
              <a:rPr lang="en-US" sz="2400" i="1" dirty="0" err="1"/>
              <a:t>emtansine</a:t>
            </a:r>
            <a:r>
              <a:rPr lang="en-US" sz="2400" i="1" dirty="0"/>
              <a:t> </a:t>
            </a:r>
            <a:r>
              <a:rPr lang="en-US" sz="2400" i="1" dirty="0" smtClean="0"/>
              <a:t>for </a:t>
            </a:r>
            <a:r>
              <a:rPr lang="en-US" sz="2400" i="1" dirty="0"/>
              <a:t>use as a single agent for the treatment of patients with HER2-positive, metastatic breast cancer who previously received treatment with </a:t>
            </a:r>
            <a:r>
              <a:rPr lang="en-US" sz="2400" i="1" dirty="0" err="1"/>
              <a:t>trastuzumab</a:t>
            </a:r>
            <a:r>
              <a:rPr lang="en-US" sz="2400" i="1" dirty="0"/>
              <a:t> and a taxane, separately or in combination. Patients should either have been treated for metastatic disease or developed disease recurrence during or within six months of completing adjuvant therapy.”</a:t>
            </a:r>
            <a:endParaRPr lang="en-US" sz="2400" i="1" dirty="0" smtClean="0"/>
          </a:p>
          <a:p>
            <a:pPr marL="0" indent="0">
              <a:buNone/>
            </a:pPr>
            <a:endParaRPr lang="en-US" sz="2400" dirty="0"/>
          </a:p>
          <a:p>
            <a:pPr marL="0" indent="0">
              <a:buNone/>
            </a:pPr>
            <a:r>
              <a:rPr lang="en-US" sz="2400" dirty="0" smtClean="0"/>
              <a:t>This approval is based upon positive results from the Phase III EMILIA study.</a:t>
            </a:r>
            <a:endParaRPr lang="en-US" sz="2400" dirty="0"/>
          </a:p>
        </p:txBody>
      </p:sp>
      <p:sp>
        <p:nvSpPr>
          <p:cNvPr id="5" name="TextBox 4"/>
          <p:cNvSpPr txBox="1"/>
          <p:nvPr/>
        </p:nvSpPr>
        <p:spPr>
          <a:xfrm>
            <a:off x="0" y="6407150"/>
            <a:ext cx="7245453" cy="430887"/>
          </a:xfrm>
          <a:prstGeom prst="rect">
            <a:avLst/>
          </a:prstGeom>
          <a:noFill/>
        </p:spPr>
        <p:txBody>
          <a:bodyPr wrap="none" lIns="182880" tIns="91440" bIns="91440" rtlCol="0">
            <a:spAutoFit/>
          </a:bodyPr>
          <a:lstStyle/>
          <a:p>
            <a:r>
              <a:rPr lang="en-US" sz="1600" dirty="0">
                <a:solidFill>
                  <a:srgbClr val="FFFFFF"/>
                </a:solidFill>
              </a:rPr>
              <a:t>http://</a:t>
            </a:r>
            <a:r>
              <a:rPr lang="en-US" sz="1600" dirty="0" err="1">
                <a:solidFill>
                  <a:srgbClr val="FFFFFF"/>
                </a:solidFill>
              </a:rPr>
              <a:t>www.cancer.gov</a:t>
            </a:r>
            <a:r>
              <a:rPr lang="en-US" sz="1600" dirty="0">
                <a:solidFill>
                  <a:srgbClr val="FFFFFF"/>
                </a:solidFill>
              </a:rPr>
              <a:t>/</a:t>
            </a:r>
            <a:r>
              <a:rPr lang="en-US" sz="1600" dirty="0" err="1">
                <a:solidFill>
                  <a:srgbClr val="FFFFFF"/>
                </a:solidFill>
              </a:rPr>
              <a:t>cancertopics</a:t>
            </a:r>
            <a:r>
              <a:rPr lang="en-US" sz="1600" dirty="0">
                <a:solidFill>
                  <a:srgbClr val="FFFFFF"/>
                </a:solidFill>
              </a:rPr>
              <a:t>/</a:t>
            </a:r>
            <a:r>
              <a:rPr lang="en-US" sz="1600" dirty="0" err="1">
                <a:solidFill>
                  <a:srgbClr val="FFFFFF"/>
                </a:solidFill>
              </a:rPr>
              <a:t>druginfo</a:t>
            </a:r>
            <a:r>
              <a:rPr lang="en-US" sz="1600" dirty="0">
                <a:solidFill>
                  <a:srgbClr val="FFFFFF"/>
                </a:solidFill>
              </a:rPr>
              <a:t>/</a:t>
            </a:r>
            <a:r>
              <a:rPr lang="en-US" sz="1600" dirty="0" err="1">
                <a:solidFill>
                  <a:srgbClr val="FFFFFF"/>
                </a:solidFill>
              </a:rPr>
              <a:t>fda</a:t>
            </a:r>
            <a:r>
              <a:rPr lang="en-US" sz="1600" dirty="0">
                <a:solidFill>
                  <a:srgbClr val="FFFFFF"/>
                </a:solidFill>
              </a:rPr>
              <a:t>-ado-</a:t>
            </a:r>
            <a:r>
              <a:rPr lang="en-US" sz="1600" dirty="0" err="1">
                <a:solidFill>
                  <a:srgbClr val="FFFFFF"/>
                </a:solidFill>
              </a:rPr>
              <a:t>trastuzumab</a:t>
            </a:r>
            <a:r>
              <a:rPr lang="en-US" sz="1600" dirty="0">
                <a:solidFill>
                  <a:srgbClr val="FFFFFF"/>
                </a:solidFill>
              </a:rPr>
              <a:t>-</a:t>
            </a:r>
            <a:r>
              <a:rPr lang="en-US" sz="1600" dirty="0" err="1">
                <a:solidFill>
                  <a:srgbClr val="FFFFFF"/>
                </a:solidFill>
              </a:rPr>
              <a:t>emtansine</a:t>
            </a:r>
            <a:endParaRPr lang="en-US" sz="1600" dirty="0">
              <a:solidFill>
                <a:srgbClr val="FFFFFF"/>
              </a:solidFill>
            </a:endParaRPr>
          </a:p>
        </p:txBody>
      </p:sp>
    </p:spTree>
    <p:extLst>
      <p:ext uri="{BB962C8B-B14F-4D97-AF65-F5344CB8AC3E}">
        <p14:creationId xmlns:p14="http://schemas.microsoft.com/office/powerpoint/2010/main" val="999142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116380"/>
            <a:ext cx="7772400" cy="1143000"/>
          </a:xfrm>
        </p:spPr>
        <p:txBody>
          <a:bodyPr>
            <a:noAutofit/>
          </a:bodyPr>
          <a:lstStyle/>
          <a:p>
            <a:pPr algn="ctr"/>
            <a:r>
              <a:rPr lang="en-US" sz="3200" dirty="0" smtClean="0">
                <a:solidFill>
                  <a:srgbClr val="FFFFFF"/>
                </a:solidFill>
              </a:rPr>
              <a:t>Integration of novel anti-HER2 agents </a:t>
            </a:r>
            <a:br>
              <a:rPr lang="en-US" sz="3200" dirty="0" smtClean="0">
                <a:solidFill>
                  <a:srgbClr val="FFFFFF"/>
                </a:solidFill>
              </a:rPr>
            </a:br>
            <a:r>
              <a:rPr lang="en-US" sz="3200" dirty="0" smtClean="0">
                <a:solidFill>
                  <a:srgbClr val="FFFFFF"/>
                </a:solidFill>
              </a:rPr>
              <a:t>into the treatment algorithm</a:t>
            </a:r>
            <a:endParaRPr lang="en-US" sz="3200" dirty="0">
              <a:solidFill>
                <a:srgbClr val="FFFFFF"/>
              </a:solidFill>
            </a:endParaRPr>
          </a:p>
        </p:txBody>
      </p:sp>
    </p:spTree>
    <p:extLst>
      <p:ext uri="{BB962C8B-B14F-4D97-AF65-F5344CB8AC3E}">
        <p14:creationId xmlns:p14="http://schemas.microsoft.com/office/powerpoint/2010/main" val="2724745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ONS-Breast_PollQuestions_v1si-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105" y="2071772"/>
            <a:ext cx="8686800" cy="3851148"/>
          </a:xfrm>
          <a:prstGeom prst="rect">
            <a:avLst/>
          </a:prstGeom>
        </p:spPr>
      </p:pic>
      <p:sp>
        <p:nvSpPr>
          <p:cNvPr id="9" name="Title 2"/>
          <p:cNvSpPr txBox="1">
            <a:spLocks/>
          </p:cNvSpPr>
          <p:nvPr/>
        </p:nvSpPr>
        <p:spPr>
          <a:xfrm>
            <a:off x="457200" y="46028"/>
            <a:ext cx="8229600" cy="1787137"/>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2800" b="1" kern="1200">
                <a:solidFill>
                  <a:srgbClr val="ECBB33"/>
                </a:solidFill>
                <a:latin typeface="+mj-lt"/>
                <a:ea typeface="+mj-ea"/>
                <a:cs typeface="+mj-cs"/>
              </a:defRPr>
            </a:lvl1pPr>
          </a:lstStyle>
          <a:p>
            <a:r>
              <a:rPr lang="en-US" dirty="0"/>
              <a:t>What is your usual </a:t>
            </a:r>
            <a:r>
              <a:rPr lang="en-US" i="1" u="sng" dirty="0"/>
              <a:t>first-line treatment</a:t>
            </a:r>
            <a:r>
              <a:rPr lang="en-US" dirty="0"/>
              <a:t> for a </a:t>
            </a:r>
            <a:r>
              <a:rPr lang="en-US" dirty="0" smtClean="0"/>
              <a:t/>
            </a:r>
            <a:br>
              <a:rPr lang="en-US" dirty="0" smtClean="0"/>
            </a:br>
            <a:r>
              <a:rPr lang="en-US" dirty="0" smtClean="0"/>
              <a:t>60</a:t>
            </a:r>
            <a:r>
              <a:rPr lang="en-US" dirty="0"/>
              <a:t>-year-old asymptomatic patient with a HER2-positive/ER-negative primary breast tumor and metastatic disease? </a:t>
            </a:r>
          </a:p>
        </p:txBody>
      </p:sp>
      <p:sp>
        <p:nvSpPr>
          <p:cNvPr id="11" name="TextBox 10"/>
          <p:cNvSpPr txBox="1"/>
          <p:nvPr/>
        </p:nvSpPr>
        <p:spPr>
          <a:xfrm>
            <a:off x="183704" y="6052009"/>
            <a:ext cx="4720563" cy="599770"/>
          </a:xfrm>
          <a:prstGeom prst="rect">
            <a:avLst/>
          </a:prstGeom>
          <a:noFill/>
        </p:spPr>
        <p:txBody>
          <a:bodyPr wrap="none" rtlCol="0">
            <a:spAutoFit/>
          </a:bodyPr>
          <a:lstStyle/>
          <a:p>
            <a:r>
              <a:rPr lang="en-US" sz="1600" b="1" dirty="0">
                <a:solidFill>
                  <a:schemeClr val="bg1"/>
                </a:solidFill>
              </a:rPr>
              <a:t>T = </a:t>
            </a:r>
            <a:r>
              <a:rPr lang="en-US" sz="1600" b="1" dirty="0" err="1">
                <a:solidFill>
                  <a:schemeClr val="bg1"/>
                </a:solidFill>
              </a:rPr>
              <a:t>trastuzumab</a:t>
            </a:r>
            <a:r>
              <a:rPr lang="en-US" sz="1600" b="1" dirty="0">
                <a:solidFill>
                  <a:schemeClr val="bg1"/>
                </a:solidFill>
              </a:rPr>
              <a:t>, P = </a:t>
            </a:r>
            <a:r>
              <a:rPr lang="en-US" sz="1600" b="1" dirty="0" err="1">
                <a:solidFill>
                  <a:schemeClr val="bg1"/>
                </a:solidFill>
              </a:rPr>
              <a:t>pertuzumab</a:t>
            </a:r>
            <a:r>
              <a:rPr lang="en-US" sz="1600" b="1" dirty="0">
                <a:solidFill>
                  <a:schemeClr val="bg1"/>
                </a:solidFill>
              </a:rPr>
              <a:t>, L = </a:t>
            </a:r>
            <a:r>
              <a:rPr lang="en-US" sz="1600" b="1" dirty="0" err="1">
                <a:solidFill>
                  <a:schemeClr val="bg1"/>
                </a:solidFill>
              </a:rPr>
              <a:t>lapatinib</a:t>
            </a:r>
            <a:endParaRPr lang="en-US" sz="1600" b="1" dirty="0">
              <a:solidFill>
                <a:schemeClr val="bg1"/>
              </a:solidFill>
            </a:endParaRPr>
          </a:p>
        </p:txBody>
      </p:sp>
      <p:sp>
        <p:nvSpPr>
          <p:cNvPr id="8" name="TextBox 7"/>
          <p:cNvSpPr txBox="1"/>
          <p:nvPr/>
        </p:nvSpPr>
        <p:spPr>
          <a:xfrm>
            <a:off x="183704" y="6400800"/>
            <a:ext cx="8122096" cy="338554"/>
          </a:xfrm>
          <a:prstGeom prst="rect">
            <a:avLst/>
          </a:prstGeom>
          <a:noFill/>
        </p:spPr>
        <p:txBody>
          <a:bodyPr wrap="square" rtlCol="0">
            <a:spAutoFit/>
          </a:bodyPr>
          <a:lstStyle/>
          <a:p>
            <a:r>
              <a:rPr lang="en-US" sz="1600" dirty="0">
                <a:solidFill>
                  <a:schemeClr val="bg1"/>
                </a:solidFill>
                <a:cs typeface="Calibri"/>
              </a:rPr>
              <a:t>Research To Practice Survey of Clinical Investigators — Second Opinion Breast 2013.</a:t>
            </a:r>
            <a:endParaRPr lang="en-US" sz="1600" b="0" dirty="0">
              <a:solidFill>
                <a:schemeClr val="bg1"/>
              </a:solidFill>
              <a:cs typeface="Calibri"/>
            </a:endParaRPr>
          </a:p>
        </p:txBody>
      </p:sp>
    </p:spTree>
    <p:extLst>
      <p:ext uri="{BB962C8B-B14F-4D97-AF65-F5344CB8AC3E}">
        <p14:creationId xmlns:p14="http://schemas.microsoft.com/office/powerpoint/2010/main" val="3755488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ONS-Breast_PollQuestions_v1si-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196" y="2160515"/>
            <a:ext cx="8686800" cy="3851148"/>
          </a:xfrm>
          <a:prstGeom prst="rect">
            <a:avLst/>
          </a:prstGeom>
        </p:spPr>
      </p:pic>
      <p:sp>
        <p:nvSpPr>
          <p:cNvPr id="5" name="Title 2"/>
          <p:cNvSpPr txBox="1">
            <a:spLocks/>
          </p:cNvSpPr>
          <p:nvPr/>
        </p:nvSpPr>
        <p:spPr>
          <a:xfrm>
            <a:off x="457200" y="46028"/>
            <a:ext cx="8229600" cy="2114487"/>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2800" b="1" kern="1200">
                <a:solidFill>
                  <a:srgbClr val="ECBB33"/>
                </a:solidFill>
                <a:latin typeface="+mj-lt"/>
                <a:ea typeface="+mj-ea"/>
                <a:cs typeface="+mj-cs"/>
              </a:defRPr>
            </a:lvl1pPr>
          </a:lstStyle>
          <a:p>
            <a:r>
              <a:rPr lang="en-US" dirty="0"/>
              <a:t>What is your usual </a:t>
            </a:r>
            <a:r>
              <a:rPr lang="en-US" i="1" u="sng" dirty="0"/>
              <a:t>second-line treatment</a:t>
            </a:r>
            <a:r>
              <a:rPr lang="en-US" dirty="0"/>
              <a:t> (assuming initial response to 1st line) for a 60-year-old asymptomatic patient with a HER2-positive/ER-negative primary breast tumor and metastatic disease? </a:t>
            </a:r>
          </a:p>
        </p:txBody>
      </p:sp>
      <p:sp>
        <p:nvSpPr>
          <p:cNvPr id="10" name="TextBox 9"/>
          <p:cNvSpPr txBox="1"/>
          <p:nvPr/>
        </p:nvSpPr>
        <p:spPr>
          <a:xfrm>
            <a:off x="183704" y="6052009"/>
            <a:ext cx="4720563" cy="599770"/>
          </a:xfrm>
          <a:prstGeom prst="rect">
            <a:avLst/>
          </a:prstGeom>
          <a:noFill/>
        </p:spPr>
        <p:txBody>
          <a:bodyPr wrap="none" rtlCol="0">
            <a:spAutoFit/>
          </a:bodyPr>
          <a:lstStyle/>
          <a:p>
            <a:r>
              <a:rPr lang="en-US" sz="1600" b="1" dirty="0">
                <a:solidFill>
                  <a:schemeClr val="bg1"/>
                </a:solidFill>
              </a:rPr>
              <a:t>T = </a:t>
            </a:r>
            <a:r>
              <a:rPr lang="en-US" sz="1600" b="1" dirty="0" err="1">
                <a:solidFill>
                  <a:schemeClr val="bg1"/>
                </a:solidFill>
              </a:rPr>
              <a:t>trastuzumab</a:t>
            </a:r>
            <a:r>
              <a:rPr lang="en-US" sz="1600" b="1" dirty="0">
                <a:solidFill>
                  <a:schemeClr val="bg1"/>
                </a:solidFill>
              </a:rPr>
              <a:t>, P = </a:t>
            </a:r>
            <a:r>
              <a:rPr lang="en-US" sz="1600" b="1" dirty="0" err="1">
                <a:solidFill>
                  <a:schemeClr val="bg1"/>
                </a:solidFill>
              </a:rPr>
              <a:t>pertuzumab</a:t>
            </a:r>
            <a:r>
              <a:rPr lang="en-US" sz="1600" b="1" dirty="0">
                <a:solidFill>
                  <a:schemeClr val="bg1"/>
                </a:solidFill>
              </a:rPr>
              <a:t>, L = </a:t>
            </a:r>
            <a:r>
              <a:rPr lang="en-US" sz="1600" b="1" dirty="0" err="1">
                <a:solidFill>
                  <a:schemeClr val="bg1"/>
                </a:solidFill>
              </a:rPr>
              <a:t>lapatinib</a:t>
            </a:r>
            <a:endParaRPr lang="en-US" sz="1600" b="1" dirty="0">
              <a:solidFill>
                <a:schemeClr val="bg1"/>
              </a:solidFill>
            </a:endParaRPr>
          </a:p>
        </p:txBody>
      </p:sp>
      <p:sp>
        <p:nvSpPr>
          <p:cNvPr id="11" name="TextBox 10"/>
          <p:cNvSpPr txBox="1"/>
          <p:nvPr/>
        </p:nvSpPr>
        <p:spPr>
          <a:xfrm>
            <a:off x="183704" y="6400800"/>
            <a:ext cx="8122096" cy="338554"/>
          </a:xfrm>
          <a:prstGeom prst="rect">
            <a:avLst/>
          </a:prstGeom>
          <a:noFill/>
        </p:spPr>
        <p:txBody>
          <a:bodyPr wrap="square" rtlCol="0">
            <a:spAutoFit/>
          </a:bodyPr>
          <a:lstStyle/>
          <a:p>
            <a:r>
              <a:rPr lang="en-US" sz="1600" dirty="0">
                <a:solidFill>
                  <a:schemeClr val="bg1"/>
                </a:solidFill>
                <a:cs typeface="Calibri"/>
              </a:rPr>
              <a:t>Research To Practice Survey of Clinical Investigators — Second Opinion Breast 2013.</a:t>
            </a:r>
            <a:endParaRPr lang="en-US" sz="1600" b="0" dirty="0">
              <a:solidFill>
                <a:schemeClr val="bg1"/>
              </a:solidFill>
              <a:cs typeface="Calibri"/>
            </a:endParaRPr>
          </a:p>
        </p:txBody>
      </p:sp>
    </p:spTree>
    <p:extLst>
      <p:ext uri="{BB962C8B-B14F-4D97-AF65-F5344CB8AC3E}">
        <p14:creationId xmlns:p14="http://schemas.microsoft.com/office/powerpoint/2010/main" val="3755488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116380"/>
            <a:ext cx="7772400" cy="1143000"/>
          </a:xfrm>
        </p:spPr>
        <p:txBody>
          <a:bodyPr>
            <a:normAutofit/>
          </a:bodyPr>
          <a:lstStyle/>
          <a:p>
            <a:pPr algn="ctr"/>
            <a:r>
              <a:rPr lang="en-US" sz="3200" dirty="0" smtClean="0">
                <a:solidFill>
                  <a:srgbClr val="FFFFFF"/>
                </a:solidFill>
              </a:rPr>
              <a:t>Mechanism of action and recent clinical trial data of </a:t>
            </a:r>
            <a:r>
              <a:rPr lang="en-US" sz="3200" dirty="0" err="1" smtClean="0">
                <a:solidFill>
                  <a:srgbClr val="FFFFFF"/>
                </a:solidFill>
              </a:rPr>
              <a:t>pertuzumab</a:t>
            </a:r>
            <a:endParaRPr lang="en-US" sz="3200" dirty="0">
              <a:solidFill>
                <a:srgbClr val="FFFFFF"/>
              </a:solidFill>
            </a:endParaRPr>
          </a:p>
        </p:txBody>
      </p:sp>
    </p:spTree>
    <p:extLst>
      <p:ext uri="{BB962C8B-B14F-4D97-AF65-F5344CB8AC3E}">
        <p14:creationId xmlns:p14="http://schemas.microsoft.com/office/powerpoint/2010/main" val="1336875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SABCS11_CaCU_Baselga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45230"/>
            <a:ext cx="7467600" cy="3203575"/>
          </a:xfrm>
          <a:prstGeom prst="rect">
            <a:avLst/>
          </a:prstGeom>
          <a:noFill/>
          <a:ln>
            <a:noFill/>
          </a:ln>
          <a:effectLst>
            <a:outerShdw blurRad="63500" dist="38099" dir="2700000" algn="ctr" rotWithShape="0">
              <a:srgbClr val="000000">
                <a:alpha val="2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4"/>
          <p:cNvSpPr txBox="1">
            <a:spLocks noChangeArrowheads="1"/>
          </p:cNvSpPr>
          <p:nvPr/>
        </p:nvSpPr>
        <p:spPr bwMode="auto">
          <a:xfrm>
            <a:off x="7086600" y="225483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spcBef>
                <a:spcPct val="50000"/>
              </a:spcBef>
              <a:defRPr/>
            </a:pPr>
            <a:r>
              <a:rPr lang="en-US" sz="1800" smtClean="0">
                <a:solidFill>
                  <a:schemeClr val="bg1"/>
                </a:solidFill>
                <a:latin typeface="Arial" charset="0"/>
              </a:rPr>
              <a:t>HER1/3/4</a:t>
            </a:r>
          </a:p>
        </p:txBody>
      </p:sp>
      <p:sp>
        <p:nvSpPr>
          <p:cNvPr id="13317" name="Text Box 5"/>
          <p:cNvSpPr txBox="1">
            <a:spLocks noChangeArrowheads="1"/>
          </p:cNvSpPr>
          <p:nvPr/>
        </p:nvSpPr>
        <p:spPr bwMode="auto">
          <a:xfrm>
            <a:off x="4114800" y="1275775"/>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a:spcBef>
                <a:spcPct val="50000"/>
              </a:spcBef>
              <a:defRPr/>
            </a:pPr>
            <a:r>
              <a:rPr lang="en-US" sz="1800" b="1" dirty="0" err="1" smtClean="0">
                <a:solidFill>
                  <a:srgbClr val="FFFF00"/>
                </a:solidFill>
                <a:latin typeface="Arial" charset="0"/>
              </a:rPr>
              <a:t>Pertuzumab</a:t>
            </a:r>
            <a:endParaRPr lang="en-US" sz="1800" b="1" dirty="0" smtClean="0">
              <a:solidFill>
                <a:srgbClr val="FFFF00"/>
              </a:solidFill>
              <a:latin typeface="Arial" charset="0"/>
            </a:endParaRPr>
          </a:p>
        </p:txBody>
      </p:sp>
      <p:sp>
        <p:nvSpPr>
          <p:cNvPr id="13318" name="Text Box 6"/>
          <p:cNvSpPr txBox="1">
            <a:spLocks noChangeArrowheads="1"/>
          </p:cNvSpPr>
          <p:nvPr/>
        </p:nvSpPr>
        <p:spPr bwMode="auto">
          <a:xfrm>
            <a:off x="1981200" y="1645230"/>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spcBef>
                <a:spcPct val="50000"/>
              </a:spcBef>
              <a:defRPr/>
            </a:pPr>
            <a:r>
              <a:rPr lang="en-US" sz="1800" smtClean="0">
                <a:solidFill>
                  <a:schemeClr val="bg1"/>
                </a:solidFill>
                <a:latin typeface="Arial" charset="0"/>
              </a:rPr>
              <a:t>HER2</a:t>
            </a:r>
          </a:p>
        </p:txBody>
      </p:sp>
      <p:sp>
        <p:nvSpPr>
          <p:cNvPr id="13319" name="Text Box 7"/>
          <p:cNvSpPr txBox="1">
            <a:spLocks noChangeArrowheads="1"/>
          </p:cNvSpPr>
          <p:nvPr/>
        </p:nvSpPr>
        <p:spPr bwMode="auto">
          <a:xfrm>
            <a:off x="170212" y="2254830"/>
            <a:ext cx="165858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spcBef>
                <a:spcPct val="50000"/>
              </a:spcBef>
              <a:defRPr/>
            </a:pPr>
            <a:r>
              <a:rPr lang="en-US" sz="1800" b="1" dirty="0" err="1" smtClean="0">
                <a:solidFill>
                  <a:srgbClr val="ECBB33"/>
                </a:solidFill>
                <a:latin typeface="Arial" charset="0"/>
              </a:rPr>
              <a:t>Trastuzumab</a:t>
            </a:r>
            <a:endParaRPr lang="en-US" sz="1800" b="1" dirty="0" smtClean="0">
              <a:solidFill>
                <a:srgbClr val="ECBB33"/>
              </a:solidFill>
              <a:latin typeface="Arial" charset="0"/>
            </a:endParaRPr>
          </a:p>
        </p:txBody>
      </p:sp>
      <p:sp>
        <p:nvSpPr>
          <p:cNvPr id="13320" name="Line 8"/>
          <p:cNvSpPr>
            <a:spLocks noChangeShapeType="1"/>
          </p:cNvSpPr>
          <p:nvPr/>
        </p:nvSpPr>
        <p:spPr bwMode="auto">
          <a:xfrm>
            <a:off x="3505200" y="2407230"/>
            <a:ext cx="1219200" cy="1752600"/>
          </a:xfrm>
          <a:prstGeom prst="line">
            <a:avLst/>
          </a:prstGeom>
          <a:noFill/>
          <a:ln w="2857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13321" name="Line 9"/>
          <p:cNvSpPr>
            <a:spLocks noChangeShapeType="1"/>
          </p:cNvSpPr>
          <p:nvPr/>
        </p:nvSpPr>
        <p:spPr bwMode="auto">
          <a:xfrm flipH="1">
            <a:off x="2286000" y="3321630"/>
            <a:ext cx="457200" cy="1295400"/>
          </a:xfrm>
          <a:prstGeom prst="line">
            <a:avLst/>
          </a:prstGeom>
          <a:noFill/>
          <a:ln w="28575">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13322" name="Text Box 10"/>
          <p:cNvSpPr txBox="1">
            <a:spLocks noChangeArrowheads="1"/>
          </p:cNvSpPr>
          <p:nvPr/>
        </p:nvSpPr>
        <p:spPr bwMode="auto">
          <a:xfrm>
            <a:off x="1219200" y="4617030"/>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spcBef>
                <a:spcPct val="50000"/>
              </a:spcBef>
              <a:defRPr/>
            </a:pPr>
            <a:r>
              <a:rPr lang="en-US" sz="1800" smtClean="0">
                <a:solidFill>
                  <a:schemeClr val="bg1"/>
                </a:solidFill>
                <a:latin typeface="Arial" charset="0"/>
              </a:rPr>
              <a:t>Subdomain IV</a:t>
            </a:r>
          </a:p>
        </p:txBody>
      </p:sp>
      <p:sp>
        <p:nvSpPr>
          <p:cNvPr id="13323" name="Text Box 11"/>
          <p:cNvSpPr txBox="1">
            <a:spLocks noChangeArrowheads="1"/>
          </p:cNvSpPr>
          <p:nvPr/>
        </p:nvSpPr>
        <p:spPr bwMode="auto">
          <a:xfrm>
            <a:off x="4343400" y="4159830"/>
            <a:ext cx="152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spcBef>
                <a:spcPct val="50000"/>
              </a:spcBef>
              <a:defRPr/>
            </a:pPr>
            <a:r>
              <a:rPr lang="en-US" sz="1800" smtClean="0">
                <a:solidFill>
                  <a:schemeClr val="bg1"/>
                </a:solidFill>
                <a:latin typeface="Arial" charset="0"/>
              </a:rPr>
              <a:t>Dimerization domain</a:t>
            </a:r>
          </a:p>
        </p:txBody>
      </p:sp>
      <p:sp>
        <p:nvSpPr>
          <p:cNvPr id="13324" name="Text Box 12"/>
          <p:cNvSpPr txBox="1">
            <a:spLocks noChangeArrowheads="1"/>
          </p:cNvSpPr>
          <p:nvPr/>
        </p:nvSpPr>
        <p:spPr bwMode="auto">
          <a:xfrm>
            <a:off x="550148" y="4998030"/>
            <a:ext cx="493625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177800" indent="-177800">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r>
              <a:rPr lang="en-US" sz="1800" b="1" dirty="0" err="1" smtClean="0">
                <a:solidFill>
                  <a:srgbClr val="ECBB33"/>
                </a:solidFill>
                <a:latin typeface="Arial" charset="0"/>
              </a:rPr>
              <a:t>Trastuzumab</a:t>
            </a:r>
            <a:r>
              <a:rPr lang="en-US" sz="1800" b="1" dirty="0" smtClean="0">
                <a:solidFill>
                  <a:srgbClr val="ECBB33"/>
                </a:solidFill>
                <a:latin typeface="Arial" charset="0"/>
              </a:rPr>
              <a:t>:</a:t>
            </a:r>
            <a:endParaRPr lang="en-US" sz="1800" dirty="0" smtClean="0">
              <a:solidFill>
                <a:srgbClr val="ECBB33"/>
              </a:solidFill>
              <a:latin typeface="Arial" charset="0"/>
            </a:endParaRPr>
          </a:p>
          <a:p>
            <a:pPr>
              <a:buFontTx/>
              <a:buChar char="•"/>
              <a:defRPr/>
            </a:pPr>
            <a:r>
              <a:rPr lang="en-US" sz="1800" dirty="0" smtClean="0">
                <a:solidFill>
                  <a:schemeClr val="bg1"/>
                </a:solidFill>
                <a:latin typeface="Arial" charset="0"/>
              </a:rPr>
              <a:t>Inhibits ligand-independent HER2 signaling</a:t>
            </a:r>
          </a:p>
          <a:p>
            <a:pPr>
              <a:buFontTx/>
              <a:buChar char="•"/>
              <a:defRPr/>
            </a:pPr>
            <a:r>
              <a:rPr lang="en-US" sz="1800" dirty="0" smtClean="0">
                <a:solidFill>
                  <a:schemeClr val="bg1"/>
                </a:solidFill>
                <a:latin typeface="Arial" charset="0"/>
              </a:rPr>
              <a:t>Activates ADCC</a:t>
            </a:r>
          </a:p>
          <a:p>
            <a:pPr>
              <a:buFontTx/>
              <a:buChar char="•"/>
              <a:defRPr/>
            </a:pPr>
            <a:r>
              <a:rPr lang="en-US" sz="1800" dirty="0" smtClean="0">
                <a:solidFill>
                  <a:schemeClr val="bg1"/>
                </a:solidFill>
                <a:latin typeface="Arial" charset="0"/>
              </a:rPr>
              <a:t>Prevents HER2 ECD shedding</a:t>
            </a:r>
          </a:p>
        </p:txBody>
      </p:sp>
      <p:sp>
        <p:nvSpPr>
          <p:cNvPr id="13325" name="Text Box 13"/>
          <p:cNvSpPr txBox="1">
            <a:spLocks noChangeArrowheads="1"/>
          </p:cNvSpPr>
          <p:nvPr/>
        </p:nvSpPr>
        <p:spPr bwMode="auto">
          <a:xfrm>
            <a:off x="5486400" y="4998030"/>
            <a:ext cx="3657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177800" indent="-177800">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defRPr/>
            </a:pPr>
            <a:r>
              <a:rPr lang="en-US" sz="1800" b="1" dirty="0" err="1" smtClean="0">
                <a:solidFill>
                  <a:srgbClr val="FFFF00"/>
                </a:solidFill>
                <a:latin typeface="Arial" charset="0"/>
              </a:rPr>
              <a:t>Pertuzumab</a:t>
            </a:r>
            <a:r>
              <a:rPr lang="en-US" sz="1800" b="1" dirty="0" smtClean="0">
                <a:solidFill>
                  <a:srgbClr val="FFFF00"/>
                </a:solidFill>
                <a:latin typeface="Arial" charset="0"/>
              </a:rPr>
              <a:t>:</a:t>
            </a:r>
            <a:endParaRPr lang="en-US" sz="1800" dirty="0" smtClean="0">
              <a:solidFill>
                <a:srgbClr val="FFFF00"/>
              </a:solidFill>
              <a:latin typeface="Arial" charset="0"/>
            </a:endParaRPr>
          </a:p>
          <a:p>
            <a:pPr>
              <a:buFontTx/>
              <a:buChar char="•"/>
              <a:defRPr/>
            </a:pPr>
            <a:r>
              <a:rPr lang="en-US" sz="1800" dirty="0" smtClean="0">
                <a:solidFill>
                  <a:schemeClr val="bg1"/>
                </a:solidFill>
                <a:latin typeface="Arial" charset="0"/>
              </a:rPr>
              <a:t>Inhibits ligand-dependent HER2 dimerization and signaling</a:t>
            </a:r>
          </a:p>
          <a:p>
            <a:pPr>
              <a:buFontTx/>
              <a:buChar char="•"/>
              <a:defRPr/>
            </a:pPr>
            <a:r>
              <a:rPr lang="en-US" sz="1800" dirty="0" smtClean="0">
                <a:solidFill>
                  <a:schemeClr val="bg1"/>
                </a:solidFill>
                <a:latin typeface="Arial" charset="0"/>
              </a:rPr>
              <a:t>Activates ADCC</a:t>
            </a:r>
          </a:p>
        </p:txBody>
      </p:sp>
      <p:sp>
        <p:nvSpPr>
          <p:cNvPr id="13326" name="Text Box 14"/>
          <p:cNvSpPr txBox="1">
            <a:spLocks noChangeArrowheads="1"/>
          </p:cNvSpPr>
          <p:nvPr/>
        </p:nvSpPr>
        <p:spPr bwMode="auto">
          <a:xfrm>
            <a:off x="838200" y="6319503"/>
            <a:ext cx="7848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spcBef>
                <a:spcPct val="50000"/>
              </a:spcBef>
              <a:defRPr/>
            </a:pPr>
            <a:r>
              <a:rPr lang="en-US" sz="1400" dirty="0" smtClean="0">
                <a:solidFill>
                  <a:schemeClr val="bg1"/>
                </a:solidFill>
                <a:latin typeface="Arial" charset="0"/>
              </a:rPr>
              <a:t>ADCC = antibody-dependent cell-mediated cytotoxicity; ECD = extracellular domain</a:t>
            </a:r>
          </a:p>
        </p:txBody>
      </p:sp>
      <p:sp>
        <p:nvSpPr>
          <p:cNvPr id="2" name="Title 1"/>
          <p:cNvSpPr>
            <a:spLocks noGrp="1"/>
          </p:cNvSpPr>
          <p:nvPr>
            <p:ph type="title"/>
          </p:nvPr>
        </p:nvSpPr>
        <p:spPr/>
        <p:txBody>
          <a:bodyPr/>
          <a:lstStyle/>
          <a:p>
            <a:r>
              <a:rPr lang="en-US" dirty="0" err="1">
                <a:cs typeface="Arial Black" charset="0"/>
              </a:rPr>
              <a:t>Pertuzumab</a:t>
            </a:r>
            <a:r>
              <a:rPr lang="en-US" dirty="0">
                <a:cs typeface="Arial Black" charset="0"/>
              </a:rPr>
              <a:t> and </a:t>
            </a:r>
            <a:r>
              <a:rPr lang="en-US" dirty="0" err="1">
                <a:cs typeface="Arial Black" charset="0"/>
              </a:rPr>
              <a:t>Trastuzumab</a:t>
            </a:r>
            <a:r>
              <a:rPr lang="en-US" dirty="0">
                <a:cs typeface="Arial Black" charset="0"/>
              </a:rPr>
              <a:t>: </a:t>
            </a:r>
            <a:br>
              <a:rPr lang="en-US" dirty="0">
                <a:cs typeface="Arial Black" charset="0"/>
              </a:rPr>
            </a:br>
            <a:r>
              <a:rPr lang="en-US" dirty="0">
                <a:cs typeface="Arial Black" charset="0"/>
              </a:rPr>
              <a:t>Mechanisms of Action</a:t>
            </a:r>
            <a:endParaRPr lang="en-US" dirty="0"/>
          </a:p>
        </p:txBody>
      </p:sp>
    </p:spTree>
    <p:extLst>
      <p:ext uri="{BB962C8B-B14F-4D97-AF65-F5344CB8AC3E}">
        <p14:creationId xmlns:p14="http://schemas.microsoft.com/office/powerpoint/2010/main" val="4105064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480" y="559386"/>
            <a:ext cx="8368721" cy="4112874"/>
          </a:xfrm>
          <a:prstGeom prst="rect">
            <a:avLst/>
          </a:prstGeom>
          <a:effectLst>
            <a:outerShdw blurRad="50800" dist="38100" dir="2700000" algn="tl" rotWithShape="0">
              <a:prstClr val="black">
                <a:alpha val="40000"/>
              </a:prstClr>
            </a:outerShdw>
          </a:effectLst>
        </p:spPr>
      </p:pic>
      <p:sp>
        <p:nvSpPr>
          <p:cNvPr id="4" name="TextBox 3"/>
          <p:cNvSpPr txBox="1"/>
          <p:nvPr/>
        </p:nvSpPr>
        <p:spPr>
          <a:xfrm>
            <a:off x="539552" y="5085698"/>
            <a:ext cx="8305297" cy="1077218"/>
          </a:xfrm>
          <a:prstGeom prst="rect">
            <a:avLst/>
          </a:prstGeom>
          <a:noFill/>
        </p:spPr>
        <p:txBody>
          <a:bodyPr wrap="square" rtlCol="0">
            <a:spAutoFit/>
          </a:bodyPr>
          <a:lstStyle/>
          <a:p>
            <a:r>
              <a:rPr lang="en-US" sz="1600" b="0" dirty="0">
                <a:solidFill>
                  <a:schemeClr val="bg1"/>
                </a:solidFill>
                <a:latin typeface="Arial"/>
                <a:cs typeface="Arial"/>
              </a:rPr>
              <a:t>Swain SM et al. </a:t>
            </a:r>
            <a:r>
              <a:rPr lang="en-US" sz="1600" b="1" dirty="0">
                <a:solidFill>
                  <a:schemeClr val="bg1"/>
                </a:solidFill>
                <a:latin typeface="Arial"/>
                <a:cs typeface="Arial"/>
              </a:rPr>
              <a:t>Confirmatory Overall Survival (OS) Analysis of CLEOPATRA: A Randomized, Double-Blind, Placebo-Controlled Phase III Study with </a:t>
            </a:r>
            <a:r>
              <a:rPr lang="en-US" sz="1600" b="1" dirty="0" err="1">
                <a:solidFill>
                  <a:schemeClr val="bg1"/>
                </a:solidFill>
                <a:latin typeface="Arial"/>
                <a:cs typeface="Arial"/>
              </a:rPr>
              <a:t>Pertuzumab</a:t>
            </a:r>
            <a:r>
              <a:rPr lang="en-US" sz="1600" b="1" dirty="0">
                <a:solidFill>
                  <a:schemeClr val="bg1"/>
                </a:solidFill>
                <a:latin typeface="Arial"/>
                <a:cs typeface="Arial"/>
              </a:rPr>
              <a:t> (P), </a:t>
            </a:r>
            <a:r>
              <a:rPr lang="en-US" sz="1600" b="1" dirty="0" err="1">
                <a:solidFill>
                  <a:schemeClr val="bg1"/>
                </a:solidFill>
                <a:latin typeface="Arial"/>
                <a:cs typeface="Arial"/>
              </a:rPr>
              <a:t>Trastuzumab</a:t>
            </a:r>
            <a:r>
              <a:rPr lang="en-US" sz="1600" b="1" dirty="0">
                <a:solidFill>
                  <a:schemeClr val="bg1"/>
                </a:solidFill>
                <a:latin typeface="Arial"/>
                <a:cs typeface="Arial"/>
              </a:rPr>
              <a:t> (T), and Docetaxel (D) in Patients (</a:t>
            </a:r>
            <a:r>
              <a:rPr lang="en-US" sz="1600" b="1" dirty="0" err="1">
                <a:solidFill>
                  <a:schemeClr val="bg1"/>
                </a:solidFill>
                <a:latin typeface="Arial"/>
                <a:cs typeface="Arial"/>
              </a:rPr>
              <a:t>pts</a:t>
            </a:r>
            <a:r>
              <a:rPr lang="en-US" sz="1600" b="1" dirty="0">
                <a:solidFill>
                  <a:schemeClr val="bg1"/>
                </a:solidFill>
                <a:latin typeface="Arial"/>
                <a:cs typeface="Arial"/>
              </a:rPr>
              <a:t>) with HER2-Positive First-Line (1L) Metastatic Breast Cancer (MBC). </a:t>
            </a:r>
            <a:r>
              <a:rPr lang="en-US" sz="1600" b="0" dirty="0">
                <a:solidFill>
                  <a:schemeClr val="bg1"/>
                </a:solidFill>
                <a:latin typeface="Arial"/>
                <a:cs typeface="Arial"/>
              </a:rPr>
              <a:t>SABCS 2012;Abstract P5-18-26</a:t>
            </a:r>
            <a:r>
              <a:rPr lang="en-US" sz="1600" b="0" dirty="0" smtClean="0">
                <a:solidFill>
                  <a:schemeClr val="bg1"/>
                </a:solidFill>
                <a:latin typeface="Arial"/>
                <a:cs typeface="Arial"/>
              </a:rPr>
              <a:t>.</a:t>
            </a:r>
            <a:endParaRPr lang="en-US" sz="1600" b="0" dirty="0">
              <a:solidFill>
                <a:schemeClr val="bg1"/>
              </a:solidFill>
              <a:latin typeface="Arial"/>
              <a:cs typeface="Arial"/>
            </a:endParaRPr>
          </a:p>
        </p:txBody>
      </p:sp>
    </p:spTree>
    <p:extLst>
      <p:ext uri="{BB962C8B-B14F-4D97-AF65-F5344CB8AC3E}">
        <p14:creationId xmlns:p14="http://schemas.microsoft.com/office/powerpoint/2010/main" val="9866093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0" y="6434807"/>
            <a:ext cx="9067800" cy="4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tIns="91440" bIns="91440">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550" baseline="30000" dirty="0" smtClean="0">
                <a:solidFill>
                  <a:schemeClr val="bg1"/>
                </a:solidFill>
                <a:latin typeface="Arial" charset="0"/>
              </a:rPr>
              <a:t>1</a:t>
            </a:r>
            <a:r>
              <a:rPr lang="en-US" sz="1550" dirty="0" smtClean="0">
                <a:solidFill>
                  <a:schemeClr val="bg1"/>
                </a:solidFill>
                <a:latin typeface="Arial" charset="0"/>
              </a:rPr>
              <a:t>Baselga </a:t>
            </a:r>
            <a:r>
              <a:rPr lang="en-US" sz="1550" dirty="0">
                <a:solidFill>
                  <a:schemeClr val="bg1"/>
                </a:solidFill>
                <a:latin typeface="Arial" charset="0"/>
              </a:rPr>
              <a:t>J et al. </a:t>
            </a:r>
            <a:r>
              <a:rPr lang="en-US" sz="1550" i="1" dirty="0">
                <a:solidFill>
                  <a:schemeClr val="bg1"/>
                </a:solidFill>
                <a:latin typeface="Arial" charset="0"/>
              </a:rPr>
              <a:t>N </a:t>
            </a:r>
            <a:r>
              <a:rPr lang="en-US" sz="1550" i="1" dirty="0" err="1">
                <a:solidFill>
                  <a:schemeClr val="bg1"/>
                </a:solidFill>
                <a:latin typeface="Arial" charset="0"/>
              </a:rPr>
              <a:t>Engl</a:t>
            </a:r>
            <a:r>
              <a:rPr lang="en-US" sz="1550" i="1" dirty="0">
                <a:solidFill>
                  <a:schemeClr val="bg1"/>
                </a:solidFill>
                <a:latin typeface="Arial" charset="0"/>
              </a:rPr>
              <a:t> J Med</a:t>
            </a:r>
            <a:r>
              <a:rPr lang="en-US" sz="1550" dirty="0">
                <a:solidFill>
                  <a:schemeClr val="bg1"/>
                </a:solidFill>
                <a:latin typeface="Arial" charset="0"/>
              </a:rPr>
              <a:t> 2012;366(2):109-19</a:t>
            </a:r>
            <a:r>
              <a:rPr lang="en-US" sz="1550" dirty="0" smtClean="0">
                <a:solidFill>
                  <a:schemeClr val="bg1"/>
                </a:solidFill>
                <a:latin typeface="Arial" charset="0"/>
              </a:rPr>
              <a:t>. </a:t>
            </a:r>
            <a:r>
              <a:rPr lang="en-US" sz="1550" baseline="30000" dirty="0" smtClean="0">
                <a:solidFill>
                  <a:schemeClr val="bg1"/>
                </a:solidFill>
                <a:latin typeface="Arial" charset="0"/>
              </a:rPr>
              <a:t>2</a:t>
            </a:r>
            <a:r>
              <a:rPr lang="en-US" sz="1550" dirty="0" smtClean="0">
                <a:solidFill>
                  <a:schemeClr val="bg1"/>
                </a:solidFill>
                <a:latin typeface="Arial" charset="0"/>
              </a:rPr>
              <a:t>Swain S et al. SABCS 2012;Abstract P5-18-26. </a:t>
            </a:r>
            <a:endParaRPr lang="en-US" sz="1550" dirty="0">
              <a:solidFill>
                <a:schemeClr val="bg1"/>
              </a:solidFill>
              <a:latin typeface="Arial" charset="0"/>
            </a:endParaRPr>
          </a:p>
        </p:txBody>
      </p:sp>
      <p:sp>
        <p:nvSpPr>
          <p:cNvPr id="14340" name="Rectangle 4"/>
          <p:cNvSpPr>
            <a:spLocks noChangeArrowheads="1"/>
          </p:cNvSpPr>
          <p:nvPr/>
        </p:nvSpPr>
        <p:spPr bwMode="auto">
          <a:xfrm>
            <a:off x="8378825" y="60039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ea typeface="MS PGothic" charset="0"/>
            </a:endParaRPr>
          </a:p>
        </p:txBody>
      </p:sp>
      <p:sp>
        <p:nvSpPr>
          <p:cNvPr id="14341" name="Rectangle 6"/>
          <p:cNvSpPr>
            <a:spLocks noChangeArrowheads="1"/>
          </p:cNvSpPr>
          <p:nvPr/>
        </p:nvSpPr>
        <p:spPr bwMode="auto">
          <a:xfrm>
            <a:off x="228600" y="1525854"/>
            <a:ext cx="3162300" cy="3879040"/>
          </a:xfrm>
          <a:prstGeom prst="rect">
            <a:avLst/>
          </a:prstGeom>
          <a:solidFill>
            <a:srgbClr val="112B4F"/>
          </a:solidFill>
          <a:ln w="12700">
            <a:solidFill>
              <a:schemeClr val="bg1"/>
            </a:solidFill>
            <a:miter lim="800000"/>
            <a:headEnd/>
            <a:tailEnd/>
          </a:ln>
          <a:effectLst>
            <a:outerShdw blurRad="63500" dist="38099" dir="2700000" algn="ctr" rotWithShape="0">
              <a:schemeClr val="tx1">
                <a:alpha val="39998"/>
              </a:schemeClr>
            </a:outerShdw>
          </a:effectLst>
        </p:spPr>
        <p:txBody>
          <a:bodyPr wrap="none" anchor="ctr"/>
          <a:lstStyle/>
          <a:p>
            <a:pPr>
              <a:defRPr/>
            </a:pPr>
            <a:endParaRPr lang="en-US">
              <a:ea typeface="MS PGothic" charset="0"/>
            </a:endParaRPr>
          </a:p>
        </p:txBody>
      </p:sp>
      <p:sp>
        <p:nvSpPr>
          <p:cNvPr id="14342" name="Rectangle 7"/>
          <p:cNvSpPr>
            <a:spLocks noChangeArrowheads="1"/>
          </p:cNvSpPr>
          <p:nvPr/>
        </p:nvSpPr>
        <p:spPr bwMode="auto">
          <a:xfrm>
            <a:off x="228600" y="1596563"/>
            <a:ext cx="3162300" cy="375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34950" indent="-234950">
              <a:buFont typeface="Arial"/>
              <a:buChar char="•"/>
              <a:defRPr/>
            </a:pPr>
            <a:r>
              <a:rPr lang="en-US" sz="1700" dirty="0">
                <a:solidFill>
                  <a:schemeClr val="bg1"/>
                </a:solidFill>
                <a:latin typeface="Arial" charset="0"/>
                <a:ea typeface="MS PGothic" charset="0"/>
              </a:rPr>
              <a:t>Centrally confirmed </a:t>
            </a:r>
            <a:r>
              <a:rPr lang="en-US" sz="1700" dirty="0" smtClean="0">
                <a:solidFill>
                  <a:schemeClr val="bg1"/>
                </a:solidFill>
                <a:latin typeface="Arial" charset="0"/>
                <a:ea typeface="MS PGothic" charset="0"/>
              </a:rPr>
              <a:t>HER2+ locally </a:t>
            </a:r>
            <a:r>
              <a:rPr lang="en-US" sz="1700" dirty="0">
                <a:solidFill>
                  <a:schemeClr val="bg1"/>
                </a:solidFill>
                <a:latin typeface="Arial" charset="0"/>
                <a:ea typeface="MS PGothic" charset="0"/>
              </a:rPr>
              <a:t>recurrent, </a:t>
            </a:r>
            <a:r>
              <a:rPr lang="en-US" sz="1700" dirty="0" err="1">
                <a:solidFill>
                  <a:schemeClr val="bg1"/>
                </a:solidFill>
                <a:latin typeface="Arial" charset="0"/>
                <a:ea typeface="MS PGothic" charset="0"/>
              </a:rPr>
              <a:t>unresectable</a:t>
            </a:r>
            <a:r>
              <a:rPr lang="en-US" sz="1700" dirty="0">
                <a:solidFill>
                  <a:schemeClr val="bg1"/>
                </a:solidFill>
                <a:latin typeface="Arial" charset="0"/>
                <a:ea typeface="MS PGothic" charset="0"/>
              </a:rPr>
              <a:t> or metastatic BC </a:t>
            </a:r>
            <a:r>
              <a:rPr lang="en-US" sz="1700" dirty="0" smtClean="0">
                <a:solidFill>
                  <a:schemeClr val="bg1"/>
                </a:solidFill>
                <a:latin typeface="Arial" charset="0"/>
                <a:ea typeface="MS PGothic" charset="0"/>
              </a:rPr>
              <a:t>(MBC)</a:t>
            </a:r>
            <a:endParaRPr lang="en-US" sz="1200" u="sng" dirty="0">
              <a:solidFill>
                <a:schemeClr val="bg1"/>
              </a:solidFill>
              <a:latin typeface="Arial" charset="0"/>
              <a:ea typeface="MS PGothic" charset="0"/>
            </a:endParaRPr>
          </a:p>
          <a:p>
            <a:pPr marL="234950" indent="-234950">
              <a:buFont typeface="Arial"/>
              <a:buChar char="•"/>
              <a:defRPr/>
            </a:pPr>
            <a:r>
              <a:rPr lang="en-US" sz="1700" dirty="0">
                <a:solidFill>
                  <a:schemeClr val="bg1"/>
                </a:solidFill>
                <a:latin typeface="Arial" charset="0"/>
                <a:ea typeface="MS PGothic" charset="0"/>
              </a:rPr>
              <a:t>≤1 hormonal regimen </a:t>
            </a:r>
            <a:br>
              <a:rPr lang="en-US" sz="1700" dirty="0">
                <a:solidFill>
                  <a:schemeClr val="bg1"/>
                </a:solidFill>
                <a:latin typeface="Arial" charset="0"/>
                <a:ea typeface="MS PGothic" charset="0"/>
              </a:rPr>
            </a:br>
            <a:r>
              <a:rPr lang="en-US" sz="1700" dirty="0">
                <a:solidFill>
                  <a:schemeClr val="bg1"/>
                </a:solidFill>
                <a:latin typeface="Arial" charset="0"/>
                <a:ea typeface="MS PGothic" charset="0"/>
              </a:rPr>
              <a:t>for </a:t>
            </a:r>
            <a:r>
              <a:rPr lang="en-US" sz="1700" dirty="0" smtClean="0">
                <a:solidFill>
                  <a:schemeClr val="bg1"/>
                </a:solidFill>
                <a:latin typeface="Arial" charset="0"/>
                <a:ea typeface="MS PGothic" charset="0"/>
              </a:rPr>
              <a:t>MBC</a:t>
            </a:r>
            <a:endParaRPr lang="en-US" sz="1200" dirty="0">
              <a:solidFill>
                <a:schemeClr val="bg1"/>
              </a:solidFill>
              <a:latin typeface="Arial" charset="0"/>
              <a:ea typeface="MS PGothic" charset="0"/>
            </a:endParaRPr>
          </a:p>
          <a:p>
            <a:pPr marL="234950" indent="-234950">
              <a:buFont typeface="Arial"/>
              <a:buChar char="•"/>
              <a:defRPr/>
            </a:pPr>
            <a:r>
              <a:rPr lang="en-US" sz="1700" dirty="0">
                <a:solidFill>
                  <a:schemeClr val="bg1"/>
                </a:solidFill>
                <a:latin typeface="Arial" charset="0"/>
                <a:ea typeface="MS PGothic" charset="0"/>
              </a:rPr>
              <a:t>Prior (neo)adjuvant </a:t>
            </a:r>
            <a:br>
              <a:rPr lang="en-US" sz="1700" dirty="0">
                <a:solidFill>
                  <a:schemeClr val="bg1"/>
                </a:solidFill>
                <a:latin typeface="Arial" charset="0"/>
                <a:ea typeface="MS PGothic" charset="0"/>
              </a:rPr>
            </a:br>
            <a:r>
              <a:rPr lang="en-US" sz="1700" dirty="0">
                <a:solidFill>
                  <a:schemeClr val="bg1"/>
                </a:solidFill>
                <a:latin typeface="Arial" charset="0"/>
                <a:ea typeface="MS PGothic" charset="0"/>
              </a:rPr>
              <a:t>systemic </a:t>
            </a:r>
            <a:r>
              <a:rPr lang="en-US" sz="1700" dirty="0" err="1">
                <a:solidFill>
                  <a:schemeClr val="bg1"/>
                </a:solidFill>
                <a:latin typeface="Arial" charset="0"/>
                <a:ea typeface="MS PGothic" charset="0"/>
              </a:rPr>
              <a:t>rx</a:t>
            </a:r>
            <a:r>
              <a:rPr lang="en-US" sz="1700" dirty="0">
                <a:solidFill>
                  <a:schemeClr val="bg1"/>
                </a:solidFill>
                <a:latin typeface="Arial" charset="0"/>
                <a:ea typeface="MS PGothic" charset="0"/>
              </a:rPr>
              <a:t>, </a:t>
            </a:r>
            <a:r>
              <a:rPr lang="en-US" sz="1700" dirty="0" err="1">
                <a:solidFill>
                  <a:schemeClr val="bg1"/>
                </a:solidFill>
                <a:latin typeface="Arial" charset="0"/>
                <a:ea typeface="MS PGothic" charset="0"/>
              </a:rPr>
              <a:t>incl</a:t>
            </a:r>
            <a:r>
              <a:rPr lang="en-US" sz="1700" dirty="0">
                <a:solidFill>
                  <a:schemeClr val="bg1"/>
                </a:solidFill>
                <a:latin typeface="Arial" charset="0"/>
                <a:ea typeface="MS PGothic" charset="0"/>
              </a:rPr>
              <a:t> </a:t>
            </a:r>
            <a:r>
              <a:rPr lang="en-US" sz="1700" dirty="0" err="1">
                <a:solidFill>
                  <a:schemeClr val="bg1"/>
                </a:solidFill>
                <a:latin typeface="Arial" charset="0"/>
                <a:ea typeface="MS PGothic" charset="0"/>
              </a:rPr>
              <a:t>trastuzumab</a:t>
            </a:r>
            <a:r>
              <a:rPr lang="en-US" sz="1700" dirty="0">
                <a:solidFill>
                  <a:schemeClr val="bg1"/>
                </a:solidFill>
                <a:latin typeface="Arial" charset="0"/>
                <a:ea typeface="MS PGothic" charset="0"/>
              </a:rPr>
              <a:t> and/or </a:t>
            </a:r>
            <a:r>
              <a:rPr lang="en-US" sz="1700" dirty="0" err="1">
                <a:solidFill>
                  <a:schemeClr val="bg1"/>
                </a:solidFill>
                <a:latin typeface="Arial" charset="0"/>
                <a:ea typeface="MS PGothic" charset="0"/>
              </a:rPr>
              <a:t>taxane</a:t>
            </a:r>
            <a:r>
              <a:rPr lang="en-US" sz="1700" dirty="0">
                <a:solidFill>
                  <a:schemeClr val="bg1"/>
                </a:solidFill>
                <a:latin typeface="Arial" charset="0"/>
                <a:ea typeface="MS PGothic" charset="0"/>
              </a:rPr>
              <a:t> allowed if followed by DFS ≥12 </a:t>
            </a:r>
            <a:r>
              <a:rPr lang="en-US" sz="1700" dirty="0" err="1" smtClean="0">
                <a:solidFill>
                  <a:schemeClr val="bg1"/>
                </a:solidFill>
                <a:latin typeface="Arial" charset="0"/>
                <a:ea typeface="MS PGothic" charset="0"/>
              </a:rPr>
              <a:t>mo</a:t>
            </a:r>
            <a:endParaRPr lang="en-US" sz="1200" dirty="0">
              <a:solidFill>
                <a:schemeClr val="bg1"/>
              </a:solidFill>
              <a:latin typeface="Arial" charset="0"/>
              <a:ea typeface="MS PGothic" charset="0"/>
            </a:endParaRPr>
          </a:p>
          <a:p>
            <a:pPr marL="234950" indent="-234950">
              <a:buFont typeface="Arial"/>
              <a:buChar char="•"/>
              <a:defRPr/>
            </a:pPr>
            <a:r>
              <a:rPr lang="en-US" sz="1700" dirty="0">
                <a:solidFill>
                  <a:schemeClr val="bg1"/>
                </a:solidFill>
                <a:latin typeface="Arial" charset="0"/>
                <a:ea typeface="MS PGothic" charset="0"/>
              </a:rPr>
              <a:t>Baseline LVEF ≥ 50%; no </a:t>
            </a:r>
            <a:r>
              <a:rPr lang="en-US" sz="1700" dirty="0" smtClean="0">
                <a:solidFill>
                  <a:schemeClr val="bg1"/>
                </a:solidFill>
                <a:latin typeface="Arial" charset="0"/>
                <a:ea typeface="MS PGothic" charset="0"/>
              </a:rPr>
              <a:t/>
            </a:r>
            <a:br>
              <a:rPr lang="en-US" sz="1700" dirty="0" smtClean="0">
                <a:solidFill>
                  <a:schemeClr val="bg1"/>
                </a:solidFill>
                <a:latin typeface="Arial" charset="0"/>
                <a:ea typeface="MS PGothic" charset="0"/>
              </a:rPr>
            </a:br>
            <a:r>
              <a:rPr lang="en-US" sz="1700" dirty="0" smtClean="0">
                <a:solidFill>
                  <a:schemeClr val="bg1"/>
                </a:solidFill>
                <a:latin typeface="Arial" charset="0"/>
                <a:ea typeface="MS PGothic" charset="0"/>
              </a:rPr>
              <a:t>CHF </a:t>
            </a:r>
            <a:r>
              <a:rPr lang="en-US" sz="1700" dirty="0">
                <a:solidFill>
                  <a:schemeClr val="bg1"/>
                </a:solidFill>
                <a:latin typeface="Arial" charset="0"/>
                <a:ea typeface="MS PGothic" charset="0"/>
              </a:rPr>
              <a:t>or LVEF &lt; 50% during </a:t>
            </a:r>
            <a:br>
              <a:rPr lang="en-US" sz="1700" dirty="0">
                <a:solidFill>
                  <a:schemeClr val="bg1"/>
                </a:solidFill>
                <a:latin typeface="Arial" charset="0"/>
                <a:ea typeface="MS PGothic" charset="0"/>
              </a:rPr>
            </a:br>
            <a:r>
              <a:rPr lang="en-US" sz="1700" dirty="0">
                <a:solidFill>
                  <a:schemeClr val="bg1"/>
                </a:solidFill>
                <a:latin typeface="Arial" charset="0"/>
                <a:ea typeface="MS PGothic" charset="0"/>
              </a:rPr>
              <a:t>or after prior </a:t>
            </a:r>
            <a:r>
              <a:rPr lang="en-US" sz="1700" dirty="0" err="1">
                <a:solidFill>
                  <a:schemeClr val="bg1"/>
                </a:solidFill>
                <a:latin typeface="Arial" charset="0"/>
                <a:ea typeface="MS PGothic" charset="0"/>
              </a:rPr>
              <a:t>trastuzumab</a:t>
            </a:r>
            <a:endParaRPr lang="en-US" sz="1700" dirty="0">
              <a:solidFill>
                <a:schemeClr val="bg1"/>
              </a:solidFill>
              <a:latin typeface="Arial" charset="0"/>
              <a:ea typeface="MS PGothic" charset="0"/>
            </a:endParaRPr>
          </a:p>
        </p:txBody>
      </p:sp>
      <p:sp>
        <p:nvSpPr>
          <p:cNvPr id="14344" name="Rectangle 9"/>
          <p:cNvSpPr>
            <a:spLocks noChangeArrowheads="1"/>
          </p:cNvSpPr>
          <p:nvPr/>
        </p:nvSpPr>
        <p:spPr bwMode="auto">
          <a:xfrm>
            <a:off x="4542959" y="2451100"/>
            <a:ext cx="4448641" cy="357409"/>
          </a:xfrm>
          <a:prstGeom prst="rect">
            <a:avLst/>
          </a:prstGeom>
          <a:solidFill>
            <a:srgbClr val="F9961E"/>
          </a:solidFill>
          <a:ln w="12700">
            <a:solidFill>
              <a:schemeClr val="bg1"/>
            </a:solidFill>
            <a:miter lim="800000"/>
            <a:headEnd/>
            <a:tailEnd/>
          </a:ln>
          <a:effectLst>
            <a:outerShdw blurRad="63500" dist="38099" dir="2700000" algn="ctr" rotWithShape="0">
              <a:schemeClr val="tx1">
                <a:alpha val="39998"/>
              </a:schemeClr>
            </a:outerShdw>
          </a:effectLst>
        </p:spPr>
        <p:txBody>
          <a:bodyPr wrap="none" tIns="0" anchor="ctr"/>
          <a:lstStyle/>
          <a:p>
            <a:pPr>
              <a:defRPr/>
            </a:pPr>
            <a:r>
              <a:rPr lang="en-US" sz="1800" b="1" dirty="0">
                <a:solidFill>
                  <a:srgbClr val="000090"/>
                </a:solidFill>
                <a:latin typeface="Arial" charset="0"/>
                <a:ea typeface="MS PGothic" charset="0"/>
              </a:rPr>
              <a:t>Docetaxel </a:t>
            </a:r>
            <a:r>
              <a:rPr lang="en-US" sz="1800" b="1" dirty="0" smtClean="0">
                <a:solidFill>
                  <a:srgbClr val="000090"/>
                </a:solidFill>
                <a:latin typeface="Arial" charset="0"/>
                <a:ea typeface="MS PGothic" charset="0"/>
              </a:rPr>
              <a:t>+ </a:t>
            </a:r>
            <a:r>
              <a:rPr lang="en-US" sz="1800" b="1" dirty="0" err="1" smtClean="0">
                <a:solidFill>
                  <a:srgbClr val="000090"/>
                </a:solidFill>
                <a:latin typeface="Arial" charset="0"/>
                <a:ea typeface="MS PGothic" charset="0"/>
              </a:rPr>
              <a:t>Trastuzumab</a:t>
            </a:r>
            <a:r>
              <a:rPr lang="en-US" sz="1800" b="1" dirty="0" smtClean="0">
                <a:solidFill>
                  <a:srgbClr val="000090"/>
                </a:solidFill>
                <a:latin typeface="Arial" charset="0"/>
                <a:ea typeface="MS PGothic" charset="0"/>
              </a:rPr>
              <a:t> + Placebo</a:t>
            </a:r>
            <a:endParaRPr lang="en-US" sz="1800" b="1" dirty="0">
              <a:solidFill>
                <a:srgbClr val="000090"/>
              </a:solidFill>
              <a:latin typeface="Abadi MT Condensed Extra Bold" charset="0"/>
              <a:ea typeface="MS PGothic" charset="0"/>
            </a:endParaRPr>
          </a:p>
        </p:txBody>
      </p:sp>
      <p:sp>
        <p:nvSpPr>
          <p:cNvPr id="14345" name="Line 10"/>
          <p:cNvSpPr>
            <a:spLocks noChangeShapeType="1"/>
          </p:cNvSpPr>
          <p:nvPr/>
        </p:nvSpPr>
        <p:spPr bwMode="auto">
          <a:xfrm>
            <a:off x="3594100" y="3289300"/>
            <a:ext cx="68580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14346" name="Line 11"/>
          <p:cNvSpPr>
            <a:spLocks noChangeShapeType="1"/>
          </p:cNvSpPr>
          <p:nvPr/>
        </p:nvSpPr>
        <p:spPr bwMode="auto">
          <a:xfrm flipV="1">
            <a:off x="4267200" y="2647722"/>
            <a:ext cx="0" cy="64157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14347" name="Line 12"/>
          <p:cNvSpPr>
            <a:spLocks noChangeShapeType="1"/>
          </p:cNvSpPr>
          <p:nvPr/>
        </p:nvSpPr>
        <p:spPr bwMode="auto">
          <a:xfrm flipV="1">
            <a:off x="4267200" y="3289300"/>
            <a:ext cx="0" cy="59962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14348" name="Line 13"/>
          <p:cNvSpPr>
            <a:spLocks noChangeShapeType="1"/>
          </p:cNvSpPr>
          <p:nvPr/>
        </p:nvSpPr>
        <p:spPr bwMode="auto">
          <a:xfrm>
            <a:off x="4267200" y="2647722"/>
            <a:ext cx="252331" cy="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14349" name="Line 14"/>
          <p:cNvSpPr>
            <a:spLocks noChangeShapeType="1"/>
          </p:cNvSpPr>
          <p:nvPr/>
        </p:nvSpPr>
        <p:spPr bwMode="auto">
          <a:xfrm>
            <a:off x="4267200" y="3888928"/>
            <a:ext cx="252331" cy="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14361" name="Rectangle 16"/>
          <p:cNvSpPr>
            <a:spLocks noChangeArrowheads="1"/>
          </p:cNvSpPr>
          <p:nvPr/>
        </p:nvSpPr>
        <p:spPr bwMode="auto">
          <a:xfrm>
            <a:off x="4542960" y="3689675"/>
            <a:ext cx="4524840" cy="357409"/>
          </a:xfrm>
          <a:prstGeom prst="rect">
            <a:avLst/>
          </a:prstGeom>
          <a:solidFill>
            <a:srgbClr val="99CD13"/>
          </a:solidFill>
          <a:ln w="12700">
            <a:solidFill>
              <a:schemeClr val="bg1"/>
            </a:solidFill>
            <a:miter lim="800000"/>
            <a:headEnd/>
            <a:tailEnd/>
          </a:ln>
          <a:effectLst>
            <a:outerShdw blurRad="63500" dist="38099" dir="2700000" algn="ctr" rotWithShape="0">
              <a:schemeClr val="tx1">
                <a:alpha val="39998"/>
              </a:schemeClr>
            </a:outerShdw>
          </a:effectLst>
        </p:spPr>
        <p:txBody>
          <a:bodyPr wrap="none" tIns="0" anchor="ctr"/>
          <a:lstStyle/>
          <a:p>
            <a:pPr>
              <a:defRPr/>
            </a:pPr>
            <a:endParaRPr lang="en-US" b="1">
              <a:solidFill>
                <a:srgbClr val="000090"/>
              </a:solidFill>
              <a:ea typeface="MS PGothic" charset="0"/>
            </a:endParaRPr>
          </a:p>
        </p:txBody>
      </p:sp>
      <p:sp>
        <p:nvSpPr>
          <p:cNvPr id="14362" name="Rectangle 17"/>
          <p:cNvSpPr>
            <a:spLocks noChangeArrowheads="1"/>
          </p:cNvSpPr>
          <p:nvPr/>
        </p:nvSpPr>
        <p:spPr bwMode="auto">
          <a:xfrm>
            <a:off x="4542960" y="3689675"/>
            <a:ext cx="4524840" cy="323165"/>
          </a:xfrm>
          <a:prstGeom prst="rect">
            <a:avLst/>
          </a:prstGeom>
          <a:noFill/>
          <a:ln w="9525">
            <a:noFill/>
            <a:miter lim="800000"/>
            <a:headEnd/>
            <a:tailEnd/>
          </a:ln>
          <a:effectLst/>
          <a:extLst/>
        </p:spPr>
        <p:txBody>
          <a:bodyPr wrap="square" tIns="0">
            <a:spAutoFit/>
          </a:bodyPr>
          <a:lstStyle/>
          <a:p>
            <a:pPr>
              <a:defRPr/>
            </a:pPr>
            <a:r>
              <a:rPr lang="en-US" sz="1800" b="1" dirty="0" smtClean="0">
                <a:solidFill>
                  <a:srgbClr val="000090"/>
                </a:solidFill>
                <a:latin typeface="Arial" charset="0"/>
                <a:ea typeface="MS PGothic" charset="0"/>
              </a:rPr>
              <a:t>Docetaxel + </a:t>
            </a:r>
            <a:r>
              <a:rPr lang="en-US" sz="1800" b="1" dirty="0" err="1" smtClean="0">
                <a:solidFill>
                  <a:srgbClr val="000090"/>
                </a:solidFill>
                <a:latin typeface="Arial" charset="0"/>
                <a:ea typeface="MS PGothic" charset="0"/>
              </a:rPr>
              <a:t>Trastuzumab</a:t>
            </a:r>
            <a:r>
              <a:rPr lang="en-US" sz="1800" b="1" dirty="0" smtClean="0">
                <a:solidFill>
                  <a:srgbClr val="000090"/>
                </a:solidFill>
                <a:latin typeface="Arial" charset="0"/>
                <a:ea typeface="MS PGothic" charset="0"/>
              </a:rPr>
              <a:t> + </a:t>
            </a:r>
            <a:r>
              <a:rPr lang="en-US" sz="1800" b="1" dirty="0" err="1" smtClean="0">
                <a:solidFill>
                  <a:srgbClr val="000090"/>
                </a:solidFill>
                <a:latin typeface="Arial" charset="0"/>
                <a:ea typeface="MS PGothic" charset="0"/>
              </a:rPr>
              <a:t>Pertuzumab</a:t>
            </a:r>
            <a:endParaRPr lang="en-US" sz="2000" b="1" dirty="0">
              <a:solidFill>
                <a:srgbClr val="000090"/>
              </a:solidFill>
              <a:latin typeface="Arial" charset="0"/>
              <a:ea typeface="MS PGothic" charset="0"/>
            </a:endParaRPr>
          </a:p>
        </p:txBody>
      </p:sp>
      <p:sp>
        <p:nvSpPr>
          <p:cNvPr id="14354" name="Rectangle 21"/>
          <p:cNvSpPr>
            <a:spLocks noChangeArrowheads="1"/>
          </p:cNvSpPr>
          <p:nvPr/>
        </p:nvSpPr>
        <p:spPr bwMode="auto">
          <a:xfrm>
            <a:off x="3778250" y="2908300"/>
            <a:ext cx="501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800" dirty="0">
                <a:solidFill>
                  <a:schemeClr val="bg1"/>
                </a:solidFill>
                <a:latin typeface="Arial" charset="0"/>
                <a:ea typeface="MS PGothic" charset="0"/>
              </a:rPr>
              <a:t>1:1</a:t>
            </a:r>
            <a:endParaRPr lang="en-US" dirty="0">
              <a:ea typeface="MS PGothic" charset="0"/>
            </a:endParaRPr>
          </a:p>
        </p:txBody>
      </p:sp>
      <p:sp>
        <p:nvSpPr>
          <p:cNvPr id="14355" name="Rectangle 22"/>
          <p:cNvSpPr>
            <a:spLocks noChangeArrowheads="1"/>
          </p:cNvSpPr>
          <p:nvPr/>
        </p:nvSpPr>
        <p:spPr bwMode="auto">
          <a:xfrm>
            <a:off x="3594100" y="2084387"/>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chemeClr val="bg1"/>
                </a:solidFill>
                <a:latin typeface="Arial" charset="0"/>
                <a:ea typeface="MS PGothic" charset="0"/>
              </a:rPr>
              <a:t>N = 406</a:t>
            </a:r>
            <a:endParaRPr lang="en-US">
              <a:ea typeface="MS PGothic" charset="0"/>
            </a:endParaRPr>
          </a:p>
        </p:txBody>
      </p:sp>
      <p:sp>
        <p:nvSpPr>
          <p:cNvPr id="14356" name="Rectangle 23"/>
          <p:cNvSpPr>
            <a:spLocks noChangeArrowheads="1"/>
          </p:cNvSpPr>
          <p:nvPr/>
        </p:nvSpPr>
        <p:spPr bwMode="auto">
          <a:xfrm>
            <a:off x="3594100" y="4295776"/>
            <a:ext cx="990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dirty="0">
                <a:solidFill>
                  <a:schemeClr val="bg1"/>
                </a:solidFill>
                <a:latin typeface="Arial" charset="0"/>
                <a:ea typeface="MS PGothic" charset="0"/>
              </a:rPr>
              <a:t>N = 402</a:t>
            </a:r>
            <a:endParaRPr lang="en-US" dirty="0">
              <a:ea typeface="MS PGothic" charset="0"/>
            </a:endParaRPr>
          </a:p>
        </p:txBody>
      </p:sp>
      <p:grpSp>
        <p:nvGrpSpPr>
          <p:cNvPr id="20500" name="Group 24"/>
          <p:cNvGrpSpPr>
            <a:grpSpLocks/>
          </p:cNvGrpSpPr>
          <p:nvPr/>
        </p:nvGrpSpPr>
        <p:grpSpPr bwMode="auto">
          <a:xfrm>
            <a:off x="2895600" y="2832100"/>
            <a:ext cx="914400" cy="914400"/>
            <a:chOff x="1872" y="1584"/>
            <a:chExt cx="576" cy="576"/>
          </a:xfrm>
        </p:grpSpPr>
        <p:sp>
          <p:nvSpPr>
            <p:cNvPr id="14359" name="Oval 25"/>
            <p:cNvSpPr>
              <a:spLocks noChangeArrowheads="1"/>
            </p:cNvSpPr>
            <p:nvPr/>
          </p:nvSpPr>
          <p:spPr bwMode="auto">
            <a:xfrm>
              <a:off x="1872" y="1584"/>
              <a:ext cx="576" cy="576"/>
            </a:xfrm>
            <a:prstGeom prst="ellipse">
              <a:avLst/>
            </a:prstGeom>
            <a:solidFill>
              <a:srgbClr val="FE701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wrap="none" anchor="ctr"/>
            <a:lstStyle/>
            <a:p>
              <a:pPr>
                <a:defRPr/>
              </a:pPr>
              <a:endParaRPr lang="en-US">
                <a:ea typeface="MS PGothic" charset="0"/>
              </a:endParaRPr>
            </a:p>
          </p:txBody>
        </p:sp>
        <p:sp>
          <p:nvSpPr>
            <p:cNvPr id="14360" name="Rectangle 13"/>
            <p:cNvSpPr>
              <a:spLocks noChangeArrowheads="1"/>
            </p:cNvSpPr>
            <p:nvPr/>
          </p:nvSpPr>
          <p:spPr bwMode="auto">
            <a:xfrm>
              <a:off x="1920" y="1632"/>
              <a:ext cx="480"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lIns="0" tIns="0" rIns="0" anchor="ctr"/>
            <a:lstStyle/>
            <a:p>
              <a:pPr algn="ctr">
                <a:defRPr/>
              </a:pPr>
              <a:r>
                <a:rPr lang="en-US" sz="3600" b="1">
                  <a:solidFill>
                    <a:schemeClr val="bg1"/>
                  </a:solidFill>
                  <a:latin typeface="Arial" charset="0"/>
                  <a:ea typeface="MS PGothic" charset="0"/>
                </a:rPr>
                <a:t>R</a:t>
              </a:r>
            </a:p>
          </p:txBody>
        </p:sp>
      </p:grpSp>
      <p:sp>
        <p:nvSpPr>
          <p:cNvPr id="2" name="TextBox 1"/>
          <p:cNvSpPr txBox="1"/>
          <p:nvPr/>
        </p:nvSpPr>
        <p:spPr>
          <a:xfrm>
            <a:off x="4419600" y="4946616"/>
            <a:ext cx="4648200" cy="707886"/>
          </a:xfrm>
          <a:prstGeom prst="rect">
            <a:avLst/>
          </a:prstGeom>
          <a:noFill/>
        </p:spPr>
        <p:txBody>
          <a:bodyPr wrap="square" rtlCol="0">
            <a:spAutoFit/>
          </a:bodyPr>
          <a:lstStyle/>
          <a:p>
            <a:r>
              <a:rPr lang="en-US" sz="2000" b="1" dirty="0" smtClean="0">
                <a:solidFill>
                  <a:srgbClr val="ECBB33"/>
                </a:solidFill>
              </a:rPr>
              <a:t>Median PFS 18.5 </a:t>
            </a:r>
            <a:r>
              <a:rPr lang="en-US" sz="2000" b="1" dirty="0" err="1" smtClean="0">
                <a:solidFill>
                  <a:srgbClr val="ECBB33"/>
                </a:solidFill>
              </a:rPr>
              <a:t>mos</a:t>
            </a:r>
            <a:r>
              <a:rPr lang="en-US" sz="2000" b="1" dirty="0" smtClean="0">
                <a:solidFill>
                  <a:srgbClr val="ECBB33"/>
                </a:solidFill>
              </a:rPr>
              <a:t> </a:t>
            </a:r>
            <a:r>
              <a:rPr lang="en-US" sz="2000" b="1" dirty="0" err="1" smtClean="0">
                <a:solidFill>
                  <a:srgbClr val="ECBB33"/>
                </a:solidFill>
              </a:rPr>
              <a:t>vs</a:t>
            </a:r>
            <a:r>
              <a:rPr lang="en-US" sz="2000" b="1" dirty="0" smtClean="0">
                <a:solidFill>
                  <a:srgbClr val="ECBB33"/>
                </a:solidFill>
              </a:rPr>
              <a:t> 12.4 mos</a:t>
            </a:r>
            <a:r>
              <a:rPr lang="en-US" sz="2000" b="1" baseline="30000" dirty="0" smtClean="0">
                <a:solidFill>
                  <a:srgbClr val="ECBB33"/>
                </a:solidFill>
              </a:rPr>
              <a:t>1</a:t>
            </a:r>
          </a:p>
          <a:p>
            <a:r>
              <a:rPr lang="en-US" sz="2000" b="1" dirty="0" smtClean="0">
                <a:solidFill>
                  <a:srgbClr val="ECBB33"/>
                </a:solidFill>
              </a:rPr>
              <a:t>OS: 34% reduction in risk of death</a:t>
            </a:r>
            <a:r>
              <a:rPr lang="en-US" sz="2000" b="1" baseline="30000" dirty="0" smtClean="0">
                <a:solidFill>
                  <a:srgbClr val="ECBB33"/>
                </a:solidFill>
              </a:rPr>
              <a:t>2</a:t>
            </a:r>
            <a:endParaRPr lang="en-US" sz="2000" b="1" baseline="30000" dirty="0">
              <a:solidFill>
                <a:srgbClr val="ECBB33"/>
              </a:solidFill>
            </a:endParaRPr>
          </a:p>
        </p:txBody>
      </p:sp>
      <p:sp>
        <p:nvSpPr>
          <p:cNvPr id="4" name="Title 3"/>
          <p:cNvSpPr>
            <a:spLocks noGrp="1"/>
          </p:cNvSpPr>
          <p:nvPr>
            <p:ph type="title"/>
          </p:nvPr>
        </p:nvSpPr>
        <p:spPr/>
        <p:txBody>
          <a:bodyPr/>
          <a:lstStyle/>
          <a:p>
            <a:r>
              <a:rPr lang="en-US" dirty="0" smtClean="0">
                <a:cs typeface="Arial Black" charset="0"/>
              </a:rPr>
              <a:t>Phase III CLEOPATRA </a:t>
            </a:r>
            <a:r>
              <a:rPr lang="en-US" dirty="0">
                <a:cs typeface="Arial Black" charset="0"/>
              </a:rPr>
              <a:t>Study</a:t>
            </a:r>
            <a:endParaRPr lang="en-US" dirty="0"/>
          </a:p>
        </p:txBody>
      </p:sp>
    </p:spTree>
    <p:extLst>
      <p:ext uri="{BB962C8B-B14F-4D97-AF65-F5344CB8AC3E}">
        <p14:creationId xmlns:p14="http://schemas.microsoft.com/office/powerpoint/2010/main" val="3814209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685800" y="222250"/>
            <a:ext cx="7772400" cy="2046288"/>
          </a:xfrm>
        </p:spPr>
        <p:txBody>
          <a:bodyPr/>
          <a:lstStyle/>
          <a:p>
            <a:pPr algn="ctr" eaLnBrk="1" hangingPunct="1">
              <a:spcAft>
                <a:spcPts val="600"/>
              </a:spcAft>
            </a:pPr>
            <a:r>
              <a:rPr lang="en-US" sz="3200" dirty="0">
                <a:solidFill>
                  <a:schemeClr val="bg1"/>
                </a:solidFill>
                <a:effectLst>
                  <a:outerShdw blurRad="50800" dist="38100" dir="2700000" algn="tl" rotWithShape="0">
                    <a:srgbClr val="000000">
                      <a:alpha val="40000"/>
                    </a:srgbClr>
                  </a:outerShdw>
                </a:effectLst>
                <a:latin typeface="Arial" charset="0"/>
                <a:ea typeface="ＭＳ Ｐゴシック" charset="0"/>
                <a:cs typeface="ＭＳ Ｐゴシック" charset="0"/>
              </a:rPr>
              <a:t>Challenging Cases</a:t>
            </a:r>
            <a:r>
              <a:rPr lang="en-US" dirty="0">
                <a:solidFill>
                  <a:srgbClr val="EFC53D"/>
                </a:solidFill>
                <a:effectLst>
                  <a:outerShdw blurRad="50800" dist="38100" dir="2700000" algn="tl" rotWithShape="0">
                    <a:srgbClr val="000000">
                      <a:alpha val="40000"/>
                    </a:srgbClr>
                  </a:outerShdw>
                </a:effectLst>
                <a:latin typeface="Arial" charset="0"/>
                <a:ea typeface="ＭＳ Ｐゴシック" charset="0"/>
                <a:cs typeface="ＭＳ Ｐゴシック" charset="0"/>
              </a:rPr>
              <a:t/>
            </a:r>
            <a:br>
              <a:rPr lang="en-US" dirty="0">
                <a:solidFill>
                  <a:srgbClr val="EFC53D"/>
                </a:solidFill>
                <a:effectLst>
                  <a:outerShdw blurRad="50800" dist="38100" dir="2700000" algn="tl" rotWithShape="0">
                    <a:srgbClr val="000000">
                      <a:alpha val="40000"/>
                    </a:srgbClr>
                  </a:outerShdw>
                </a:effectLst>
                <a:latin typeface="Arial" charset="0"/>
                <a:ea typeface="ＭＳ Ｐゴシック" charset="0"/>
                <a:cs typeface="ＭＳ Ｐゴシック" charset="0"/>
              </a:rPr>
            </a:br>
            <a:r>
              <a:rPr lang="en-US" sz="600" dirty="0">
                <a:solidFill>
                  <a:srgbClr val="EFC53D"/>
                </a:solidFill>
                <a:effectLst>
                  <a:outerShdw blurRad="50800" dist="38100" dir="2700000" algn="tl" rotWithShape="0">
                    <a:srgbClr val="000000">
                      <a:alpha val="40000"/>
                    </a:srgbClr>
                  </a:outerShdw>
                </a:effectLst>
                <a:latin typeface="Arial" charset="0"/>
                <a:ea typeface="ＭＳ Ｐゴシック" charset="0"/>
                <a:cs typeface="ＭＳ Ｐゴシック" charset="0"/>
              </a:rPr>
              <a:t/>
            </a:r>
            <a:br>
              <a:rPr lang="en-US" sz="600" dirty="0">
                <a:solidFill>
                  <a:srgbClr val="EFC53D"/>
                </a:solidFill>
                <a:effectLst>
                  <a:outerShdw blurRad="50800" dist="38100" dir="2700000" algn="tl" rotWithShape="0">
                    <a:srgbClr val="000000">
                      <a:alpha val="40000"/>
                    </a:srgbClr>
                  </a:outerShdw>
                </a:effectLst>
                <a:latin typeface="Arial" charset="0"/>
                <a:ea typeface="ＭＳ Ｐゴシック" charset="0"/>
                <a:cs typeface="ＭＳ Ｐゴシック" charset="0"/>
              </a:rPr>
            </a:br>
            <a:r>
              <a:rPr lang="en-US" sz="2600" dirty="0">
                <a:solidFill>
                  <a:srgbClr val="EFC53D"/>
                </a:solidFill>
                <a:effectLst>
                  <a:outerShdw blurRad="50800" dist="38100" dir="2700000" algn="tl" rotWithShape="0">
                    <a:srgbClr val="000000">
                      <a:alpha val="40000"/>
                    </a:srgbClr>
                  </a:outerShdw>
                </a:effectLst>
                <a:latin typeface="Arial" charset="0"/>
                <a:ea typeface="ＭＳ Ｐゴシック" charset="0"/>
                <a:cs typeface="ＭＳ Ｐゴシック" charset="0"/>
              </a:rPr>
              <a:t>Oncologist and Nurse Investigators </a:t>
            </a:r>
            <a:br>
              <a:rPr lang="en-US" sz="2600" dirty="0">
                <a:solidFill>
                  <a:srgbClr val="EFC53D"/>
                </a:solidFill>
                <a:effectLst>
                  <a:outerShdw blurRad="50800" dist="38100" dir="2700000" algn="tl" rotWithShape="0">
                    <a:srgbClr val="000000">
                      <a:alpha val="40000"/>
                    </a:srgbClr>
                  </a:outerShdw>
                </a:effectLst>
                <a:latin typeface="Arial" charset="0"/>
                <a:ea typeface="ＭＳ Ｐゴシック" charset="0"/>
                <a:cs typeface="ＭＳ Ｐゴシック" charset="0"/>
              </a:rPr>
            </a:br>
            <a:r>
              <a:rPr lang="en-US" sz="2600" dirty="0">
                <a:solidFill>
                  <a:srgbClr val="EFC53D"/>
                </a:solidFill>
                <a:effectLst>
                  <a:outerShdw blurRad="50800" dist="38100" dir="2700000" algn="tl" rotWithShape="0">
                    <a:srgbClr val="000000">
                      <a:alpha val="40000"/>
                    </a:srgbClr>
                  </a:outerShdw>
                </a:effectLst>
                <a:latin typeface="Arial" charset="0"/>
                <a:ea typeface="ＭＳ Ｐゴシック" charset="0"/>
                <a:cs typeface="ＭＳ Ｐゴシック" charset="0"/>
              </a:rPr>
              <a:t>Consult on Actual Patients from the </a:t>
            </a:r>
            <a:br>
              <a:rPr lang="en-US" sz="2600" dirty="0">
                <a:solidFill>
                  <a:srgbClr val="EFC53D"/>
                </a:solidFill>
                <a:effectLst>
                  <a:outerShdw blurRad="50800" dist="38100" dir="2700000" algn="tl" rotWithShape="0">
                    <a:srgbClr val="000000">
                      <a:alpha val="40000"/>
                    </a:srgbClr>
                  </a:outerShdw>
                </a:effectLst>
                <a:latin typeface="Arial" charset="0"/>
                <a:ea typeface="ＭＳ Ｐゴシック" charset="0"/>
                <a:cs typeface="ＭＳ Ｐゴシック" charset="0"/>
              </a:rPr>
            </a:br>
            <a:r>
              <a:rPr lang="en-US" sz="2600" dirty="0">
                <a:solidFill>
                  <a:srgbClr val="EFC53D"/>
                </a:solidFill>
                <a:effectLst>
                  <a:outerShdw blurRad="50800" dist="38100" dir="2700000" algn="tl" rotWithShape="0">
                    <a:srgbClr val="000000">
                      <a:alpha val="40000"/>
                    </a:srgbClr>
                  </a:outerShdw>
                </a:effectLst>
                <a:latin typeface="Arial" charset="0"/>
                <a:ea typeface="ＭＳ Ｐゴシック" charset="0"/>
                <a:cs typeface="ＭＳ Ｐゴシック" charset="0"/>
              </a:rPr>
              <a:t>Practices of the Invited Faculty</a:t>
            </a:r>
            <a:endParaRPr lang="en-US" sz="2600" dirty="0">
              <a:effectLst>
                <a:outerShdw blurRad="50800" dist="38100" dir="2700000" algn="tl" rotWithShape="0">
                  <a:srgbClr val="000000">
                    <a:alpha val="40000"/>
                  </a:srgbClr>
                </a:outerShdw>
              </a:effectLst>
              <a:latin typeface="Arial" charset="0"/>
              <a:ea typeface="ＭＳ Ｐゴシック" charset="0"/>
              <a:cs typeface="ＭＳ Ｐゴシック" charset="0"/>
            </a:endParaRPr>
          </a:p>
        </p:txBody>
      </p:sp>
      <p:pic>
        <p:nvPicPr>
          <p:cNvPr id="4" name="Picture 3" descr="ONS-Calendar_v4f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633" y="2588026"/>
            <a:ext cx="8686800" cy="312562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83268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3"/>
          <p:cNvSpPr>
            <a:spLocks noChangeArrowheads="1"/>
          </p:cNvSpPr>
          <p:nvPr/>
        </p:nvSpPr>
        <p:spPr bwMode="auto">
          <a:xfrm>
            <a:off x="391171" y="1903124"/>
            <a:ext cx="8371829" cy="2795876"/>
          </a:xfrm>
          <a:prstGeom prst="rect">
            <a:avLst/>
          </a:prstGeom>
          <a:solidFill>
            <a:srgbClr val="9CCBE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ea typeface="ヒラギノ角ゴ Pro W3" charset="0"/>
              <a:cs typeface="ヒラギノ角ゴ Pro W3" charset="0"/>
            </a:endParaRPr>
          </a:p>
        </p:txBody>
      </p:sp>
      <p:sp>
        <p:nvSpPr>
          <p:cNvPr id="4" name="Title 3"/>
          <p:cNvSpPr>
            <a:spLocks noGrp="1"/>
          </p:cNvSpPr>
          <p:nvPr>
            <p:ph type="title"/>
          </p:nvPr>
        </p:nvSpPr>
        <p:spPr/>
        <p:txBody>
          <a:bodyPr/>
          <a:lstStyle/>
          <a:p>
            <a:r>
              <a:rPr lang="en-US" dirty="0" smtClean="0"/>
              <a:t>CLEOPATRA: Updated Overall Survival </a:t>
            </a:r>
            <a:br>
              <a:rPr lang="en-US" dirty="0" smtClean="0"/>
            </a:br>
            <a:r>
              <a:rPr lang="en-US" dirty="0" smtClean="0"/>
              <a:t>(Median follow-up: 30.1 months)</a:t>
            </a:r>
            <a:endParaRPr lang="en-US" dirty="0"/>
          </a:p>
        </p:txBody>
      </p:sp>
      <p:sp>
        <p:nvSpPr>
          <p:cNvPr id="6" name="TextBox 5"/>
          <p:cNvSpPr txBox="1"/>
          <p:nvPr/>
        </p:nvSpPr>
        <p:spPr>
          <a:xfrm>
            <a:off x="-1" y="6396335"/>
            <a:ext cx="7566121" cy="430887"/>
          </a:xfrm>
          <a:prstGeom prst="rect">
            <a:avLst/>
          </a:prstGeom>
          <a:noFill/>
        </p:spPr>
        <p:txBody>
          <a:bodyPr wrap="square" lIns="182880" tIns="91440" bIns="91440" rtlCol="0">
            <a:spAutoFit/>
          </a:bodyPr>
          <a:lstStyle/>
          <a:p>
            <a:r>
              <a:rPr lang="en-US" sz="1600" dirty="0" smtClean="0">
                <a:solidFill>
                  <a:srgbClr val="FFFFFF"/>
                </a:solidFill>
              </a:rPr>
              <a:t>Swain SM et al. Lancet </a:t>
            </a:r>
            <a:r>
              <a:rPr lang="en-US" sz="1600" dirty="0" err="1" smtClean="0">
                <a:solidFill>
                  <a:srgbClr val="FFFFFF"/>
                </a:solidFill>
              </a:rPr>
              <a:t>Oncol</a:t>
            </a:r>
            <a:r>
              <a:rPr lang="en-US" sz="1600" dirty="0" smtClean="0">
                <a:solidFill>
                  <a:srgbClr val="FFFFFF"/>
                </a:solidFill>
              </a:rPr>
              <a:t> 2013;14</a:t>
            </a:r>
            <a:r>
              <a:rPr lang="en-US" sz="1600" dirty="0">
                <a:solidFill>
                  <a:srgbClr val="FFFFFF"/>
                </a:solidFill>
              </a:rPr>
              <a:t>(6):461-71.</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18513372"/>
              </p:ext>
            </p:extLst>
          </p:nvPr>
        </p:nvGraphicFramePr>
        <p:xfrm>
          <a:off x="543571" y="2082800"/>
          <a:ext cx="8054329" cy="2474027"/>
        </p:xfrm>
        <a:graphic>
          <a:graphicData uri="http://schemas.openxmlformats.org/drawingml/2006/table">
            <a:tbl>
              <a:tblPr firstRow="1" bandRow="1">
                <a:tableStyleId>{5C22544A-7EE6-4342-B048-85BDC9FD1C3A}</a:tableStyleId>
              </a:tblPr>
              <a:tblGrid>
                <a:gridCol w="1981200"/>
                <a:gridCol w="2108200"/>
                <a:gridCol w="1816100"/>
                <a:gridCol w="1132829"/>
                <a:gridCol w="1016000"/>
              </a:tblGrid>
              <a:tr h="1397000">
                <a:tc>
                  <a:txBody>
                    <a:bodyPr/>
                    <a:lstStyle/>
                    <a:p>
                      <a:r>
                        <a:rPr lang="en-US" dirty="0" smtClean="0">
                          <a:solidFill>
                            <a:srgbClr val="ECBB33"/>
                          </a:solidFill>
                        </a:rPr>
                        <a:t>Outcome </a:t>
                      </a:r>
                      <a:endParaRPr lang="en-US" dirty="0">
                        <a:solidFill>
                          <a:srgbClr val="ECBB33"/>
                        </a:solidFill>
                      </a:endParaRPr>
                    </a:p>
                  </a:txBody>
                  <a:tcPr anchor="b">
                    <a:solidFill>
                      <a:srgbClr val="012A50"/>
                    </a:solidFill>
                  </a:tcPr>
                </a:tc>
                <a:tc>
                  <a:txBody>
                    <a:bodyPr/>
                    <a:lstStyle/>
                    <a:p>
                      <a:pPr algn="ctr"/>
                      <a:r>
                        <a:rPr lang="en-US" dirty="0" err="1" smtClean="0">
                          <a:solidFill>
                            <a:srgbClr val="ECBB33"/>
                          </a:solidFill>
                        </a:rPr>
                        <a:t>Pertuzumab</a:t>
                      </a:r>
                      <a:r>
                        <a:rPr lang="en-US" dirty="0" smtClean="0">
                          <a:solidFill>
                            <a:srgbClr val="ECBB33"/>
                          </a:solidFill>
                        </a:rPr>
                        <a:t>/</a:t>
                      </a:r>
                      <a:r>
                        <a:rPr lang="en-US" dirty="0" err="1" smtClean="0">
                          <a:solidFill>
                            <a:srgbClr val="ECBB33"/>
                          </a:solidFill>
                        </a:rPr>
                        <a:t>trastuzumab</a:t>
                      </a:r>
                      <a:r>
                        <a:rPr lang="en-US" dirty="0" smtClean="0">
                          <a:solidFill>
                            <a:srgbClr val="ECBB33"/>
                          </a:solidFill>
                        </a:rPr>
                        <a:t>/</a:t>
                      </a:r>
                      <a:r>
                        <a:rPr lang="en-US" dirty="0" err="1" smtClean="0">
                          <a:solidFill>
                            <a:srgbClr val="ECBB33"/>
                          </a:solidFill>
                        </a:rPr>
                        <a:t>docetaxel</a:t>
                      </a:r>
                      <a:r>
                        <a:rPr lang="en-US" dirty="0" smtClean="0">
                          <a:solidFill>
                            <a:srgbClr val="ECBB33"/>
                          </a:solidFill>
                        </a:rPr>
                        <a:t> </a:t>
                      </a:r>
                      <a:br>
                        <a:rPr lang="en-US" dirty="0" smtClean="0">
                          <a:solidFill>
                            <a:srgbClr val="ECBB33"/>
                          </a:solidFill>
                        </a:rPr>
                      </a:br>
                      <a:r>
                        <a:rPr lang="en-US" dirty="0" smtClean="0">
                          <a:solidFill>
                            <a:srgbClr val="ECBB33"/>
                          </a:solidFill>
                        </a:rPr>
                        <a:t>(n = 402) </a:t>
                      </a:r>
                      <a:endParaRPr lang="en-US" dirty="0">
                        <a:solidFill>
                          <a:srgbClr val="ECBB33"/>
                        </a:solidFill>
                      </a:endParaRPr>
                    </a:p>
                  </a:txBody>
                  <a:tcPr anchor="b">
                    <a:solidFill>
                      <a:srgbClr val="012A50"/>
                    </a:solidFill>
                  </a:tcPr>
                </a:tc>
                <a:tc>
                  <a:txBody>
                    <a:bodyPr/>
                    <a:lstStyle/>
                    <a:p>
                      <a:pPr algn="ctr"/>
                      <a:r>
                        <a:rPr lang="en-US" dirty="0" smtClean="0">
                          <a:solidFill>
                            <a:srgbClr val="ECBB33"/>
                          </a:solidFill>
                        </a:rPr>
                        <a:t>Placebo/</a:t>
                      </a:r>
                      <a:r>
                        <a:rPr lang="en-US" dirty="0" err="1" smtClean="0">
                          <a:solidFill>
                            <a:srgbClr val="ECBB33"/>
                          </a:solidFill>
                        </a:rPr>
                        <a:t>trastuzumab</a:t>
                      </a:r>
                      <a:r>
                        <a:rPr lang="en-US" dirty="0" smtClean="0">
                          <a:solidFill>
                            <a:srgbClr val="ECBB33"/>
                          </a:solidFill>
                        </a:rPr>
                        <a:t>/</a:t>
                      </a:r>
                      <a:r>
                        <a:rPr lang="en-US" dirty="0" err="1" smtClean="0">
                          <a:solidFill>
                            <a:srgbClr val="ECBB33"/>
                          </a:solidFill>
                        </a:rPr>
                        <a:t>docetaxel</a:t>
                      </a:r>
                      <a:r>
                        <a:rPr lang="en-US" dirty="0" smtClean="0">
                          <a:solidFill>
                            <a:srgbClr val="ECBB33"/>
                          </a:solidFill>
                        </a:rPr>
                        <a:t> </a:t>
                      </a:r>
                      <a:br>
                        <a:rPr lang="en-US" dirty="0" smtClean="0">
                          <a:solidFill>
                            <a:srgbClr val="ECBB33"/>
                          </a:solidFill>
                        </a:rPr>
                      </a:br>
                      <a:r>
                        <a:rPr lang="en-US" dirty="0" smtClean="0">
                          <a:solidFill>
                            <a:srgbClr val="ECBB33"/>
                          </a:solidFill>
                        </a:rPr>
                        <a:t>(n = 406) </a:t>
                      </a:r>
                      <a:endParaRPr lang="en-US" dirty="0">
                        <a:solidFill>
                          <a:srgbClr val="ECBB33"/>
                        </a:solidFill>
                      </a:endParaRPr>
                    </a:p>
                  </a:txBody>
                  <a:tcPr anchor="b">
                    <a:solidFill>
                      <a:srgbClr val="012A50"/>
                    </a:solidFill>
                  </a:tcPr>
                </a:tc>
                <a:tc>
                  <a:txBody>
                    <a:bodyPr/>
                    <a:lstStyle/>
                    <a:p>
                      <a:pPr algn="ctr"/>
                      <a:r>
                        <a:rPr lang="en-US" dirty="0" smtClean="0">
                          <a:solidFill>
                            <a:srgbClr val="ECBB33"/>
                          </a:solidFill>
                        </a:rPr>
                        <a:t>Hazard ratio </a:t>
                      </a:r>
                      <a:endParaRPr lang="en-US" dirty="0">
                        <a:solidFill>
                          <a:srgbClr val="ECBB33"/>
                        </a:solidFill>
                      </a:endParaRPr>
                    </a:p>
                  </a:txBody>
                  <a:tcPr anchor="b">
                    <a:solidFill>
                      <a:srgbClr val="012A50"/>
                    </a:solidFill>
                  </a:tcPr>
                </a:tc>
                <a:tc>
                  <a:txBody>
                    <a:bodyPr/>
                    <a:lstStyle/>
                    <a:p>
                      <a:pPr algn="ctr"/>
                      <a:r>
                        <a:rPr lang="en-US" i="1" dirty="0" smtClean="0">
                          <a:solidFill>
                            <a:srgbClr val="ECBB33"/>
                          </a:solidFill>
                        </a:rPr>
                        <a:t>p</a:t>
                      </a:r>
                      <a:r>
                        <a:rPr lang="en-US" dirty="0" smtClean="0">
                          <a:solidFill>
                            <a:srgbClr val="ECBB33"/>
                          </a:solidFill>
                        </a:rPr>
                        <a:t>-value</a:t>
                      </a:r>
                      <a:endParaRPr lang="en-US" dirty="0">
                        <a:solidFill>
                          <a:srgbClr val="ECBB33"/>
                        </a:solidFill>
                      </a:endParaRPr>
                    </a:p>
                  </a:txBody>
                  <a:tcPr anchor="b">
                    <a:solidFill>
                      <a:srgbClr val="012A50"/>
                    </a:solidFill>
                  </a:tcPr>
                </a:tc>
              </a:tr>
              <a:tr h="584200">
                <a:tc>
                  <a:txBody>
                    <a:bodyPr/>
                    <a:lstStyle/>
                    <a:p>
                      <a:r>
                        <a:rPr lang="en-US" dirty="0" smtClean="0">
                          <a:solidFill>
                            <a:schemeClr val="bg1"/>
                          </a:solidFill>
                        </a:rPr>
                        <a:t>Median OS</a:t>
                      </a:r>
                      <a:endParaRPr lang="en-US" dirty="0">
                        <a:solidFill>
                          <a:schemeClr val="bg1"/>
                        </a:solidFill>
                      </a:endParaRPr>
                    </a:p>
                  </a:txBody>
                  <a:tcPr anchor="ctr">
                    <a:solidFill>
                      <a:srgbClr val="115894"/>
                    </a:solidFill>
                  </a:tcPr>
                </a:tc>
                <a:tc>
                  <a:txBody>
                    <a:bodyPr/>
                    <a:lstStyle/>
                    <a:p>
                      <a:pPr algn="ctr"/>
                      <a:r>
                        <a:rPr lang="en-US" dirty="0" smtClean="0">
                          <a:solidFill>
                            <a:schemeClr val="bg1"/>
                          </a:solidFill>
                        </a:rPr>
                        <a:t>Not reached</a:t>
                      </a:r>
                      <a:endParaRPr lang="en-US" dirty="0">
                        <a:solidFill>
                          <a:schemeClr val="bg1"/>
                        </a:solidFill>
                      </a:endParaRPr>
                    </a:p>
                  </a:txBody>
                  <a:tcPr anchor="ctr">
                    <a:solidFill>
                      <a:srgbClr val="115894"/>
                    </a:solidFill>
                  </a:tcPr>
                </a:tc>
                <a:tc>
                  <a:txBody>
                    <a:bodyPr/>
                    <a:lstStyle/>
                    <a:p>
                      <a:pPr algn="ctr"/>
                      <a:r>
                        <a:rPr lang="en-US" dirty="0" smtClean="0">
                          <a:solidFill>
                            <a:schemeClr val="bg1"/>
                          </a:solidFill>
                        </a:rPr>
                        <a:t>37.6 months </a:t>
                      </a:r>
                      <a:endParaRPr lang="en-US" dirty="0">
                        <a:solidFill>
                          <a:schemeClr val="bg1"/>
                        </a:solidFill>
                      </a:endParaRPr>
                    </a:p>
                  </a:txBody>
                  <a:tcPr anchor="ctr">
                    <a:solidFill>
                      <a:srgbClr val="115894"/>
                    </a:solidFill>
                  </a:tcPr>
                </a:tc>
                <a:tc>
                  <a:txBody>
                    <a:bodyPr/>
                    <a:lstStyle/>
                    <a:p>
                      <a:pPr algn="ctr"/>
                      <a:r>
                        <a:rPr lang="en-US" dirty="0" smtClean="0">
                          <a:solidFill>
                            <a:schemeClr val="bg1"/>
                          </a:solidFill>
                        </a:rPr>
                        <a:t>0.66</a:t>
                      </a:r>
                      <a:endParaRPr lang="en-US" dirty="0">
                        <a:solidFill>
                          <a:schemeClr val="bg1"/>
                        </a:solidFill>
                      </a:endParaRPr>
                    </a:p>
                  </a:txBody>
                  <a:tcPr anchor="ctr">
                    <a:solidFill>
                      <a:srgbClr val="115894"/>
                    </a:solidFill>
                  </a:tcPr>
                </a:tc>
                <a:tc>
                  <a:txBody>
                    <a:bodyPr/>
                    <a:lstStyle/>
                    <a:p>
                      <a:pPr algn="ctr"/>
                      <a:r>
                        <a:rPr lang="en-US" dirty="0" smtClean="0">
                          <a:solidFill>
                            <a:schemeClr val="bg1"/>
                          </a:solidFill>
                        </a:rPr>
                        <a:t>0.0008</a:t>
                      </a:r>
                      <a:endParaRPr lang="en-US" dirty="0">
                        <a:solidFill>
                          <a:schemeClr val="bg1"/>
                        </a:solidFill>
                      </a:endParaRPr>
                    </a:p>
                  </a:txBody>
                  <a:tcPr anchor="ctr">
                    <a:solidFill>
                      <a:srgbClr val="115894"/>
                    </a:solidFill>
                  </a:tcPr>
                </a:tc>
              </a:tr>
              <a:tr h="492827">
                <a:tc>
                  <a:txBody>
                    <a:bodyPr/>
                    <a:lstStyle/>
                    <a:p>
                      <a:r>
                        <a:rPr lang="en-US" dirty="0" smtClean="0">
                          <a:solidFill>
                            <a:schemeClr val="bg1"/>
                          </a:solidFill>
                        </a:rPr>
                        <a:t>Estimated 3-y OS </a:t>
                      </a:r>
                      <a:endParaRPr lang="en-US" dirty="0">
                        <a:solidFill>
                          <a:schemeClr val="bg1"/>
                        </a:solidFill>
                      </a:endParaRPr>
                    </a:p>
                  </a:txBody>
                  <a:tcPr anchor="ctr">
                    <a:solidFill>
                      <a:srgbClr val="115894"/>
                    </a:solidFill>
                  </a:tcPr>
                </a:tc>
                <a:tc>
                  <a:txBody>
                    <a:bodyPr/>
                    <a:lstStyle/>
                    <a:p>
                      <a:pPr algn="ctr"/>
                      <a:r>
                        <a:rPr lang="en-US" dirty="0" smtClean="0">
                          <a:solidFill>
                            <a:schemeClr val="bg1"/>
                          </a:solidFill>
                        </a:rPr>
                        <a:t>50.4%</a:t>
                      </a:r>
                      <a:endParaRPr lang="en-US" dirty="0">
                        <a:solidFill>
                          <a:schemeClr val="bg1"/>
                        </a:solidFill>
                      </a:endParaRPr>
                    </a:p>
                  </a:txBody>
                  <a:tcPr anchor="ctr">
                    <a:solidFill>
                      <a:srgbClr val="115894"/>
                    </a:solidFill>
                  </a:tcPr>
                </a:tc>
                <a:tc>
                  <a:txBody>
                    <a:bodyPr/>
                    <a:lstStyle/>
                    <a:p>
                      <a:pPr algn="ctr"/>
                      <a:r>
                        <a:rPr lang="en-US" dirty="0" smtClean="0">
                          <a:solidFill>
                            <a:schemeClr val="bg1"/>
                          </a:solidFill>
                        </a:rPr>
                        <a:t>65.8% </a:t>
                      </a:r>
                      <a:endParaRPr lang="en-US" dirty="0">
                        <a:solidFill>
                          <a:schemeClr val="bg1"/>
                        </a:solidFill>
                      </a:endParaRPr>
                    </a:p>
                  </a:txBody>
                  <a:tcPr anchor="ctr">
                    <a:solidFill>
                      <a:srgbClr val="115894"/>
                    </a:solidFill>
                  </a:tcPr>
                </a:tc>
                <a:tc>
                  <a:txBody>
                    <a:bodyPr/>
                    <a:lstStyle/>
                    <a:p>
                      <a:pPr algn="ctr"/>
                      <a:r>
                        <a:rPr lang="en-US" dirty="0" smtClean="0">
                          <a:solidFill>
                            <a:schemeClr val="bg1"/>
                          </a:solidFill>
                        </a:rPr>
                        <a:t>—</a:t>
                      </a:r>
                      <a:endParaRPr lang="en-US" dirty="0">
                        <a:solidFill>
                          <a:schemeClr val="bg1"/>
                        </a:solidFill>
                      </a:endParaRPr>
                    </a:p>
                  </a:txBody>
                  <a:tcPr anchor="ctr">
                    <a:solidFill>
                      <a:srgbClr val="115894"/>
                    </a:solidFill>
                  </a:tcPr>
                </a:tc>
                <a:tc>
                  <a:txBody>
                    <a:bodyPr/>
                    <a:lstStyle/>
                    <a:p>
                      <a:pPr algn="ctr"/>
                      <a:r>
                        <a:rPr lang="en-US" dirty="0" smtClean="0">
                          <a:solidFill>
                            <a:schemeClr val="bg1"/>
                          </a:solidFill>
                        </a:rPr>
                        <a:t>—</a:t>
                      </a:r>
                      <a:endParaRPr lang="en-US" dirty="0">
                        <a:solidFill>
                          <a:schemeClr val="bg1"/>
                        </a:solidFill>
                      </a:endParaRPr>
                    </a:p>
                  </a:txBody>
                  <a:tcPr anchor="ctr">
                    <a:solidFill>
                      <a:srgbClr val="115894"/>
                    </a:solidFill>
                  </a:tcPr>
                </a:tc>
              </a:tr>
            </a:tbl>
          </a:graphicData>
        </a:graphic>
      </p:graphicFrame>
      <p:sp>
        <p:nvSpPr>
          <p:cNvPr id="9" name="TextBox 8"/>
          <p:cNvSpPr txBox="1"/>
          <p:nvPr/>
        </p:nvSpPr>
        <p:spPr>
          <a:xfrm>
            <a:off x="543571" y="4914900"/>
            <a:ext cx="4714229" cy="338554"/>
          </a:xfrm>
          <a:prstGeom prst="rect">
            <a:avLst/>
          </a:prstGeom>
          <a:noFill/>
        </p:spPr>
        <p:txBody>
          <a:bodyPr wrap="square" rtlCol="0">
            <a:spAutoFit/>
          </a:bodyPr>
          <a:lstStyle/>
          <a:p>
            <a:r>
              <a:rPr lang="en-US" sz="1600" dirty="0">
                <a:solidFill>
                  <a:srgbClr val="FFFFFF"/>
                </a:solidFill>
              </a:rPr>
              <a:t>There was a 34% reduction in the risk of death.</a:t>
            </a:r>
          </a:p>
        </p:txBody>
      </p:sp>
    </p:spTree>
    <p:extLst>
      <p:ext uri="{BB962C8B-B14F-4D97-AF65-F5344CB8AC3E}">
        <p14:creationId xmlns:p14="http://schemas.microsoft.com/office/powerpoint/2010/main" val="4247972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CLEOPATRA: Updated Progression-Free Survival (Median follow-up: 30.1 months)</a:t>
            </a:r>
            <a:endParaRPr lang="en-US" dirty="0"/>
          </a:p>
        </p:txBody>
      </p:sp>
      <p:sp>
        <p:nvSpPr>
          <p:cNvPr id="3" name="TextBox 2"/>
          <p:cNvSpPr txBox="1"/>
          <p:nvPr/>
        </p:nvSpPr>
        <p:spPr>
          <a:xfrm>
            <a:off x="-1" y="6396335"/>
            <a:ext cx="7820121" cy="430887"/>
          </a:xfrm>
          <a:prstGeom prst="rect">
            <a:avLst/>
          </a:prstGeom>
          <a:noFill/>
        </p:spPr>
        <p:txBody>
          <a:bodyPr wrap="square" lIns="182880" tIns="91440" bIns="91440" rtlCol="0">
            <a:spAutoFit/>
          </a:bodyPr>
          <a:lstStyle/>
          <a:p>
            <a:r>
              <a:rPr lang="en-US" sz="1600" dirty="0" smtClean="0">
                <a:solidFill>
                  <a:srgbClr val="FFFFFF"/>
                </a:solidFill>
              </a:rPr>
              <a:t>Swain SM et al. Lancet </a:t>
            </a:r>
            <a:r>
              <a:rPr lang="en-US" sz="1600" dirty="0" err="1" smtClean="0">
                <a:solidFill>
                  <a:srgbClr val="FFFFFF"/>
                </a:solidFill>
              </a:rPr>
              <a:t>Oncol</a:t>
            </a:r>
            <a:r>
              <a:rPr lang="en-US" sz="1600" dirty="0" smtClean="0">
                <a:solidFill>
                  <a:srgbClr val="FFFFFF"/>
                </a:solidFill>
              </a:rPr>
              <a:t> 2013;14</a:t>
            </a:r>
            <a:r>
              <a:rPr lang="en-US" sz="1600" dirty="0">
                <a:solidFill>
                  <a:srgbClr val="FFFFFF"/>
                </a:solidFill>
              </a:rPr>
              <a:t>(6):461-71.</a:t>
            </a:r>
          </a:p>
        </p:txBody>
      </p:sp>
      <p:sp>
        <p:nvSpPr>
          <p:cNvPr id="6" name="Rectangle 33"/>
          <p:cNvSpPr>
            <a:spLocks noChangeArrowheads="1"/>
          </p:cNvSpPr>
          <p:nvPr/>
        </p:nvSpPr>
        <p:spPr bwMode="auto">
          <a:xfrm>
            <a:off x="391171" y="1903124"/>
            <a:ext cx="8371829" cy="2364076"/>
          </a:xfrm>
          <a:prstGeom prst="rect">
            <a:avLst/>
          </a:prstGeom>
          <a:solidFill>
            <a:srgbClr val="9CCBE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ea typeface="ヒラギノ角ゴ Pro W3" charset="0"/>
              <a:cs typeface="ヒラギノ角ゴ Pro W3" charset="0"/>
            </a:endParaRPr>
          </a:p>
        </p:txBody>
      </p:sp>
      <p:graphicFrame>
        <p:nvGraphicFramePr>
          <p:cNvPr id="7" name="Content Placeholder 4"/>
          <p:cNvGraphicFramePr>
            <a:graphicFrameLocks noGrp="1"/>
          </p:cNvGraphicFramePr>
          <p:nvPr>
            <p:ph idx="1"/>
            <p:extLst>
              <p:ext uri="{D42A27DB-BD31-4B8C-83A1-F6EECF244321}">
                <p14:modId xmlns:p14="http://schemas.microsoft.com/office/powerpoint/2010/main" val="1665165046"/>
              </p:ext>
            </p:extLst>
          </p:nvPr>
        </p:nvGraphicFramePr>
        <p:xfrm>
          <a:off x="543571" y="2082800"/>
          <a:ext cx="8054329" cy="1981200"/>
        </p:xfrm>
        <a:graphic>
          <a:graphicData uri="http://schemas.openxmlformats.org/drawingml/2006/table">
            <a:tbl>
              <a:tblPr firstRow="1" bandRow="1">
                <a:tableStyleId>{5C22544A-7EE6-4342-B048-85BDC9FD1C3A}</a:tableStyleId>
              </a:tblPr>
              <a:tblGrid>
                <a:gridCol w="1981200"/>
                <a:gridCol w="2326629"/>
                <a:gridCol w="2108200"/>
                <a:gridCol w="1638300"/>
              </a:tblGrid>
              <a:tr h="1397000">
                <a:tc>
                  <a:txBody>
                    <a:bodyPr/>
                    <a:lstStyle/>
                    <a:p>
                      <a:r>
                        <a:rPr lang="en-US" dirty="0" smtClean="0">
                          <a:solidFill>
                            <a:srgbClr val="ECBB33"/>
                          </a:solidFill>
                        </a:rPr>
                        <a:t>Outcome </a:t>
                      </a:r>
                      <a:endParaRPr lang="en-US" dirty="0">
                        <a:solidFill>
                          <a:srgbClr val="ECBB33"/>
                        </a:solidFill>
                      </a:endParaRPr>
                    </a:p>
                  </a:txBody>
                  <a:tcPr anchor="b">
                    <a:solidFill>
                      <a:srgbClr val="012A50"/>
                    </a:solidFill>
                  </a:tcPr>
                </a:tc>
                <a:tc>
                  <a:txBody>
                    <a:bodyPr/>
                    <a:lstStyle/>
                    <a:p>
                      <a:pPr algn="ctr"/>
                      <a:r>
                        <a:rPr lang="en-US" dirty="0" err="1" smtClean="0">
                          <a:solidFill>
                            <a:srgbClr val="ECBB33"/>
                          </a:solidFill>
                        </a:rPr>
                        <a:t>Pertuzumab</a:t>
                      </a:r>
                      <a:r>
                        <a:rPr lang="en-US" dirty="0" smtClean="0">
                          <a:solidFill>
                            <a:srgbClr val="ECBB33"/>
                          </a:solidFill>
                        </a:rPr>
                        <a:t>/</a:t>
                      </a:r>
                      <a:r>
                        <a:rPr lang="en-US" dirty="0" err="1" smtClean="0">
                          <a:solidFill>
                            <a:srgbClr val="ECBB33"/>
                          </a:solidFill>
                        </a:rPr>
                        <a:t>trastuzumab</a:t>
                      </a:r>
                      <a:r>
                        <a:rPr lang="en-US" dirty="0" smtClean="0">
                          <a:solidFill>
                            <a:srgbClr val="ECBB33"/>
                          </a:solidFill>
                        </a:rPr>
                        <a:t>/</a:t>
                      </a:r>
                      <a:r>
                        <a:rPr lang="en-US" dirty="0" err="1" smtClean="0">
                          <a:solidFill>
                            <a:srgbClr val="ECBB33"/>
                          </a:solidFill>
                        </a:rPr>
                        <a:t>docetaxel</a:t>
                      </a:r>
                      <a:r>
                        <a:rPr lang="en-US" dirty="0" smtClean="0">
                          <a:solidFill>
                            <a:srgbClr val="ECBB33"/>
                          </a:solidFill>
                        </a:rPr>
                        <a:t> </a:t>
                      </a:r>
                      <a:br>
                        <a:rPr lang="en-US" dirty="0" smtClean="0">
                          <a:solidFill>
                            <a:srgbClr val="ECBB33"/>
                          </a:solidFill>
                        </a:rPr>
                      </a:br>
                      <a:r>
                        <a:rPr lang="en-US" dirty="0" smtClean="0">
                          <a:solidFill>
                            <a:srgbClr val="ECBB33"/>
                          </a:solidFill>
                        </a:rPr>
                        <a:t>(n = 402) </a:t>
                      </a:r>
                      <a:endParaRPr lang="en-US" dirty="0">
                        <a:solidFill>
                          <a:srgbClr val="ECBB33"/>
                        </a:solidFill>
                      </a:endParaRPr>
                    </a:p>
                  </a:txBody>
                  <a:tcPr anchor="b">
                    <a:solidFill>
                      <a:srgbClr val="012A50"/>
                    </a:solidFill>
                  </a:tcPr>
                </a:tc>
                <a:tc>
                  <a:txBody>
                    <a:bodyPr/>
                    <a:lstStyle/>
                    <a:p>
                      <a:pPr algn="ctr"/>
                      <a:r>
                        <a:rPr lang="en-US" dirty="0" smtClean="0">
                          <a:solidFill>
                            <a:srgbClr val="ECBB33"/>
                          </a:solidFill>
                        </a:rPr>
                        <a:t>Placebo/</a:t>
                      </a:r>
                      <a:r>
                        <a:rPr lang="en-US" dirty="0" err="1" smtClean="0">
                          <a:solidFill>
                            <a:srgbClr val="ECBB33"/>
                          </a:solidFill>
                        </a:rPr>
                        <a:t>trastuzumab</a:t>
                      </a:r>
                      <a:r>
                        <a:rPr lang="en-US" dirty="0" smtClean="0">
                          <a:solidFill>
                            <a:srgbClr val="ECBB33"/>
                          </a:solidFill>
                        </a:rPr>
                        <a:t>/</a:t>
                      </a:r>
                      <a:r>
                        <a:rPr lang="en-US" dirty="0" err="1" smtClean="0">
                          <a:solidFill>
                            <a:srgbClr val="ECBB33"/>
                          </a:solidFill>
                        </a:rPr>
                        <a:t>docetaxel</a:t>
                      </a:r>
                      <a:r>
                        <a:rPr lang="en-US" dirty="0" smtClean="0">
                          <a:solidFill>
                            <a:srgbClr val="ECBB33"/>
                          </a:solidFill>
                        </a:rPr>
                        <a:t> </a:t>
                      </a:r>
                      <a:br>
                        <a:rPr lang="en-US" dirty="0" smtClean="0">
                          <a:solidFill>
                            <a:srgbClr val="ECBB33"/>
                          </a:solidFill>
                        </a:rPr>
                      </a:br>
                      <a:r>
                        <a:rPr lang="en-US" dirty="0" smtClean="0">
                          <a:solidFill>
                            <a:srgbClr val="ECBB33"/>
                          </a:solidFill>
                        </a:rPr>
                        <a:t>(n = 406) </a:t>
                      </a:r>
                      <a:endParaRPr lang="en-US" dirty="0">
                        <a:solidFill>
                          <a:srgbClr val="ECBB33"/>
                        </a:solidFill>
                      </a:endParaRPr>
                    </a:p>
                  </a:txBody>
                  <a:tcPr anchor="b">
                    <a:solidFill>
                      <a:srgbClr val="012A50"/>
                    </a:solidFill>
                  </a:tcPr>
                </a:tc>
                <a:tc>
                  <a:txBody>
                    <a:bodyPr/>
                    <a:lstStyle/>
                    <a:p>
                      <a:pPr algn="ctr"/>
                      <a:r>
                        <a:rPr lang="en-US" dirty="0" smtClean="0">
                          <a:solidFill>
                            <a:srgbClr val="ECBB33"/>
                          </a:solidFill>
                        </a:rPr>
                        <a:t>Hazard ratio </a:t>
                      </a:r>
                      <a:endParaRPr lang="en-US" dirty="0">
                        <a:solidFill>
                          <a:srgbClr val="ECBB33"/>
                        </a:solidFill>
                      </a:endParaRPr>
                    </a:p>
                  </a:txBody>
                  <a:tcPr anchor="b">
                    <a:solidFill>
                      <a:srgbClr val="012A50"/>
                    </a:solidFill>
                  </a:tcPr>
                </a:tc>
              </a:tr>
              <a:tr h="584200">
                <a:tc>
                  <a:txBody>
                    <a:bodyPr/>
                    <a:lstStyle/>
                    <a:p>
                      <a:r>
                        <a:rPr lang="en-US" dirty="0" smtClean="0">
                          <a:solidFill>
                            <a:schemeClr val="bg1"/>
                          </a:solidFill>
                        </a:rPr>
                        <a:t>Median PFS</a:t>
                      </a:r>
                      <a:endParaRPr lang="en-US" dirty="0">
                        <a:solidFill>
                          <a:schemeClr val="bg1"/>
                        </a:solidFill>
                      </a:endParaRPr>
                    </a:p>
                  </a:txBody>
                  <a:tcPr anchor="ctr">
                    <a:solidFill>
                      <a:srgbClr val="115894"/>
                    </a:solidFill>
                  </a:tcPr>
                </a:tc>
                <a:tc>
                  <a:txBody>
                    <a:bodyPr/>
                    <a:lstStyle/>
                    <a:p>
                      <a:pPr algn="ctr"/>
                      <a:r>
                        <a:rPr lang="en-US" dirty="0" smtClean="0">
                          <a:solidFill>
                            <a:schemeClr val="bg1"/>
                          </a:solidFill>
                        </a:rPr>
                        <a:t>18.7 months</a:t>
                      </a:r>
                      <a:endParaRPr lang="en-US" dirty="0">
                        <a:solidFill>
                          <a:schemeClr val="bg1"/>
                        </a:solidFill>
                      </a:endParaRPr>
                    </a:p>
                  </a:txBody>
                  <a:tcPr anchor="ctr">
                    <a:solidFill>
                      <a:srgbClr val="115894"/>
                    </a:solidFill>
                  </a:tcPr>
                </a:tc>
                <a:tc>
                  <a:txBody>
                    <a:bodyPr/>
                    <a:lstStyle/>
                    <a:p>
                      <a:pPr algn="ctr"/>
                      <a:r>
                        <a:rPr lang="en-US" dirty="0" smtClean="0">
                          <a:solidFill>
                            <a:schemeClr val="bg1"/>
                          </a:solidFill>
                        </a:rPr>
                        <a:t>12.4 months</a:t>
                      </a:r>
                      <a:endParaRPr lang="en-US" dirty="0">
                        <a:solidFill>
                          <a:schemeClr val="bg1"/>
                        </a:solidFill>
                      </a:endParaRPr>
                    </a:p>
                  </a:txBody>
                  <a:tcPr anchor="ctr">
                    <a:solidFill>
                      <a:srgbClr val="115894"/>
                    </a:solidFill>
                  </a:tcPr>
                </a:tc>
                <a:tc>
                  <a:txBody>
                    <a:bodyPr/>
                    <a:lstStyle/>
                    <a:p>
                      <a:pPr algn="ctr"/>
                      <a:r>
                        <a:rPr lang="en-US" dirty="0" smtClean="0">
                          <a:solidFill>
                            <a:schemeClr val="bg1"/>
                          </a:solidFill>
                        </a:rPr>
                        <a:t>0.69</a:t>
                      </a:r>
                      <a:endParaRPr lang="en-US" dirty="0">
                        <a:solidFill>
                          <a:schemeClr val="bg1"/>
                        </a:solidFill>
                      </a:endParaRPr>
                    </a:p>
                  </a:txBody>
                  <a:tcPr anchor="ctr">
                    <a:solidFill>
                      <a:srgbClr val="115894"/>
                    </a:solidFill>
                  </a:tcPr>
                </a:tc>
              </a:tr>
            </a:tbl>
          </a:graphicData>
        </a:graphic>
      </p:graphicFrame>
      <p:sp>
        <p:nvSpPr>
          <p:cNvPr id="8" name="TextBox 7"/>
          <p:cNvSpPr txBox="1"/>
          <p:nvPr/>
        </p:nvSpPr>
        <p:spPr>
          <a:xfrm>
            <a:off x="543571" y="4622512"/>
            <a:ext cx="7914629" cy="584776"/>
          </a:xfrm>
          <a:prstGeom prst="rect">
            <a:avLst/>
          </a:prstGeom>
          <a:noFill/>
        </p:spPr>
        <p:txBody>
          <a:bodyPr wrap="square" rtlCol="0">
            <a:spAutoFit/>
          </a:bodyPr>
          <a:lstStyle/>
          <a:p>
            <a:r>
              <a:rPr lang="en-US" sz="1600" dirty="0">
                <a:solidFill>
                  <a:srgbClr val="FFFFFF"/>
                </a:solidFill>
              </a:rPr>
              <a:t>There was a 31% reduction in the risk of disease progression with the addition of </a:t>
            </a:r>
            <a:r>
              <a:rPr lang="en-US" sz="1600" dirty="0" err="1">
                <a:solidFill>
                  <a:srgbClr val="FFFFFF"/>
                </a:solidFill>
              </a:rPr>
              <a:t>pertuzumab</a:t>
            </a:r>
            <a:r>
              <a:rPr lang="en-US" sz="1600" dirty="0">
                <a:solidFill>
                  <a:srgbClr val="FFFFFF"/>
                </a:solidFill>
              </a:rPr>
              <a:t>.</a:t>
            </a:r>
          </a:p>
        </p:txBody>
      </p:sp>
    </p:spTree>
    <p:extLst>
      <p:ext uri="{BB962C8B-B14F-4D97-AF65-F5344CB8AC3E}">
        <p14:creationId xmlns:p14="http://schemas.microsoft.com/office/powerpoint/2010/main" val="890414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3"/>
          <p:cNvSpPr>
            <a:spLocks noChangeArrowheads="1"/>
          </p:cNvSpPr>
          <p:nvPr/>
        </p:nvSpPr>
        <p:spPr bwMode="auto">
          <a:xfrm>
            <a:off x="569576" y="2078182"/>
            <a:ext cx="7981757" cy="2971030"/>
          </a:xfrm>
          <a:prstGeom prst="rect">
            <a:avLst/>
          </a:prstGeom>
          <a:solidFill>
            <a:srgbClr val="9CCBE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ea typeface="ヒラギノ角ゴ Pro W3" charset="0"/>
              <a:cs typeface="ヒラギノ角ゴ Pro W3" charset="0"/>
            </a:endParaRPr>
          </a:p>
        </p:txBody>
      </p:sp>
      <p:sp>
        <p:nvSpPr>
          <p:cNvPr id="3" name="Title 2"/>
          <p:cNvSpPr>
            <a:spLocks noGrp="1"/>
          </p:cNvSpPr>
          <p:nvPr>
            <p:ph type="title"/>
          </p:nvPr>
        </p:nvSpPr>
        <p:spPr/>
        <p:txBody>
          <a:bodyPr/>
          <a:lstStyle/>
          <a:p>
            <a:r>
              <a:rPr lang="en-US" dirty="0" smtClean="0"/>
              <a:t>CLEOPATRA: Response and Survival Analyses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49911475"/>
              </p:ext>
            </p:extLst>
          </p:nvPr>
        </p:nvGraphicFramePr>
        <p:xfrm>
          <a:off x="685800" y="2183464"/>
          <a:ext cx="7772400" cy="2758276"/>
        </p:xfrm>
        <a:graphic>
          <a:graphicData uri="http://schemas.openxmlformats.org/drawingml/2006/table">
            <a:tbl>
              <a:tblPr firstRow="1" bandRow="1">
                <a:tableStyleId>{21E4AEA4-8DFA-4A89-87EB-49C32662AFE0}</a:tableStyleId>
              </a:tblPr>
              <a:tblGrid>
                <a:gridCol w="2590800"/>
                <a:gridCol w="2590800"/>
                <a:gridCol w="2590800"/>
              </a:tblGrid>
              <a:tr h="689569">
                <a:tc>
                  <a:txBody>
                    <a:bodyPr/>
                    <a:lstStyle/>
                    <a:p>
                      <a:r>
                        <a:rPr lang="en-US" sz="2400" dirty="0" smtClean="0">
                          <a:solidFill>
                            <a:srgbClr val="E8AF2B"/>
                          </a:solidFill>
                        </a:rPr>
                        <a:t>Endpoint</a:t>
                      </a:r>
                      <a:endParaRPr lang="en-US" sz="2400" dirty="0">
                        <a:solidFill>
                          <a:srgbClr val="E8AF2B"/>
                        </a:solidFill>
                      </a:endParaRPr>
                    </a:p>
                  </a:txBody>
                  <a:tcPr anchor="b">
                    <a:solidFill>
                      <a:srgbClr val="012A50"/>
                    </a:solidFill>
                  </a:tcPr>
                </a:tc>
                <a:tc>
                  <a:txBody>
                    <a:bodyPr/>
                    <a:lstStyle/>
                    <a:p>
                      <a:pPr algn="ctr"/>
                      <a:r>
                        <a:rPr lang="en-US" sz="2400" dirty="0" err="1" smtClean="0">
                          <a:solidFill>
                            <a:srgbClr val="E8AF2B"/>
                          </a:solidFill>
                        </a:rPr>
                        <a:t>Ptz</a:t>
                      </a:r>
                      <a:r>
                        <a:rPr lang="en-US" sz="2400" dirty="0" smtClean="0">
                          <a:solidFill>
                            <a:srgbClr val="E8AF2B"/>
                          </a:solidFill>
                        </a:rPr>
                        <a:t> + T + D</a:t>
                      </a:r>
                      <a:endParaRPr lang="en-US" sz="2400" dirty="0">
                        <a:solidFill>
                          <a:srgbClr val="E8AF2B"/>
                        </a:solidFill>
                      </a:endParaRPr>
                    </a:p>
                  </a:txBody>
                  <a:tcPr anchor="b">
                    <a:solidFill>
                      <a:srgbClr val="012A50"/>
                    </a:solidFill>
                  </a:tcPr>
                </a:tc>
                <a:tc>
                  <a:txBody>
                    <a:bodyPr/>
                    <a:lstStyle/>
                    <a:p>
                      <a:pPr algn="ctr"/>
                      <a:r>
                        <a:rPr lang="en-US" sz="2400" dirty="0" err="1" smtClean="0">
                          <a:solidFill>
                            <a:srgbClr val="E8AF2B"/>
                          </a:solidFill>
                        </a:rPr>
                        <a:t>Pla</a:t>
                      </a:r>
                      <a:r>
                        <a:rPr lang="en-US" sz="2400" dirty="0" smtClean="0">
                          <a:solidFill>
                            <a:srgbClr val="E8AF2B"/>
                          </a:solidFill>
                        </a:rPr>
                        <a:t> + T + D</a:t>
                      </a:r>
                      <a:endParaRPr lang="en-US" sz="2400" dirty="0">
                        <a:solidFill>
                          <a:srgbClr val="E8AF2B"/>
                        </a:solidFill>
                      </a:endParaRPr>
                    </a:p>
                  </a:txBody>
                  <a:tcPr anchor="b">
                    <a:solidFill>
                      <a:srgbClr val="012A50"/>
                    </a:solidFill>
                  </a:tcPr>
                </a:tc>
              </a:tr>
              <a:tr h="689569">
                <a:tc>
                  <a:txBody>
                    <a:bodyPr/>
                    <a:lstStyle/>
                    <a:p>
                      <a:r>
                        <a:rPr lang="en-US" sz="2400" dirty="0" smtClean="0">
                          <a:solidFill>
                            <a:srgbClr val="FFFFFF"/>
                          </a:solidFill>
                        </a:rPr>
                        <a:t>3-yrs</a:t>
                      </a:r>
                      <a:r>
                        <a:rPr lang="en-US" sz="2400" baseline="0" dirty="0" smtClean="0">
                          <a:solidFill>
                            <a:srgbClr val="FFFFFF"/>
                          </a:solidFill>
                        </a:rPr>
                        <a:t> OS</a:t>
                      </a:r>
                      <a:endParaRPr lang="en-US" sz="2400" dirty="0">
                        <a:solidFill>
                          <a:srgbClr val="FFFFFF"/>
                        </a:solidFill>
                      </a:endParaRPr>
                    </a:p>
                  </a:txBody>
                  <a:tcPr anchor="ctr">
                    <a:solidFill>
                      <a:srgbClr val="115894"/>
                    </a:solidFill>
                  </a:tcPr>
                </a:tc>
                <a:tc>
                  <a:txBody>
                    <a:bodyPr/>
                    <a:lstStyle/>
                    <a:p>
                      <a:pPr algn="ctr"/>
                      <a:r>
                        <a:rPr lang="en-US" sz="2400" dirty="0" smtClean="0">
                          <a:solidFill>
                            <a:srgbClr val="FFFFFF"/>
                          </a:solidFill>
                        </a:rPr>
                        <a:t>66%</a:t>
                      </a:r>
                      <a:endParaRPr lang="en-US" sz="2400" dirty="0">
                        <a:solidFill>
                          <a:srgbClr val="FFFFFF"/>
                        </a:solidFill>
                      </a:endParaRPr>
                    </a:p>
                  </a:txBody>
                  <a:tcPr anchor="ctr">
                    <a:solidFill>
                      <a:srgbClr val="115894"/>
                    </a:solidFill>
                  </a:tcPr>
                </a:tc>
                <a:tc>
                  <a:txBody>
                    <a:bodyPr/>
                    <a:lstStyle/>
                    <a:p>
                      <a:pPr algn="ctr"/>
                      <a:r>
                        <a:rPr lang="en-US" sz="2400" dirty="0" smtClean="0">
                          <a:solidFill>
                            <a:srgbClr val="FFFFFF"/>
                          </a:solidFill>
                        </a:rPr>
                        <a:t>50%</a:t>
                      </a:r>
                      <a:endParaRPr lang="en-US" sz="2400" dirty="0">
                        <a:solidFill>
                          <a:srgbClr val="FFFFFF"/>
                        </a:solidFill>
                      </a:endParaRPr>
                    </a:p>
                  </a:txBody>
                  <a:tcPr anchor="ctr">
                    <a:solidFill>
                      <a:srgbClr val="115894"/>
                    </a:solidFill>
                  </a:tcPr>
                </a:tc>
              </a:tr>
              <a:tr h="689569">
                <a:tc>
                  <a:txBody>
                    <a:bodyPr/>
                    <a:lstStyle/>
                    <a:p>
                      <a:r>
                        <a:rPr lang="en-US" sz="2400" dirty="0" smtClean="0">
                          <a:solidFill>
                            <a:srgbClr val="FFFFFF"/>
                          </a:solidFill>
                        </a:rPr>
                        <a:t>Median PFS</a:t>
                      </a:r>
                      <a:endParaRPr lang="en-US" sz="2400" dirty="0">
                        <a:solidFill>
                          <a:srgbClr val="FFFFFF"/>
                        </a:solidFill>
                      </a:endParaRPr>
                    </a:p>
                  </a:txBody>
                  <a:tcPr anchor="ctr">
                    <a:solidFill>
                      <a:srgbClr val="115894"/>
                    </a:solidFill>
                  </a:tcPr>
                </a:tc>
                <a:tc>
                  <a:txBody>
                    <a:bodyPr/>
                    <a:lstStyle/>
                    <a:p>
                      <a:pPr algn="ctr"/>
                      <a:r>
                        <a:rPr lang="en-US" sz="2400" dirty="0" smtClean="0">
                          <a:solidFill>
                            <a:srgbClr val="FFFFFF"/>
                          </a:solidFill>
                        </a:rPr>
                        <a:t>19 </a:t>
                      </a:r>
                      <a:r>
                        <a:rPr lang="en-US" sz="2400" dirty="0" err="1" smtClean="0">
                          <a:solidFill>
                            <a:srgbClr val="FFFFFF"/>
                          </a:solidFill>
                        </a:rPr>
                        <a:t>mos</a:t>
                      </a:r>
                      <a:endParaRPr lang="en-US" sz="2400" dirty="0">
                        <a:solidFill>
                          <a:srgbClr val="FFFFFF"/>
                        </a:solidFill>
                      </a:endParaRPr>
                    </a:p>
                  </a:txBody>
                  <a:tcPr anchor="ctr">
                    <a:solidFill>
                      <a:srgbClr val="115894"/>
                    </a:solidFill>
                  </a:tcPr>
                </a:tc>
                <a:tc>
                  <a:txBody>
                    <a:bodyPr/>
                    <a:lstStyle/>
                    <a:p>
                      <a:pPr algn="ctr"/>
                      <a:r>
                        <a:rPr lang="en-US" sz="2400" dirty="0" smtClean="0">
                          <a:solidFill>
                            <a:srgbClr val="FFFFFF"/>
                          </a:solidFill>
                        </a:rPr>
                        <a:t>12 </a:t>
                      </a:r>
                      <a:r>
                        <a:rPr lang="en-US" sz="2400" dirty="0" err="1" smtClean="0">
                          <a:solidFill>
                            <a:srgbClr val="FFFFFF"/>
                          </a:solidFill>
                        </a:rPr>
                        <a:t>mos</a:t>
                      </a:r>
                      <a:endParaRPr lang="en-US" sz="2400" dirty="0">
                        <a:solidFill>
                          <a:srgbClr val="FFFFFF"/>
                        </a:solidFill>
                      </a:endParaRPr>
                    </a:p>
                  </a:txBody>
                  <a:tcPr anchor="ctr">
                    <a:solidFill>
                      <a:srgbClr val="115894"/>
                    </a:solidFill>
                  </a:tcPr>
                </a:tc>
              </a:tr>
              <a:tr h="689569">
                <a:tc>
                  <a:txBody>
                    <a:bodyPr/>
                    <a:lstStyle/>
                    <a:p>
                      <a:r>
                        <a:rPr lang="en-US" sz="2400" dirty="0" smtClean="0">
                          <a:solidFill>
                            <a:srgbClr val="FFFFFF"/>
                          </a:solidFill>
                        </a:rPr>
                        <a:t>ORR</a:t>
                      </a:r>
                      <a:endParaRPr lang="en-US" sz="2400" dirty="0">
                        <a:solidFill>
                          <a:srgbClr val="FFFFFF"/>
                        </a:solidFill>
                      </a:endParaRPr>
                    </a:p>
                  </a:txBody>
                  <a:tcPr anchor="ctr">
                    <a:solidFill>
                      <a:srgbClr val="115894"/>
                    </a:solidFill>
                  </a:tcPr>
                </a:tc>
                <a:tc>
                  <a:txBody>
                    <a:bodyPr/>
                    <a:lstStyle/>
                    <a:p>
                      <a:pPr algn="ctr"/>
                      <a:r>
                        <a:rPr lang="en-US" sz="2400" dirty="0" smtClean="0">
                          <a:solidFill>
                            <a:srgbClr val="FFFFFF"/>
                          </a:solidFill>
                        </a:rPr>
                        <a:t>80%</a:t>
                      </a:r>
                      <a:endParaRPr lang="en-US" sz="2400" dirty="0">
                        <a:solidFill>
                          <a:srgbClr val="FFFFFF"/>
                        </a:solidFill>
                      </a:endParaRPr>
                    </a:p>
                  </a:txBody>
                  <a:tcPr anchor="ctr">
                    <a:solidFill>
                      <a:srgbClr val="115894"/>
                    </a:solidFill>
                  </a:tcPr>
                </a:tc>
                <a:tc>
                  <a:txBody>
                    <a:bodyPr/>
                    <a:lstStyle/>
                    <a:p>
                      <a:pPr algn="ctr"/>
                      <a:r>
                        <a:rPr lang="en-US" sz="2400" dirty="0" smtClean="0">
                          <a:solidFill>
                            <a:srgbClr val="FFFFFF"/>
                          </a:solidFill>
                        </a:rPr>
                        <a:t>69%</a:t>
                      </a:r>
                      <a:endParaRPr lang="en-US" sz="2400" dirty="0">
                        <a:solidFill>
                          <a:srgbClr val="FFFFFF"/>
                        </a:solidFill>
                      </a:endParaRPr>
                    </a:p>
                  </a:txBody>
                  <a:tcPr anchor="ctr">
                    <a:solidFill>
                      <a:srgbClr val="115894"/>
                    </a:solidFill>
                  </a:tcPr>
                </a:tc>
              </a:tr>
            </a:tbl>
          </a:graphicData>
        </a:graphic>
      </p:graphicFrame>
      <p:sp>
        <p:nvSpPr>
          <p:cNvPr id="5" name="TextBox 4"/>
          <p:cNvSpPr txBox="1"/>
          <p:nvPr/>
        </p:nvSpPr>
        <p:spPr>
          <a:xfrm>
            <a:off x="0" y="6146105"/>
            <a:ext cx="8458200" cy="738664"/>
          </a:xfrm>
          <a:prstGeom prst="rect">
            <a:avLst/>
          </a:prstGeom>
          <a:noFill/>
        </p:spPr>
        <p:txBody>
          <a:bodyPr wrap="square" lIns="182880" tIns="91440" bIns="91440" rtlCol="0">
            <a:spAutoFit/>
          </a:bodyPr>
          <a:lstStyle/>
          <a:p>
            <a:r>
              <a:rPr lang="da-DK" dirty="0" err="1">
                <a:solidFill>
                  <a:schemeClr val="bg1"/>
                </a:solidFill>
                <a:cs typeface="Calibri"/>
              </a:rPr>
              <a:t>Baselga</a:t>
            </a:r>
            <a:r>
              <a:rPr lang="da-DK" dirty="0">
                <a:solidFill>
                  <a:schemeClr val="bg1"/>
                </a:solidFill>
                <a:cs typeface="Calibri"/>
              </a:rPr>
              <a:t> J et al. </a:t>
            </a:r>
            <a:r>
              <a:rPr lang="da-DK" i="1" dirty="0">
                <a:solidFill>
                  <a:schemeClr val="bg1"/>
                </a:solidFill>
                <a:cs typeface="Calibri"/>
              </a:rPr>
              <a:t>N </a:t>
            </a:r>
            <a:r>
              <a:rPr lang="da-DK" i="1" dirty="0" err="1">
                <a:solidFill>
                  <a:schemeClr val="bg1"/>
                </a:solidFill>
                <a:cs typeface="Calibri"/>
              </a:rPr>
              <a:t>Engl</a:t>
            </a:r>
            <a:r>
              <a:rPr lang="da-DK" i="1" dirty="0">
                <a:solidFill>
                  <a:schemeClr val="bg1"/>
                </a:solidFill>
                <a:cs typeface="Calibri"/>
              </a:rPr>
              <a:t> J Med </a:t>
            </a:r>
            <a:r>
              <a:rPr lang="da-DK" dirty="0">
                <a:solidFill>
                  <a:schemeClr val="bg1"/>
                </a:solidFill>
                <a:cs typeface="Calibri"/>
              </a:rPr>
              <a:t>2012;366(2):109-19</a:t>
            </a:r>
            <a:r>
              <a:rPr lang="en-US" dirty="0" smtClean="0">
                <a:solidFill>
                  <a:schemeClr val="bg1"/>
                </a:solidFill>
                <a:cs typeface="Calibri"/>
              </a:rPr>
              <a:t>.</a:t>
            </a:r>
          </a:p>
          <a:p>
            <a:r>
              <a:rPr lang="en-US" dirty="0">
                <a:solidFill>
                  <a:schemeClr val="bg1"/>
                </a:solidFill>
              </a:rPr>
              <a:t>Swain SM et al. Lancet </a:t>
            </a:r>
            <a:r>
              <a:rPr lang="en-US" dirty="0" err="1">
                <a:solidFill>
                  <a:schemeClr val="bg1"/>
                </a:solidFill>
              </a:rPr>
              <a:t>Oncol</a:t>
            </a:r>
            <a:r>
              <a:rPr lang="en-US" dirty="0">
                <a:solidFill>
                  <a:schemeClr val="bg1"/>
                </a:solidFill>
              </a:rPr>
              <a:t> </a:t>
            </a:r>
            <a:r>
              <a:rPr lang="en-US" dirty="0" smtClean="0">
                <a:solidFill>
                  <a:srgbClr val="FFFFFF"/>
                </a:solidFill>
              </a:rPr>
              <a:t>2013</a:t>
            </a:r>
            <a:r>
              <a:rPr lang="en-US" dirty="0">
                <a:solidFill>
                  <a:srgbClr val="FFFFFF"/>
                </a:solidFill>
              </a:rPr>
              <a:t>;14(6):461-71.</a:t>
            </a:r>
          </a:p>
        </p:txBody>
      </p:sp>
    </p:spTree>
    <p:extLst>
      <p:ext uri="{BB962C8B-B14F-4D97-AF65-F5344CB8AC3E}">
        <p14:creationId xmlns:p14="http://schemas.microsoft.com/office/powerpoint/2010/main" val="209165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CLEOPATRA Safety Analysis</a:t>
            </a:r>
          </a:p>
        </p:txBody>
      </p:sp>
      <p:sp>
        <p:nvSpPr>
          <p:cNvPr id="5" name="Content Placeholder 4"/>
          <p:cNvSpPr>
            <a:spLocks noGrp="1"/>
          </p:cNvSpPr>
          <p:nvPr>
            <p:ph idx="1"/>
          </p:nvPr>
        </p:nvSpPr>
        <p:spPr/>
        <p:txBody>
          <a:bodyPr>
            <a:normAutofit/>
          </a:bodyPr>
          <a:lstStyle/>
          <a:p>
            <a:pPr>
              <a:spcBef>
                <a:spcPts val="1200"/>
              </a:spcBef>
            </a:pPr>
            <a:r>
              <a:rPr lang="en-US" dirty="0" smtClean="0"/>
              <a:t>Safety profile similar between groups</a:t>
            </a:r>
          </a:p>
          <a:p>
            <a:pPr>
              <a:spcBef>
                <a:spcPts val="1200"/>
              </a:spcBef>
            </a:pPr>
            <a:r>
              <a:rPr lang="en-US" dirty="0" smtClean="0"/>
              <a:t>No increase in left ventricular systolic dysfunction with the addition of </a:t>
            </a:r>
            <a:r>
              <a:rPr lang="en-US" dirty="0" err="1" smtClean="0"/>
              <a:t>pertuzumab</a:t>
            </a:r>
            <a:endParaRPr lang="en-US" dirty="0" smtClean="0"/>
          </a:p>
          <a:p>
            <a:pPr>
              <a:spcBef>
                <a:spcPts val="1200"/>
              </a:spcBef>
            </a:pPr>
            <a:r>
              <a:rPr lang="en-US" dirty="0" smtClean="0"/>
              <a:t>Increased incidence of ≥ Grade 3 AEs with </a:t>
            </a:r>
            <a:r>
              <a:rPr lang="en-US" dirty="0" err="1" smtClean="0"/>
              <a:t>pertuzumab</a:t>
            </a:r>
            <a:endParaRPr lang="en-US" dirty="0" smtClean="0"/>
          </a:p>
          <a:p>
            <a:pPr lvl="1">
              <a:spcBef>
                <a:spcPts val="1200"/>
              </a:spcBef>
            </a:pPr>
            <a:r>
              <a:rPr lang="en-US" dirty="0" smtClean="0"/>
              <a:t>Diarrhea: 8% </a:t>
            </a:r>
            <a:r>
              <a:rPr lang="en-US" dirty="0" err="1" smtClean="0"/>
              <a:t>vs</a:t>
            </a:r>
            <a:r>
              <a:rPr lang="en-US" dirty="0" smtClean="0"/>
              <a:t> 5% </a:t>
            </a:r>
          </a:p>
          <a:p>
            <a:pPr lvl="1">
              <a:spcBef>
                <a:spcPts val="1200"/>
              </a:spcBef>
            </a:pPr>
            <a:r>
              <a:rPr lang="en-US" dirty="0" smtClean="0"/>
              <a:t>Febrile neutropenia: 14% </a:t>
            </a:r>
            <a:r>
              <a:rPr lang="en-US" dirty="0" err="1" smtClean="0"/>
              <a:t>vs</a:t>
            </a:r>
            <a:r>
              <a:rPr lang="en-US" dirty="0" smtClean="0"/>
              <a:t> 8%</a:t>
            </a:r>
          </a:p>
          <a:p>
            <a:pPr>
              <a:spcBef>
                <a:spcPts val="1200"/>
              </a:spcBef>
            </a:pPr>
            <a:r>
              <a:rPr lang="en-US" dirty="0" smtClean="0"/>
              <a:t>All grade rash: 34% </a:t>
            </a:r>
            <a:r>
              <a:rPr lang="en-US" dirty="0" err="1" smtClean="0"/>
              <a:t>vs</a:t>
            </a:r>
            <a:r>
              <a:rPr lang="en-US" dirty="0" smtClean="0"/>
              <a:t> 24%</a:t>
            </a:r>
            <a:endParaRPr lang="en-US" dirty="0"/>
          </a:p>
        </p:txBody>
      </p:sp>
      <p:sp>
        <p:nvSpPr>
          <p:cNvPr id="6" name="Rectangle 5"/>
          <p:cNvSpPr/>
          <p:nvPr/>
        </p:nvSpPr>
        <p:spPr>
          <a:xfrm>
            <a:off x="0" y="6449775"/>
            <a:ext cx="7017983" cy="430887"/>
          </a:xfrm>
          <a:prstGeom prst="rect">
            <a:avLst/>
          </a:prstGeom>
        </p:spPr>
        <p:txBody>
          <a:bodyPr wrap="square" lIns="182880" tIns="91440" bIns="91440">
            <a:spAutoFit/>
          </a:bodyPr>
          <a:lstStyle/>
          <a:p>
            <a:r>
              <a:rPr lang="en-US" sz="1600" dirty="0" err="1" smtClean="0">
                <a:solidFill>
                  <a:schemeClr val="bg1"/>
                </a:solidFill>
                <a:latin typeface="Arial" charset="0"/>
              </a:rPr>
              <a:t>Baselga</a:t>
            </a:r>
            <a:r>
              <a:rPr lang="en-US" sz="1600" dirty="0" smtClean="0">
                <a:solidFill>
                  <a:schemeClr val="bg1"/>
                </a:solidFill>
                <a:latin typeface="Arial" charset="0"/>
              </a:rPr>
              <a:t> </a:t>
            </a:r>
            <a:r>
              <a:rPr lang="en-US" sz="1600" dirty="0">
                <a:solidFill>
                  <a:schemeClr val="bg1"/>
                </a:solidFill>
                <a:latin typeface="Arial" charset="0"/>
              </a:rPr>
              <a:t>J et al. </a:t>
            </a:r>
            <a:r>
              <a:rPr lang="en-US" sz="1600" i="1" dirty="0">
                <a:solidFill>
                  <a:schemeClr val="bg1"/>
                </a:solidFill>
                <a:latin typeface="Arial" charset="0"/>
              </a:rPr>
              <a:t>N </a:t>
            </a:r>
            <a:r>
              <a:rPr lang="en-US" sz="1600" i="1" dirty="0" err="1">
                <a:solidFill>
                  <a:schemeClr val="bg1"/>
                </a:solidFill>
                <a:latin typeface="Arial" charset="0"/>
              </a:rPr>
              <a:t>Engl</a:t>
            </a:r>
            <a:r>
              <a:rPr lang="en-US" sz="1600" i="1" dirty="0">
                <a:solidFill>
                  <a:schemeClr val="bg1"/>
                </a:solidFill>
                <a:latin typeface="Arial" charset="0"/>
              </a:rPr>
              <a:t> J Med</a:t>
            </a:r>
            <a:r>
              <a:rPr lang="en-US" sz="1600" dirty="0">
                <a:solidFill>
                  <a:schemeClr val="bg1"/>
                </a:solidFill>
                <a:latin typeface="Arial" charset="0"/>
              </a:rPr>
              <a:t> 2012;366(2):109-</a:t>
            </a:r>
            <a:r>
              <a:rPr lang="en-US" sz="1600" dirty="0" smtClean="0">
                <a:solidFill>
                  <a:schemeClr val="bg1"/>
                </a:solidFill>
                <a:latin typeface="Arial" charset="0"/>
              </a:rPr>
              <a:t>19.</a:t>
            </a:r>
            <a:endParaRPr lang="en-US" sz="1600" dirty="0"/>
          </a:p>
        </p:txBody>
      </p:sp>
    </p:spTree>
    <p:extLst>
      <p:ext uri="{BB962C8B-B14F-4D97-AF65-F5344CB8AC3E}">
        <p14:creationId xmlns:p14="http://schemas.microsoft.com/office/powerpoint/2010/main" val="2959215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116380"/>
            <a:ext cx="7772400" cy="1143000"/>
          </a:xfrm>
        </p:spPr>
        <p:txBody>
          <a:bodyPr>
            <a:noAutofit/>
          </a:bodyPr>
          <a:lstStyle/>
          <a:p>
            <a:pPr algn="ctr"/>
            <a:r>
              <a:rPr lang="en-US" sz="3200" dirty="0" smtClean="0">
                <a:solidFill>
                  <a:srgbClr val="FFFFFF"/>
                </a:solidFill>
              </a:rPr>
              <a:t>Selection of a chemotherapeutic partner for </a:t>
            </a:r>
            <a:r>
              <a:rPr lang="en-US" sz="3200" dirty="0" err="1" smtClean="0">
                <a:solidFill>
                  <a:srgbClr val="FFFFFF"/>
                </a:solidFill>
              </a:rPr>
              <a:t>trastuzumab</a:t>
            </a:r>
            <a:r>
              <a:rPr lang="en-US" sz="3200" dirty="0" smtClean="0">
                <a:solidFill>
                  <a:srgbClr val="FFFFFF"/>
                </a:solidFill>
              </a:rPr>
              <a:t>/</a:t>
            </a:r>
            <a:r>
              <a:rPr lang="en-US" sz="3200" dirty="0" err="1" smtClean="0">
                <a:solidFill>
                  <a:srgbClr val="FFFFFF"/>
                </a:solidFill>
              </a:rPr>
              <a:t>pertuzumab</a:t>
            </a:r>
            <a:endParaRPr lang="en-US" sz="3200" dirty="0">
              <a:solidFill>
                <a:srgbClr val="FFFFFF"/>
              </a:solidFill>
            </a:endParaRPr>
          </a:p>
        </p:txBody>
      </p:sp>
    </p:spTree>
    <p:extLst>
      <p:ext uri="{BB962C8B-B14F-4D97-AF65-F5344CB8AC3E}">
        <p14:creationId xmlns:p14="http://schemas.microsoft.com/office/powerpoint/2010/main" val="3418593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24290" name="Rectangle 2"/>
          <p:cNvSpPr>
            <a:spLocks noGrp="1" noChangeArrowheads="1"/>
          </p:cNvSpPr>
          <p:nvPr>
            <p:ph type="ctrTitle"/>
          </p:nvPr>
        </p:nvSpPr>
        <p:spPr>
          <a:xfrm>
            <a:off x="441755" y="1247424"/>
            <a:ext cx="8011175" cy="2744335"/>
          </a:xfrm>
        </p:spPr>
        <p:txBody>
          <a:bodyPr anchor="b"/>
          <a:lstStyle/>
          <a:p>
            <a:r>
              <a:rPr lang="en-US" sz="3200" dirty="0" smtClean="0"/>
              <a:t>A Phase </a:t>
            </a:r>
            <a:r>
              <a:rPr lang="en-US" sz="3200" dirty="0"/>
              <a:t>II Study of </a:t>
            </a:r>
            <a:r>
              <a:rPr lang="en-US" sz="3200" dirty="0" err="1"/>
              <a:t>Pertuzumab</a:t>
            </a:r>
            <a:r>
              <a:rPr lang="en-US" sz="3200" dirty="0"/>
              <a:t>, </a:t>
            </a:r>
            <a:r>
              <a:rPr lang="en-US" sz="3200" dirty="0" err="1"/>
              <a:t>Trastuzumab</a:t>
            </a:r>
            <a:r>
              <a:rPr lang="en-US" sz="3200" dirty="0"/>
              <a:t>, and Weekly Paclitaxel in Patients with </a:t>
            </a:r>
            <a:r>
              <a:rPr lang="en-US" sz="3200" dirty="0" smtClean="0"/>
              <a:t>HER2</a:t>
            </a:r>
            <a:r>
              <a:rPr lang="en-US" sz="3200" dirty="0"/>
              <a:t>-</a:t>
            </a:r>
            <a:r>
              <a:rPr lang="en-US" sz="3200" dirty="0" smtClean="0"/>
              <a:t>Overexpressing </a:t>
            </a:r>
            <a:r>
              <a:rPr lang="en-US" sz="3200" dirty="0"/>
              <a:t>Metastatic Breast </a:t>
            </a:r>
            <a:r>
              <a:rPr lang="en-US" sz="3200" dirty="0" smtClean="0"/>
              <a:t>Cancer</a:t>
            </a:r>
            <a:endParaRPr lang="en-US" sz="3200" dirty="0"/>
          </a:p>
        </p:txBody>
      </p:sp>
      <p:sp>
        <p:nvSpPr>
          <p:cNvPr id="524291" name="Rectangle 3"/>
          <p:cNvSpPr>
            <a:spLocks noGrp="1" noChangeArrowheads="1"/>
          </p:cNvSpPr>
          <p:nvPr>
            <p:ph type="subTitle" idx="1"/>
          </p:nvPr>
        </p:nvSpPr>
        <p:spPr>
          <a:xfrm>
            <a:off x="441755" y="4127841"/>
            <a:ext cx="7769225" cy="1613991"/>
          </a:xfrm>
        </p:spPr>
        <p:txBody>
          <a:bodyPr/>
          <a:lstStyle/>
          <a:p>
            <a:pPr algn="l"/>
            <a:r>
              <a:rPr lang="en-US" dirty="0" err="1" smtClean="0">
                <a:solidFill>
                  <a:schemeClr val="bg1"/>
                </a:solidFill>
              </a:rPr>
              <a:t>Datko</a:t>
            </a:r>
            <a:r>
              <a:rPr lang="en-US" dirty="0" smtClean="0">
                <a:solidFill>
                  <a:schemeClr val="bg1"/>
                </a:solidFill>
              </a:rPr>
              <a:t> F et </a:t>
            </a:r>
            <a:r>
              <a:rPr lang="en-US" dirty="0">
                <a:solidFill>
                  <a:schemeClr val="bg1"/>
                </a:solidFill>
              </a:rPr>
              <a:t>al.</a:t>
            </a:r>
          </a:p>
          <a:p>
            <a:pPr algn="l"/>
            <a:r>
              <a:rPr lang="en-US" b="0" dirty="0" smtClean="0">
                <a:solidFill>
                  <a:schemeClr val="bg1"/>
                </a:solidFill>
              </a:rPr>
              <a:t>SABCS 2012;</a:t>
            </a:r>
            <a:r>
              <a:rPr lang="en-US" b="0" dirty="0">
                <a:solidFill>
                  <a:schemeClr val="bg1"/>
                </a:solidFill>
              </a:rPr>
              <a:t>Abstract P5-18-</a:t>
            </a:r>
            <a:r>
              <a:rPr lang="en-US" b="0" dirty="0" smtClean="0">
                <a:solidFill>
                  <a:schemeClr val="bg1"/>
                </a:solidFill>
              </a:rPr>
              <a:t>20.</a:t>
            </a:r>
            <a:endParaRPr lang="en-GB" b="0" dirty="0">
              <a:solidFill>
                <a:schemeClr val="bg1"/>
              </a:solidFill>
            </a:endParaRPr>
          </a:p>
        </p:txBody>
      </p:sp>
    </p:spTree>
    <p:extLst>
      <p:ext uri="{BB962C8B-B14F-4D97-AF65-F5344CB8AC3E}">
        <p14:creationId xmlns:p14="http://schemas.microsoft.com/office/powerpoint/2010/main" val="3456462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NS_DatkoGraph1.png"/>
          <p:cNvPicPr>
            <a:picLocks noChangeAspect="1"/>
          </p:cNvPicPr>
          <p:nvPr/>
        </p:nvPicPr>
        <p:blipFill rotWithShape="1">
          <a:blip r:embed="rId3">
            <a:extLst>
              <a:ext uri="{28A0092B-C50C-407E-A947-70E740481C1C}">
                <a14:useLocalDpi xmlns:a14="http://schemas.microsoft.com/office/drawing/2010/main" val="0"/>
              </a:ext>
            </a:extLst>
          </a:blip>
          <a:srcRect l="42502" t="14551" r="26787" b="42291"/>
          <a:stretch/>
        </p:blipFill>
        <p:spPr>
          <a:xfrm>
            <a:off x="3478128" y="2121249"/>
            <a:ext cx="2724654" cy="2959798"/>
          </a:xfrm>
          <a:prstGeom prst="rect">
            <a:avLst/>
          </a:prstGeom>
        </p:spPr>
      </p:pic>
      <p:sp>
        <p:nvSpPr>
          <p:cNvPr id="59396" name="Rectangle 4"/>
          <p:cNvSpPr>
            <a:spLocks noChangeArrowheads="1"/>
          </p:cNvSpPr>
          <p:nvPr/>
        </p:nvSpPr>
        <p:spPr bwMode="auto">
          <a:xfrm>
            <a:off x="8378825" y="6003925"/>
            <a:ext cx="184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dirty="0" smtClean="0">
              <a:solidFill>
                <a:srgbClr val="000000"/>
              </a:solidFill>
              <a:latin typeface="Arial"/>
              <a:ea typeface="MS PGothic" charset="0"/>
              <a:cs typeface="Arial"/>
            </a:endParaRPr>
          </a:p>
        </p:txBody>
      </p:sp>
      <p:sp>
        <p:nvSpPr>
          <p:cNvPr id="59398" name="Rectangle 7"/>
          <p:cNvSpPr>
            <a:spLocks noChangeArrowheads="1"/>
          </p:cNvSpPr>
          <p:nvPr/>
        </p:nvSpPr>
        <p:spPr bwMode="auto">
          <a:xfrm>
            <a:off x="267121" y="1979990"/>
            <a:ext cx="2886262" cy="3101057"/>
          </a:xfrm>
          <a:prstGeom prst="rect">
            <a:avLst/>
          </a:prstGeom>
          <a:solidFill>
            <a:srgbClr val="012A50"/>
          </a:solidFill>
          <a:ln w="19050" cmpd="sng">
            <a:solidFill>
              <a:schemeClr val="bg1"/>
            </a:solidFill>
            <a:miter lim="800000"/>
            <a:headEnd/>
            <a:tailEnd/>
          </a:ln>
          <a:extLst/>
        </p:spPr>
        <p:txBody>
          <a:bodyPr lIns="91440" rIns="91440" anchor="ctr">
            <a:noAutofit/>
          </a:bodyPr>
          <a:lstStyle/>
          <a:p>
            <a:pPr marL="285750" indent="-285750">
              <a:spcAft>
                <a:spcPts val="800"/>
              </a:spcAft>
              <a:buFont typeface="Arial"/>
              <a:buChar char="•"/>
            </a:pPr>
            <a:r>
              <a:rPr lang="en-US" dirty="0" smtClean="0">
                <a:solidFill>
                  <a:srgbClr val="FFFFFF"/>
                </a:solidFill>
                <a:latin typeface="Arial"/>
                <a:ea typeface="MS PGothic" charset="0"/>
                <a:cs typeface="Arial"/>
              </a:rPr>
              <a:t>HER2-positive </a:t>
            </a:r>
            <a:r>
              <a:rPr lang="en-US" dirty="0" err="1" smtClean="0">
                <a:solidFill>
                  <a:srgbClr val="FFFFFF"/>
                </a:solidFill>
                <a:latin typeface="Arial"/>
                <a:ea typeface="MS PGothic" charset="0"/>
                <a:cs typeface="Arial"/>
              </a:rPr>
              <a:t>mBC</a:t>
            </a:r>
            <a:r>
              <a:rPr lang="en-US" dirty="0" smtClean="0">
                <a:solidFill>
                  <a:srgbClr val="FFFFFF"/>
                </a:solidFill>
                <a:latin typeface="Arial"/>
                <a:ea typeface="MS PGothic" charset="0"/>
                <a:cs typeface="Arial"/>
              </a:rPr>
              <a:t> </a:t>
            </a:r>
            <a:br>
              <a:rPr lang="en-US" dirty="0" smtClean="0">
                <a:solidFill>
                  <a:srgbClr val="FFFFFF"/>
                </a:solidFill>
                <a:latin typeface="Arial"/>
                <a:ea typeface="MS PGothic" charset="0"/>
                <a:cs typeface="Arial"/>
              </a:rPr>
            </a:br>
            <a:r>
              <a:rPr lang="en-US" dirty="0" smtClean="0">
                <a:solidFill>
                  <a:srgbClr val="FFFFFF"/>
                </a:solidFill>
                <a:latin typeface="Arial"/>
                <a:ea typeface="MS PGothic" charset="0"/>
                <a:cs typeface="Arial"/>
              </a:rPr>
              <a:t>(</a:t>
            </a:r>
            <a:r>
              <a:rPr lang="en-US" dirty="0">
                <a:solidFill>
                  <a:srgbClr val="FFFFFF"/>
                </a:solidFill>
                <a:latin typeface="Arial"/>
                <a:ea typeface="MS PGothic" charset="0"/>
                <a:cs typeface="Arial"/>
              </a:rPr>
              <a:t>IHC 3+ or FISH </a:t>
            </a:r>
            <a:r>
              <a:rPr lang="en-US" dirty="0" smtClean="0">
                <a:solidFill>
                  <a:srgbClr val="FFFFFF"/>
                </a:solidFill>
                <a:latin typeface="Arial"/>
                <a:ea typeface="MS PGothic" charset="0"/>
                <a:cs typeface="Arial"/>
              </a:rPr>
              <a:t>≥2.0</a:t>
            </a:r>
            <a:r>
              <a:rPr lang="en-US" dirty="0">
                <a:solidFill>
                  <a:srgbClr val="FFFFFF"/>
                </a:solidFill>
                <a:latin typeface="Arial"/>
                <a:ea typeface="MS PGothic" charset="0"/>
                <a:cs typeface="Arial"/>
              </a:rPr>
              <a:t>)</a:t>
            </a:r>
          </a:p>
          <a:p>
            <a:pPr marL="285750" indent="-285750">
              <a:spcAft>
                <a:spcPts val="800"/>
              </a:spcAft>
              <a:buFont typeface="Arial"/>
              <a:buChar char="•"/>
            </a:pPr>
            <a:r>
              <a:rPr lang="en-US" dirty="0" smtClean="0">
                <a:solidFill>
                  <a:srgbClr val="FFFFFF"/>
                </a:solidFill>
                <a:latin typeface="Arial"/>
                <a:ea typeface="MS PGothic" charset="0"/>
                <a:cs typeface="Arial"/>
              </a:rPr>
              <a:t>0</a:t>
            </a:r>
            <a:r>
              <a:rPr lang="en-US" dirty="0">
                <a:solidFill>
                  <a:srgbClr val="FFFFFF"/>
                </a:solidFill>
                <a:latin typeface="Arial"/>
                <a:ea typeface="MS PGothic" charset="0"/>
                <a:cs typeface="Arial"/>
              </a:rPr>
              <a:t>-1 prior treatments in metastatic </a:t>
            </a:r>
            <a:r>
              <a:rPr lang="en-US" dirty="0" smtClean="0">
                <a:solidFill>
                  <a:srgbClr val="FFFFFF"/>
                </a:solidFill>
                <a:latin typeface="Arial"/>
                <a:ea typeface="MS PGothic" charset="0"/>
                <a:cs typeface="Arial"/>
              </a:rPr>
              <a:t>setting</a:t>
            </a:r>
          </a:p>
          <a:p>
            <a:pPr marL="285750" indent="-285750">
              <a:spcAft>
                <a:spcPts val="800"/>
              </a:spcAft>
              <a:buFont typeface="Arial"/>
              <a:buChar char="•"/>
            </a:pPr>
            <a:r>
              <a:rPr lang="en-US" dirty="0" smtClean="0">
                <a:solidFill>
                  <a:srgbClr val="FFFFFF"/>
                </a:solidFill>
                <a:latin typeface="Arial"/>
                <a:ea typeface="MS PGothic" charset="0"/>
                <a:cs typeface="Arial"/>
              </a:rPr>
              <a:t>Measurable </a:t>
            </a:r>
            <a:r>
              <a:rPr lang="en-US" dirty="0">
                <a:solidFill>
                  <a:srgbClr val="FFFFFF"/>
                </a:solidFill>
                <a:latin typeface="Arial"/>
                <a:ea typeface="MS PGothic" charset="0"/>
                <a:cs typeface="Arial"/>
              </a:rPr>
              <a:t>or non-measurable disease</a:t>
            </a:r>
          </a:p>
          <a:p>
            <a:pPr marL="285750" indent="-285750">
              <a:spcAft>
                <a:spcPts val="800"/>
              </a:spcAft>
              <a:buFont typeface="Arial"/>
              <a:buChar char="•"/>
            </a:pPr>
            <a:r>
              <a:rPr lang="en-US" dirty="0" smtClean="0">
                <a:solidFill>
                  <a:srgbClr val="FFFFFF"/>
                </a:solidFill>
                <a:latin typeface="Arial"/>
                <a:ea typeface="MS PGothic" charset="0"/>
                <a:cs typeface="Arial"/>
              </a:rPr>
              <a:t>Ejection </a:t>
            </a:r>
            <a:r>
              <a:rPr lang="en-US" dirty="0">
                <a:solidFill>
                  <a:srgbClr val="FFFFFF"/>
                </a:solidFill>
                <a:latin typeface="Arial"/>
                <a:ea typeface="MS PGothic" charset="0"/>
                <a:cs typeface="Arial"/>
              </a:rPr>
              <a:t>fraction </a:t>
            </a:r>
            <a:r>
              <a:rPr lang="en-US" dirty="0" smtClean="0">
                <a:solidFill>
                  <a:srgbClr val="FFFFFF"/>
                </a:solidFill>
                <a:latin typeface="Arial"/>
                <a:ea typeface="MS PGothic" charset="0"/>
                <a:cs typeface="Arial"/>
              </a:rPr>
              <a:t>≥50</a:t>
            </a:r>
            <a:r>
              <a:rPr lang="en-US" dirty="0">
                <a:solidFill>
                  <a:srgbClr val="FFFFFF"/>
                </a:solidFill>
                <a:latin typeface="Arial"/>
                <a:ea typeface="MS PGothic" charset="0"/>
                <a:cs typeface="Arial"/>
              </a:rPr>
              <a:t>%</a:t>
            </a:r>
          </a:p>
          <a:p>
            <a:pPr marL="285750" indent="-285750">
              <a:spcAft>
                <a:spcPts val="800"/>
              </a:spcAft>
              <a:buFont typeface="Arial"/>
              <a:buChar char="•"/>
            </a:pPr>
            <a:r>
              <a:rPr lang="en-US" dirty="0" smtClean="0">
                <a:solidFill>
                  <a:srgbClr val="FFFFFF"/>
                </a:solidFill>
                <a:latin typeface="Arial"/>
                <a:ea typeface="MS PGothic" charset="0"/>
                <a:cs typeface="Arial"/>
              </a:rPr>
              <a:t>No cardiac </a:t>
            </a:r>
            <a:r>
              <a:rPr lang="en-US" dirty="0">
                <a:solidFill>
                  <a:srgbClr val="FFFFFF"/>
                </a:solidFill>
                <a:latin typeface="Arial"/>
                <a:ea typeface="MS PGothic" charset="0"/>
                <a:cs typeface="Arial"/>
              </a:rPr>
              <a:t>morbidities within 12 </a:t>
            </a:r>
            <a:r>
              <a:rPr lang="en-US" dirty="0" smtClean="0">
                <a:solidFill>
                  <a:srgbClr val="FFFFFF"/>
                </a:solidFill>
                <a:latin typeface="Arial"/>
                <a:ea typeface="MS PGothic" charset="0"/>
                <a:cs typeface="Arial"/>
              </a:rPr>
              <a:t>months</a:t>
            </a:r>
            <a:endParaRPr lang="en-US" dirty="0">
              <a:solidFill>
                <a:srgbClr val="FFFFFF"/>
              </a:solidFill>
              <a:latin typeface="Arial"/>
              <a:ea typeface="MS PGothic" charset="0"/>
              <a:cs typeface="Arial"/>
            </a:endParaRPr>
          </a:p>
        </p:txBody>
      </p:sp>
      <p:sp>
        <p:nvSpPr>
          <p:cNvPr id="59401" name="Line 10"/>
          <p:cNvSpPr>
            <a:spLocks noChangeShapeType="1"/>
          </p:cNvSpPr>
          <p:nvPr/>
        </p:nvSpPr>
        <p:spPr bwMode="auto">
          <a:xfrm>
            <a:off x="3148000" y="3418577"/>
            <a:ext cx="685800" cy="0"/>
          </a:xfrm>
          <a:prstGeom prst="line">
            <a:avLst/>
          </a:prstGeom>
          <a:noFill/>
          <a:ln w="19050">
            <a:solidFill>
              <a:srgbClr val="FFFFFF"/>
            </a:solidFill>
            <a:round/>
            <a:headEnd type="none"/>
            <a:tailEnd type="arrow"/>
          </a:ln>
          <a:extLst>
            <a:ext uri="{909E8E84-426E-40dd-AFC4-6F175D3DCCD1}">
              <a14:hiddenFill xmlns:a14="http://schemas.microsoft.com/office/drawing/2010/main">
                <a:noFill/>
              </a14:hiddenFill>
            </a:ext>
          </a:extLst>
        </p:spPr>
        <p:txBody>
          <a:bodyPr wrap="none" anchor="ctr"/>
          <a:lstStyle/>
          <a:p>
            <a:endParaRPr lang="en-US" smtClean="0">
              <a:ln>
                <a:solidFill>
                  <a:schemeClr val="bg2"/>
                </a:solidFill>
              </a:ln>
              <a:solidFill>
                <a:srgbClr val="000000"/>
              </a:solidFill>
              <a:latin typeface="Arial"/>
              <a:ea typeface="MS PGothic" charset="0"/>
              <a:cs typeface="Arial"/>
            </a:endParaRPr>
          </a:p>
        </p:txBody>
      </p:sp>
      <p:sp>
        <p:nvSpPr>
          <p:cNvPr id="59411" name="Rectangle 22"/>
          <p:cNvSpPr>
            <a:spLocks noChangeArrowheads="1"/>
          </p:cNvSpPr>
          <p:nvPr/>
        </p:nvSpPr>
        <p:spPr bwMode="auto">
          <a:xfrm>
            <a:off x="3897695" y="1890916"/>
            <a:ext cx="21065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smtClean="0">
                <a:solidFill>
                  <a:srgbClr val="FFFFFF"/>
                </a:solidFill>
                <a:latin typeface="Arial"/>
                <a:ea typeface="MS PGothic" charset="0"/>
                <a:cs typeface="Arial"/>
              </a:rPr>
              <a:t>Target accrual n = 69</a:t>
            </a:r>
          </a:p>
        </p:txBody>
      </p:sp>
      <p:sp>
        <p:nvSpPr>
          <p:cNvPr id="24" name="Rectangle 23"/>
          <p:cNvSpPr>
            <a:spLocks noChangeArrowheads="1"/>
          </p:cNvSpPr>
          <p:nvPr/>
        </p:nvSpPr>
        <p:spPr bwMode="auto">
          <a:xfrm>
            <a:off x="0" y="6355080"/>
            <a:ext cx="9144000" cy="502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182880" bIns="45720" anchor="ctr" anchorCtr="0">
            <a:noAutofit/>
          </a:bodyPr>
          <a:lstStyle/>
          <a:p>
            <a:r>
              <a:rPr lang="en-US" sz="1600" dirty="0" err="1">
                <a:solidFill>
                  <a:schemeClr val="bg1"/>
                </a:solidFill>
                <a:latin typeface="Arial"/>
                <a:cs typeface="Arial"/>
              </a:rPr>
              <a:t>Datko</a:t>
            </a:r>
            <a:r>
              <a:rPr lang="en-US" sz="1600" dirty="0">
                <a:solidFill>
                  <a:schemeClr val="bg1"/>
                </a:solidFill>
                <a:latin typeface="Arial"/>
                <a:cs typeface="Arial"/>
              </a:rPr>
              <a:t> F et al. </a:t>
            </a:r>
            <a:r>
              <a:rPr lang="en-US" sz="1600" dirty="0" smtClean="0">
                <a:solidFill>
                  <a:schemeClr val="bg1"/>
                </a:solidFill>
                <a:latin typeface="Arial"/>
                <a:cs typeface="Arial"/>
              </a:rPr>
              <a:t>SABCS</a:t>
            </a:r>
            <a:r>
              <a:rPr lang="en-US" sz="1600" i="1" dirty="0" smtClean="0">
                <a:solidFill>
                  <a:schemeClr val="bg1"/>
                </a:solidFill>
                <a:latin typeface="Arial"/>
                <a:cs typeface="Arial"/>
              </a:rPr>
              <a:t> </a:t>
            </a:r>
            <a:r>
              <a:rPr lang="en-US" sz="1600" dirty="0">
                <a:solidFill>
                  <a:schemeClr val="bg1"/>
                </a:solidFill>
                <a:latin typeface="Arial"/>
                <a:cs typeface="Arial"/>
              </a:rPr>
              <a:t>2012;Abstract P5-18-20.</a:t>
            </a:r>
          </a:p>
        </p:txBody>
      </p:sp>
      <p:sp>
        <p:nvSpPr>
          <p:cNvPr id="14" name="Rectangle 22"/>
          <p:cNvSpPr>
            <a:spLocks noChangeArrowheads="1"/>
          </p:cNvSpPr>
          <p:nvPr/>
        </p:nvSpPr>
        <p:spPr bwMode="auto">
          <a:xfrm>
            <a:off x="6022786" y="2441237"/>
            <a:ext cx="18727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dirty="0" smtClean="0">
                <a:solidFill>
                  <a:srgbClr val="FFFFFF"/>
                </a:solidFill>
                <a:latin typeface="Arial"/>
                <a:ea typeface="MS PGothic" charset="0"/>
                <a:cs typeface="Arial"/>
              </a:rPr>
              <a:t>q week </a:t>
            </a:r>
            <a:r>
              <a:rPr lang="en-US" sz="1600" b="1" dirty="0" smtClean="0">
                <a:solidFill>
                  <a:srgbClr val="FF8000"/>
                </a:solidFill>
                <a:latin typeface="Arial"/>
                <a:ea typeface="MS PGothic" charset="0"/>
                <a:cs typeface="Arial"/>
              </a:rPr>
              <a:t>Paclitaxel</a:t>
            </a:r>
          </a:p>
        </p:txBody>
      </p:sp>
      <p:sp>
        <p:nvSpPr>
          <p:cNvPr id="15" name="Rectangle 22"/>
          <p:cNvSpPr>
            <a:spLocks noChangeArrowheads="1"/>
          </p:cNvSpPr>
          <p:nvPr/>
        </p:nvSpPr>
        <p:spPr bwMode="auto">
          <a:xfrm>
            <a:off x="6022786" y="3168137"/>
            <a:ext cx="23854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dirty="0" smtClean="0">
                <a:solidFill>
                  <a:srgbClr val="FFFFFF"/>
                </a:solidFill>
                <a:latin typeface="Arial"/>
                <a:ea typeface="MS PGothic" charset="0"/>
                <a:cs typeface="Arial"/>
              </a:rPr>
              <a:t>q 3 weeks </a:t>
            </a:r>
            <a:r>
              <a:rPr lang="en-US" sz="1600" b="1" dirty="0" err="1" smtClean="0">
                <a:solidFill>
                  <a:srgbClr val="00FF00"/>
                </a:solidFill>
                <a:latin typeface="Arial"/>
                <a:ea typeface="MS PGothic" charset="0"/>
                <a:cs typeface="Arial"/>
              </a:rPr>
              <a:t>Pertuzumab</a:t>
            </a:r>
            <a:endParaRPr lang="en-US" sz="1600" b="1" dirty="0" smtClean="0">
              <a:solidFill>
                <a:srgbClr val="00FF00"/>
              </a:solidFill>
              <a:latin typeface="Arial"/>
              <a:ea typeface="MS PGothic" charset="0"/>
              <a:cs typeface="Arial"/>
            </a:endParaRPr>
          </a:p>
        </p:txBody>
      </p:sp>
      <p:sp>
        <p:nvSpPr>
          <p:cNvPr id="16" name="Rectangle 22"/>
          <p:cNvSpPr>
            <a:spLocks noChangeArrowheads="1"/>
          </p:cNvSpPr>
          <p:nvPr/>
        </p:nvSpPr>
        <p:spPr bwMode="auto">
          <a:xfrm>
            <a:off x="6022786" y="3926791"/>
            <a:ext cx="24767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dirty="0" smtClean="0">
                <a:solidFill>
                  <a:srgbClr val="FFFFFF"/>
                </a:solidFill>
                <a:latin typeface="Arial"/>
                <a:ea typeface="MS PGothic" charset="0"/>
                <a:cs typeface="Arial"/>
              </a:rPr>
              <a:t>q 3 weeks </a:t>
            </a:r>
            <a:r>
              <a:rPr lang="en-US" sz="1600" b="1" dirty="0" err="1" smtClean="0">
                <a:solidFill>
                  <a:srgbClr val="00FFFF"/>
                </a:solidFill>
                <a:latin typeface="Arial"/>
                <a:ea typeface="MS PGothic" charset="0"/>
                <a:cs typeface="Arial"/>
              </a:rPr>
              <a:t>Trastuzumab</a:t>
            </a:r>
            <a:endParaRPr lang="en-US" sz="1600" b="1" dirty="0" smtClean="0">
              <a:solidFill>
                <a:srgbClr val="00FFFF"/>
              </a:solidFill>
              <a:latin typeface="Arial"/>
              <a:ea typeface="MS PGothic" charset="0"/>
              <a:cs typeface="Arial"/>
            </a:endParaRPr>
          </a:p>
        </p:txBody>
      </p:sp>
      <p:sp>
        <p:nvSpPr>
          <p:cNvPr id="17" name="Rectangle 22"/>
          <p:cNvSpPr>
            <a:spLocks noChangeArrowheads="1"/>
          </p:cNvSpPr>
          <p:nvPr/>
        </p:nvSpPr>
        <p:spPr bwMode="auto">
          <a:xfrm>
            <a:off x="6022786" y="4438714"/>
            <a:ext cx="11657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dirty="0" smtClean="0">
                <a:solidFill>
                  <a:schemeClr val="bg1"/>
                </a:solidFill>
                <a:latin typeface="Arial"/>
                <a:ea typeface="MS PGothic" charset="0"/>
                <a:cs typeface="Arial"/>
              </a:rPr>
              <a:t>q 4 cycles</a:t>
            </a:r>
          </a:p>
        </p:txBody>
      </p:sp>
      <p:sp>
        <p:nvSpPr>
          <p:cNvPr id="19" name="Rectangle 22"/>
          <p:cNvSpPr>
            <a:spLocks noChangeArrowheads="1"/>
          </p:cNvSpPr>
          <p:nvPr/>
        </p:nvSpPr>
        <p:spPr bwMode="auto">
          <a:xfrm>
            <a:off x="8118555" y="4472134"/>
            <a:ext cx="7774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b="1" dirty="0" smtClean="0">
                <a:solidFill>
                  <a:schemeClr val="bg1"/>
                </a:solidFill>
                <a:latin typeface="Arial"/>
                <a:ea typeface="MS PGothic" charset="0"/>
                <a:cs typeface="Arial"/>
              </a:rPr>
              <a:t>ECHO</a:t>
            </a:r>
          </a:p>
        </p:txBody>
      </p:sp>
      <p:sp>
        <p:nvSpPr>
          <p:cNvPr id="12" name="Rectangle 11"/>
          <p:cNvSpPr/>
          <p:nvPr/>
        </p:nvSpPr>
        <p:spPr bwMode="auto">
          <a:xfrm>
            <a:off x="3637690" y="4497171"/>
            <a:ext cx="4068185" cy="301334"/>
          </a:xfrm>
          <a:prstGeom prst="rect">
            <a:avLst/>
          </a:prstGeom>
          <a:noFill/>
          <a:ln w="6350"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100" b="1" i="0" u="none" strike="noStrike" cap="none" normalizeH="0" baseline="0">
              <a:ln>
                <a:noFill/>
              </a:ln>
              <a:solidFill>
                <a:srgbClr val="FFFFFF"/>
              </a:solidFill>
              <a:effectLst/>
              <a:latin typeface="Arial"/>
              <a:ea typeface="ＭＳ Ｐゴシック" charset="0"/>
              <a:cs typeface="Arial"/>
            </a:endParaRPr>
          </a:p>
        </p:txBody>
      </p:sp>
      <p:pic>
        <p:nvPicPr>
          <p:cNvPr id="26" name="Picture 25" descr="DatkoGraph1.png"/>
          <p:cNvPicPr>
            <a:picLocks noChangeAspect="1"/>
          </p:cNvPicPr>
          <p:nvPr/>
        </p:nvPicPr>
        <p:blipFill rotWithShape="1">
          <a:blip r:embed="rId4">
            <a:extLst>
              <a:ext uri="{28A0092B-C50C-407E-A947-70E740481C1C}">
                <a14:useLocalDpi xmlns:a14="http://schemas.microsoft.com/office/drawing/2010/main" val="0"/>
              </a:ext>
            </a:extLst>
          </a:blip>
          <a:srcRect l="44771" t="48646" r="50742" b="46804"/>
          <a:stretch/>
        </p:blipFill>
        <p:spPr>
          <a:xfrm>
            <a:off x="7748926" y="4466149"/>
            <a:ext cx="398207" cy="312094"/>
          </a:xfrm>
          <a:prstGeom prst="rect">
            <a:avLst/>
          </a:prstGeom>
        </p:spPr>
      </p:pic>
      <p:sp>
        <p:nvSpPr>
          <p:cNvPr id="4" name="Title 3"/>
          <p:cNvSpPr>
            <a:spLocks noGrp="1"/>
          </p:cNvSpPr>
          <p:nvPr>
            <p:ph type="title"/>
          </p:nvPr>
        </p:nvSpPr>
        <p:spPr/>
        <p:txBody>
          <a:bodyPr/>
          <a:lstStyle/>
          <a:p>
            <a:r>
              <a:rPr lang="en-US" dirty="0">
                <a:ea typeface="MS PGothic" charset="0"/>
                <a:cs typeface="Arial"/>
              </a:rPr>
              <a:t>Phase II Study Design</a:t>
            </a:r>
            <a:endParaRPr lang="en-US" dirty="0"/>
          </a:p>
        </p:txBody>
      </p:sp>
      <p:pic>
        <p:nvPicPr>
          <p:cNvPr id="20" name="Picture 19" descr="ONS_DatkoGraph1.png"/>
          <p:cNvPicPr>
            <a:picLocks noChangeAspect="1"/>
          </p:cNvPicPr>
          <p:nvPr/>
        </p:nvPicPr>
        <p:blipFill rotWithShape="1">
          <a:blip r:embed="rId3">
            <a:extLst>
              <a:ext uri="{28A0092B-C50C-407E-A947-70E740481C1C}">
                <a14:useLocalDpi xmlns:a14="http://schemas.microsoft.com/office/drawing/2010/main" val="0"/>
              </a:ext>
            </a:extLst>
          </a:blip>
          <a:srcRect l="63290" t="49195" r="31737" b="46233"/>
          <a:stretch/>
        </p:blipFill>
        <p:spPr>
          <a:xfrm>
            <a:off x="7705875" y="4497171"/>
            <a:ext cx="441258" cy="313517"/>
          </a:xfrm>
          <a:prstGeom prst="rect">
            <a:avLst/>
          </a:prstGeom>
        </p:spPr>
      </p:pic>
    </p:spTree>
    <p:extLst>
      <p:ext uri="{BB962C8B-B14F-4D97-AF65-F5344CB8AC3E}">
        <p14:creationId xmlns:p14="http://schemas.microsoft.com/office/powerpoint/2010/main" val="173332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3"/>
          <p:cNvSpPr>
            <a:spLocks noChangeArrowheads="1"/>
          </p:cNvSpPr>
          <p:nvPr/>
        </p:nvSpPr>
        <p:spPr bwMode="auto">
          <a:xfrm>
            <a:off x="604822" y="1147944"/>
            <a:ext cx="7980378" cy="1955800"/>
          </a:xfrm>
          <a:prstGeom prst="rect">
            <a:avLst/>
          </a:prstGeom>
          <a:solidFill>
            <a:srgbClr val="9CCBE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ea typeface="ヒラギノ角ゴ Pro W3" charset="0"/>
              <a:cs typeface="ヒラギノ角ゴ Pro W3" charset="0"/>
            </a:endParaRPr>
          </a:p>
        </p:txBody>
      </p:sp>
      <p:pic>
        <p:nvPicPr>
          <p:cNvPr id="3" name="Picture 2" descr="ONS_Datko_BestResponse_v2si.png"/>
          <p:cNvPicPr>
            <a:picLocks noChangeAspect="1"/>
          </p:cNvPicPr>
          <p:nvPr/>
        </p:nvPicPr>
        <p:blipFill rotWithShape="1">
          <a:blip r:embed="rId4">
            <a:extLst>
              <a:ext uri="{28A0092B-C50C-407E-A947-70E740481C1C}">
                <a14:useLocalDpi xmlns:a14="http://schemas.microsoft.com/office/drawing/2010/main" val="0"/>
              </a:ext>
            </a:extLst>
          </a:blip>
          <a:srcRect l="5744" t="42994" r="2278" b="8052"/>
          <a:stretch/>
        </p:blipFill>
        <p:spPr>
          <a:xfrm>
            <a:off x="604822" y="3347597"/>
            <a:ext cx="8161174" cy="3257807"/>
          </a:xfrm>
          <a:prstGeom prst="rect">
            <a:avLst/>
          </a:prstGeom>
        </p:spPr>
      </p:pic>
      <p:sp>
        <p:nvSpPr>
          <p:cNvPr id="2" name="Title 1"/>
          <p:cNvSpPr>
            <a:spLocks noGrp="1"/>
          </p:cNvSpPr>
          <p:nvPr>
            <p:ph type="title"/>
          </p:nvPr>
        </p:nvSpPr>
        <p:spPr/>
        <p:txBody>
          <a:bodyPr/>
          <a:lstStyle/>
          <a:p>
            <a:r>
              <a:rPr lang="en-US" sz="3600" dirty="0" smtClean="0">
                <a:latin typeface="Arial"/>
                <a:cs typeface="Arial"/>
              </a:rPr>
              <a:t>Efficacy</a:t>
            </a:r>
            <a:endParaRPr lang="en-US" sz="3600" dirty="0">
              <a:latin typeface="Arial"/>
              <a:cs typeface="Arial"/>
            </a:endParaRP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123910555"/>
              </p:ext>
            </p:extLst>
          </p:nvPr>
        </p:nvGraphicFramePr>
        <p:xfrm>
          <a:off x="706422" y="1252529"/>
          <a:ext cx="7769226" cy="1735219"/>
        </p:xfrm>
        <a:graphic>
          <a:graphicData uri="http://schemas.openxmlformats.org/drawingml/2006/table">
            <a:tbl>
              <a:tblPr firstRow="1" bandRow="1">
                <a:tableStyleId>{21E4AEA4-8DFA-4A89-87EB-49C32662AFE0}</a:tableStyleId>
              </a:tblPr>
              <a:tblGrid>
                <a:gridCol w="2589742"/>
                <a:gridCol w="2228336"/>
                <a:gridCol w="2951148"/>
              </a:tblGrid>
              <a:tr h="403415">
                <a:tc>
                  <a:txBody>
                    <a:bodyPr/>
                    <a:lstStyle/>
                    <a:p>
                      <a:pPr>
                        <a:lnSpc>
                          <a:spcPct val="90000"/>
                        </a:lnSpc>
                      </a:pPr>
                      <a:r>
                        <a:rPr lang="en-US" sz="1600" dirty="0" smtClean="0">
                          <a:solidFill>
                            <a:srgbClr val="E8AF2B"/>
                          </a:solidFill>
                          <a:latin typeface="Arial"/>
                          <a:cs typeface="Arial"/>
                        </a:rPr>
                        <a:t>Efficacy at 6 months</a:t>
                      </a:r>
                      <a:endParaRPr lang="en-US" sz="1600" dirty="0">
                        <a:solidFill>
                          <a:srgbClr val="E8AF2B"/>
                        </a:solidFill>
                        <a:latin typeface="Arial"/>
                        <a:cs typeface="Arial"/>
                      </a:endParaRPr>
                    </a:p>
                  </a:txBody>
                  <a:tcPr anchor="b">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12A50"/>
                    </a:solidFill>
                  </a:tcPr>
                </a:tc>
                <a:tc>
                  <a:txBody>
                    <a:bodyPr/>
                    <a:lstStyle/>
                    <a:p>
                      <a:pPr algn="ctr">
                        <a:lnSpc>
                          <a:spcPct val="90000"/>
                        </a:lnSpc>
                      </a:pPr>
                      <a:r>
                        <a:rPr lang="en-US" sz="1600" dirty="0" smtClean="0">
                          <a:solidFill>
                            <a:srgbClr val="E8AF2B"/>
                          </a:solidFill>
                          <a:latin typeface="Arial"/>
                          <a:cs typeface="Arial"/>
                        </a:rPr>
                        <a:t>Evaluable</a:t>
                      </a:r>
                      <a:r>
                        <a:rPr lang="en-US" sz="1600" baseline="0" dirty="0" smtClean="0">
                          <a:solidFill>
                            <a:srgbClr val="E8AF2B"/>
                          </a:solidFill>
                          <a:latin typeface="Arial"/>
                          <a:cs typeface="Arial"/>
                        </a:rPr>
                        <a:t> </a:t>
                      </a:r>
                      <a:r>
                        <a:rPr lang="en-US" sz="1600" dirty="0" smtClean="0">
                          <a:solidFill>
                            <a:srgbClr val="E8AF2B"/>
                          </a:solidFill>
                          <a:latin typeface="Arial"/>
                          <a:cs typeface="Arial"/>
                        </a:rPr>
                        <a:t>(N</a:t>
                      </a:r>
                      <a:r>
                        <a:rPr lang="en-US" sz="1600" baseline="0" dirty="0" smtClean="0">
                          <a:solidFill>
                            <a:srgbClr val="E8AF2B"/>
                          </a:solidFill>
                          <a:latin typeface="Arial"/>
                          <a:cs typeface="Arial"/>
                        </a:rPr>
                        <a:t> = 33)</a:t>
                      </a:r>
                      <a:endParaRPr lang="en-US" sz="1600" dirty="0">
                        <a:solidFill>
                          <a:srgbClr val="E8AF2B"/>
                        </a:solidFill>
                        <a:latin typeface="Arial"/>
                        <a:cs typeface="Arial"/>
                      </a:endParaRPr>
                    </a:p>
                  </a:txBody>
                  <a:tcPr anchor="b">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12A50"/>
                    </a:solidFill>
                  </a:tcPr>
                </a:tc>
                <a:tc>
                  <a:txBody>
                    <a:bodyPr/>
                    <a:lstStyle/>
                    <a:p>
                      <a:pPr algn="ctr">
                        <a:lnSpc>
                          <a:spcPct val="90000"/>
                        </a:lnSpc>
                      </a:pPr>
                      <a:r>
                        <a:rPr lang="en-US" sz="1600" dirty="0" smtClean="0">
                          <a:solidFill>
                            <a:srgbClr val="E8AF2B"/>
                          </a:solidFill>
                          <a:latin typeface="Arial"/>
                          <a:cs typeface="Arial"/>
                        </a:rPr>
                        <a:t>Intention to Treat</a:t>
                      </a:r>
                      <a:r>
                        <a:rPr lang="en-US" sz="1600" baseline="0" dirty="0" smtClean="0">
                          <a:solidFill>
                            <a:srgbClr val="E8AF2B"/>
                          </a:solidFill>
                          <a:latin typeface="Arial"/>
                          <a:cs typeface="Arial"/>
                        </a:rPr>
                        <a:t> </a:t>
                      </a:r>
                      <a:r>
                        <a:rPr lang="en-US" sz="1600" dirty="0" smtClean="0">
                          <a:solidFill>
                            <a:srgbClr val="E8AF2B"/>
                          </a:solidFill>
                          <a:latin typeface="Arial"/>
                          <a:cs typeface="Arial"/>
                        </a:rPr>
                        <a:t>(N = 36)</a:t>
                      </a:r>
                      <a:endParaRPr lang="en-US" sz="1600" dirty="0">
                        <a:solidFill>
                          <a:srgbClr val="E8AF2B"/>
                        </a:solidFill>
                        <a:latin typeface="Arial"/>
                        <a:cs typeface="Arial"/>
                      </a:endParaRPr>
                    </a:p>
                  </a:txBody>
                  <a:tcPr anchor="b">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12A50"/>
                    </a:solidFill>
                  </a:tcPr>
                </a:tc>
              </a:tr>
              <a:tr h="332951">
                <a:tc>
                  <a:txBody>
                    <a:bodyPr/>
                    <a:lstStyle/>
                    <a:p>
                      <a:pPr>
                        <a:lnSpc>
                          <a:spcPct val="90000"/>
                        </a:lnSpc>
                      </a:pPr>
                      <a:r>
                        <a:rPr lang="en-US" sz="1600" dirty="0" smtClean="0">
                          <a:solidFill>
                            <a:schemeClr val="bg1"/>
                          </a:solidFill>
                          <a:latin typeface="Arial"/>
                          <a:cs typeface="Arial"/>
                        </a:rPr>
                        <a:t>Progression</a:t>
                      </a:r>
                      <a:r>
                        <a:rPr lang="en-US" sz="1600" baseline="0" dirty="0" smtClean="0">
                          <a:solidFill>
                            <a:schemeClr val="bg1"/>
                          </a:solidFill>
                          <a:latin typeface="Arial"/>
                          <a:cs typeface="Arial"/>
                        </a:rPr>
                        <a:t> </a:t>
                      </a:r>
                      <a:r>
                        <a:rPr lang="en-US" sz="1600" dirty="0" smtClean="0">
                          <a:solidFill>
                            <a:schemeClr val="bg1"/>
                          </a:solidFill>
                          <a:latin typeface="Arial"/>
                          <a:cs typeface="Arial"/>
                        </a:rPr>
                        <a:t>free</a:t>
                      </a:r>
                      <a:endParaRPr lang="en-US" sz="1600" dirty="0">
                        <a:solidFill>
                          <a:schemeClr val="bg1"/>
                        </a:solidFill>
                        <a:latin typeface="Arial"/>
                        <a:cs typeface="Aria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5796"/>
                    </a:solidFill>
                  </a:tcPr>
                </a:tc>
                <a:tc>
                  <a:txBody>
                    <a:bodyPr/>
                    <a:lstStyle/>
                    <a:p>
                      <a:pPr algn="ctr">
                        <a:lnSpc>
                          <a:spcPct val="90000"/>
                        </a:lnSpc>
                      </a:pPr>
                      <a:r>
                        <a:rPr lang="en-US" sz="1600" dirty="0" smtClean="0">
                          <a:solidFill>
                            <a:schemeClr val="bg1"/>
                          </a:solidFill>
                          <a:latin typeface="Arial"/>
                          <a:cs typeface="Arial"/>
                        </a:rPr>
                        <a:t>76%</a:t>
                      </a:r>
                      <a:endParaRPr lang="en-US" sz="1600" dirty="0">
                        <a:solidFill>
                          <a:schemeClr val="bg1"/>
                        </a:solidFill>
                        <a:latin typeface="Arial"/>
                        <a:cs typeface="Aria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5796"/>
                    </a:solidFill>
                  </a:tcPr>
                </a:tc>
                <a:tc>
                  <a:txBody>
                    <a:bodyPr/>
                    <a:lstStyle/>
                    <a:p>
                      <a:pPr algn="ctr">
                        <a:lnSpc>
                          <a:spcPct val="90000"/>
                        </a:lnSpc>
                      </a:pPr>
                      <a:r>
                        <a:rPr lang="en-US" sz="1600" dirty="0" smtClean="0">
                          <a:solidFill>
                            <a:schemeClr val="bg1"/>
                          </a:solidFill>
                          <a:latin typeface="Arial"/>
                          <a:cs typeface="Arial"/>
                        </a:rPr>
                        <a:t>69%</a:t>
                      </a:r>
                      <a:endParaRPr lang="en-US" sz="1600" dirty="0">
                        <a:solidFill>
                          <a:schemeClr val="bg1"/>
                        </a:solidFill>
                        <a:latin typeface="Arial"/>
                        <a:cs typeface="Aria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5796"/>
                    </a:solidFill>
                  </a:tcPr>
                </a:tc>
              </a:tr>
              <a:tr h="332951">
                <a:tc>
                  <a:txBody>
                    <a:bodyPr/>
                    <a:lstStyle/>
                    <a:p>
                      <a:pPr>
                        <a:lnSpc>
                          <a:spcPct val="90000"/>
                        </a:lnSpc>
                      </a:pPr>
                      <a:r>
                        <a:rPr lang="en-US" sz="1600" dirty="0" smtClean="0">
                          <a:solidFill>
                            <a:schemeClr val="bg1"/>
                          </a:solidFill>
                          <a:latin typeface="Arial"/>
                          <a:cs typeface="Arial"/>
                        </a:rPr>
                        <a:t>  Complete response</a:t>
                      </a:r>
                      <a:endParaRPr lang="en-US" sz="1600" dirty="0">
                        <a:solidFill>
                          <a:schemeClr val="bg1"/>
                        </a:solidFill>
                        <a:latin typeface="Arial"/>
                        <a:cs typeface="Aria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5796"/>
                    </a:solidFill>
                  </a:tcPr>
                </a:tc>
                <a:tc>
                  <a:txBody>
                    <a:bodyPr/>
                    <a:lstStyle/>
                    <a:p>
                      <a:pPr algn="ctr">
                        <a:lnSpc>
                          <a:spcPct val="90000"/>
                        </a:lnSpc>
                      </a:pPr>
                      <a:r>
                        <a:rPr lang="en-US" sz="1600" dirty="0" smtClean="0">
                          <a:solidFill>
                            <a:schemeClr val="bg1"/>
                          </a:solidFill>
                          <a:latin typeface="Arial"/>
                          <a:cs typeface="Arial"/>
                        </a:rPr>
                        <a:t>9%</a:t>
                      </a:r>
                      <a:endParaRPr lang="en-US" sz="1600" dirty="0">
                        <a:solidFill>
                          <a:schemeClr val="bg1"/>
                        </a:solidFill>
                        <a:latin typeface="Arial"/>
                        <a:cs typeface="Aria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5796"/>
                    </a:solidFill>
                  </a:tcPr>
                </a:tc>
                <a:tc>
                  <a:txBody>
                    <a:bodyPr/>
                    <a:lstStyle/>
                    <a:p>
                      <a:pPr algn="ctr">
                        <a:lnSpc>
                          <a:spcPct val="90000"/>
                        </a:lnSpc>
                      </a:pPr>
                      <a:r>
                        <a:rPr lang="en-US" sz="1600" dirty="0" smtClean="0">
                          <a:solidFill>
                            <a:schemeClr val="bg1"/>
                          </a:solidFill>
                          <a:latin typeface="Arial"/>
                          <a:cs typeface="Arial"/>
                        </a:rPr>
                        <a:t>8%</a:t>
                      </a:r>
                      <a:endParaRPr lang="en-US" sz="1600" dirty="0">
                        <a:solidFill>
                          <a:schemeClr val="bg1"/>
                        </a:solidFill>
                        <a:latin typeface="Arial"/>
                        <a:cs typeface="Aria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5796"/>
                    </a:solidFill>
                  </a:tcPr>
                </a:tc>
              </a:tr>
              <a:tr h="332951">
                <a:tc>
                  <a:txBody>
                    <a:bodyPr/>
                    <a:lstStyle/>
                    <a:p>
                      <a:pPr>
                        <a:lnSpc>
                          <a:spcPct val="90000"/>
                        </a:lnSpc>
                      </a:pPr>
                      <a:r>
                        <a:rPr lang="en-US" sz="1600" dirty="0" smtClean="0">
                          <a:solidFill>
                            <a:schemeClr val="bg1"/>
                          </a:solidFill>
                          <a:latin typeface="Arial"/>
                          <a:cs typeface="Arial"/>
                        </a:rPr>
                        <a:t>  Partial response</a:t>
                      </a:r>
                      <a:endParaRPr lang="en-US" sz="1600" dirty="0">
                        <a:solidFill>
                          <a:schemeClr val="bg1"/>
                        </a:solidFill>
                        <a:latin typeface="Arial"/>
                        <a:cs typeface="Aria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5796"/>
                    </a:solidFill>
                  </a:tcPr>
                </a:tc>
                <a:tc>
                  <a:txBody>
                    <a:bodyPr/>
                    <a:lstStyle/>
                    <a:p>
                      <a:pPr algn="ctr">
                        <a:lnSpc>
                          <a:spcPct val="90000"/>
                        </a:lnSpc>
                      </a:pPr>
                      <a:r>
                        <a:rPr lang="en-US" sz="1600" dirty="0" smtClean="0">
                          <a:solidFill>
                            <a:schemeClr val="bg1"/>
                          </a:solidFill>
                          <a:latin typeface="Arial"/>
                          <a:cs typeface="Arial"/>
                        </a:rPr>
                        <a:t>42%</a:t>
                      </a:r>
                      <a:endParaRPr lang="en-US" sz="1600" dirty="0">
                        <a:solidFill>
                          <a:schemeClr val="bg1"/>
                        </a:solidFill>
                        <a:latin typeface="Arial"/>
                        <a:cs typeface="Aria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5796"/>
                    </a:solidFill>
                  </a:tcPr>
                </a:tc>
                <a:tc>
                  <a:txBody>
                    <a:bodyPr/>
                    <a:lstStyle/>
                    <a:p>
                      <a:pPr algn="ctr">
                        <a:lnSpc>
                          <a:spcPct val="90000"/>
                        </a:lnSpc>
                      </a:pPr>
                      <a:r>
                        <a:rPr lang="en-US" sz="1600" dirty="0" smtClean="0">
                          <a:solidFill>
                            <a:schemeClr val="bg1"/>
                          </a:solidFill>
                          <a:latin typeface="Arial"/>
                          <a:cs typeface="Arial"/>
                        </a:rPr>
                        <a:t>39%</a:t>
                      </a:r>
                      <a:endParaRPr lang="en-US" sz="1600" dirty="0">
                        <a:solidFill>
                          <a:schemeClr val="bg1"/>
                        </a:solidFill>
                        <a:latin typeface="Arial"/>
                        <a:cs typeface="Aria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5796"/>
                    </a:solidFill>
                  </a:tcPr>
                </a:tc>
              </a:tr>
              <a:tr h="332951">
                <a:tc>
                  <a:txBody>
                    <a:bodyPr/>
                    <a:lstStyle/>
                    <a:p>
                      <a:pPr>
                        <a:lnSpc>
                          <a:spcPct val="90000"/>
                        </a:lnSpc>
                      </a:pPr>
                      <a:r>
                        <a:rPr lang="en-US" sz="1600" dirty="0" smtClean="0">
                          <a:solidFill>
                            <a:schemeClr val="bg1"/>
                          </a:solidFill>
                          <a:latin typeface="Arial"/>
                          <a:cs typeface="Arial"/>
                        </a:rPr>
                        <a:t>  Stable disease</a:t>
                      </a:r>
                      <a:endParaRPr lang="en-US" sz="1600" dirty="0">
                        <a:solidFill>
                          <a:schemeClr val="bg1"/>
                        </a:solidFill>
                        <a:latin typeface="Arial"/>
                        <a:cs typeface="Aria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5796"/>
                    </a:solidFill>
                  </a:tcPr>
                </a:tc>
                <a:tc>
                  <a:txBody>
                    <a:bodyPr/>
                    <a:lstStyle/>
                    <a:p>
                      <a:pPr algn="ctr">
                        <a:lnSpc>
                          <a:spcPct val="90000"/>
                        </a:lnSpc>
                      </a:pPr>
                      <a:r>
                        <a:rPr lang="en-US" sz="1600" dirty="0" smtClean="0">
                          <a:solidFill>
                            <a:schemeClr val="bg1"/>
                          </a:solidFill>
                          <a:latin typeface="Arial"/>
                          <a:cs typeface="Arial"/>
                        </a:rPr>
                        <a:t>24%</a:t>
                      </a:r>
                      <a:endParaRPr lang="en-US" sz="1600" dirty="0">
                        <a:solidFill>
                          <a:schemeClr val="bg1"/>
                        </a:solidFill>
                        <a:latin typeface="Arial"/>
                        <a:cs typeface="Aria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5796"/>
                    </a:solidFill>
                  </a:tcPr>
                </a:tc>
                <a:tc>
                  <a:txBody>
                    <a:bodyPr/>
                    <a:lstStyle/>
                    <a:p>
                      <a:pPr algn="ctr">
                        <a:lnSpc>
                          <a:spcPct val="90000"/>
                        </a:lnSpc>
                      </a:pPr>
                      <a:r>
                        <a:rPr lang="en-US" sz="1600" dirty="0" smtClean="0">
                          <a:solidFill>
                            <a:schemeClr val="bg1"/>
                          </a:solidFill>
                          <a:latin typeface="Arial"/>
                          <a:cs typeface="Arial"/>
                        </a:rPr>
                        <a:t>22%</a:t>
                      </a:r>
                      <a:endParaRPr lang="en-US" sz="1600" dirty="0">
                        <a:solidFill>
                          <a:schemeClr val="bg1"/>
                        </a:solidFill>
                        <a:latin typeface="Arial"/>
                        <a:cs typeface="Arial"/>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5796"/>
                    </a:solidFill>
                  </a:tcPr>
                </a:tc>
              </a:tr>
            </a:tbl>
          </a:graphicData>
        </a:graphic>
      </p:graphicFrame>
      <p:sp>
        <p:nvSpPr>
          <p:cNvPr id="6" name="TextBox 5"/>
          <p:cNvSpPr txBox="1"/>
          <p:nvPr/>
        </p:nvSpPr>
        <p:spPr>
          <a:xfrm>
            <a:off x="174667" y="3251200"/>
            <a:ext cx="8787031" cy="400110"/>
          </a:xfrm>
          <a:prstGeom prst="rect">
            <a:avLst/>
          </a:prstGeom>
          <a:noFill/>
        </p:spPr>
        <p:txBody>
          <a:bodyPr wrap="none" rtlCol="0">
            <a:spAutoFit/>
          </a:bodyPr>
          <a:lstStyle/>
          <a:p>
            <a:pPr algn="ctr"/>
            <a:r>
              <a:rPr lang="en-US" sz="2000" b="1" dirty="0" smtClean="0">
                <a:solidFill>
                  <a:srgbClr val="E8AF2B"/>
                </a:solidFill>
                <a:latin typeface="Arial"/>
                <a:cs typeface="Arial"/>
              </a:rPr>
              <a:t>Best Response in Evaluable Patients with Measurable Disease (N = 26)</a:t>
            </a:r>
            <a:endParaRPr lang="en-US" sz="2000" b="1" dirty="0">
              <a:solidFill>
                <a:srgbClr val="E8AF2B"/>
              </a:solidFill>
              <a:latin typeface="Arial"/>
              <a:cs typeface="Arial"/>
            </a:endParaRPr>
          </a:p>
        </p:txBody>
      </p:sp>
      <p:sp>
        <p:nvSpPr>
          <p:cNvPr id="7" name="TextBox 6"/>
          <p:cNvSpPr txBox="1"/>
          <p:nvPr/>
        </p:nvSpPr>
        <p:spPr>
          <a:xfrm>
            <a:off x="152400" y="6400800"/>
            <a:ext cx="6365444" cy="338554"/>
          </a:xfrm>
          <a:prstGeom prst="rect">
            <a:avLst/>
          </a:prstGeom>
          <a:noFill/>
        </p:spPr>
        <p:txBody>
          <a:bodyPr wrap="none" rtlCol="0">
            <a:spAutoFit/>
          </a:bodyPr>
          <a:lstStyle/>
          <a:p>
            <a:r>
              <a:rPr lang="en-US" sz="1600" b="0" dirty="0" smtClean="0">
                <a:solidFill>
                  <a:schemeClr val="bg1"/>
                </a:solidFill>
                <a:latin typeface="Arial"/>
                <a:cs typeface="Arial"/>
              </a:rPr>
              <a:t>With permission from </a:t>
            </a:r>
            <a:r>
              <a:rPr lang="en-US" sz="1600" b="0" dirty="0" err="1" smtClean="0">
                <a:solidFill>
                  <a:schemeClr val="bg1"/>
                </a:solidFill>
                <a:latin typeface="Arial"/>
                <a:cs typeface="Arial"/>
              </a:rPr>
              <a:t>Datko</a:t>
            </a:r>
            <a:r>
              <a:rPr lang="en-US" sz="1600" b="0" dirty="0" smtClean="0">
                <a:solidFill>
                  <a:schemeClr val="bg1"/>
                </a:solidFill>
                <a:latin typeface="Arial"/>
                <a:cs typeface="Arial"/>
              </a:rPr>
              <a:t> F et al. SABCS 2012;Abstract P5-18-20. </a:t>
            </a:r>
            <a:endParaRPr lang="en-US" sz="1600" b="0" dirty="0">
              <a:solidFill>
                <a:schemeClr val="bg1"/>
              </a:solidFill>
              <a:latin typeface="Arial"/>
              <a:cs typeface="Arial"/>
            </a:endParaRPr>
          </a:p>
        </p:txBody>
      </p:sp>
      <p:sp>
        <p:nvSpPr>
          <p:cNvPr id="9" name="Rectangle 8"/>
          <p:cNvSpPr/>
          <p:nvPr/>
        </p:nvSpPr>
        <p:spPr bwMode="auto">
          <a:xfrm>
            <a:off x="1752600" y="5289046"/>
            <a:ext cx="3195707" cy="905256"/>
          </a:xfrm>
          <a:prstGeom prst="rect">
            <a:avLst/>
          </a:prstGeom>
          <a:solidFill>
            <a:schemeClr val="bg1">
              <a:alpha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smtClean="0">
              <a:ln>
                <a:noFill/>
              </a:ln>
              <a:effectLst/>
              <a:latin typeface="Arial"/>
              <a:cs typeface="Arial"/>
            </a:endParaRPr>
          </a:p>
        </p:txBody>
      </p:sp>
      <p:sp>
        <p:nvSpPr>
          <p:cNvPr id="10" name="TextBox 9"/>
          <p:cNvSpPr txBox="1"/>
          <p:nvPr/>
        </p:nvSpPr>
        <p:spPr>
          <a:xfrm>
            <a:off x="1752600" y="5334000"/>
            <a:ext cx="3195707" cy="830997"/>
          </a:xfrm>
          <a:prstGeom prst="rect">
            <a:avLst/>
          </a:prstGeom>
          <a:noFill/>
        </p:spPr>
        <p:txBody>
          <a:bodyPr wrap="none" rtlCol="0">
            <a:spAutoFit/>
          </a:bodyPr>
          <a:lstStyle/>
          <a:p>
            <a:pPr marL="169863"/>
            <a:r>
              <a:rPr lang="en-US" sz="1600" b="0" dirty="0" smtClean="0">
                <a:solidFill>
                  <a:schemeClr val="tx1"/>
                </a:solidFill>
                <a:latin typeface="Arial"/>
                <a:cs typeface="Arial"/>
              </a:rPr>
              <a:t>1</a:t>
            </a:r>
            <a:r>
              <a:rPr lang="en-US" sz="1600" b="0" baseline="30000" dirty="0" smtClean="0">
                <a:solidFill>
                  <a:schemeClr val="tx1"/>
                </a:solidFill>
                <a:latin typeface="Arial"/>
                <a:cs typeface="Arial"/>
              </a:rPr>
              <a:t>st</a:t>
            </a:r>
            <a:r>
              <a:rPr lang="en-US" sz="1600" b="0" dirty="0" smtClean="0">
                <a:solidFill>
                  <a:schemeClr val="tx1"/>
                </a:solidFill>
                <a:latin typeface="Arial"/>
                <a:cs typeface="Arial"/>
              </a:rPr>
              <a:t> line treatment</a:t>
            </a:r>
          </a:p>
          <a:p>
            <a:pPr marL="169863"/>
            <a:r>
              <a:rPr lang="en-US" sz="1600" b="0" dirty="0" smtClean="0">
                <a:solidFill>
                  <a:schemeClr val="tx1"/>
                </a:solidFill>
                <a:latin typeface="Arial"/>
                <a:cs typeface="Arial"/>
              </a:rPr>
              <a:t>2</a:t>
            </a:r>
            <a:r>
              <a:rPr lang="en-US" sz="1600" b="0" baseline="30000" dirty="0" smtClean="0">
                <a:solidFill>
                  <a:schemeClr val="tx1"/>
                </a:solidFill>
                <a:latin typeface="Arial"/>
                <a:cs typeface="Arial"/>
              </a:rPr>
              <a:t>nd</a:t>
            </a:r>
            <a:r>
              <a:rPr lang="en-US" sz="1600" b="0" dirty="0" smtClean="0">
                <a:solidFill>
                  <a:schemeClr val="tx1"/>
                </a:solidFill>
                <a:latin typeface="Arial"/>
                <a:cs typeface="Arial"/>
              </a:rPr>
              <a:t> line treatment</a:t>
            </a:r>
          </a:p>
          <a:p>
            <a:r>
              <a:rPr lang="en-US" sz="1600" b="0" dirty="0" smtClean="0">
                <a:solidFill>
                  <a:schemeClr val="tx1"/>
                </a:solidFill>
                <a:latin typeface="Arial"/>
                <a:cs typeface="Arial"/>
              </a:rPr>
              <a:t>* Received adjuvant trastuzumab</a:t>
            </a:r>
            <a:endParaRPr lang="en-US" sz="1600" b="0" dirty="0">
              <a:solidFill>
                <a:schemeClr val="tx1"/>
              </a:solidFill>
              <a:latin typeface="Arial"/>
              <a:cs typeface="Arial"/>
            </a:endParaRPr>
          </a:p>
        </p:txBody>
      </p:sp>
      <p:sp>
        <p:nvSpPr>
          <p:cNvPr id="11" name="Rectangle 10"/>
          <p:cNvSpPr/>
          <p:nvPr/>
        </p:nvSpPr>
        <p:spPr bwMode="auto">
          <a:xfrm>
            <a:off x="1838223" y="5438323"/>
            <a:ext cx="134510" cy="139682"/>
          </a:xfrm>
          <a:prstGeom prst="rect">
            <a:avLst/>
          </a:prstGeom>
          <a:solidFill>
            <a:srgbClr val="E6701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smtClean="0">
              <a:ln>
                <a:noFill/>
              </a:ln>
              <a:effectLst/>
              <a:latin typeface="Arial"/>
              <a:cs typeface="Arial"/>
            </a:endParaRPr>
          </a:p>
        </p:txBody>
      </p:sp>
      <p:sp>
        <p:nvSpPr>
          <p:cNvPr id="13" name="Rectangle 12"/>
          <p:cNvSpPr/>
          <p:nvPr/>
        </p:nvSpPr>
        <p:spPr bwMode="auto">
          <a:xfrm>
            <a:off x="1838223" y="5673273"/>
            <a:ext cx="134510" cy="139682"/>
          </a:xfrm>
          <a:prstGeom prst="rect">
            <a:avLst/>
          </a:prstGeom>
          <a:solidFill>
            <a:srgbClr val="58C4F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smtClean="0">
              <a:ln>
                <a:noFill/>
              </a:ln>
              <a:effectLst/>
              <a:latin typeface="Arial"/>
              <a:cs typeface="Arial"/>
            </a:endParaRPr>
          </a:p>
        </p:txBody>
      </p:sp>
    </p:spTree>
    <p:custDataLst>
      <p:tags r:id="rId1"/>
    </p:custDataLst>
    <p:extLst>
      <p:ext uri="{BB962C8B-B14F-4D97-AF65-F5344CB8AC3E}">
        <p14:creationId xmlns:p14="http://schemas.microsoft.com/office/powerpoint/2010/main" val="326841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116380"/>
            <a:ext cx="7772400" cy="1143000"/>
          </a:xfrm>
        </p:spPr>
        <p:txBody>
          <a:bodyPr>
            <a:normAutofit/>
          </a:bodyPr>
          <a:lstStyle/>
          <a:p>
            <a:pPr algn="ctr"/>
            <a:r>
              <a:rPr lang="en-US" sz="3200" dirty="0" smtClean="0">
                <a:solidFill>
                  <a:srgbClr val="FFFFFF"/>
                </a:solidFill>
              </a:rPr>
              <a:t>Antibody-drug conjugates and the mechanism of action of T-DM1</a:t>
            </a:r>
            <a:endParaRPr lang="en-US" sz="3200" dirty="0">
              <a:solidFill>
                <a:srgbClr val="FFFFFF"/>
              </a:solidFill>
            </a:endParaRPr>
          </a:p>
        </p:txBody>
      </p:sp>
    </p:spTree>
    <p:extLst>
      <p:ext uri="{BB962C8B-B14F-4D97-AF65-F5344CB8AC3E}">
        <p14:creationId xmlns:p14="http://schemas.microsoft.com/office/powerpoint/2010/main" val="753898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31"/>
          <p:cNvGrpSpPr>
            <a:grpSpLocks/>
          </p:cNvGrpSpPr>
          <p:nvPr/>
        </p:nvGrpSpPr>
        <p:grpSpPr bwMode="auto">
          <a:xfrm>
            <a:off x="-15875" y="2967038"/>
            <a:ext cx="9172575" cy="3832225"/>
            <a:chOff x="-16476" y="3023775"/>
            <a:chExt cx="9173176" cy="3831921"/>
          </a:xfrm>
        </p:grpSpPr>
        <p:sp>
          <p:nvSpPr>
            <p:cNvPr id="56" name="Freeform 55"/>
            <p:cNvSpPr/>
            <p:nvPr/>
          </p:nvSpPr>
          <p:spPr>
            <a:xfrm>
              <a:off x="-16476" y="3044410"/>
              <a:ext cx="9173176" cy="3811286"/>
            </a:xfrm>
            <a:custGeom>
              <a:avLst/>
              <a:gdLst>
                <a:gd name="connsiteX0" fmla="*/ 0 w 9169400"/>
                <a:gd name="connsiteY0" fmla="*/ 1066800 h 1066800"/>
                <a:gd name="connsiteX1" fmla="*/ 2959100 w 9169400"/>
                <a:gd name="connsiteY1" fmla="*/ 304800 h 1066800"/>
                <a:gd name="connsiteX2" fmla="*/ 6083300 w 9169400"/>
                <a:gd name="connsiteY2" fmla="*/ 0 h 1066800"/>
                <a:gd name="connsiteX3" fmla="*/ 9169400 w 9169400"/>
                <a:gd name="connsiteY3" fmla="*/ 596900 h 1066800"/>
                <a:gd name="connsiteX0" fmla="*/ 0 w 9169400"/>
                <a:gd name="connsiteY0" fmla="*/ 1075031 h 1075031"/>
                <a:gd name="connsiteX1" fmla="*/ 2959100 w 9169400"/>
                <a:gd name="connsiteY1" fmla="*/ 313031 h 1075031"/>
                <a:gd name="connsiteX2" fmla="*/ 6083300 w 9169400"/>
                <a:gd name="connsiteY2" fmla="*/ 8231 h 1075031"/>
                <a:gd name="connsiteX3" fmla="*/ 9169400 w 9169400"/>
                <a:gd name="connsiteY3" fmla="*/ 605131 h 1075031"/>
                <a:gd name="connsiteX0" fmla="*/ 0 w 9169400"/>
                <a:gd name="connsiteY0" fmla="*/ 1129065 h 1129065"/>
                <a:gd name="connsiteX1" fmla="*/ 2959100 w 9169400"/>
                <a:gd name="connsiteY1" fmla="*/ 367065 h 1129065"/>
                <a:gd name="connsiteX2" fmla="*/ 6083300 w 9169400"/>
                <a:gd name="connsiteY2" fmla="*/ 62265 h 1129065"/>
                <a:gd name="connsiteX3" fmla="*/ 9169400 w 9169400"/>
                <a:gd name="connsiteY3" fmla="*/ 659165 h 1129065"/>
                <a:gd name="connsiteX0" fmla="*/ 0 w 9169400"/>
                <a:gd name="connsiteY0" fmla="*/ 1077101 h 1077101"/>
                <a:gd name="connsiteX1" fmla="*/ 2959100 w 9169400"/>
                <a:gd name="connsiteY1" fmla="*/ 315101 h 1077101"/>
                <a:gd name="connsiteX2" fmla="*/ 6083300 w 9169400"/>
                <a:gd name="connsiteY2" fmla="*/ 10301 h 1077101"/>
                <a:gd name="connsiteX3" fmla="*/ 9169400 w 9169400"/>
                <a:gd name="connsiteY3" fmla="*/ 607201 h 1077101"/>
                <a:gd name="connsiteX0" fmla="*/ 0 w 9169400"/>
                <a:gd name="connsiteY0" fmla="*/ 1043054 h 1043054"/>
                <a:gd name="connsiteX1" fmla="*/ 2959100 w 9169400"/>
                <a:gd name="connsiteY1" fmla="*/ 281054 h 1043054"/>
                <a:gd name="connsiteX2" fmla="*/ 6447284 w 9169400"/>
                <a:gd name="connsiteY2" fmla="*/ 11765 h 1043054"/>
                <a:gd name="connsiteX3" fmla="*/ 9169400 w 9169400"/>
                <a:gd name="connsiteY3" fmla="*/ 573154 h 1043054"/>
                <a:gd name="connsiteX0" fmla="*/ 0 w 9169400"/>
                <a:gd name="connsiteY0" fmla="*/ 1043054 h 1043054"/>
                <a:gd name="connsiteX1" fmla="*/ 2959100 w 9169400"/>
                <a:gd name="connsiteY1" fmla="*/ 281054 h 1043054"/>
                <a:gd name="connsiteX2" fmla="*/ 6447284 w 9169400"/>
                <a:gd name="connsiteY2" fmla="*/ 11765 h 1043054"/>
                <a:gd name="connsiteX3" fmla="*/ 9169400 w 9169400"/>
                <a:gd name="connsiteY3" fmla="*/ 573154 h 1043054"/>
                <a:gd name="connsiteX0" fmla="*/ 0 w 9169400"/>
                <a:gd name="connsiteY0" fmla="*/ 1043054 h 1043054"/>
                <a:gd name="connsiteX1" fmla="*/ 2959100 w 9169400"/>
                <a:gd name="connsiteY1" fmla="*/ 281054 h 1043054"/>
                <a:gd name="connsiteX2" fmla="*/ 6447284 w 9169400"/>
                <a:gd name="connsiteY2" fmla="*/ 11765 h 1043054"/>
                <a:gd name="connsiteX3" fmla="*/ 9169400 w 9169400"/>
                <a:gd name="connsiteY3" fmla="*/ 573154 h 1043054"/>
                <a:gd name="connsiteX0" fmla="*/ 0 w 9169400"/>
                <a:gd name="connsiteY0" fmla="*/ 1052210 h 1052210"/>
                <a:gd name="connsiteX1" fmla="*/ 2790424 w 9169400"/>
                <a:gd name="connsiteY1" fmla="*/ 210311 h 1052210"/>
                <a:gd name="connsiteX2" fmla="*/ 6447284 w 9169400"/>
                <a:gd name="connsiteY2" fmla="*/ 20921 h 1052210"/>
                <a:gd name="connsiteX3" fmla="*/ 9169400 w 9169400"/>
                <a:gd name="connsiteY3" fmla="*/ 582310 h 1052210"/>
                <a:gd name="connsiteX0" fmla="*/ 0 w 9169400"/>
                <a:gd name="connsiteY0" fmla="*/ 1052210 h 1052210"/>
                <a:gd name="connsiteX1" fmla="*/ 2790424 w 9169400"/>
                <a:gd name="connsiteY1" fmla="*/ 210311 h 1052210"/>
                <a:gd name="connsiteX2" fmla="*/ 6447284 w 9169400"/>
                <a:gd name="connsiteY2" fmla="*/ 20921 h 1052210"/>
                <a:gd name="connsiteX3" fmla="*/ 9169400 w 9169400"/>
                <a:gd name="connsiteY3" fmla="*/ 582310 h 1052210"/>
                <a:gd name="connsiteX0" fmla="*/ 0 w 9169400"/>
                <a:gd name="connsiteY0" fmla="*/ 841899 h 841899"/>
                <a:gd name="connsiteX1" fmla="*/ 2790424 w 9169400"/>
                <a:gd name="connsiteY1" fmla="*/ 0 h 841899"/>
                <a:gd name="connsiteX2" fmla="*/ 9169400 w 9169400"/>
                <a:gd name="connsiteY2" fmla="*/ 371999 h 841899"/>
                <a:gd name="connsiteX0" fmla="*/ 0 w 9169400"/>
                <a:gd name="connsiteY0" fmla="*/ 1010575 h 1010575"/>
                <a:gd name="connsiteX1" fmla="*/ 4530448 w 9169400"/>
                <a:gd name="connsiteY1" fmla="*/ 0 h 1010575"/>
                <a:gd name="connsiteX2" fmla="*/ 9169400 w 9169400"/>
                <a:gd name="connsiteY2" fmla="*/ 540675 h 1010575"/>
                <a:gd name="connsiteX0" fmla="*/ 0 w 9169400"/>
                <a:gd name="connsiteY0" fmla="*/ 1042805 h 1042805"/>
                <a:gd name="connsiteX1" fmla="*/ 4530448 w 9169400"/>
                <a:gd name="connsiteY1" fmla="*/ 32230 h 1042805"/>
                <a:gd name="connsiteX2" fmla="*/ 9169400 w 9169400"/>
                <a:gd name="connsiteY2" fmla="*/ 572905 h 1042805"/>
                <a:gd name="connsiteX0" fmla="*/ 0 w 9169400"/>
                <a:gd name="connsiteY0" fmla="*/ 1014856 h 1014856"/>
                <a:gd name="connsiteX1" fmla="*/ 4530448 w 9169400"/>
                <a:gd name="connsiteY1" fmla="*/ 4281 h 1014856"/>
                <a:gd name="connsiteX2" fmla="*/ 9169400 w 9169400"/>
                <a:gd name="connsiteY2" fmla="*/ 544956 h 1014856"/>
                <a:gd name="connsiteX0" fmla="*/ 0 w 9169400"/>
                <a:gd name="connsiteY0" fmla="*/ 1067670 h 1067670"/>
                <a:gd name="connsiteX1" fmla="*/ 4858922 w 9169400"/>
                <a:gd name="connsiteY1" fmla="*/ 3829 h 1067670"/>
                <a:gd name="connsiteX2" fmla="*/ 9169400 w 9169400"/>
                <a:gd name="connsiteY2" fmla="*/ 597770 h 1067670"/>
                <a:gd name="connsiteX0" fmla="*/ 0 w 9169400"/>
                <a:gd name="connsiteY0" fmla="*/ 1070482 h 1070482"/>
                <a:gd name="connsiteX1" fmla="*/ 4858922 w 9169400"/>
                <a:gd name="connsiteY1" fmla="*/ 6641 h 1070482"/>
                <a:gd name="connsiteX2" fmla="*/ 9169400 w 9169400"/>
                <a:gd name="connsiteY2" fmla="*/ 600582 h 1070482"/>
                <a:gd name="connsiteX0" fmla="*/ 0 w 9169400"/>
                <a:gd name="connsiteY0" fmla="*/ 1105293 h 1105293"/>
                <a:gd name="connsiteX1" fmla="*/ 4903311 w 9169400"/>
                <a:gd name="connsiteY1" fmla="*/ 5941 h 1105293"/>
                <a:gd name="connsiteX2" fmla="*/ 9169400 w 9169400"/>
                <a:gd name="connsiteY2" fmla="*/ 635393 h 1105293"/>
                <a:gd name="connsiteX0" fmla="*/ 285811 w 9455211"/>
                <a:gd name="connsiteY0" fmla="*/ 1105293 h 1146326"/>
                <a:gd name="connsiteX1" fmla="*/ 387288 w 9455211"/>
                <a:gd name="connsiteY1" fmla="*/ 1050507 h 1146326"/>
                <a:gd name="connsiteX2" fmla="*/ 5189122 w 9455211"/>
                <a:gd name="connsiteY2" fmla="*/ 5941 h 1146326"/>
                <a:gd name="connsiteX3" fmla="*/ 9455211 w 9455211"/>
                <a:gd name="connsiteY3" fmla="*/ 635393 h 1146326"/>
                <a:gd name="connsiteX0" fmla="*/ 292089 w 9452612"/>
                <a:gd name="connsiteY0" fmla="*/ 3857371 h 3857371"/>
                <a:gd name="connsiteX1" fmla="*/ 384689 w 9452612"/>
                <a:gd name="connsiteY1" fmla="*/ 1050507 h 3857371"/>
                <a:gd name="connsiteX2" fmla="*/ 5186523 w 9452612"/>
                <a:gd name="connsiteY2" fmla="*/ 5941 h 3857371"/>
                <a:gd name="connsiteX3" fmla="*/ 9452612 w 9452612"/>
                <a:gd name="connsiteY3" fmla="*/ 635393 h 3857371"/>
                <a:gd name="connsiteX0" fmla="*/ 292089 w 9452612"/>
                <a:gd name="connsiteY0" fmla="*/ 3857371 h 3857371"/>
                <a:gd name="connsiteX1" fmla="*/ 384689 w 9452612"/>
                <a:gd name="connsiteY1" fmla="*/ 1050507 h 3857371"/>
                <a:gd name="connsiteX2" fmla="*/ 5186523 w 9452612"/>
                <a:gd name="connsiteY2" fmla="*/ 5941 h 3857371"/>
                <a:gd name="connsiteX3" fmla="*/ 9452612 w 9452612"/>
                <a:gd name="connsiteY3" fmla="*/ 635393 h 3857371"/>
                <a:gd name="connsiteX0" fmla="*/ 292089 w 9452612"/>
                <a:gd name="connsiteY0" fmla="*/ 3857371 h 3857371"/>
                <a:gd name="connsiteX1" fmla="*/ 384689 w 9452612"/>
                <a:gd name="connsiteY1" fmla="*/ 1050507 h 3857371"/>
                <a:gd name="connsiteX2" fmla="*/ 5186523 w 9452612"/>
                <a:gd name="connsiteY2" fmla="*/ 5941 h 3857371"/>
                <a:gd name="connsiteX3" fmla="*/ 9452612 w 9452612"/>
                <a:gd name="connsiteY3" fmla="*/ 635393 h 3857371"/>
                <a:gd name="connsiteX0" fmla="*/ 292089 w 9452612"/>
                <a:gd name="connsiteY0" fmla="*/ 3857371 h 3857371"/>
                <a:gd name="connsiteX1" fmla="*/ 384689 w 9452612"/>
                <a:gd name="connsiteY1" fmla="*/ 1050507 h 3857371"/>
                <a:gd name="connsiteX2" fmla="*/ 5186523 w 9452612"/>
                <a:gd name="connsiteY2" fmla="*/ 5941 h 3857371"/>
                <a:gd name="connsiteX3" fmla="*/ 9452612 w 9452612"/>
                <a:gd name="connsiteY3" fmla="*/ 635393 h 3857371"/>
                <a:gd name="connsiteX0" fmla="*/ 296484 w 9457007"/>
                <a:gd name="connsiteY0" fmla="*/ 3857371 h 3857371"/>
                <a:gd name="connsiteX1" fmla="*/ 389084 w 9457007"/>
                <a:gd name="connsiteY1" fmla="*/ 1050507 h 3857371"/>
                <a:gd name="connsiteX2" fmla="*/ 5190918 w 9457007"/>
                <a:gd name="connsiteY2" fmla="*/ 5941 h 3857371"/>
                <a:gd name="connsiteX3" fmla="*/ 9457007 w 9457007"/>
                <a:gd name="connsiteY3" fmla="*/ 635393 h 3857371"/>
                <a:gd name="connsiteX0" fmla="*/ 360566 w 9521089"/>
                <a:gd name="connsiteY0" fmla="*/ 3863297 h 3863297"/>
                <a:gd name="connsiteX1" fmla="*/ 364390 w 9521089"/>
                <a:gd name="connsiteY1" fmla="*/ 1100821 h 3863297"/>
                <a:gd name="connsiteX2" fmla="*/ 5255000 w 9521089"/>
                <a:gd name="connsiteY2" fmla="*/ 11867 h 3863297"/>
                <a:gd name="connsiteX3" fmla="*/ 9521089 w 9521089"/>
                <a:gd name="connsiteY3" fmla="*/ 641319 h 3863297"/>
                <a:gd name="connsiteX0" fmla="*/ 1918 w 9162441"/>
                <a:gd name="connsiteY0" fmla="*/ 3863297 h 3863297"/>
                <a:gd name="connsiteX1" fmla="*/ 5742 w 9162441"/>
                <a:gd name="connsiteY1" fmla="*/ 1100821 h 3863297"/>
                <a:gd name="connsiteX2" fmla="*/ 4896352 w 9162441"/>
                <a:gd name="connsiteY2" fmla="*/ 11867 h 3863297"/>
                <a:gd name="connsiteX3" fmla="*/ 9162441 w 9162441"/>
                <a:gd name="connsiteY3" fmla="*/ 641319 h 3863297"/>
                <a:gd name="connsiteX0" fmla="*/ 1918 w 9162441"/>
                <a:gd name="connsiteY0" fmla="*/ 3854121 h 3854121"/>
                <a:gd name="connsiteX1" fmla="*/ 5742 w 9162441"/>
                <a:gd name="connsiteY1" fmla="*/ 1091645 h 3854121"/>
                <a:gd name="connsiteX2" fmla="*/ 4896352 w 9162441"/>
                <a:gd name="connsiteY2" fmla="*/ 2691 h 3854121"/>
                <a:gd name="connsiteX3" fmla="*/ 9162441 w 9162441"/>
                <a:gd name="connsiteY3" fmla="*/ 632143 h 3854121"/>
                <a:gd name="connsiteX0" fmla="*/ 1918 w 9467696"/>
                <a:gd name="connsiteY0" fmla="*/ 3858228 h 3858228"/>
                <a:gd name="connsiteX1" fmla="*/ 5742 w 9467696"/>
                <a:gd name="connsiteY1" fmla="*/ 1095752 h 3858228"/>
                <a:gd name="connsiteX2" fmla="*/ 4896352 w 9467696"/>
                <a:gd name="connsiteY2" fmla="*/ 6798 h 3858228"/>
                <a:gd name="connsiteX3" fmla="*/ 9158620 w 9467696"/>
                <a:gd name="connsiteY3" fmla="*/ 634112 h 3858228"/>
                <a:gd name="connsiteX4" fmla="*/ 9162441 w 9467696"/>
                <a:gd name="connsiteY4" fmla="*/ 636250 h 3858228"/>
                <a:gd name="connsiteX0" fmla="*/ 1918 w 9467696"/>
                <a:gd name="connsiteY0" fmla="*/ 3858228 h 3858228"/>
                <a:gd name="connsiteX1" fmla="*/ 5742 w 9467696"/>
                <a:gd name="connsiteY1" fmla="*/ 1095752 h 3858228"/>
                <a:gd name="connsiteX2" fmla="*/ 4896352 w 9467696"/>
                <a:gd name="connsiteY2" fmla="*/ 6798 h 3858228"/>
                <a:gd name="connsiteX3" fmla="*/ 9158620 w 9467696"/>
                <a:gd name="connsiteY3" fmla="*/ 634112 h 3858228"/>
                <a:gd name="connsiteX4" fmla="*/ 9162441 w 9467696"/>
                <a:gd name="connsiteY4" fmla="*/ 3841089 h 3858228"/>
                <a:gd name="connsiteX0" fmla="*/ 1918 w 9467696"/>
                <a:gd name="connsiteY0" fmla="*/ 3858228 h 3858228"/>
                <a:gd name="connsiteX1" fmla="*/ 5742 w 9467696"/>
                <a:gd name="connsiteY1" fmla="*/ 1095752 h 3858228"/>
                <a:gd name="connsiteX2" fmla="*/ 4896352 w 9467696"/>
                <a:gd name="connsiteY2" fmla="*/ 6798 h 3858228"/>
                <a:gd name="connsiteX3" fmla="*/ 9158620 w 9467696"/>
                <a:gd name="connsiteY3" fmla="*/ 634112 h 3858228"/>
                <a:gd name="connsiteX4" fmla="*/ 9162441 w 9467696"/>
                <a:gd name="connsiteY4" fmla="*/ 3841089 h 3858228"/>
                <a:gd name="connsiteX0" fmla="*/ 1918 w 9162441"/>
                <a:gd name="connsiteY0" fmla="*/ 3858228 h 3858228"/>
                <a:gd name="connsiteX1" fmla="*/ 5742 w 9162441"/>
                <a:gd name="connsiteY1" fmla="*/ 1095752 h 3858228"/>
                <a:gd name="connsiteX2" fmla="*/ 4896352 w 9162441"/>
                <a:gd name="connsiteY2" fmla="*/ 6798 h 3858228"/>
                <a:gd name="connsiteX3" fmla="*/ 9158620 w 9162441"/>
                <a:gd name="connsiteY3" fmla="*/ 634112 h 3858228"/>
                <a:gd name="connsiteX4" fmla="*/ 9162441 w 9162441"/>
                <a:gd name="connsiteY4" fmla="*/ 3841089 h 3858228"/>
                <a:gd name="connsiteX0" fmla="*/ 1918 w 9162441"/>
                <a:gd name="connsiteY0" fmla="*/ 3858228 h 3858228"/>
                <a:gd name="connsiteX1" fmla="*/ 5742 w 9162441"/>
                <a:gd name="connsiteY1" fmla="*/ 1095752 h 3858228"/>
                <a:gd name="connsiteX2" fmla="*/ 4896352 w 9162441"/>
                <a:gd name="connsiteY2" fmla="*/ 6798 h 3858228"/>
                <a:gd name="connsiteX3" fmla="*/ 9158620 w 9162441"/>
                <a:gd name="connsiteY3" fmla="*/ 634112 h 3858228"/>
                <a:gd name="connsiteX4" fmla="*/ 9162441 w 9162441"/>
                <a:gd name="connsiteY4" fmla="*/ 3841089 h 3858228"/>
                <a:gd name="connsiteX0" fmla="*/ 1918 w 9162441"/>
                <a:gd name="connsiteY0" fmla="*/ 3858228 h 3858228"/>
                <a:gd name="connsiteX1" fmla="*/ 5742 w 9162441"/>
                <a:gd name="connsiteY1" fmla="*/ 1095752 h 3858228"/>
                <a:gd name="connsiteX2" fmla="*/ 4896352 w 9162441"/>
                <a:gd name="connsiteY2" fmla="*/ 6798 h 3858228"/>
                <a:gd name="connsiteX3" fmla="*/ 9158620 w 9162441"/>
                <a:gd name="connsiteY3" fmla="*/ 634112 h 3858228"/>
                <a:gd name="connsiteX4" fmla="*/ 9162441 w 9162441"/>
                <a:gd name="connsiteY4" fmla="*/ 3841089 h 3858228"/>
                <a:gd name="connsiteX0" fmla="*/ 1918 w 9162441"/>
                <a:gd name="connsiteY0" fmla="*/ 3859696 h 3859696"/>
                <a:gd name="connsiteX1" fmla="*/ 5742 w 9162441"/>
                <a:gd name="connsiteY1" fmla="*/ 1097220 h 3859696"/>
                <a:gd name="connsiteX2" fmla="*/ 4896352 w 9162441"/>
                <a:gd name="connsiteY2" fmla="*/ 8266 h 3859696"/>
                <a:gd name="connsiteX3" fmla="*/ 9158620 w 9162441"/>
                <a:gd name="connsiteY3" fmla="*/ 635580 h 3859696"/>
                <a:gd name="connsiteX4" fmla="*/ 9162441 w 9162441"/>
                <a:gd name="connsiteY4" fmla="*/ 3842557 h 3859696"/>
                <a:gd name="connsiteX0" fmla="*/ 1918 w 9162441"/>
                <a:gd name="connsiteY0" fmla="*/ 3860646 h 3860646"/>
                <a:gd name="connsiteX1" fmla="*/ 5742 w 9162441"/>
                <a:gd name="connsiteY1" fmla="*/ 1098170 h 3860646"/>
                <a:gd name="connsiteX2" fmla="*/ 4896352 w 9162441"/>
                <a:gd name="connsiteY2" fmla="*/ 9216 h 3860646"/>
                <a:gd name="connsiteX3" fmla="*/ 9158620 w 9162441"/>
                <a:gd name="connsiteY3" fmla="*/ 636530 h 3860646"/>
                <a:gd name="connsiteX4" fmla="*/ 9162441 w 9162441"/>
                <a:gd name="connsiteY4" fmla="*/ 3843507 h 3860646"/>
                <a:gd name="connsiteX0" fmla="*/ 1918 w 9162441"/>
                <a:gd name="connsiteY0" fmla="*/ 3860517 h 3860517"/>
                <a:gd name="connsiteX1" fmla="*/ 5742 w 9162441"/>
                <a:gd name="connsiteY1" fmla="*/ 1098041 h 3860517"/>
                <a:gd name="connsiteX2" fmla="*/ 4896352 w 9162441"/>
                <a:gd name="connsiteY2" fmla="*/ 9087 h 3860517"/>
                <a:gd name="connsiteX3" fmla="*/ 9158620 w 9162441"/>
                <a:gd name="connsiteY3" fmla="*/ 636401 h 3860517"/>
                <a:gd name="connsiteX4" fmla="*/ 9162441 w 9162441"/>
                <a:gd name="connsiteY4" fmla="*/ 3843378 h 3860517"/>
                <a:gd name="connsiteX0" fmla="*/ 1918 w 9162441"/>
                <a:gd name="connsiteY0" fmla="*/ 3860517 h 3860517"/>
                <a:gd name="connsiteX1" fmla="*/ 5742 w 9162441"/>
                <a:gd name="connsiteY1" fmla="*/ 1098041 h 3860517"/>
                <a:gd name="connsiteX2" fmla="*/ 4896352 w 9162441"/>
                <a:gd name="connsiteY2" fmla="*/ 9087 h 3860517"/>
                <a:gd name="connsiteX3" fmla="*/ 9158620 w 9162441"/>
                <a:gd name="connsiteY3" fmla="*/ 636401 h 3860517"/>
                <a:gd name="connsiteX4" fmla="*/ 9162441 w 9162441"/>
                <a:gd name="connsiteY4" fmla="*/ 3843378 h 3860517"/>
                <a:gd name="connsiteX5" fmla="*/ 1918 w 9162441"/>
                <a:gd name="connsiteY5" fmla="*/ 3860517 h 3860517"/>
                <a:gd name="connsiteX0" fmla="*/ 40519 w 9201042"/>
                <a:gd name="connsiteY0" fmla="*/ 3920711 h 3920711"/>
                <a:gd name="connsiteX1" fmla="*/ 1211 w 9201042"/>
                <a:gd name="connsiteY1" fmla="*/ 2495330 h 3920711"/>
                <a:gd name="connsiteX2" fmla="*/ 4934953 w 9201042"/>
                <a:gd name="connsiteY2" fmla="*/ 69281 h 3920711"/>
                <a:gd name="connsiteX3" fmla="*/ 9197221 w 9201042"/>
                <a:gd name="connsiteY3" fmla="*/ 696595 h 3920711"/>
                <a:gd name="connsiteX4" fmla="*/ 9201042 w 9201042"/>
                <a:gd name="connsiteY4" fmla="*/ 3903572 h 3920711"/>
                <a:gd name="connsiteX5" fmla="*/ 40519 w 9201042"/>
                <a:gd name="connsiteY5" fmla="*/ 3920711 h 3920711"/>
                <a:gd name="connsiteX0" fmla="*/ 41046 w 9201569"/>
                <a:gd name="connsiteY0" fmla="*/ 3920711 h 3920711"/>
                <a:gd name="connsiteX1" fmla="*/ 1738 w 9201569"/>
                <a:gd name="connsiteY1" fmla="*/ 2495330 h 3920711"/>
                <a:gd name="connsiteX2" fmla="*/ 4935480 w 9201569"/>
                <a:gd name="connsiteY2" fmla="*/ 69281 h 3920711"/>
                <a:gd name="connsiteX3" fmla="*/ 9197748 w 9201569"/>
                <a:gd name="connsiteY3" fmla="*/ 696595 h 3920711"/>
                <a:gd name="connsiteX4" fmla="*/ 9201569 w 9201569"/>
                <a:gd name="connsiteY4" fmla="*/ 3903572 h 3920711"/>
                <a:gd name="connsiteX5" fmla="*/ 41046 w 9201569"/>
                <a:gd name="connsiteY5" fmla="*/ 3920711 h 3920711"/>
                <a:gd name="connsiteX0" fmla="*/ 39308 w 9199831"/>
                <a:gd name="connsiteY0" fmla="*/ 3920711 h 3920711"/>
                <a:gd name="connsiteX1" fmla="*/ 0 w 9199831"/>
                <a:gd name="connsiteY1" fmla="*/ 2495330 h 3920711"/>
                <a:gd name="connsiteX2" fmla="*/ 4933742 w 9199831"/>
                <a:gd name="connsiteY2" fmla="*/ 69281 h 3920711"/>
                <a:gd name="connsiteX3" fmla="*/ 9196010 w 9199831"/>
                <a:gd name="connsiteY3" fmla="*/ 696595 h 3920711"/>
                <a:gd name="connsiteX4" fmla="*/ 9199831 w 9199831"/>
                <a:gd name="connsiteY4" fmla="*/ 3903572 h 3920711"/>
                <a:gd name="connsiteX5" fmla="*/ 39308 w 9199831"/>
                <a:gd name="connsiteY5" fmla="*/ 3920711 h 3920711"/>
                <a:gd name="connsiteX0" fmla="*/ 39308 w 9199831"/>
                <a:gd name="connsiteY0" fmla="*/ 3248900 h 3248900"/>
                <a:gd name="connsiteX1" fmla="*/ 0 w 9199831"/>
                <a:gd name="connsiteY1" fmla="*/ 1823519 h 3248900"/>
                <a:gd name="connsiteX2" fmla="*/ 9196010 w 9199831"/>
                <a:gd name="connsiteY2" fmla="*/ 24784 h 3248900"/>
                <a:gd name="connsiteX3" fmla="*/ 9199831 w 9199831"/>
                <a:gd name="connsiteY3" fmla="*/ 3231761 h 3248900"/>
                <a:gd name="connsiteX4" fmla="*/ 39308 w 9199831"/>
                <a:gd name="connsiteY4" fmla="*/ 3248900 h 3248900"/>
                <a:gd name="connsiteX0" fmla="*/ 39308 w 9199831"/>
                <a:gd name="connsiteY0" fmla="*/ 3343584 h 3343584"/>
                <a:gd name="connsiteX1" fmla="*/ 0 w 9199831"/>
                <a:gd name="connsiteY1" fmla="*/ 1918203 h 3343584"/>
                <a:gd name="connsiteX2" fmla="*/ 9196010 w 9199831"/>
                <a:gd name="connsiteY2" fmla="*/ 119468 h 3343584"/>
                <a:gd name="connsiteX3" fmla="*/ 9199831 w 9199831"/>
                <a:gd name="connsiteY3" fmla="*/ 3326445 h 3343584"/>
                <a:gd name="connsiteX4" fmla="*/ 39308 w 9199831"/>
                <a:gd name="connsiteY4" fmla="*/ 3343584 h 3343584"/>
                <a:gd name="connsiteX0" fmla="*/ 39308 w 9199831"/>
                <a:gd name="connsiteY0" fmla="*/ 3642863 h 3642863"/>
                <a:gd name="connsiteX1" fmla="*/ 0 w 9199831"/>
                <a:gd name="connsiteY1" fmla="*/ 2217482 h 3642863"/>
                <a:gd name="connsiteX2" fmla="*/ 9196010 w 9199831"/>
                <a:gd name="connsiteY2" fmla="*/ 418747 h 3642863"/>
                <a:gd name="connsiteX3" fmla="*/ 9199831 w 9199831"/>
                <a:gd name="connsiteY3" fmla="*/ 3625724 h 3642863"/>
                <a:gd name="connsiteX4" fmla="*/ 39308 w 9199831"/>
                <a:gd name="connsiteY4" fmla="*/ 3642863 h 3642863"/>
                <a:gd name="connsiteX0" fmla="*/ 39308 w 9199831"/>
                <a:gd name="connsiteY0" fmla="*/ 3817458 h 3817458"/>
                <a:gd name="connsiteX1" fmla="*/ 0 w 9199831"/>
                <a:gd name="connsiteY1" fmla="*/ 2392077 h 3817458"/>
                <a:gd name="connsiteX2" fmla="*/ 9196010 w 9199831"/>
                <a:gd name="connsiteY2" fmla="*/ 593342 h 3817458"/>
                <a:gd name="connsiteX3" fmla="*/ 9199831 w 9199831"/>
                <a:gd name="connsiteY3" fmla="*/ 3800319 h 3817458"/>
                <a:gd name="connsiteX4" fmla="*/ 39308 w 9199831"/>
                <a:gd name="connsiteY4" fmla="*/ 3817458 h 3817458"/>
                <a:gd name="connsiteX0" fmla="*/ 5078 w 9215608"/>
                <a:gd name="connsiteY0" fmla="*/ 3815077 h 3815077"/>
                <a:gd name="connsiteX1" fmla="*/ 15777 w 9215608"/>
                <a:gd name="connsiteY1" fmla="*/ 2392077 h 3815077"/>
                <a:gd name="connsiteX2" fmla="*/ 9211787 w 9215608"/>
                <a:gd name="connsiteY2" fmla="*/ 593342 h 3815077"/>
                <a:gd name="connsiteX3" fmla="*/ 9215608 w 9215608"/>
                <a:gd name="connsiteY3" fmla="*/ 3800319 h 3815077"/>
                <a:gd name="connsiteX4" fmla="*/ 5078 w 9215608"/>
                <a:gd name="connsiteY4" fmla="*/ 3815077 h 3815077"/>
                <a:gd name="connsiteX0" fmla="*/ 4837 w 9217748"/>
                <a:gd name="connsiteY0" fmla="*/ 3805552 h 3805552"/>
                <a:gd name="connsiteX1" fmla="*/ 17917 w 9217748"/>
                <a:gd name="connsiteY1" fmla="*/ 2392077 h 3805552"/>
                <a:gd name="connsiteX2" fmla="*/ 9213927 w 9217748"/>
                <a:gd name="connsiteY2" fmla="*/ 593342 h 3805552"/>
                <a:gd name="connsiteX3" fmla="*/ 9217748 w 9217748"/>
                <a:gd name="connsiteY3" fmla="*/ 3800319 h 3805552"/>
                <a:gd name="connsiteX4" fmla="*/ 4837 w 9217748"/>
                <a:gd name="connsiteY4" fmla="*/ 3805552 h 3805552"/>
                <a:gd name="connsiteX0" fmla="*/ 10732 w 9223643"/>
                <a:gd name="connsiteY0" fmla="*/ 3807747 h 3807747"/>
                <a:gd name="connsiteX1" fmla="*/ 0 w 9223643"/>
                <a:gd name="connsiteY1" fmla="*/ 2387128 h 3807747"/>
                <a:gd name="connsiteX2" fmla="*/ 9219822 w 9223643"/>
                <a:gd name="connsiteY2" fmla="*/ 595537 h 3807747"/>
                <a:gd name="connsiteX3" fmla="*/ 9223643 w 9223643"/>
                <a:gd name="connsiteY3" fmla="*/ 3802514 h 3807747"/>
                <a:gd name="connsiteX4" fmla="*/ 10732 w 9223643"/>
                <a:gd name="connsiteY4" fmla="*/ 3807747 h 3807747"/>
                <a:gd name="connsiteX0" fmla="*/ 12887 w 9225798"/>
                <a:gd name="connsiteY0" fmla="*/ 3807747 h 3807747"/>
                <a:gd name="connsiteX1" fmla="*/ 2155 w 9225798"/>
                <a:gd name="connsiteY1" fmla="*/ 2387128 h 3807747"/>
                <a:gd name="connsiteX2" fmla="*/ 9221977 w 9225798"/>
                <a:gd name="connsiteY2" fmla="*/ 595537 h 3807747"/>
                <a:gd name="connsiteX3" fmla="*/ 9225798 w 9225798"/>
                <a:gd name="connsiteY3" fmla="*/ 3802514 h 3807747"/>
                <a:gd name="connsiteX4" fmla="*/ 12887 w 9225798"/>
                <a:gd name="connsiteY4" fmla="*/ 3807747 h 3807747"/>
                <a:gd name="connsiteX0" fmla="*/ 7020 w 9236599"/>
                <a:gd name="connsiteY0" fmla="*/ 3807747 h 3807747"/>
                <a:gd name="connsiteX1" fmla="*/ 12956 w 9236599"/>
                <a:gd name="connsiteY1" fmla="*/ 2387128 h 3807747"/>
                <a:gd name="connsiteX2" fmla="*/ 9232778 w 9236599"/>
                <a:gd name="connsiteY2" fmla="*/ 595537 h 3807747"/>
                <a:gd name="connsiteX3" fmla="*/ 9236599 w 9236599"/>
                <a:gd name="connsiteY3" fmla="*/ 3802514 h 3807747"/>
                <a:gd name="connsiteX4" fmla="*/ 7020 w 9236599"/>
                <a:gd name="connsiteY4" fmla="*/ 3807747 h 3807747"/>
                <a:gd name="connsiteX0" fmla="*/ 0 w 9229579"/>
                <a:gd name="connsiteY0" fmla="*/ 3807747 h 3807747"/>
                <a:gd name="connsiteX1" fmla="*/ 5936 w 9229579"/>
                <a:gd name="connsiteY1" fmla="*/ 2387128 h 3807747"/>
                <a:gd name="connsiteX2" fmla="*/ 9225758 w 9229579"/>
                <a:gd name="connsiteY2" fmla="*/ 595537 h 3807747"/>
                <a:gd name="connsiteX3" fmla="*/ 9229579 w 9229579"/>
                <a:gd name="connsiteY3" fmla="*/ 3802514 h 3807747"/>
                <a:gd name="connsiteX4" fmla="*/ 0 w 9229579"/>
                <a:gd name="connsiteY4" fmla="*/ 3807747 h 3807747"/>
                <a:gd name="connsiteX0" fmla="*/ 0 w 9229579"/>
                <a:gd name="connsiteY0" fmla="*/ 3991002 h 3991002"/>
                <a:gd name="connsiteX1" fmla="*/ 5936 w 9229579"/>
                <a:gd name="connsiteY1" fmla="*/ 2061424 h 3991002"/>
                <a:gd name="connsiteX2" fmla="*/ 9225758 w 9229579"/>
                <a:gd name="connsiteY2" fmla="*/ 778792 h 3991002"/>
                <a:gd name="connsiteX3" fmla="*/ 9229579 w 9229579"/>
                <a:gd name="connsiteY3" fmla="*/ 3985769 h 3991002"/>
                <a:gd name="connsiteX4" fmla="*/ 0 w 9229579"/>
                <a:gd name="connsiteY4" fmla="*/ 3991002 h 3991002"/>
                <a:gd name="connsiteX0" fmla="*/ 0 w 9229579"/>
                <a:gd name="connsiteY0" fmla="*/ 3791193 h 3791193"/>
                <a:gd name="connsiteX1" fmla="*/ 5936 w 9229579"/>
                <a:gd name="connsiteY1" fmla="*/ 1861615 h 3791193"/>
                <a:gd name="connsiteX2" fmla="*/ 9225758 w 9229579"/>
                <a:gd name="connsiteY2" fmla="*/ 578983 h 3791193"/>
                <a:gd name="connsiteX3" fmla="*/ 9229579 w 9229579"/>
                <a:gd name="connsiteY3" fmla="*/ 3785960 h 3791193"/>
                <a:gd name="connsiteX4" fmla="*/ 0 w 9229579"/>
                <a:gd name="connsiteY4" fmla="*/ 3791193 h 3791193"/>
                <a:gd name="connsiteX0" fmla="*/ 0 w 9229579"/>
                <a:gd name="connsiteY0" fmla="*/ 3821545 h 3821545"/>
                <a:gd name="connsiteX1" fmla="*/ 5936 w 9229579"/>
                <a:gd name="connsiteY1" fmla="*/ 1891967 h 3821545"/>
                <a:gd name="connsiteX2" fmla="*/ 9225758 w 9229579"/>
                <a:gd name="connsiteY2" fmla="*/ 609335 h 3821545"/>
                <a:gd name="connsiteX3" fmla="*/ 9229579 w 9229579"/>
                <a:gd name="connsiteY3" fmla="*/ 3816312 h 3821545"/>
                <a:gd name="connsiteX4" fmla="*/ 0 w 9229579"/>
                <a:gd name="connsiteY4" fmla="*/ 3821545 h 3821545"/>
                <a:gd name="connsiteX0" fmla="*/ 0 w 9229579"/>
                <a:gd name="connsiteY0" fmla="*/ 3521561 h 3521561"/>
                <a:gd name="connsiteX1" fmla="*/ 74947 w 9229579"/>
                <a:gd name="connsiteY1" fmla="*/ 3196496 h 3521561"/>
                <a:gd name="connsiteX2" fmla="*/ 9225758 w 9229579"/>
                <a:gd name="connsiteY2" fmla="*/ 309351 h 3521561"/>
                <a:gd name="connsiteX3" fmla="*/ 9229579 w 9229579"/>
                <a:gd name="connsiteY3" fmla="*/ 3516328 h 3521561"/>
                <a:gd name="connsiteX4" fmla="*/ 0 w 9229579"/>
                <a:gd name="connsiteY4" fmla="*/ 3521561 h 3521561"/>
                <a:gd name="connsiteX0" fmla="*/ 0 w 9229579"/>
                <a:gd name="connsiteY0" fmla="*/ 3521561 h 3521561"/>
                <a:gd name="connsiteX1" fmla="*/ 74947 w 9229579"/>
                <a:gd name="connsiteY1" fmla="*/ 3196496 h 3521561"/>
                <a:gd name="connsiteX2" fmla="*/ 9225758 w 9229579"/>
                <a:gd name="connsiteY2" fmla="*/ 309351 h 3521561"/>
                <a:gd name="connsiteX3" fmla="*/ 9229579 w 9229579"/>
                <a:gd name="connsiteY3" fmla="*/ 3516328 h 3521561"/>
                <a:gd name="connsiteX4" fmla="*/ 0 w 9229579"/>
                <a:gd name="connsiteY4" fmla="*/ 3521561 h 3521561"/>
                <a:gd name="connsiteX0" fmla="*/ 0 w 9229579"/>
                <a:gd name="connsiteY0" fmla="*/ 3617108 h 3617108"/>
                <a:gd name="connsiteX1" fmla="*/ 57694 w 9229579"/>
                <a:gd name="connsiteY1" fmla="*/ 2567424 h 3617108"/>
                <a:gd name="connsiteX2" fmla="*/ 9225758 w 9229579"/>
                <a:gd name="connsiteY2" fmla="*/ 404898 h 3617108"/>
                <a:gd name="connsiteX3" fmla="*/ 9229579 w 9229579"/>
                <a:gd name="connsiteY3" fmla="*/ 3611875 h 3617108"/>
                <a:gd name="connsiteX4" fmla="*/ 0 w 9229579"/>
                <a:gd name="connsiteY4" fmla="*/ 3617108 h 3617108"/>
                <a:gd name="connsiteX0" fmla="*/ 19973 w 9171914"/>
                <a:gd name="connsiteY0" fmla="*/ 3573976 h 3611875"/>
                <a:gd name="connsiteX1" fmla="*/ 29 w 9171914"/>
                <a:gd name="connsiteY1" fmla="*/ 2567424 h 3611875"/>
                <a:gd name="connsiteX2" fmla="*/ 9168093 w 9171914"/>
                <a:gd name="connsiteY2" fmla="*/ 404898 h 3611875"/>
                <a:gd name="connsiteX3" fmla="*/ 9171914 w 9171914"/>
                <a:gd name="connsiteY3" fmla="*/ 3611875 h 3611875"/>
                <a:gd name="connsiteX4" fmla="*/ 19973 w 9171914"/>
                <a:gd name="connsiteY4" fmla="*/ 3573976 h 3611875"/>
                <a:gd name="connsiteX0" fmla="*/ 22603 w 9174544"/>
                <a:gd name="connsiteY0" fmla="*/ 3573976 h 3611875"/>
                <a:gd name="connsiteX1" fmla="*/ 2659 w 9174544"/>
                <a:gd name="connsiteY1" fmla="*/ 2567424 h 3611875"/>
                <a:gd name="connsiteX2" fmla="*/ 9170723 w 9174544"/>
                <a:gd name="connsiteY2" fmla="*/ 404898 h 3611875"/>
                <a:gd name="connsiteX3" fmla="*/ 9174544 w 9174544"/>
                <a:gd name="connsiteY3" fmla="*/ 3611875 h 3611875"/>
                <a:gd name="connsiteX4" fmla="*/ 22603 w 9174544"/>
                <a:gd name="connsiteY4" fmla="*/ 3573976 h 3611875"/>
                <a:gd name="connsiteX0" fmla="*/ 14987 w 9184180"/>
                <a:gd name="connsiteY0" fmla="*/ 3591228 h 3611875"/>
                <a:gd name="connsiteX1" fmla="*/ 12295 w 9184180"/>
                <a:gd name="connsiteY1" fmla="*/ 2567424 h 3611875"/>
                <a:gd name="connsiteX2" fmla="*/ 9180359 w 9184180"/>
                <a:gd name="connsiteY2" fmla="*/ 404898 h 3611875"/>
                <a:gd name="connsiteX3" fmla="*/ 9184180 w 9184180"/>
                <a:gd name="connsiteY3" fmla="*/ 3611875 h 3611875"/>
                <a:gd name="connsiteX4" fmla="*/ 14987 w 9184180"/>
                <a:gd name="connsiteY4" fmla="*/ 3591228 h 3611875"/>
                <a:gd name="connsiteX0" fmla="*/ 3980 w 9173173"/>
                <a:gd name="connsiteY0" fmla="*/ 3591228 h 3611875"/>
                <a:gd name="connsiteX1" fmla="*/ 1288 w 9173173"/>
                <a:gd name="connsiteY1" fmla="*/ 2567424 h 3611875"/>
                <a:gd name="connsiteX2" fmla="*/ 9169352 w 9173173"/>
                <a:gd name="connsiteY2" fmla="*/ 404898 h 3611875"/>
                <a:gd name="connsiteX3" fmla="*/ 9173173 w 9173173"/>
                <a:gd name="connsiteY3" fmla="*/ 3611875 h 3611875"/>
                <a:gd name="connsiteX4" fmla="*/ 3980 w 9173173"/>
                <a:gd name="connsiteY4" fmla="*/ 3591228 h 3611875"/>
                <a:gd name="connsiteX0" fmla="*/ 3980 w 9173173"/>
                <a:gd name="connsiteY0" fmla="*/ 3790710 h 3811357"/>
                <a:gd name="connsiteX1" fmla="*/ 1288 w 9173173"/>
                <a:gd name="connsiteY1" fmla="*/ 2766906 h 3811357"/>
                <a:gd name="connsiteX2" fmla="*/ 9169352 w 9173173"/>
                <a:gd name="connsiteY2" fmla="*/ 604380 h 3811357"/>
                <a:gd name="connsiteX3" fmla="*/ 9173173 w 9173173"/>
                <a:gd name="connsiteY3" fmla="*/ 3811357 h 3811357"/>
                <a:gd name="connsiteX4" fmla="*/ 3980 w 9173173"/>
                <a:gd name="connsiteY4" fmla="*/ 3790710 h 3811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73173" h="3811357">
                  <a:moveTo>
                    <a:pt x="3980" y="3790710"/>
                  </a:moveTo>
                  <a:cubicBezTo>
                    <a:pt x="-1309" y="3412300"/>
                    <a:pt x="-335" y="2974516"/>
                    <a:pt x="1288" y="2766906"/>
                  </a:cubicBezTo>
                  <a:cubicBezTo>
                    <a:pt x="2864499" y="-323867"/>
                    <a:pt x="6790658" y="-467090"/>
                    <a:pt x="9169352" y="604380"/>
                  </a:cubicBezTo>
                  <a:cubicBezTo>
                    <a:pt x="9179031" y="1517157"/>
                    <a:pt x="9163659" y="1856435"/>
                    <a:pt x="9173173" y="3811357"/>
                  </a:cubicBezTo>
                  <a:lnTo>
                    <a:pt x="3980" y="3790710"/>
                  </a:lnTo>
                  <a:close/>
                </a:path>
              </a:pathLst>
            </a:custGeom>
            <a:gradFill flip="none" rotWithShape="1">
              <a:gsLst>
                <a:gs pos="22000">
                  <a:srgbClr val="CFD5DF"/>
                </a:gs>
                <a:gs pos="30000">
                  <a:srgbClr val="DFE3EA"/>
                </a:gs>
                <a:gs pos="71000">
                  <a:schemeClr val="bg1"/>
                </a:gs>
              </a:gsLst>
              <a:lin ang="5400000" scaled="1"/>
              <a:tileRect/>
            </a:gradFill>
            <a:ln w="5715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Arial"/>
                <a:cs typeface="Arial"/>
              </a:endParaRPr>
            </a:p>
          </p:txBody>
        </p:sp>
        <p:sp>
          <p:nvSpPr>
            <p:cNvPr id="7" name="Freeform 6"/>
            <p:cNvSpPr/>
            <p:nvPr/>
          </p:nvSpPr>
          <p:spPr>
            <a:xfrm>
              <a:off x="-13301" y="3023775"/>
              <a:ext cx="9170001" cy="2769967"/>
            </a:xfrm>
            <a:custGeom>
              <a:avLst/>
              <a:gdLst>
                <a:gd name="connsiteX0" fmla="*/ 0 w 9169400"/>
                <a:gd name="connsiteY0" fmla="*/ 1066800 h 1066800"/>
                <a:gd name="connsiteX1" fmla="*/ 2959100 w 9169400"/>
                <a:gd name="connsiteY1" fmla="*/ 304800 h 1066800"/>
                <a:gd name="connsiteX2" fmla="*/ 6083300 w 9169400"/>
                <a:gd name="connsiteY2" fmla="*/ 0 h 1066800"/>
                <a:gd name="connsiteX3" fmla="*/ 9169400 w 9169400"/>
                <a:gd name="connsiteY3" fmla="*/ 596900 h 1066800"/>
                <a:gd name="connsiteX0" fmla="*/ 0 w 9169400"/>
                <a:gd name="connsiteY0" fmla="*/ 1075031 h 1075031"/>
                <a:gd name="connsiteX1" fmla="*/ 2959100 w 9169400"/>
                <a:gd name="connsiteY1" fmla="*/ 313031 h 1075031"/>
                <a:gd name="connsiteX2" fmla="*/ 6083300 w 9169400"/>
                <a:gd name="connsiteY2" fmla="*/ 8231 h 1075031"/>
                <a:gd name="connsiteX3" fmla="*/ 9169400 w 9169400"/>
                <a:gd name="connsiteY3" fmla="*/ 605131 h 1075031"/>
                <a:gd name="connsiteX0" fmla="*/ 0 w 9169400"/>
                <a:gd name="connsiteY0" fmla="*/ 1129065 h 1129065"/>
                <a:gd name="connsiteX1" fmla="*/ 2959100 w 9169400"/>
                <a:gd name="connsiteY1" fmla="*/ 367065 h 1129065"/>
                <a:gd name="connsiteX2" fmla="*/ 6083300 w 9169400"/>
                <a:gd name="connsiteY2" fmla="*/ 62265 h 1129065"/>
                <a:gd name="connsiteX3" fmla="*/ 9169400 w 9169400"/>
                <a:gd name="connsiteY3" fmla="*/ 659165 h 1129065"/>
                <a:gd name="connsiteX0" fmla="*/ 0 w 9169400"/>
                <a:gd name="connsiteY0" fmla="*/ 1077101 h 1077101"/>
                <a:gd name="connsiteX1" fmla="*/ 2959100 w 9169400"/>
                <a:gd name="connsiteY1" fmla="*/ 315101 h 1077101"/>
                <a:gd name="connsiteX2" fmla="*/ 6083300 w 9169400"/>
                <a:gd name="connsiteY2" fmla="*/ 10301 h 1077101"/>
                <a:gd name="connsiteX3" fmla="*/ 9169400 w 9169400"/>
                <a:gd name="connsiteY3" fmla="*/ 607201 h 1077101"/>
                <a:gd name="connsiteX0" fmla="*/ 0 w 9169400"/>
                <a:gd name="connsiteY0" fmla="*/ 1043054 h 1043054"/>
                <a:gd name="connsiteX1" fmla="*/ 2959100 w 9169400"/>
                <a:gd name="connsiteY1" fmla="*/ 281054 h 1043054"/>
                <a:gd name="connsiteX2" fmla="*/ 6447284 w 9169400"/>
                <a:gd name="connsiteY2" fmla="*/ 11765 h 1043054"/>
                <a:gd name="connsiteX3" fmla="*/ 9169400 w 9169400"/>
                <a:gd name="connsiteY3" fmla="*/ 573154 h 1043054"/>
                <a:gd name="connsiteX0" fmla="*/ 0 w 9169400"/>
                <a:gd name="connsiteY0" fmla="*/ 1043054 h 1043054"/>
                <a:gd name="connsiteX1" fmla="*/ 2959100 w 9169400"/>
                <a:gd name="connsiteY1" fmla="*/ 281054 h 1043054"/>
                <a:gd name="connsiteX2" fmla="*/ 6447284 w 9169400"/>
                <a:gd name="connsiteY2" fmla="*/ 11765 h 1043054"/>
                <a:gd name="connsiteX3" fmla="*/ 9169400 w 9169400"/>
                <a:gd name="connsiteY3" fmla="*/ 573154 h 1043054"/>
                <a:gd name="connsiteX0" fmla="*/ 0 w 9169400"/>
                <a:gd name="connsiteY0" fmla="*/ 1043054 h 1043054"/>
                <a:gd name="connsiteX1" fmla="*/ 2959100 w 9169400"/>
                <a:gd name="connsiteY1" fmla="*/ 281054 h 1043054"/>
                <a:gd name="connsiteX2" fmla="*/ 6447284 w 9169400"/>
                <a:gd name="connsiteY2" fmla="*/ 11765 h 1043054"/>
                <a:gd name="connsiteX3" fmla="*/ 9169400 w 9169400"/>
                <a:gd name="connsiteY3" fmla="*/ 573154 h 1043054"/>
                <a:gd name="connsiteX0" fmla="*/ 0 w 9169400"/>
                <a:gd name="connsiteY0" fmla="*/ 1052210 h 1052210"/>
                <a:gd name="connsiteX1" fmla="*/ 2790424 w 9169400"/>
                <a:gd name="connsiteY1" fmla="*/ 210311 h 1052210"/>
                <a:gd name="connsiteX2" fmla="*/ 6447284 w 9169400"/>
                <a:gd name="connsiteY2" fmla="*/ 20921 h 1052210"/>
                <a:gd name="connsiteX3" fmla="*/ 9169400 w 9169400"/>
                <a:gd name="connsiteY3" fmla="*/ 582310 h 1052210"/>
                <a:gd name="connsiteX0" fmla="*/ 0 w 9169400"/>
                <a:gd name="connsiteY0" fmla="*/ 1052210 h 1052210"/>
                <a:gd name="connsiteX1" fmla="*/ 2790424 w 9169400"/>
                <a:gd name="connsiteY1" fmla="*/ 210311 h 1052210"/>
                <a:gd name="connsiteX2" fmla="*/ 6447284 w 9169400"/>
                <a:gd name="connsiteY2" fmla="*/ 20921 h 1052210"/>
                <a:gd name="connsiteX3" fmla="*/ 9169400 w 9169400"/>
                <a:gd name="connsiteY3" fmla="*/ 582310 h 1052210"/>
                <a:gd name="connsiteX0" fmla="*/ 0 w 9169400"/>
                <a:gd name="connsiteY0" fmla="*/ 841899 h 841899"/>
                <a:gd name="connsiteX1" fmla="*/ 2790424 w 9169400"/>
                <a:gd name="connsiteY1" fmla="*/ 0 h 841899"/>
                <a:gd name="connsiteX2" fmla="*/ 9169400 w 9169400"/>
                <a:gd name="connsiteY2" fmla="*/ 371999 h 841899"/>
                <a:gd name="connsiteX0" fmla="*/ 0 w 9169400"/>
                <a:gd name="connsiteY0" fmla="*/ 1010575 h 1010575"/>
                <a:gd name="connsiteX1" fmla="*/ 4530448 w 9169400"/>
                <a:gd name="connsiteY1" fmla="*/ 0 h 1010575"/>
                <a:gd name="connsiteX2" fmla="*/ 9169400 w 9169400"/>
                <a:gd name="connsiteY2" fmla="*/ 540675 h 1010575"/>
                <a:gd name="connsiteX0" fmla="*/ 0 w 9169400"/>
                <a:gd name="connsiteY0" fmla="*/ 1042805 h 1042805"/>
                <a:gd name="connsiteX1" fmla="*/ 4530448 w 9169400"/>
                <a:gd name="connsiteY1" fmla="*/ 32230 h 1042805"/>
                <a:gd name="connsiteX2" fmla="*/ 9169400 w 9169400"/>
                <a:gd name="connsiteY2" fmla="*/ 572905 h 1042805"/>
                <a:gd name="connsiteX0" fmla="*/ 0 w 9169400"/>
                <a:gd name="connsiteY0" fmla="*/ 1014856 h 1014856"/>
                <a:gd name="connsiteX1" fmla="*/ 4530448 w 9169400"/>
                <a:gd name="connsiteY1" fmla="*/ 4281 h 1014856"/>
                <a:gd name="connsiteX2" fmla="*/ 9169400 w 9169400"/>
                <a:gd name="connsiteY2" fmla="*/ 544956 h 1014856"/>
                <a:gd name="connsiteX0" fmla="*/ 0 w 9169400"/>
                <a:gd name="connsiteY0" fmla="*/ 1067670 h 1067670"/>
                <a:gd name="connsiteX1" fmla="*/ 4858922 w 9169400"/>
                <a:gd name="connsiteY1" fmla="*/ 3829 h 1067670"/>
                <a:gd name="connsiteX2" fmla="*/ 9169400 w 9169400"/>
                <a:gd name="connsiteY2" fmla="*/ 597770 h 1067670"/>
                <a:gd name="connsiteX0" fmla="*/ 0 w 9169400"/>
                <a:gd name="connsiteY0" fmla="*/ 1070482 h 1070482"/>
                <a:gd name="connsiteX1" fmla="*/ 4858922 w 9169400"/>
                <a:gd name="connsiteY1" fmla="*/ 6641 h 1070482"/>
                <a:gd name="connsiteX2" fmla="*/ 9169400 w 9169400"/>
                <a:gd name="connsiteY2" fmla="*/ 600582 h 1070482"/>
                <a:gd name="connsiteX0" fmla="*/ 0 w 9169400"/>
                <a:gd name="connsiteY0" fmla="*/ 1105293 h 1105293"/>
                <a:gd name="connsiteX1" fmla="*/ 4903311 w 9169400"/>
                <a:gd name="connsiteY1" fmla="*/ 5941 h 1105293"/>
                <a:gd name="connsiteX2" fmla="*/ 9169400 w 9169400"/>
                <a:gd name="connsiteY2" fmla="*/ 635393 h 1105293"/>
                <a:gd name="connsiteX0" fmla="*/ 0 w 9169400"/>
                <a:gd name="connsiteY0" fmla="*/ 2450489 h 2450489"/>
                <a:gd name="connsiteX1" fmla="*/ 4903311 w 9169400"/>
                <a:gd name="connsiteY1" fmla="*/ 84312 h 2450489"/>
                <a:gd name="connsiteX2" fmla="*/ 9169400 w 9169400"/>
                <a:gd name="connsiteY2" fmla="*/ 713764 h 2450489"/>
                <a:gd name="connsiteX0" fmla="*/ 0 w 9169400"/>
                <a:gd name="connsiteY0" fmla="*/ 2450489 h 2450489"/>
                <a:gd name="connsiteX1" fmla="*/ 4903311 w 9169400"/>
                <a:gd name="connsiteY1" fmla="*/ 84312 h 2450489"/>
                <a:gd name="connsiteX2" fmla="*/ 9169400 w 9169400"/>
                <a:gd name="connsiteY2" fmla="*/ 713764 h 2450489"/>
                <a:gd name="connsiteX0" fmla="*/ 0 w 9169400"/>
                <a:gd name="connsiteY0" fmla="*/ 2484691 h 2484691"/>
                <a:gd name="connsiteX1" fmla="*/ 5551011 w 9169400"/>
                <a:gd name="connsiteY1" fmla="*/ 80414 h 2484691"/>
                <a:gd name="connsiteX2" fmla="*/ 9169400 w 9169400"/>
                <a:gd name="connsiteY2" fmla="*/ 747966 h 2484691"/>
                <a:gd name="connsiteX0" fmla="*/ 0 w 9169400"/>
                <a:gd name="connsiteY0" fmla="*/ 2411611 h 2411611"/>
                <a:gd name="connsiteX1" fmla="*/ 5551011 w 9169400"/>
                <a:gd name="connsiteY1" fmla="*/ 7334 h 2411611"/>
                <a:gd name="connsiteX2" fmla="*/ 9169400 w 9169400"/>
                <a:gd name="connsiteY2" fmla="*/ 674886 h 2411611"/>
                <a:gd name="connsiteX0" fmla="*/ 0 w 9169400"/>
                <a:gd name="connsiteY0" fmla="*/ 2355706 h 2355706"/>
                <a:gd name="connsiteX1" fmla="*/ 5503386 w 9169400"/>
                <a:gd name="connsiteY1" fmla="*/ 8579 h 2355706"/>
                <a:gd name="connsiteX2" fmla="*/ 9169400 w 9169400"/>
                <a:gd name="connsiteY2" fmla="*/ 618981 h 2355706"/>
                <a:gd name="connsiteX0" fmla="*/ 0 w 9169400"/>
                <a:gd name="connsiteY0" fmla="*/ 1736725 h 1736725"/>
                <a:gd name="connsiteX1" fmla="*/ 9169400 w 9169400"/>
                <a:gd name="connsiteY1" fmla="*/ 0 h 1736725"/>
                <a:gd name="connsiteX0" fmla="*/ 0 w 9169400"/>
                <a:gd name="connsiteY0" fmla="*/ 2304069 h 2304069"/>
                <a:gd name="connsiteX1" fmla="*/ 9169400 w 9169400"/>
                <a:gd name="connsiteY1" fmla="*/ 567344 h 2304069"/>
                <a:gd name="connsiteX0" fmla="*/ 0 w 9169400"/>
                <a:gd name="connsiteY0" fmla="*/ 2535446 h 2535446"/>
                <a:gd name="connsiteX1" fmla="*/ 9169400 w 9169400"/>
                <a:gd name="connsiteY1" fmla="*/ 798721 h 2535446"/>
                <a:gd name="connsiteX0" fmla="*/ 0 w 9169400"/>
                <a:gd name="connsiteY0" fmla="*/ 2370287 h 2370287"/>
                <a:gd name="connsiteX1" fmla="*/ 9169400 w 9169400"/>
                <a:gd name="connsiteY1" fmla="*/ 633562 h 2370287"/>
                <a:gd name="connsiteX0" fmla="*/ 0 w 9169400"/>
                <a:gd name="connsiteY0" fmla="*/ 2433083 h 2433083"/>
                <a:gd name="connsiteX1" fmla="*/ 9169400 w 9169400"/>
                <a:gd name="connsiteY1" fmla="*/ 696358 h 2433083"/>
                <a:gd name="connsiteX0" fmla="*/ 0 w 9169400"/>
                <a:gd name="connsiteY0" fmla="*/ 2204690 h 2204690"/>
                <a:gd name="connsiteX1" fmla="*/ 9169400 w 9169400"/>
                <a:gd name="connsiteY1" fmla="*/ 467965 h 2204690"/>
                <a:gd name="connsiteX0" fmla="*/ 0 w 9169400"/>
                <a:gd name="connsiteY0" fmla="*/ 2376310 h 2376310"/>
                <a:gd name="connsiteX1" fmla="*/ 9169400 w 9169400"/>
                <a:gd name="connsiteY1" fmla="*/ 639585 h 2376310"/>
                <a:gd name="connsiteX0" fmla="*/ 0 w 9169400"/>
                <a:gd name="connsiteY0" fmla="*/ 2241112 h 2241112"/>
                <a:gd name="connsiteX1" fmla="*/ 9169400 w 9169400"/>
                <a:gd name="connsiteY1" fmla="*/ 504387 h 2241112"/>
                <a:gd name="connsiteX0" fmla="*/ 0 w 9169400"/>
                <a:gd name="connsiteY0" fmla="*/ 2365767 h 2365767"/>
                <a:gd name="connsiteX1" fmla="*/ 9169400 w 9169400"/>
                <a:gd name="connsiteY1" fmla="*/ 629042 h 2365767"/>
                <a:gd name="connsiteX0" fmla="*/ 0 w 9169400"/>
                <a:gd name="connsiteY0" fmla="*/ 2376170 h 2376170"/>
                <a:gd name="connsiteX1" fmla="*/ 9169400 w 9169400"/>
                <a:gd name="connsiteY1" fmla="*/ 639445 h 2376170"/>
                <a:gd name="connsiteX0" fmla="*/ 0 w 9229785"/>
                <a:gd name="connsiteY0" fmla="*/ 2410984 h 2410984"/>
                <a:gd name="connsiteX1" fmla="*/ 9229785 w 9229785"/>
                <a:gd name="connsiteY1" fmla="*/ 622500 h 2410984"/>
                <a:gd name="connsiteX0" fmla="*/ 0 w 9169400"/>
                <a:gd name="connsiteY0" fmla="*/ 2053316 h 2053316"/>
                <a:gd name="connsiteX1" fmla="*/ 9169400 w 9169400"/>
                <a:gd name="connsiteY1" fmla="*/ 842802 h 2053316"/>
                <a:gd name="connsiteX0" fmla="*/ 0 w 9169400"/>
                <a:gd name="connsiteY0" fmla="*/ 1811566 h 1811566"/>
                <a:gd name="connsiteX1" fmla="*/ 9169400 w 9169400"/>
                <a:gd name="connsiteY1" fmla="*/ 601052 h 1811566"/>
                <a:gd name="connsiteX0" fmla="*/ 0 w 9169400"/>
                <a:gd name="connsiteY0" fmla="*/ 1871926 h 1871926"/>
                <a:gd name="connsiteX1" fmla="*/ 9169400 w 9169400"/>
                <a:gd name="connsiteY1" fmla="*/ 661412 h 1871926"/>
                <a:gd name="connsiteX0" fmla="*/ 0 w 9169400"/>
                <a:gd name="connsiteY0" fmla="*/ 1840101 h 1840101"/>
                <a:gd name="connsiteX1" fmla="*/ 9169400 w 9169400"/>
                <a:gd name="connsiteY1" fmla="*/ 629587 h 1840101"/>
                <a:gd name="connsiteX0" fmla="*/ 0 w 9152147"/>
                <a:gd name="connsiteY0" fmla="*/ 3184948 h 3184948"/>
                <a:gd name="connsiteX1" fmla="*/ 9152147 w 9152147"/>
                <a:gd name="connsiteY1" fmla="*/ 326789 h 3184948"/>
                <a:gd name="connsiteX0" fmla="*/ 0 w 9152147"/>
                <a:gd name="connsiteY0" fmla="*/ 3448276 h 3448276"/>
                <a:gd name="connsiteX1" fmla="*/ 9152147 w 9152147"/>
                <a:gd name="connsiteY1" fmla="*/ 590117 h 3448276"/>
                <a:gd name="connsiteX0" fmla="*/ 0 w 9152147"/>
                <a:gd name="connsiteY0" fmla="*/ 3494263 h 3494263"/>
                <a:gd name="connsiteX1" fmla="*/ 9152147 w 9152147"/>
                <a:gd name="connsiteY1" fmla="*/ 636104 h 3494263"/>
                <a:gd name="connsiteX0" fmla="*/ 0 w 9169400"/>
                <a:gd name="connsiteY0" fmla="*/ 2987696 h 2987696"/>
                <a:gd name="connsiteX1" fmla="*/ 9169400 w 9169400"/>
                <a:gd name="connsiteY1" fmla="*/ 854155 h 2987696"/>
                <a:gd name="connsiteX0" fmla="*/ 0 w 9169400"/>
                <a:gd name="connsiteY0" fmla="*/ 2769253 h 2769253"/>
                <a:gd name="connsiteX1" fmla="*/ 9169400 w 9169400"/>
                <a:gd name="connsiteY1" fmla="*/ 635712 h 2769253"/>
              </a:gdLst>
              <a:ahLst/>
              <a:cxnLst>
                <a:cxn ang="0">
                  <a:pos x="connsiteX0" y="connsiteY0"/>
                </a:cxn>
                <a:cxn ang="0">
                  <a:pos x="connsiteX1" y="connsiteY1"/>
                </a:cxn>
              </a:cxnLst>
              <a:rect l="l" t="t" r="r" b="b"/>
              <a:pathLst>
                <a:path w="9169400" h="2769253">
                  <a:moveTo>
                    <a:pt x="0" y="2769253"/>
                  </a:moveTo>
                  <a:cubicBezTo>
                    <a:pt x="2616161" y="-92959"/>
                    <a:pt x="6557193" y="-608070"/>
                    <a:pt x="9169400" y="635712"/>
                  </a:cubicBezTo>
                </a:path>
              </a:pathLst>
            </a:custGeom>
            <a:noFill/>
            <a:ln w="38100">
              <a:solidFill>
                <a:srgbClr val="8A95B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grpSp>
      <p:sp>
        <p:nvSpPr>
          <p:cNvPr id="30722" name="Rectangle 1"/>
          <p:cNvSpPr>
            <a:spLocks noChangeArrowheads="1"/>
          </p:cNvSpPr>
          <p:nvPr/>
        </p:nvSpPr>
        <p:spPr bwMode="auto">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latin typeface="Arial"/>
              <a:cs typeface="Arial"/>
            </a:endParaRPr>
          </a:p>
        </p:txBody>
      </p:sp>
      <p:sp>
        <p:nvSpPr>
          <p:cNvPr id="22" name="Oval 21"/>
          <p:cNvSpPr/>
          <p:nvPr/>
        </p:nvSpPr>
        <p:spPr>
          <a:xfrm>
            <a:off x="240821" y="1011730"/>
            <a:ext cx="2187991" cy="1637755"/>
          </a:xfrm>
          <a:prstGeom prst="ellipse">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w="28575">
            <a:solidFill>
              <a:srgbClr val="92D05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14" name="Freeform 13"/>
          <p:cNvSpPr/>
          <p:nvPr/>
        </p:nvSpPr>
        <p:spPr>
          <a:xfrm rot="21214788">
            <a:off x="4759243" y="6057834"/>
            <a:ext cx="4055137" cy="1034140"/>
          </a:xfrm>
          <a:custGeom>
            <a:avLst/>
            <a:gdLst>
              <a:gd name="connsiteX0" fmla="*/ 0 w 4030462"/>
              <a:gd name="connsiteY0" fmla="*/ 807868 h 825624"/>
              <a:gd name="connsiteX1" fmla="*/ 1953088 w 4030462"/>
              <a:gd name="connsiteY1" fmla="*/ 0 h 825624"/>
              <a:gd name="connsiteX2" fmla="*/ 4030462 w 4030462"/>
              <a:gd name="connsiteY2" fmla="*/ 825624 h 825624"/>
              <a:gd name="connsiteX3" fmla="*/ 0 w 4030462"/>
              <a:gd name="connsiteY3" fmla="*/ 807868 h 825624"/>
              <a:gd name="connsiteX0" fmla="*/ 47748 w 4118552"/>
              <a:gd name="connsiteY0" fmla="*/ 807877 h 825633"/>
              <a:gd name="connsiteX1" fmla="*/ 2000836 w 4118552"/>
              <a:gd name="connsiteY1" fmla="*/ 9 h 825633"/>
              <a:gd name="connsiteX2" fmla="*/ 4078210 w 4118552"/>
              <a:gd name="connsiteY2" fmla="*/ 825633 h 825633"/>
              <a:gd name="connsiteX3" fmla="*/ 47748 w 4118552"/>
              <a:gd name="connsiteY3" fmla="*/ 807877 h 825633"/>
              <a:gd name="connsiteX0" fmla="*/ 96451 w 4206137"/>
              <a:gd name="connsiteY0" fmla="*/ 808097 h 825853"/>
              <a:gd name="connsiteX1" fmla="*/ 2049539 w 4206137"/>
              <a:gd name="connsiteY1" fmla="*/ 229 h 825853"/>
              <a:gd name="connsiteX2" fmla="*/ 4126913 w 4206137"/>
              <a:gd name="connsiteY2" fmla="*/ 825853 h 825853"/>
              <a:gd name="connsiteX3" fmla="*/ 96451 w 4206137"/>
              <a:gd name="connsiteY3" fmla="*/ 808097 h 825853"/>
              <a:gd name="connsiteX0" fmla="*/ 96451 w 4133810"/>
              <a:gd name="connsiteY0" fmla="*/ 808118 h 825874"/>
              <a:gd name="connsiteX1" fmla="*/ 2049539 w 4133810"/>
              <a:gd name="connsiteY1" fmla="*/ 250 h 825874"/>
              <a:gd name="connsiteX2" fmla="*/ 4126913 w 4133810"/>
              <a:gd name="connsiteY2" fmla="*/ 825874 h 825874"/>
              <a:gd name="connsiteX3" fmla="*/ 96451 w 4133810"/>
              <a:gd name="connsiteY3" fmla="*/ 808118 h 825874"/>
              <a:gd name="connsiteX0" fmla="*/ 38423 w 4075782"/>
              <a:gd name="connsiteY0" fmla="*/ 808118 h 825874"/>
              <a:gd name="connsiteX1" fmla="*/ 1991511 w 4075782"/>
              <a:gd name="connsiteY1" fmla="*/ 250 h 825874"/>
              <a:gd name="connsiteX2" fmla="*/ 4068885 w 4075782"/>
              <a:gd name="connsiteY2" fmla="*/ 825874 h 825874"/>
              <a:gd name="connsiteX3" fmla="*/ 38423 w 4075782"/>
              <a:gd name="connsiteY3" fmla="*/ 808118 h 825874"/>
              <a:gd name="connsiteX0" fmla="*/ 14824 w 4052329"/>
              <a:gd name="connsiteY0" fmla="*/ 817396 h 825627"/>
              <a:gd name="connsiteX1" fmla="*/ 1972675 w 4052329"/>
              <a:gd name="connsiteY1" fmla="*/ 3 h 825627"/>
              <a:gd name="connsiteX2" fmla="*/ 4050049 w 4052329"/>
              <a:gd name="connsiteY2" fmla="*/ 825627 h 825627"/>
              <a:gd name="connsiteX3" fmla="*/ 14824 w 4052329"/>
              <a:gd name="connsiteY3" fmla="*/ 817396 h 825627"/>
              <a:gd name="connsiteX0" fmla="*/ 33026 w 4073953"/>
              <a:gd name="connsiteY0" fmla="*/ 817406 h 825637"/>
              <a:gd name="connsiteX1" fmla="*/ 1990877 w 4073953"/>
              <a:gd name="connsiteY1" fmla="*/ 13 h 825637"/>
              <a:gd name="connsiteX2" fmla="*/ 4068251 w 4073953"/>
              <a:gd name="connsiteY2" fmla="*/ 825637 h 825637"/>
              <a:gd name="connsiteX3" fmla="*/ 33026 w 4073953"/>
              <a:gd name="connsiteY3" fmla="*/ 817406 h 825637"/>
              <a:gd name="connsiteX0" fmla="*/ 16870 w 4057797"/>
              <a:gd name="connsiteY0" fmla="*/ 817406 h 825637"/>
              <a:gd name="connsiteX1" fmla="*/ 1974721 w 4057797"/>
              <a:gd name="connsiteY1" fmla="*/ 13 h 825637"/>
              <a:gd name="connsiteX2" fmla="*/ 4052095 w 4057797"/>
              <a:gd name="connsiteY2" fmla="*/ 825637 h 825637"/>
              <a:gd name="connsiteX3" fmla="*/ 16870 w 4057797"/>
              <a:gd name="connsiteY3" fmla="*/ 817406 h 825637"/>
              <a:gd name="connsiteX0" fmla="*/ 16870 w 4053011"/>
              <a:gd name="connsiteY0" fmla="*/ 817406 h 825637"/>
              <a:gd name="connsiteX1" fmla="*/ 1974721 w 4053011"/>
              <a:gd name="connsiteY1" fmla="*/ 13 h 825637"/>
              <a:gd name="connsiteX2" fmla="*/ 4052095 w 4053011"/>
              <a:gd name="connsiteY2" fmla="*/ 825637 h 825637"/>
              <a:gd name="connsiteX3" fmla="*/ 16870 w 4053011"/>
              <a:gd name="connsiteY3" fmla="*/ 817406 h 825637"/>
              <a:gd name="connsiteX0" fmla="*/ 6808 w 4127741"/>
              <a:gd name="connsiteY0" fmla="*/ 819497 h 1099270"/>
              <a:gd name="connsiteX1" fmla="*/ 1964659 w 4127741"/>
              <a:gd name="connsiteY1" fmla="*/ 2104 h 1099270"/>
              <a:gd name="connsiteX2" fmla="*/ 4127428 w 4127741"/>
              <a:gd name="connsiteY2" fmla="*/ 1099270 h 1099270"/>
              <a:gd name="connsiteX3" fmla="*/ 6808 w 4127741"/>
              <a:gd name="connsiteY3" fmla="*/ 819497 h 1099270"/>
              <a:gd name="connsiteX0" fmla="*/ 7071 w 4061820"/>
              <a:gd name="connsiteY0" fmla="*/ 613309 h 1105253"/>
              <a:gd name="connsiteX1" fmla="*/ 1898740 w 4061820"/>
              <a:gd name="connsiteY1" fmla="*/ 8087 h 1105253"/>
              <a:gd name="connsiteX2" fmla="*/ 4061509 w 4061820"/>
              <a:gd name="connsiteY2" fmla="*/ 1105253 h 1105253"/>
              <a:gd name="connsiteX3" fmla="*/ 7071 w 4061820"/>
              <a:gd name="connsiteY3" fmla="*/ 613309 h 1105253"/>
              <a:gd name="connsiteX0" fmla="*/ 5345 w 4060227"/>
              <a:gd name="connsiteY0" fmla="*/ 556442 h 1048386"/>
              <a:gd name="connsiteX1" fmla="*/ 2357657 w 4060227"/>
              <a:gd name="connsiteY1" fmla="*/ 8907 h 1048386"/>
              <a:gd name="connsiteX2" fmla="*/ 4059783 w 4060227"/>
              <a:gd name="connsiteY2" fmla="*/ 1048386 h 1048386"/>
              <a:gd name="connsiteX3" fmla="*/ 5345 w 4060227"/>
              <a:gd name="connsiteY3" fmla="*/ 556442 h 1048386"/>
              <a:gd name="connsiteX0" fmla="*/ 6740 w 4061879"/>
              <a:gd name="connsiteY0" fmla="*/ 589668 h 1081612"/>
              <a:gd name="connsiteX1" fmla="*/ 2359052 w 4061879"/>
              <a:gd name="connsiteY1" fmla="*/ 42133 h 1081612"/>
              <a:gd name="connsiteX2" fmla="*/ 4061178 w 4061879"/>
              <a:gd name="connsiteY2" fmla="*/ 1081612 h 1081612"/>
              <a:gd name="connsiteX3" fmla="*/ 6740 w 4061879"/>
              <a:gd name="connsiteY3" fmla="*/ 589668 h 1081612"/>
              <a:gd name="connsiteX0" fmla="*/ 0 w 4055139"/>
              <a:gd name="connsiteY0" fmla="*/ 595287 h 1087231"/>
              <a:gd name="connsiteX1" fmla="*/ 2352312 w 4055139"/>
              <a:gd name="connsiteY1" fmla="*/ 47752 h 1087231"/>
              <a:gd name="connsiteX2" fmla="*/ 4054438 w 4055139"/>
              <a:gd name="connsiteY2" fmla="*/ 1087231 h 1087231"/>
              <a:gd name="connsiteX3" fmla="*/ 0 w 4055139"/>
              <a:gd name="connsiteY3" fmla="*/ 595287 h 1087231"/>
              <a:gd name="connsiteX0" fmla="*/ 0 w 4055137"/>
              <a:gd name="connsiteY0" fmla="*/ 658961 h 1150905"/>
              <a:gd name="connsiteX1" fmla="*/ 2350492 w 4055137"/>
              <a:gd name="connsiteY1" fmla="*/ 43571 h 1150905"/>
              <a:gd name="connsiteX2" fmla="*/ 4054438 w 4055137"/>
              <a:gd name="connsiteY2" fmla="*/ 1150905 h 1150905"/>
              <a:gd name="connsiteX3" fmla="*/ 0 w 4055137"/>
              <a:gd name="connsiteY3" fmla="*/ 658961 h 1150905"/>
            </a:gdLst>
            <a:ahLst/>
            <a:cxnLst>
              <a:cxn ang="0">
                <a:pos x="connsiteX0" y="connsiteY0"/>
              </a:cxn>
              <a:cxn ang="0">
                <a:pos x="connsiteX1" y="connsiteY1"/>
              </a:cxn>
              <a:cxn ang="0">
                <a:pos x="connsiteX2" y="connsiteY2"/>
              </a:cxn>
              <a:cxn ang="0">
                <a:pos x="connsiteX3" y="connsiteY3"/>
              </a:cxn>
            </a:cxnLst>
            <a:rect l="l" t="t" r="r" b="b"/>
            <a:pathLst>
              <a:path w="4055137" h="1150905">
                <a:moveTo>
                  <a:pt x="0" y="658961"/>
                </a:moveTo>
                <a:cubicBezTo>
                  <a:pt x="94061" y="438047"/>
                  <a:pt x="1278711" y="-166244"/>
                  <a:pt x="2350492" y="43571"/>
                </a:cubicBezTo>
                <a:cubicBezTo>
                  <a:pt x="3422273" y="253386"/>
                  <a:pt x="4079638" y="949354"/>
                  <a:pt x="4054438" y="1150905"/>
                </a:cubicBezTo>
                <a:lnTo>
                  <a:pt x="0" y="658961"/>
                </a:lnTo>
                <a:close/>
              </a:path>
            </a:pathLst>
          </a:custGeom>
          <a:gradFill flip="none" rotWithShape="1">
            <a:gsLst>
              <a:gs pos="92000">
                <a:srgbClr val="8A95B0"/>
              </a:gs>
              <a:gs pos="14000">
                <a:srgbClr val="8A95B0">
                  <a:tint val="44500"/>
                  <a:satMod val="160000"/>
                </a:srgb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0729" name="Title 1"/>
          <p:cNvSpPr txBox="1">
            <a:spLocks/>
          </p:cNvSpPr>
          <p:nvPr/>
        </p:nvSpPr>
        <p:spPr bwMode="auto">
          <a:xfrm>
            <a:off x="266700" y="134938"/>
            <a:ext cx="852011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eaLnBrk="1" hangingPunct="1"/>
            <a:endParaRPr lang="en-US" sz="2800">
              <a:latin typeface="Arial"/>
              <a:cs typeface="Arial"/>
            </a:endParaRPr>
          </a:p>
        </p:txBody>
      </p:sp>
      <p:sp>
        <p:nvSpPr>
          <p:cNvPr id="30730" name="Title 1"/>
          <p:cNvSpPr>
            <a:spLocks noGrp="1"/>
          </p:cNvSpPr>
          <p:nvPr>
            <p:ph type="title"/>
          </p:nvPr>
        </p:nvSpPr>
        <p:spPr/>
        <p:txBody>
          <a:bodyPr/>
          <a:lstStyle/>
          <a:p>
            <a:pPr algn="ctr"/>
            <a:r>
              <a:rPr lang="en-US" sz="2800" dirty="0" err="1">
                <a:latin typeface="Arial"/>
                <a:cs typeface="Arial"/>
              </a:rPr>
              <a:t>Trastuzumab</a:t>
            </a:r>
            <a:r>
              <a:rPr lang="en-US" sz="2800" dirty="0">
                <a:latin typeface="Arial"/>
                <a:cs typeface="Arial"/>
              </a:rPr>
              <a:t> </a:t>
            </a:r>
            <a:r>
              <a:rPr lang="en-US" sz="2800" dirty="0" err="1">
                <a:latin typeface="Arial"/>
                <a:cs typeface="Arial"/>
              </a:rPr>
              <a:t>Emtansine</a:t>
            </a:r>
            <a:r>
              <a:rPr lang="en-US" sz="2800" dirty="0">
                <a:latin typeface="Arial"/>
                <a:cs typeface="Arial"/>
              </a:rPr>
              <a:t> (T-DM1): </a:t>
            </a:r>
            <a:r>
              <a:rPr lang="en-US" sz="2800" dirty="0" smtClean="0">
                <a:latin typeface="Arial"/>
                <a:cs typeface="Arial"/>
              </a:rPr>
              <a:t/>
            </a:r>
            <a:br>
              <a:rPr lang="en-US" sz="2800" dirty="0" smtClean="0">
                <a:latin typeface="Arial"/>
                <a:cs typeface="Arial"/>
              </a:rPr>
            </a:br>
            <a:r>
              <a:rPr lang="en-US" sz="2800" dirty="0" smtClean="0">
                <a:latin typeface="Arial"/>
                <a:cs typeface="Arial"/>
              </a:rPr>
              <a:t>Mechanisms </a:t>
            </a:r>
            <a:r>
              <a:rPr lang="en-US" sz="2800" dirty="0">
                <a:latin typeface="Arial"/>
                <a:cs typeface="Arial"/>
              </a:rPr>
              <a:t>of Action</a:t>
            </a:r>
          </a:p>
        </p:txBody>
      </p:sp>
      <p:sp>
        <p:nvSpPr>
          <p:cNvPr id="30731" name="TextBox 1"/>
          <p:cNvSpPr txBox="1">
            <a:spLocks noChangeArrowheads="1"/>
          </p:cNvSpPr>
          <p:nvPr/>
        </p:nvSpPr>
        <p:spPr bwMode="auto">
          <a:xfrm>
            <a:off x="0" y="6477000"/>
            <a:ext cx="72691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bIns="91440">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eaLnBrk="1" hangingPunct="1"/>
            <a:r>
              <a:rPr lang="en-US" sz="1400" dirty="0">
                <a:solidFill>
                  <a:srgbClr val="000000"/>
                </a:solidFill>
                <a:latin typeface="Arial"/>
                <a:cs typeface="Arial"/>
              </a:rPr>
              <a:t>Adapted from </a:t>
            </a:r>
            <a:r>
              <a:rPr lang="en-US" sz="1400" dirty="0" err="1">
                <a:solidFill>
                  <a:srgbClr val="000000"/>
                </a:solidFill>
                <a:latin typeface="Arial"/>
                <a:cs typeface="Arial"/>
              </a:rPr>
              <a:t>LoRusso</a:t>
            </a:r>
            <a:r>
              <a:rPr lang="en-US" sz="1400" dirty="0">
                <a:solidFill>
                  <a:srgbClr val="000000"/>
                </a:solidFill>
                <a:latin typeface="Arial"/>
                <a:cs typeface="Arial"/>
              </a:rPr>
              <a:t> </a:t>
            </a:r>
            <a:r>
              <a:rPr lang="en-US" sz="1400" dirty="0" smtClean="0">
                <a:solidFill>
                  <a:srgbClr val="000000"/>
                </a:solidFill>
                <a:latin typeface="Arial"/>
                <a:cs typeface="Arial"/>
              </a:rPr>
              <a:t>PM </a:t>
            </a:r>
            <a:r>
              <a:rPr lang="en-US" sz="1400" dirty="0">
                <a:solidFill>
                  <a:srgbClr val="000000"/>
                </a:solidFill>
                <a:latin typeface="Arial"/>
                <a:cs typeface="Arial"/>
              </a:rPr>
              <a:t>et al. </a:t>
            </a:r>
            <a:r>
              <a:rPr lang="en-US" sz="1400" i="1" dirty="0" err="1">
                <a:solidFill>
                  <a:srgbClr val="000000"/>
                </a:solidFill>
                <a:latin typeface="Arial"/>
                <a:cs typeface="Arial"/>
              </a:rPr>
              <a:t>Clin</a:t>
            </a:r>
            <a:r>
              <a:rPr lang="en-US" sz="1400" i="1" dirty="0">
                <a:solidFill>
                  <a:srgbClr val="000000"/>
                </a:solidFill>
                <a:latin typeface="Arial"/>
                <a:cs typeface="Arial"/>
              </a:rPr>
              <a:t> Cancer Res</a:t>
            </a:r>
            <a:r>
              <a:rPr lang="en-US" sz="1400" dirty="0">
                <a:solidFill>
                  <a:srgbClr val="000000"/>
                </a:solidFill>
                <a:latin typeface="Arial"/>
                <a:cs typeface="Arial"/>
              </a:rPr>
              <a:t> 2011.</a:t>
            </a:r>
          </a:p>
        </p:txBody>
      </p:sp>
      <p:sp>
        <p:nvSpPr>
          <p:cNvPr id="30732" name="TextBox 22"/>
          <p:cNvSpPr txBox="1">
            <a:spLocks noChangeArrowheads="1"/>
          </p:cNvSpPr>
          <p:nvPr/>
        </p:nvSpPr>
        <p:spPr bwMode="auto">
          <a:xfrm flipH="1">
            <a:off x="5953125" y="3211513"/>
            <a:ext cx="1182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eaLnBrk="1" hangingPunct="1"/>
            <a:r>
              <a:rPr lang="en-US" sz="1400" b="1">
                <a:solidFill>
                  <a:srgbClr val="000000"/>
                </a:solidFill>
                <a:latin typeface="Arial"/>
                <a:cs typeface="Arial"/>
              </a:rPr>
              <a:t>Emtansine release</a:t>
            </a:r>
          </a:p>
        </p:txBody>
      </p:sp>
      <p:sp>
        <p:nvSpPr>
          <p:cNvPr id="30733" name="TextBox 25"/>
          <p:cNvSpPr txBox="1">
            <a:spLocks noChangeArrowheads="1"/>
          </p:cNvSpPr>
          <p:nvPr/>
        </p:nvSpPr>
        <p:spPr bwMode="auto">
          <a:xfrm flipH="1">
            <a:off x="7342188" y="4375150"/>
            <a:ext cx="170021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eaLnBrk="1" hangingPunct="1"/>
            <a:r>
              <a:rPr lang="en-US" sz="1400" b="1">
                <a:solidFill>
                  <a:srgbClr val="000099"/>
                </a:solidFill>
                <a:latin typeface="Arial"/>
                <a:cs typeface="Arial"/>
              </a:rPr>
              <a:t>Inhibition of microtubule polymerization</a:t>
            </a:r>
          </a:p>
        </p:txBody>
      </p:sp>
      <p:sp>
        <p:nvSpPr>
          <p:cNvPr id="30734" name="TextBox 22"/>
          <p:cNvSpPr txBox="1">
            <a:spLocks noChangeArrowheads="1"/>
          </p:cNvSpPr>
          <p:nvPr/>
        </p:nvSpPr>
        <p:spPr bwMode="auto">
          <a:xfrm flipH="1">
            <a:off x="4168775" y="3286125"/>
            <a:ext cx="1387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eaLnBrk="1" hangingPunct="1"/>
            <a:r>
              <a:rPr lang="en-US" sz="1400" b="1">
                <a:solidFill>
                  <a:srgbClr val="000000"/>
                </a:solidFill>
                <a:latin typeface="Arial"/>
                <a:cs typeface="Arial"/>
              </a:rPr>
              <a:t>Internalization</a:t>
            </a:r>
          </a:p>
        </p:txBody>
      </p:sp>
      <p:pic>
        <p:nvPicPr>
          <p:cNvPr id="30735" name="Picture 43" descr="lollipops x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5763" y="3457575"/>
            <a:ext cx="9191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27" descr="lysosom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8125" y="4646613"/>
            <a:ext cx="1625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7" name="Picture 28" descr="micro tub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59650" y="5113338"/>
            <a:ext cx="15049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8" name="TextBox 22"/>
          <p:cNvSpPr txBox="1">
            <a:spLocks noChangeArrowheads="1"/>
          </p:cNvSpPr>
          <p:nvPr/>
        </p:nvSpPr>
        <p:spPr bwMode="auto">
          <a:xfrm flipH="1">
            <a:off x="5240338" y="4918075"/>
            <a:ext cx="12334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eaLnBrk="1" hangingPunct="1"/>
            <a:r>
              <a:rPr lang="en-US" sz="1400" b="1">
                <a:solidFill>
                  <a:srgbClr val="000000"/>
                </a:solidFill>
                <a:latin typeface="Arial"/>
                <a:cs typeface="Arial"/>
              </a:rPr>
              <a:t>Lysosome</a:t>
            </a:r>
          </a:p>
        </p:txBody>
      </p:sp>
      <p:sp>
        <p:nvSpPr>
          <p:cNvPr id="30739" name="TextBox 20"/>
          <p:cNvSpPr txBox="1">
            <a:spLocks noChangeArrowheads="1"/>
          </p:cNvSpPr>
          <p:nvPr/>
        </p:nvSpPr>
        <p:spPr bwMode="auto">
          <a:xfrm flipH="1">
            <a:off x="5684838" y="6299200"/>
            <a:ext cx="11398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eaLnBrk="1" hangingPunct="1"/>
            <a:r>
              <a:rPr lang="en-US" sz="1400" b="1">
                <a:solidFill>
                  <a:srgbClr val="000000"/>
                </a:solidFill>
                <a:latin typeface="Arial"/>
                <a:cs typeface="Arial"/>
              </a:rPr>
              <a:t>Nucleus</a:t>
            </a:r>
          </a:p>
        </p:txBody>
      </p:sp>
      <p:pic>
        <p:nvPicPr>
          <p:cNvPr id="30740" name="Picture 34" descr="DNA helix.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84988" y="6310313"/>
            <a:ext cx="1131887"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1" name="Picture 47" descr="purple Y with lollipop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4021330">
            <a:off x="5622132" y="1583531"/>
            <a:ext cx="1701800"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2" name="TextBox 33"/>
          <p:cNvSpPr txBox="1">
            <a:spLocks noChangeArrowheads="1"/>
          </p:cNvSpPr>
          <p:nvPr/>
        </p:nvSpPr>
        <p:spPr bwMode="auto">
          <a:xfrm>
            <a:off x="5213350" y="1338263"/>
            <a:ext cx="733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eaLnBrk="1" hangingPunct="1"/>
            <a:r>
              <a:rPr lang="en-US" sz="1600" b="1">
                <a:solidFill>
                  <a:srgbClr val="FFFFFF"/>
                </a:solidFill>
                <a:latin typeface="Arial"/>
                <a:cs typeface="Arial"/>
              </a:rPr>
              <a:t>HER2</a:t>
            </a:r>
          </a:p>
        </p:txBody>
      </p:sp>
      <p:sp>
        <p:nvSpPr>
          <p:cNvPr id="30743" name="TextBox 34"/>
          <p:cNvSpPr txBox="1">
            <a:spLocks noChangeArrowheads="1"/>
          </p:cNvSpPr>
          <p:nvPr/>
        </p:nvSpPr>
        <p:spPr bwMode="auto">
          <a:xfrm>
            <a:off x="6492875" y="1689100"/>
            <a:ext cx="110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eaLnBrk="1" hangingPunct="1"/>
            <a:r>
              <a:rPr lang="en-US" b="1">
                <a:solidFill>
                  <a:srgbClr val="FFFFFF"/>
                </a:solidFill>
                <a:latin typeface="Arial"/>
                <a:cs typeface="Arial"/>
              </a:rPr>
              <a:t>T-DM1</a:t>
            </a:r>
          </a:p>
        </p:txBody>
      </p:sp>
      <p:grpSp>
        <p:nvGrpSpPr>
          <p:cNvPr id="30744" name="Group 35"/>
          <p:cNvGrpSpPr>
            <a:grpSpLocks/>
          </p:cNvGrpSpPr>
          <p:nvPr/>
        </p:nvGrpSpPr>
        <p:grpSpPr bwMode="auto">
          <a:xfrm>
            <a:off x="5068888" y="1709738"/>
            <a:ext cx="1125537" cy="2625881"/>
            <a:chOff x="4412052" y="2478089"/>
            <a:chExt cx="1187205" cy="2770169"/>
          </a:xfrm>
        </p:grpSpPr>
        <p:grpSp>
          <p:nvGrpSpPr>
            <p:cNvPr id="30778" name="Group 39"/>
            <p:cNvGrpSpPr>
              <a:grpSpLocks/>
            </p:cNvGrpSpPr>
            <p:nvPr/>
          </p:nvGrpSpPr>
          <p:grpSpPr bwMode="auto">
            <a:xfrm>
              <a:off x="4664767" y="4332662"/>
              <a:ext cx="647975" cy="915596"/>
              <a:chOff x="4807647" y="4232646"/>
              <a:chExt cx="647975" cy="915596"/>
            </a:xfrm>
          </p:grpSpPr>
          <p:pic>
            <p:nvPicPr>
              <p:cNvPr id="30780" name="Picture 4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26223" y="4232646"/>
                <a:ext cx="572977" cy="85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1" name="TextBox 45"/>
              <p:cNvSpPr txBox="1">
                <a:spLocks noChangeArrowheads="1"/>
              </p:cNvSpPr>
              <p:nvPr/>
            </p:nvSpPr>
            <p:spPr bwMode="auto">
              <a:xfrm>
                <a:off x="5137949" y="4373647"/>
                <a:ext cx="317673" cy="32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b="1">
                    <a:solidFill>
                      <a:srgbClr val="000000"/>
                    </a:solidFill>
                    <a:latin typeface="Arial"/>
                    <a:cs typeface="Arial"/>
                  </a:rPr>
                  <a:t>P</a:t>
                </a:r>
              </a:p>
            </p:txBody>
          </p:sp>
          <p:sp>
            <p:nvSpPr>
              <p:cNvPr id="30782" name="TextBox 46"/>
              <p:cNvSpPr txBox="1">
                <a:spLocks noChangeArrowheads="1"/>
              </p:cNvSpPr>
              <p:nvPr/>
            </p:nvSpPr>
            <p:spPr bwMode="auto">
              <a:xfrm>
                <a:off x="4807647" y="4471455"/>
                <a:ext cx="317673" cy="32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b="1">
                    <a:solidFill>
                      <a:srgbClr val="000000"/>
                    </a:solidFill>
                    <a:latin typeface="Arial"/>
                    <a:cs typeface="Arial"/>
                  </a:rPr>
                  <a:t>P</a:t>
                </a:r>
              </a:p>
            </p:txBody>
          </p:sp>
          <p:sp>
            <p:nvSpPr>
              <p:cNvPr id="30783" name="TextBox 50"/>
              <p:cNvSpPr txBox="1">
                <a:spLocks noChangeArrowheads="1"/>
              </p:cNvSpPr>
              <p:nvPr/>
            </p:nvSpPr>
            <p:spPr bwMode="auto">
              <a:xfrm>
                <a:off x="4819963" y="4823553"/>
                <a:ext cx="317673" cy="32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b="1">
                    <a:solidFill>
                      <a:srgbClr val="000000"/>
                    </a:solidFill>
                    <a:latin typeface="Arial"/>
                    <a:cs typeface="Arial"/>
                  </a:rPr>
                  <a:t>P</a:t>
                </a:r>
              </a:p>
            </p:txBody>
          </p:sp>
        </p:grpSp>
        <p:pic>
          <p:nvPicPr>
            <p:cNvPr id="30779" name="Picture 4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1969840">
              <a:off x="4412052" y="2478089"/>
              <a:ext cx="1187205" cy="17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45" name="TextBox 33"/>
          <p:cNvSpPr txBox="1">
            <a:spLocks noChangeArrowheads="1"/>
          </p:cNvSpPr>
          <p:nvPr/>
        </p:nvSpPr>
        <p:spPr bwMode="auto">
          <a:xfrm flipH="1">
            <a:off x="3748088" y="1703388"/>
            <a:ext cx="7318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eaLnBrk="1" hangingPunct="1"/>
            <a:r>
              <a:rPr lang="en-US" sz="1600" b="1">
                <a:solidFill>
                  <a:srgbClr val="FFFFFF"/>
                </a:solidFill>
                <a:latin typeface="Arial"/>
                <a:cs typeface="Arial"/>
              </a:rPr>
              <a:t>HER2</a:t>
            </a:r>
          </a:p>
        </p:txBody>
      </p:sp>
      <p:sp>
        <p:nvSpPr>
          <p:cNvPr id="30746" name="TextBox 34"/>
          <p:cNvSpPr txBox="1">
            <a:spLocks noChangeArrowheads="1"/>
          </p:cNvSpPr>
          <p:nvPr/>
        </p:nvSpPr>
        <p:spPr bwMode="auto">
          <a:xfrm flipH="1">
            <a:off x="2544763" y="1782763"/>
            <a:ext cx="1108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eaLnBrk="1" hangingPunct="1"/>
            <a:r>
              <a:rPr lang="en-US" b="1">
                <a:solidFill>
                  <a:srgbClr val="FFFFFF"/>
                </a:solidFill>
                <a:latin typeface="Arial"/>
                <a:cs typeface="Arial"/>
              </a:rPr>
              <a:t>T-DM1</a:t>
            </a:r>
          </a:p>
        </p:txBody>
      </p:sp>
      <p:sp>
        <p:nvSpPr>
          <p:cNvPr id="60" name="Arc 59"/>
          <p:cNvSpPr/>
          <p:nvPr/>
        </p:nvSpPr>
        <p:spPr bwMode="auto">
          <a:xfrm rot="2476498" flipH="1">
            <a:off x="5143500" y="4198938"/>
            <a:ext cx="927100" cy="1023937"/>
          </a:xfrm>
          <a:prstGeom prst="arc">
            <a:avLst>
              <a:gd name="adj1" fmla="val 20778310"/>
              <a:gd name="adj2" fmla="val 5468250"/>
            </a:avLst>
          </a:prstGeom>
          <a:ln w="38100">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latin typeface="Arial"/>
              <a:cs typeface="Arial"/>
            </a:endParaRPr>
          </a:p>
        </p:txBody>
      </p:sp>
      <p:sp>
        <p:nvSpPr>
          <p:cNvPr id="62" name="Arc 61"/>
          <p:cNvSpPr/>
          <p:nvPr/>
        </p:nvSpPr>
        <p:spPr bwMode="auto">
          <a:xfrm rot="2177841" flipH="1">
            <a:off x="7169150" y="3878263"/>
            <a:ext cx="996950" cy="773112"/>
          </a:xfrm>
          <a:prstGeom prst="arc">
            <a:avLst>
              <a:gd name="adj1" fmla="val 11745369"/>
              <a:gd name="adj2" fmla="val 17992143"/>
            </a:avLst>
          </a:prstGeom>
          <a:ln w="38100">
            <a:solidFill>
              <a:srgbClr val="FF0000"/>
            </a:solidFill>
            <a:headEnd type="triangle" w="lg" len="lg"/>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731448"/>
              </a:solidFill>
              <a:latin typeface="Arial"/>
              <a:cs typeface="Arial"/>
            </a:endParaRPr>
          </a:p>
        </p:txBody>
      </p:sp>
      <p:sp>
        <p:nvSpPr>
          <p:cNvPr id="63" name="Arc 62"/>
          <p:cNvSpPr/>
          <p:nvPr/>
        </p:nvSpPr>
        <p:spPr bwMode="auto">
          <a:xfrm rot="19324598" flipH="1">
            <a:off x="6088063" y="4162425"/>
            <a:ext cx="1246187" cy="790575"/>
          </a:xfrm>
          <a:prstGeom prst="arc">
            <a:avLst>
              <a:gd name="adj1" fmla="val 13213357"/>
              <a:gd name="adj2" fmla="val 19987327"/>
            </a:avLst>
          </a:prstGeom>
          <a:ln w="38100">
            <a:solidFill>
              <a:srgbClr val="FF0000"/>
            </a:solidFill>
            <a:headEnd type="triangle" w="lg" len="lg"/>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731448"/>
              </a:solidFill>
              <a:latin typeface="Arial"/>
              <a:cs typeface="Arial"/>
            </a:endParaRPr>
          </a:p>
        </p:txBody>
      </p:sp>
      <p:sp>
        <p:nvSpPr>
          <p:cNvPr id="68" name="Oval 67"/>
          <p:cNvSpPr/>
          <p:nvPr/>
        </p:nvSpPr>
        <p:spPr>
          <a:xfrm>
            <a:off x="565827" y="1705000"/>
            <a:ext cx="1410392" cy="799462"/>
          </a:xfrm>
          <a:prstGeom prst="ellipse">
            <a:avLst/>
          </a:prstGeom>
          <a:gradFill flip="none" rotWithShape="1">
            <a:gsLst>
              <a:gs pos="0">
                <a:srgbClr val="99EC5A"/>
              </a:gs>
              <a:gs pos="50000">
                <a:srgbClr val="AEEE86"/>
              </a:gs>
              <a:gs pos="100000">
                <a:srgbClr val="92D050"/>
              </a:gs>
            </a:gsLst>
            <a:path path="circle">
              <a:fillToRect l="50000" t="50000" r="50000" b="50000"/>
            </a:path>
            <a:tileRect/>
          </a:gradFill>
          <a:ln w="19050">
            <a:solidFill>
              <a:srgbClr val="99EC5A"/>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30753" name="TextBox 33"/>
          <p:cNvSpPr txBox="1">
            <a:spLocks noChangeArrowheads="1"/>
          </p:cNvSpPr>
          <p:nvPr/>
        </p:nvSpPr>
        <p:spPr bwMode="auto">
          <a:xfrm flipH="1">
            <a:off x="665163" y="1025525"/>
            <a:ext cx="1339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eaLnBrk="1" hangingPunct="1"/>
            <a:r>
              <a:rPr lang="en-US" sz="1600" b="1">
                <a:solidFill>
                  <a:srgbClr val="000000"/>
                </a:solidFill>
                <a:latin typeface="Arial"/>
                <a:cs typeface="Arial"/>
              </a:rPr>
              <a:t>Immune</a:t>
            </a:r>
            <a:br>
              <a:rPr lang="en-US" sz="1600" b="1">
                <a:solidFill>
                  <a:srgbClr val="000000"/>
                </a:solidFill>
                <a:latin typeface="Arial"/>
                <a:cs typeface="Arial"/>
              </a:rPr>
            </a:br>
            <a:r>
              <a:rPr lang="en-US" sz="1600" b="1">
                <a:solidFill>
                  <a:srgbClr val="000000"/>
                </a:solidFill>
                <a:latin typeface="Arial"/>
                <a:cs typeface="Arial"/>
              </a:rPr>
              <a:t>effector cell</a:t>
            </a:r>
          </a:p>
        </p:txBody>
      </p:sp>
      <p:sp>
        <p:nvSpPr>
          <p:cNvPr id="30754" name="TextBox 33"/>
          <p:cNvSpPr txBox="1">
            <a:spLocks noChangeArrowheads="1"/>
          </p:cNvSpPr>
          <p:nvPr/>
        </p:nvSpPr>
        <p:spPr bwMode="auto">
          <a:xfrm flipH="1">
            <a:off x="809625" y="2600325"/>
            <a:ext cx="14160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eaLnBrk="1" hangingPunct="1"/>
            <a:r>
              <a:rPr lang="en-US" sz="1600" b="1">
                <a:solidFill>
                  <a:srgbClr val="FFFFFF"/>
                </a:solidFill>
                <a:latin typeface="Arial"/>
                <a:cs typeface="Arial"/>
              </a:rPr>
              <a:t>Fc</a:t>
            </a:r>
            <a:r>
              <a:rPr lang="el-GR" sz="1600" b="1">
                <a:solidFill>
                  <a:srgbClr val="FFFFFF"/>
                </a:solidFill>
                <a:latin typeface="Arial"/>
                <a:cs typeface="Arial"/>
              </a:rPr>
              <a:t>γ</a:t>
            </a:r>
            <a:r>
              <a:rPr lang="en-US" sz="1600" b="1">
                <a:solidFill>
                  <a:srgbClr val="FFFFFF"/>
                </a:solidFill>
                <a:latin typeface="Arial"/>
                <a:cs typeface="Arial"/>
              </a:rPr>
              <a:t> receptor</a:t>
            </a:r>
          </a:p>
        </p:txBody>
      </p:sp>
      <p:sp>
        <p:nvSpPr>
          <p:cNvPr id="30755" name="TextBox 34"/>
          <p:cNvSpPr txBox="1">
            <a:spLocks noChangeArrowheads="1"/>
          </p:cNvSpPr>
          <p:nvPr/>
        </p:nvSpPr>
        <p:spPr bwMode="auto">
          <a:xfrm flipH="1">
            <a:off x="207963" y="3335338"/>
            <a:ext cx="19208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eaLnBrk="1" hangingPunct="1"/>
            <a:r>
              <a:rPr lang="en-US" sz="1400" b="1">
                <a:solidFill>
                  <a:srgbClr val="FFFF00"/>
                </a:solidFill>
                <a:latin typeface="Arial"/>
                <a:cs typeface="Arial"/>
              </a:rPr>
              <a:t>Antibody-dependent</a:t>
            </a:r>
            <a:br>
              <a:rPr lang="en-US" sz="1400" b="1">
                <a:solidFill>
                  <a:srgbClr val="FFFF00"/>
                </a:solidFill>
                <a:latin typeface="Arial"/>
                <a:cs typeface="Arial"/>
              </a:rPr>
            </a:br>
            <a:r>
              <a:rPr lang="en-US" sz="1400" b="1">
                <a:solidFill>
                  <a:srgbClr val="FFFF00"/>
                </a:solidFill>
                <a:latin typeface="Arial"/>
                <a:cs typeface="Arial"/>
              </a:rPr>
              <a:t>cellular cytotoxicity</a:t>
            </a:r>
            <a:br>
              <a:rPr lang="en-US" sz="1400" b="1">
                <a:solidFill>
                  <a:srgbClr val="FFFF00"/>
                </a:solidFill>
                <a:latin typeface="Arial"/>
                <a:cs typeface="Arial"/>
              </a:rPr>
            </a:br>
            <a:r>
              <a:rPr lang="en-US" sz="1400" b="1">
                <a:solidFill>
                  <a:srgbClr val="FFFF00"/>
                </a:solidFill>
                <a:latin typeface="Arial"/>
                <a:cs typeface="Arial"/>
              </a:rPr>
              <a:t>(ADCC)</a:t>
            </a:r>
          </a:p>
        </p:txBody>
      </p:sp>
      <p:sp>
        <p:nvSpPr>
          <p:cNvPr id="30756" name="TextBox 34"/>
          <p:cNvSpPr txBox="1">
            <a:spLocks noChangeArrowheads="1"/>
          </p:cNvSpPr>
          <p:nvPr/>
        </p:nvSpPr>
        <p:spPr bwMode="auto">
          <a:xfrm flipH="1">
            <a:off x="2074863" y="4208463"/>
            <a:ext cx="1455737"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eaLnBrk="1" hangingPunct="1"/>
            <a:r>
              <a:rPr lang="en-US" sz="1400" b="1">
                <a:solidFill>
                  <a:srgbClr val="000099"/>
                </a:solidFill>
                <a:latin typeface="Arial"/>
                <a:cs typeface="Arial"/>
              </a:rPr>
              <a:t>Inhibition of HER2 signaling</a:t>
            </a:r>
          </a:p>
        </p:txBody>
      </p:sp>
      <p:sp>
        <p:nvSpPr>
          <p:cNvPr id="30757" name="TextBox 34"/>
          <p:cNvSpPr txBox="1">
            <a:spLocks noChangeArrowheads="1"/>
          </p:cNvSpPr>
          <p:nvPr/>
        </p:nvSpPr>
        <p:spPr bwMode="auto">
          <a:xfrm flipH="1">
            <a:off x="3927475" y="2359025"/>
            <a:ext cx="145573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ctr" eaLnBrk="1" hangingPunct="1"/>
            <a:r>
              <a:rPr lang="en-US" sz="1400" b="1">
                <a:solidFill>
                  <a:srgbClr val="FFFF00"/>
                </a:solidFill>
                <a:latin typeface="Arial"/>
                <a:cs typeface="Arial"/>
              </a:rPr>
              <a:t>Inhibition of HER2 shedding</a:t>
            </a:r>
          </a:p>
        </p:txBody>
      </p:sp>
      <p:grpSp>
        <p:nvGrpSpPr>
          <p:cNvPr id="30758" name="Group 42"/>
          <p:cNvGrpSpPr>
            <a:grpSpLocks/>
          </p:cNvGrpSpPr>
          <p:nvPr/>
        </p:nvGrpSpPr>
        <p:grpSpPr bwMode="auto">
          <a:xfrm rot="21040142" flipH="1">
            <a:off x="3305832" y="2066871"/>
            <a:ext cx="1125538" cy="2616367"/>
            <a:chOff x="4412052" y="2478089"/>
            <a:chExt cx="1187205" cy="2761812"/>
          </a:xfrm>
        </p:grpSpPr>
        <p:grpSp>
          <p:nvGrpSpPr>
            <p:cNvPr id="30772" name="Group 48"/>
            <p:cNvGrpSpPr>
              <a:grpSpLocks/>
            </p:cNvGrpSpPr>
            <p:nvPr/>
          </p:nvGrpSpPr>
          <p:grpSpPr bwMode="auto">
            <a:xfrm>
              <a:off x="4658376" y="4332662"/>
              <a:ext cx="647975" cy="907239"/>
              <a:chOff x="4801256" y="4232646"/>
              <a:chExt cx="647975" cy="907239"/>
            </a:xfrm>
          </p:grpSpPr>
          <p:pic>
            <p:nvPicPr>
              <p:cNvPr id="30774" name="Picture 5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26223" y="4232646"/>
                <a:ext cx="572977" cy="85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5" name="TextBox 52"/>
              <p:cNvSpPr txBox="1">
                <a:spLocks noChangeArrowheads="1"/>
              </p:cNvSpPr>
              <p:nvPr/>
            </p:nvSpPr>
            <p:spPr bwMode="auto">
              <a:xfrm>
                <a:off x="5131558" y="4365093"/>
                <a:ext cx="317673" cy="324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b="1">
                    <a:solidFill>
                      <a:srgbClr val="000000"/>
                    </a:solidFill>
                    <a:latin typeface="Arial"/>
                    <a:cs typeface="Arial"/>
                  </a:rPr>
                  <a:t>P</a:t>
                </a:r>
              </a:p>
            </p:txBody>
          </p:sp>
          <p:sp>
            <p:nvSpPr>
              <p:cNvPr id="30776" name="TextBox 53"/>
              <p:cNvSpPr txBox="1">
                <a:spLocks noChangeArrowheads="1"/>
              </p:cNvSpPr>
              <p:nvPr/>
            </p:nvSpPr>
            <p:spPr bwMode="auto">
              <a:xfrm>
                <a:off x="4801256" y="4462900"/>
                <a:ext cx="317673" cy="324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b="1">
                    <a:solidFill>
                      <a:srgbClr val="000000"/>
                    </a:solidFill>
                    <a:latin typeface="Arial"/>
                    <a:cs typeface="Arial"/>
                  </a:rPr>
                  <a:t>P</a:t>
                </a:r>
              </a:p>
            </p:txBody>
          </p:sp>
          <p:sp>
            <p:nvSpPr>
              <p:cNvPr id="30777" name="TextBox 54"/>
              <p:cNvSpPr txBox="1">
                <a:spLocks noChangeArrowheads="1"/>
              </p:cNvSpPr>
              <p:nvPr/>
            </p:nvSpPr>
            <p:spPr bwMode="auto">
              <a:xfrm>
                <a:off x="4813572" y="4814999"/>
                <a:ext cx="317673" cy="324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b="1">
                    <a:solidFill>
                      <a:srgbClr val="000000"/>
                    </a:solidFill>
                    <a:latin typeface="Arial"/>
                    <a:cs typeface="Arial"/>
                  </a:rPr>
                  <a:t>P</a:t>
                </a:r>
              </a:p>
            </p:txBody>
          </p:sp>
        </p:grpSp>
        <p:pic>
          <p:nvPicPr>
            <p:cNvPr id="30773" name="Picture 4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1969840">
              <a:off x="4412052" y="2478089"/>
              <a:ext cx="1187205" cy="17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 name="Arc 63"/>
          <p:cNvSpPr/>
          <p:nvPr/>
        </p:nvSpPr>
        <p:spPr bwMode="auto">
          <a:xfrm rot="2476498" flipH="1">
            <a:off x="1227138" y="2665413"/>
            <a:ext cx="927100" cy="1023937"/>
          </a:xfrm>
          <a:prstGeom prst="arc">
            <a:avLst>
              <a:gd name="adj1" fmla="val 204571"/>
              <a:gd name="adj2" fmla="val 3715454"/>
            </a:avLst>
          </a:prstGeom>
          <a:ln w="38100">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latin typeface="Arial"/>
              <a:cs typeface="Arial"/>
            </a:endParaRPr>
          </a:p>
        </p:txBody>
      </p:sp>
      <p:cxnSp>
        <p:nvCxnSpPr>
          <p:cNvPr id="6" name="Straight Arrow Connector 5"/>
          <p:cNvCxnSpPr>
            <a:cxnSpLocks noChangeShapeType="1"/>
            <a:stCxn id="30774" idx="3"/>
          </p:cNvCxnSpPr>
          <p:nvPr/>
        </p:nvCxnSpPr>
        <p:spPr bwMode="auto">
          <a:xfrm flipH="1">
            <a:off x="3427413" y="4257675"/>
            <a:ext cx="346075" cy="935038"/>
          </a:xfrm>
          <a:prstGeom prst="straightConnector1">
            <a:avLst/>
          </a:prstGeom>
          <a:noFill/>
          <a:ln w="25400">
            <a:solidFill>
              <a:srgbClr val="01010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66" name="Straight Arrow Connector 65"/>
          <p:cNvCxnSpPr>
            <a:cxnSpLocks noChangeShapeType="1"/>
          </p:cNvCxnSpPr>
          <p:nvPr/>
        </p:nvCxnSpPr>
        <p:spPr bwMode="auto">
          <a:xfrm>
            <a:off x="3967163" y="4259263"/>
            <a:ext cx="190500" cy="955675"/>
          </a:xfrm>
          <a:prstGeom prst="straightConnector1">
            <a:avLst/>
          </a:prstGeom>
          <a:noFill/>
          <a:ln w="25400">
            <a:solidFill>
              <a:srgbClr val="01010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30762" name="TextBox 19"/>
          <p:cNvSpPr txBox="1">
            <a:spLocks noChangeArrowheads="1"/>
          </p:cNvSpPr>
          <p:nvPr/>
        </p:nvSpPr>
        <p:spPr bwMode="auto">
          <a:xfrm>
            <a:off x="2933700" y="5135563"/>
            <a:ext cx="8688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b="1">
                <a:solidFill>
                  <a:srgbClr val="010101"/>
                </a:solidFill>
                <a:latin typeface="Arial"/>
                <a:cs typeface="Arial"/>
              </a:rPr>
              <a:t>PI3K</a:t>
            </a:r>
          </a:p>
        </p:txBody>
      </p:sp>
      <p:sp>
        <p:nvSpPr>
          <p:cNvPr id="30763" name="TextBox 73"/>
          <p:cNvSpPr txBox="1">
            <a:spLocks noChangeArrowheads="1"/>
          </p:cNvSpPr>
          <p:nvPr/>
        </p:nvSpPr>
        <p:spPr bwMode="auto">
          <a:xfrm>
            <a:off x="3816350" y="5153025"/>
            <a:ext cx="712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400" b="1">
                <a:solidFill>
                  <a:srgbClr val="010101"/>
                </a:solidFill>
                <a:latin typeface="Arial"/>
                <a:cs typeface="Arial"/>
              </a:rPr>
              <a:t>MAPK</a:t>
            </a:r>
          </a:p>
        </p:txBody>
      </p:sp>
      <p:sp>
        <p:nvSpPr>
          <p:cNvPr id="5" name="Cross 4"/>
          <p:cNvSpPr>
            <a:spLocks noChangeArrowheads="1"/>
          </p:cNvSpPr>
          <p:nvPr/>
        </p:nvSpPr>
        <p:spPr bwMode="auto">
          <a:xfrm rot="2700000">
            <a:off x="3444875" y="4414838"/>
            <a:ext cx="757237" cy="757238"/>
          </a:xfrm>
          <a:prstGeom prst="plus">
            <a:avLst>
              <a:gd name="adj" fmla="val 45315"/>
            </a:avLst>
          </a:prstGeom>
          <a:solidFill>
            <a:srgbClr val="FF0000"/>
          </a:soli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Arial"/>
              <a:ea typeface="+mn-ea"/>
              <a:cs typeface="Arial"/>
            </a:endParaRPr>
          </a:p>
        </p:txBody>
      </p:sp>
      <p:grpSp>
        <p:nvGrpSpPr>
          <p:cNvPr id="30765" name="Group 2"/>
          <p:cNvGrpSpPr>
            <a:grpSpLocks/>
          </p:cNvGrpSpPr>
          <p:nvPr/>
        </p:nvGrpSpPr>
        <p:grpSpPr bwMode="auto">
          <a:xfrm>
            <a:off x="2155825" y="2166938"/>
            <a:ext cx="1676400" cy="1700212"/>
            <a:chOff x="2044301" y="2192261"/>
            <a:chExt cx="1675775" cy="1700105"/>
          </a:xfrm>
        </p:grpSpPr>
        <p:pic>
          <p:nvPicPr>
            <p:cNvPr id="30770" name="Picture 36" descr="purple Y with lollipops.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460142">
              <a:off x="2032136" y="2204426"/>
              <a:ext cx="1700105" cy="167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1" name="Picture 72" descr="purple Y with lollipops.png"/>
            <p:cNvPicPr>
              <a:picLocks noChangeAspect="1"/>
            </p:cNvPicPr>
            <p:nvPr/>
          </p:nvPicPr>
          <p:blipFill>
            <a:blip r:embed="rId7">
              <a:extLst>
                <a:ext uri="{28A0092B-C50C-407E-A947-70E740481C1C}">
                  <a14:useLocalDpi xmlns:a14="http://schemas.microsoft.com/office/drawing/2010/main" val="0"/>
                </a:ext>
              </a:extLst>
            </a:blip>
            <a:srcRect l="27258" t="68983" r="56354" b="16466"/>
            <a:stretch>
              <a:fillRect/>
            </a:stretch>
          </p:blipFill>
          <p:spPr bwMode="auto">
            <a:xfrm rot="3480000">
              <a:off x="2518885" y="2775587"/>
              <a:ext cx="278606" cy="24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66" name="Group 14"/>
          <p:cNvGrpSpPr>
            <a:grpSpLocks/>
          </p:cNvGrpSpPr>
          <p:nvPr/>
        </p:nvGrpSpPr>
        <p:grpSpPr bwMode="auto">
          <a:xfrm>
            <a:off x="2092325" y="2314575"/>
            <a:ext cx="468313" cy="912813"/>
            <a:chOff x="2092326" y="2314575"/>
            <a:chExt cx="467924" cy="913399"/>
          </a:xfrm>
        </p:grpSpPr>
        <p:sp>
          <p:nvSpPr>
            <p:cNvPr id="8" name="Oval 7"/>
            <p:cNvSpPr/>
            <p:nvPr/>
          </p:nvSpPr>
          <p:spPr>
            <a:xfrm rot="19800000">
              <a:off x="2136739" y="2438479"/>
              <a:ext cx="209376" cy="422546"/>
            </a:xfrm>
            <a:prstGeom prst="ellipse">
              <a:avLst/>
            </a:pr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13500000" scaled="1"/>
              <a:tileRect/>
            </a:gradFill>
            <a:ln w="19050">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sp>
          <p:nvSpPr>
            <p:cNvPr id="72" name="Oval 71"/>
            <p:cNvSpPr/>
            <p:nvPr/>
          </p:nvSpPr>
          <p:spPr>
            <a:xfrm rot="19800000">
              <a:off x="2352460" y="2805428"/>
              <a:ext cx="207790" cy="422546"/>
            </a:xfrm>
            <a:prstGeom prst="ellipse">
              <a:avLst/>
            </a:prstGeom>
            <a:gradFill flip="none" rotWithShape="1">
              <a:gsLst>
                <a:gs pos="0">
                  <a:srgbClr val="FFCC00">
                    <a:shade val="30000"/>
                    <a:satMod val="115000"/>
                  </a:srgbClr>
                </a:gs>
                <a:gs pos="50000">
                  <a:srgbClr val="FFCC00">
                    <a:shade val="67500"/>
                    <a:satMod val="115000"/>
                  </a:srgbClr>
                </a:gs>
                <a:gs pos="100000">
                  <a:srgbClr val="FFCC00">
                    <a:shade val="100000"/>
                    <a:satMod val="115000"/>
                  </a:srgbClr>
                </a:gs>
              </a:gsLst>
              <a:lin ang="13500000" scaled="1"/>
              <a:tileRect/>
            </a:gradFill>
            <a:ln w="19050">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Arial"/>
                <a:cs typeface="Arial"/>
              </a:endParaRPr>
            </a:p>
          </p:txBody>
        </p:sp>
        <p:cxnSp>
          <p:nvCxnSpPr>
            <p:cNvPr id="13" name="Straight Connector 12"/>
            <p:cNvCxnSpPr/>
            <p:nvPr/>
          </p:nvCxnSpPr>
          <p:spPr>
            <a:xfrm rot="19800000">
              <a:off x="2092326" y="2314575"/>
              <a:ext cx="0" cy="165206"/>
            </a:xfrm>
            <a:prstGeom prst="line">
              <a:avLst/>
            </a:prstGeom>
            <a:ln>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39425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Themes — Challenging Cases in Oncology</a:t>
            </a:r>
            <a:r>
              <a:rPr lang="en-US" b="0" dirty="0"/>
              <a:t/>
            </a:r>
            <a:br>
              <a:rPr lang="en-US" b="0" dirty="0"/>
            </a:br>
            <a:r>
              <a:rPr lang="en-US" dirty="0"/>
              <a:t>A 10-hour Integrated Curriculum</a:t>
            </a:r>
          </a:p>
        </p:txBody>
      </p:sp>
      <p:sp>
        <p:nvSpPr>
          <p:cNvPr id="4" name="Content Placeholder 3"/>
          <p:cNvSpPr>
            <a:spLocks noGrp="1"/>
          </p:cNvSpPr>
          <p:nvPr>
            <p:ph idx="1"/>
          </p:nvPr>
        </p:nvSpPr>
        <p:spPr/>
        <p:txBody>
          <a:bodyPr>
            <a:normAutofit/>
          </a:bodyPr>
          <a:lstStyle/>
          <a:p>
            <a:pPr>
              <a:lnSpc>
                <a:spcPct val="110000"/>
              </a:lnSpc>
              <a:spcBef>
                <a:spcPts val="1800"/>
              </a:spcBef>
            </a:pPr>
            <a:r>
              <a:rPr lang="en-US" dirty="0"/>
              <a:t>Challenges associated with the incorporation of new research findings and newly approved agents into </a:t>
            </a:r>
            <a:r>
              <a:rPr lang="en-US" dirty="0" smtClean="0"/>
              <a:t>practice</a:t>
            </a:r>
            <a:endParaRPr lang="en-US" dirty="0"/>
          </a:p>
          <a:p>
            <a:pPr>
              <a:lnSpc>
                <a:spcPct val="110000"/>
              </a:lnSpc>
              <a:spcBef>
                <a:spcPts val="1800"/>
              </a:spcBef>
            </a:pPr>
            <a:r>
              <a:rPr lang="en-US" dirty="0"/>
              <a:t>Patient education on potential risks and benefits of specific oncologic </a:t>
            </a:r>
            <a:r>
              <a:rPr lang="en-US" dirty="0" smtClean="0"/>
              <a:t>treatments</a:t>
            </a:r>
            <a:endParaRPr lang="en-US" dirty="0"/>
          </a:p>
          <a:p>
            <a:pPr>
              <a:lnSpc>
                <a:spcPct val="110000"/>
              </a:lnSpc>
              <a:spcBef>
                <a:spcPts val="1800"/>
              </a:spcBef>
            </a:pPr>
            <a:r>
              <a:rPr lang="en-US" dirty="0"/>
              <a:t>Monitoring and management of treatment side effects and toxicities</a:t>
            </a:r>
          </a:p>
          <a:p>
            <a:pPr marL="0" indent="0">
              <a:lnSpc>
                <a:spcPct val="110000"/>
              </a:lnSpc>
              <a:spcBef>
                <a:spcPts val="1800"/>
              </a:spcBef>
              <a:buNone/>
            </a:pPr>
            <a:endParaRPr lang="en-US" dirty="0"/>
          </a:p>
        </p:txBody>
      </p:sp>
    </p:spTree>
    <p:extLst>
      <p:ext uri="{BB962C8B-B14F-4D97-AF65-F5344CB8AC3E}">
        <p14:creationId xmlns:p14="http://schemas.microsoft.com/office/powerpoint/2010/main" val="1116976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089491"/>
            <a:ext cx="8496300" cy="3968793"/>
          </a:xfrm>
          <a:prstGeom prst="rect">
            <a:avLst/>
          </a:prstGeom>
          <a:effectLst>
            <a:outerShdw blurRad="50800" dist="38100" dir="2700000" algn="tl" rotWithShape="0">
              <a:prstClr val="black">
                <a:alpha val="40000"/>
              </a:prstClr>
            </a:outerShdw>
          </a:effectLst>
        </p:spPr>
      </p:pic>
      <p:sp>
        <p:nvSpPr>
          <p:cNvPr id="4" name="TextBox 3"/>
          <p:cNvSpPr txBox="1"/>
          <p:nvPr/>
        </p:nvSpPr>
        <p:spPr>
          <a:xfrm>
            <a:off x="5787217" y="580065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04035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9"/>
          <p:cNvSpPr>
            <a:spLocks noChangeArrowheads="1"/>
          </p:cNvSpPr>
          <p:nvPr/>
        </p:nvSpPr>
        <p:spPr bwMode="auto">
          <a:xfrm>
            <a:off x="8235807" y="2025315"/>
            <a:ext cx="654193" cy="561040"/>
          </a:xfrm>
          <a:prstGeom prst="rect">
            <a:avLst/>
          </a:prstGeom>
          <a:solidFill>
            <a:srgbClr val="58C4F3"/>
          </a:solidFill>
          <a:ln w="12700">
            <a:solidFill>
              <a:schemeClr val="bg1"/>
            </a:solidFill>
            <a:miter lim="800000"/>
            <a:headEnd/>
            <a:tailEnd/>
          </a:ln>
          <a:effectLst>
            <a:outerShdw blurRad="63500" dist="38099" dir="2700000" algn="ctr" rotWithShape="0">
              <a:schemeClr val="tx1">
                <a:alpha val="39998"/>
              </a:schemeClr>
            </a:outerShdw>
          </a:effectLst>
        </p:spPr>
        <p:txBody>
          <a:bodyPr wrap="none" anchor="ctr"/>
          <a:lstStyle/>
          <a:p>
            <a:pPr algn="ctr">
              <a:defRPr/>
            </a:pPr>
            <a:endParaRPr lang="en-US" dirty="0">
              <a:solidFill>
                <a:srgbClr val="000090"/>
              </a:solidFill>
              <a:cs typeface="Arial" pitchFamily="34" charset="0"/>
            </a:endParaRPr>
          </a:p>
        </p:txBody>
      </p:sp>
      <p:sp>
        <p:nvSpPr>
          <p:cNvPr id="37" name="Rectangle 9"/>
          <p:cNvSpPr>
            <a:spLocks noChangeArrowheads="1"/>
          </p:cNvSpPr>
          <p:nvPr/>
        </p:nvSpPr>
        <p:spPr bwMode="auto">
          <a:xfrm>
            <a:off x="8235807" y="3679634"/>
            <a:ext cx="654193" cy="561040"/>
          </a:xfrm>
          <a:prstGeom prst="rect">
            <a:avLst/>
          </a:prstGeom>
          <a:solidFill>
            <a:srgbClr val="58C4F3"/>
          </a:solidFill>
          <a:ln w="12700">
            <a:solidFill>
              <a:schemeClr val="bg1"/>
            </a:solidFill>
            <a:miter lim="800000"/>
            <a:headEnd/>
            <a:tailEnd/>
          </a:ln>
          <a:effectLst>
            <a:outerShdw blurRad="63500" dist="38099" dir="2700000" algn="ctr" rotWithShape="0">
              <a:schemeClr val="tx1">
                <a:alpha val="39998"/>
              </a:schemeClr>
            </a:outerShdw>
          </a:effectLst>
        </p:spPr>
        <p:txBody>
          <a:bodyPr wrap="none" anchor="ctr"/>
          <a:lstStyle/>
          <a:p>
            <a:pPr algn="ctr">
              <a:defRPr/>
            </a:pPr>
            <a:endParaRPr lang="en-US" dirty="0">
              <a:solidFill>
                <a:srgbClr val="000090"/>
              </a:solidFill>
              <a:cs typeface="Arial" pitchFamily="34" charset="0"/>
            </a:endParaRPr>
          </a:p>
        </p:txBody>
      </p:sp>
      <p:sp>
        <p:nvSpPr>
          <p:cNvPr id="32775" name="Rectangle 4"/>
          <p:cNvSpPr>
            <a:spLocks noChangeArrowheads="1"/>
          </p:cNvSpPr>
          <p:nvPr/>
        </p:nvSpPr>
        <p:spPr bwMode="auto">
          <a:xfrm>
            <a:off x="979678" y="2195653"/>
            <a:ext cx="8164322" cy="248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GB">
              <a:solidFill>
                <a:schemeClr val="bg1"/>
              </a:solidFill>
            </a:endParaRPr>
          </a:p>
        </p:txBody>
      </p:sp>
      <p:sp>
        <p:nvSpPr>
          <p:cNvPr id="32781" name="Text Box 29"/>
          <p:cNvSpPr txBox="1">
            <a:spLocks noChangeArrowheads="1"/>
          </p:cNvSpPr>
          <p:nvPr/>
        </p:nvSpPr>
        <p:spPr bwMode="auto">
          <a:xfrm>
            <a:off x="8255000" y="2053117"/>
            <a:ext cx="458811" cy="53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b="1" dirty="0">
                <a:solidFill>
                  <a:srgbClr val="000090"/>
                </a:solidFill>
                <a:latin typeface="Arial" charset="0"/>
                <a:ea typeface="ヒラギノ角ゴ Pro W3" charset="0"/>
                <a:cs typeface="ヒラギノ角ゴ Pro W3" charset="0"/>
              </a:rPr>
              <a:t/>
            </a:r>
            <a:br>
              <a:rPr lang="en-US" b="1" dirty="0">
                <a:solidFill>
                  <a:srgbClr val="000090"/>
                </a:solidFill>
                <a:latin typeface="Arial" charset="0"/>
                <a:ea typeface="ヒラギノ角ゴ Pro W3" charset="0"/>
                <a:cs typeface="ヒラギノ角ゴ Pro W3" charset="0"/>
              </a:rPr>
            </a:br>
            <a:r>
              <a:rPr lang="en-US" b="1" dirty="0">
                <a:solidFill>
                  <a:srgbClr val="000090"/>
                </a:solidFill>
                <a:latin typeface="Arial" charset="0"/>
                <a:ea typeface="ヒラギノ角ゴ Pro W3" charset="0"/>
                <a:cs typeface="ヒラギノ角ゴ Pro W3" charset="0"/>
              </a:rPr>
              <a:t>PD</a:t>
            </a:r>
            <a:endParaRPr lang="en-US" b="1" baseline="30000" dirty="0">
              <a:solidFill>
                <a:srgbClr val="000090"/>
              </a:solidFill>
              <a:latin typeface="Arial" charset="0"/>
              <a:ea typeface="ヒラギノ角ゴ Pro W3" charset="0"/>
              <a:cs typeface="ヒラギノ角ゴ Pro W3" charset="0"/>
            </a:endParaRPr>
          </a:p>
          <a:p>
            <a:endParaRPr lang="en-US" b="1" dirty="0">
              <a:solidFill>
                <a:srgbClr val="000090"/>
              </a:solidFill>
              <a:latin typeface="Arial" charset="0"/>
              <a:ea typeface="ヒラギノ角ゴ Pro W3" charset="0"/>
              <a:cs typeface="ヒラギノ角ゴ Pro W3" charset="0"/>
            </a:endParaRPr>
          </a:p>
        </p:txBody>
      </p:sp>
      <p:sp>
        <p:nvSpPr>
          <p:cNvPr id="32789" name="Text Box 29"/>
          <p:cNvSpPr txBox="1">
            <a:spLocks noChangeArrowheads="1"/>
          </p:cNvSpPr>
          <p:nvPr/>
        </p:nvSpPr>
        <p:spPr bwMode="auto">
          <a:xfrm>
            <a:off x="8255000" y="3705034"/>
            <a:ext cx="458811" cy="53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b="1" dirty="0">
                <a:solidFill>
                  <a:srgbClr val="000090"/>
                </a:solidFill>
                <a:latin typeface="Arial" charset="0"/>
                <a:ea typeface="ヒラギノ角ゴ Pro W3" charset="0"/>
                <a:cs typeface="ヒラギノ角ゴ Pro W3" charset="0"/>
              </a:rPr>
              <a:t/>
            </a:r>
            <a:br>
              <a:rPr lang="en-US" b="1" dirty="0">
                <a:solidFill>
                  <a:srgbClr val="000090"/>
                </a:solidFill>
                <a:latin typeface="Arial" charset="0"/>
                <a:ea typeface="ヒラギノ角ゴ Pro W3" charset="0"/>
                <a:cs typeface="ヒラギノ角ゴ Pro W3" charset="0"/>
              </a:rPr>
            </a:br>
            <a:r>
              <a:rPr lang="en-US" b="1" dirty="0">
                <a:solidFill>
                  <a:srgbClr val="000090"/>
                </a:solidFill>
                <a:latin typeface="Arial" charset="0"/>
                <a:ea typeface="ヒラギノ角ゴ Pro W3" charset="0"/>
                <a:cs typeface="ヒラギノ角ゴ Pro W3" charset="0"/>
              </a:rPr>
              <a:t>PD</a:t>
            </a:r>
            <a:endParaRPr lang="en-US" b="1" baseline="30000" dirty="0">
              <a:solidFill>
                <a:srgbClr val="000090"/>
              </a:solidFill>
              <a:latin typeface="Arial" charset="0"/>
              <a:ea typeface="ヒラギノ角ゴ Pro W3" charset="0"/>
              <a:cs typeface="ヒラギノ角ゴ Pro W3" charset="0"/>
            </a:endParaRPr>
          </a:p>
          <a:p>
            <a:endParaRPr lang="en-US" b="1" dirty="0">
              <a:solidFill>
                <a:srgbClr val="000090"/>
              </a:solidFill>
              <a:latin typeface="Arial" charset="0"/>
              <a:ea typeface="ヒラギノ角ゴ Pro W3" charset="0"/>
              <a:cs typeface="ヒラギノ角ゴ Pro W3" charset="0"/>
            </a:endParaRPr>
          </a:p>
        </p:txBody>
      </p:sp>
      <p:sp>
        <p:nvSpPr>
          <p:cNvPr id="32772" name="TextBox 31"/>
          <p:cNvSpPr txBox="1">
            <a:spLocks noChangeArrowheads="1"/>
          </p:cNvSpPr>
          <p:nvPr/>
        </p:nvSpPr>
        <p:spPr bwMode="auto">
          <a:xfrm>
            <a:off x="-1" y="6442364"/>
            <a:ext cx="586509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tIns="91440" bIns="91440">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nl-NL" sz="1600" dirty="0" err="1">
                <a:solidFill>
                  <a:srgbClr val="FFFFFF"/>
                </a:solidFill>
                <a:latin typeface="+mn-lt"/>
              </a:rPr>
              <a:t>Verma</a:t>
            </a:r>
            <a:r>
              <a:rPr lang="nl-NL" sz="1600" dirty="0">
                <a:solidFill>
                  <a:srgbClr val="FFFFFF"/>
                </a:solidFill>
                <a:latin typeface="+mn-lt"/>
              </a:rPr>
              <a:t> </a:t>
            </a:r>
            <a:r>
              <a:rPr lang="nl-NL" sz="1600" dirty="0" smtClean="0">
                <a:solidFill>
                  <a:srgbClr val="FFFFFF"/>
                </a:solidFill>
                <a:latin typeface="+mn-lt"/>
              </a:rPr>
              <a:t>S et al. </a:t>
            </a:r>
            <a:r>
              <a:rPr lang="nl-NL" sz="1600" i="1" dirty="0">
                <a:solidFill>
                  <a:srgbClr val="FFFFFF"/>
                </a:solidFill>
                <a:latin typeface="+mn-lt"/>
              </a:rPr>
              <a:t>N </a:t>
            </a:r>
            <a:r>
              <a:rPr lang="nl-NL" sz="1600" i="1" dirty="0" err="1">
                <a:solidFill>
                  <a:srgbClr val="FFFFFF"/>
                </a:solidFill>
                <a:latin typeface="+mn-lt"/>
              </a:rPr>
              <a:t>Engl</a:t>
            </a:r>
            <a:r>
              <a:rPr lang="nl-NL" sz="1600" i="1" dirty="0">
                <a:solidFill>
                  <a:srgbClr val="FFFFFF"/>
                </a:solidFill>
                <a:latin typeface="+mn-lt"/>
              </a:rPr>
              <a:t> J </a:t>
            </a:r>
            <a:r>
              <a:rPr lang="nl-NL" sz="1600" i="1" dirty="0" err="1" smtClean="0">
                <a:solidFill>
                  <a:srgbClr val="FFFFFF"/>
                </a:solidFill>
                <a:latin typeface="+mn-lt"/>
              </a:rPr>
              <a:t>Med</a:t>
            </a:r>
            <a:r>
              <a:rPr lang="nl-NL" sz="1600" i="1" dirty="0" smtClean="0">
                <a:solidFill>
                  <a:srgbClr val="FFFFFF"/>
                </a:solidFill>
                <a:latin typeface="+mn-lt"/>
              </a:rPr>
              <a:t> </a:t>
            </a:r>
            <a:r>
              <a:rPr lang="nl-NL" sz="1600" dirty="0" smtClean="0">
                <a:solidFill>
                  <a:srgbClr val="FFFFFF"/>
                </a:solidFill>
                <a:latin typeface="+mn-lt"/>
              </a:rPr>
              <a:t>2012;367</a:t>
            </a:r>
            <a:r>
              <a:rPr lang="nl-NL" sz="1600" dirty="0">
                <a:solidFill>
                  <a:srgbClr val="FFFFFF"/>
                </a:solidFill>
                <a:latin typeface="+mn-lt"/>
              </a:rPr>
              <a:t>:1783-1791.</a:t>
            </a:r>
            <a:endParaRPr lang="en-US" sz="1600" dirty="0">
              <a:solidFill>
                <a:srgbClr val="FFFFFF"/>
              </a:solidFill>
              <a:latin typeface="+mn-lt"/>
            </a:endParaRPr>
          </a:p>
        </p:txBody>
      </p:sp>
      <p:sp>
        <p:nvSpPr>
          <p:cNvPr id="2" name="TextBox 1"/>
          <p:cNvSpPr txBox="1"/>
          <p:nvPr/>
        </p:nvSpPr>
        <p:spPr>
          <a:xfrm>
            <a:off x="3719431" y="5063441"/>
            <a:ext cx="3834002" cy="707886"/>
          </a:xfrm>
          <a:prstGeom prst="rect">
            <a:avLst/>
          </a:prstGeom>
          <a:noFill/>
        </p:spPr>
        <p:txBody>
          <a:bodyPr wrap="none" rtlCol="0">
            <a:spAutoFit/>
          </a:bodyPr>
          <a:lstStyle/>
          <a:p>
            <a:r>
              <a:rPr lang="en-US" sz="2000" b="1" dirty="0" smtClean="0">
                <a:solidFill>
                  <a:srgbClr val="E8AF2B"/>
                </a:solidFill>
              </a:rPr>
              <a:t>Median OS: 30.9 </a:t>
            </a:r>
            <a:r>
              <a:rPr lang="en-US" sz="2000" b="1" dirty="0" err="1" smtClean="0">
                <a:solidFill>
                  <a:srgbClr val="E8AF2B"/>
                </a:solidFill>
              </a:rPr>
              <a:t>vs</a:t>
            </a:r>
            <a:r>
              <a:rPr lang="en-US" sz="2000" b="1" dirty="0" smtClean="0">
                <a:solidFill>
                  <a:srgbClr val="E8AF2B"/>
                </a:solidFill>
              </a:rPr>
              <a:t> 25.1 </a:t>
            </a:r>
            <a:r>
              <a:rPr lang="en-US" sz="2000" b="1" dirty="0" err="1" smtClean="0">
                <a:solidFill>
                  <a:srgbClr val="E8AF2B"/>
                </a:solidFill>
              </a:rPr>
              <a:t>mos</a:t>
            </a:r>
            <a:endParaRPr lang="en-US" sz="2000" b="1" dirty="0" smtClean="0">
              <a:solidFill>
                <a:srgbClr val="E8AF2B"/>
              </a:solidFill>
            </a:endParaRPr>
          </a:p>
          <a:p>
            <a:r>
              <a:rPr lang="en-US" sz="2000" b="1" dirty="0" smtClean="0">
                <a:solidFill>
                  <a:srgbClr val="E8AF2B"/>
                </a:solidFill>
              </a:rPr>
              <a:t>Median PFS: 9.6 </a:t>
            </a:r>
            <a:r>
              <a:rPr lang="en-US" sz="2000" b="1" dirty="0" err="1" smtClean="0">
                <a:solidFill>
                  <a:srgbClr val="E8AF2B"/>
                </a:solidFill>
              </a:rPr>
              <a:t>vs</a:t>
            </a:r>
            <a:r>
              <a:rPr lang="en-US" sz="2000" b="1" dirty="0" smtClean="0">
                <a:solidFill>
                  <a:srgbClr val="E8AF2B"/>
                </a:solidFill>
              </a:rPr>
              <a:t> 6.4 </a:t>
            </a:r>
            <a:r>
              <a:rPr lang="en-US" sz="2000" b="1" dirty="0" err="1" smtClean="0">
                <a:solidFill>
                  <a:srgbClr val="E8AF2B"/>
                </a:solidFill>
              </a:rPr>
              <a:t>mos</a:t>
            </a:r>
            <a:endParaRPr lang="en-US" sz="2000" b="1" dirty="0">
              <a:solidFill>
                <a:srgbClr val="E8AF2B"/>
              </a:solidFill>
            </a:endParaRPr>
          </a:p>
        </p:txBody>
      </p:sp>
      <p:sp>
        <p:nvSpPr>
          <p:cNvPr id="3" name="Title 2"/>
          <p:cNvSpPr>
            <a:spLocks noGrp="1"/>
          </p:cNvSpPr>
          <p:nvPr>
            <p:ph type="title"/>
          </p:nvPr>
        </p:nvSpPr>
        <p:spPr/>
        <p:txBody>
          <a:bodyPr/>
          <a:lstStyle/>
          <a:p>
            <a:r>
              <a:rPr lang="en-US" dirty="0" smtClean="0">
                <a:cs typeface="Arial Black" charset="0"/>
              </a:rPr>
              <a:t>Phase III EMILIA </a:t>
            </a:r>
            <a:r>
              <a:rPr lang="en-US" dirty="0">
                <a:cs typeface="Arial Black" charset="0"/>
              </a:rPr>
              <a:t>Study</a:t>
            </a:r>
            <a:endParaRPr lang="en-US" dirty="0"/>
          </a:p>
        </p:txBody>
      </p:sp>
      <p:sp>
        <p:nvSpPr>
          <p:cNvPr id="28" name="Line 10"/>
          <p:cNvSpPr>
            <a:spLocks noChangeShapeType="1"/>
          </p:cNvSpPr>
          <p:nvPr/>
        </p:nvSpPr>
        <p:spPr bwMode="auto">
          <a:xfrm>
            <a:off x="2857500" y="3070564"/>
            <a:ext cx="68580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29" name="Line 11"/>
          <p:cNvSpPr>
            <a:spLocks noChangeShapeType="1"/>
          </p:cNvSpPr>
          <p:nvPr/>
        </p:nvSpPr>
        <p:spPr bwMode="auto">
          <a:xfrm flipV="1">
            <a:off x="3543300" y="2305835"/>
            <a:ext cx="0" cy="106491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30" name="Line 12"/>
          <p:cNvSpPr>
            <a:spLocks noChangeShapeType="1"/>
          </p:cNvSpPr>
          <p:nvPr/>
        </p:nvSpPr>
        <p:spPr bwMode="auto">
          <a:xfrm flipV="1">
            <a:off x="3543300" y="3370747"/>
            <a:ext cx="0" cy="59962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33" name="Line 13"/>
          <p:cNvSpPr>
            <a:spLocks noChangeShapeType="1"/>
          </p:cNvSpPr>
          <p:nvPr/>
        </p:nvSpPr>
        <p:spPr bwMode="auto">
          <a:xfrm>
            <a:off x="3543300" y="2305835"/>
            <a:ext cx="513677" cy="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34" name="Line 14"/>
          <p:cNvSpPr>
            <a:spLocks noChangeShapeType="1"/>
          </p:cNvSpPr>
          <p:nvPr/>
        </p:nvSpPr>
        <p:spPr bwMode="auto">
          <a:xfrm>
            <a:off x="3543300" y="3970375"/>
            <a:ext cx="513677" cy="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35" name="Rectangle 21"/>
          <p:cNvSpPr>
            <a:spLocks noChangeArrowheads="1"/>
          </p:cNvSpPr>
          <p:nvPr/>
        </p:nvSpPr>
        <p:spPr bwMode="auto">
          <a:xfrm>
            <a:off x="3217781" y="1705818"/>
            <a:ext cx="501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800" dirty="0">
                <a:solidFill>
                  <a:schemeClr val="bg1"/>
                </a:solidFill>
                <a:latin typeface="Arial" charset="0"/>
                <a:ea typeface="MS PGothic" charset="0"/>
              </a:rPr>
              <a:t>1:1</a:t>
            </a:r>
            <a:endParaRPr lang="en-US" dirty="0">
              <a:ea typeface="MS PGothic" charset="0"/>
            </a:endParaRPr>
          </a:p>
        </p:txBody>
      </p:sp>
      <p:sp>
        <p:nvSpPr>
          <p:cNvPr id="22" name="Rectangle 6"/>
          <p:cNvSpPr>
            <a:spLocks noChangeArrowheads="1"/>
          </p:cNvSpPr>
          <p:nvPr/>
        </p:nvSpPr>
        <p:spPr bwMode="auto">
          <a:xfrm>
            <a:off x="238723" y="1687102"/>
            <a:ext cx="2720377" cy="2732299"/>
          </a:xfrm>
          <a:prstGeom prst="rect">
            <a:avLst/>
          </a:prstGeom>
          <a:solidFill>
            <a:srgbClr val="112B4F"/>
          </a:solidFill>
          <a:ln w="12700">
            <a:solidFill>
              <a:schemeClr val="bg1"/>
            </a:solidFill>
            <a:miter lim="800000"/>
            <a:headEnd/>
            <a:tailEnd/>
          </a:ln>
          <a:effectLst>
            <a:outerShdw blurRad="63500" dist="38099" dir="2700000" algn="ctr" rotWithShape="0">
              <a:schemeClr val="tx1">
                <a:alpha val="39998"/>
              </a:schemeClr>
            </a:outerShdw>
          </a:effectLst>
        </p:spPr>
        <p:txBody>
          <a:bodyPr wrap="none" anchor="ctr"/>
          <a:lstStyle/>
          <a:p>
            <a:pPr>
              <a:defRPr/>
            </a:pPr>
            <a:endParaRPr lang="en-US">
              <a:ea typeface="MS PGothic" charset="0"/>
            </a:endParaRPr>
          </a:p>
        </p:txBody>
      </p:sp>
      <p:sp>
        <p:nvSpPr>
          <p:cNvPr id="4" name="TextBox 3"/>
          <p:cNvSpPr txBox="1"/>
          <p:nvPr/>
        </p:nvSpPr>
        <p:spPr>
          <a:xfrm>
            <a:off x="393700" y="1849484"/>
            <a:ext cx="2472272" cy="2462213"/>
          </a:xfrm>
          <a:prstGeom prst="rect">
            <a:avLst/>
          </a:prstGeom>
          <a:noFill/>
        </p:spPr>
        <p:txBody>
          <a:bodyPr wrap="square" rtlCol="0">
            <a:spAutoFit/>
          </a:bodyPr>
          <a:lstStyle/>
          <a:p>
            <a:pPr>
              <a:defRPr/>
            </a:pPr>
            <a:r>
              <a:rPr lang="en-US" dirty="0">
                <a:solidFill>
                  <a:schemeClr val="bg1"/>
                </a:solidFill>
                <a:latin typeface="Arial" charset="0"/>
                <a:ea typeface="ヒラギノ角ゴ Pro W3" pitchFamily="-64" charset="-128"/>
                <a:cs typeface="Arial" pitchFamily="34" charset="0"/>
              </a:rPr>
              <a:t>HER2-positive LABC or MBC (</a:t>
            </a:r>
            <a:r>
              <a:rPr lang="en-US" dirty="0" smtClean="0">
                <a:solidFill>
                  <a:schemeClr val="bg1"/>
                </a:solidFill>
                <a:latin typeface="Arial" charset="0"/>
                <a:ea typeface="ヒラギノ角ゴ Pro W3" pitchFamily="-64" charset="-128"/>
                <a:cs typeface="Arial" pitchFamily="34" charset="0"/>
              </a:rPr>
              <a:t>N = 991)</a:t>
            </a:r>
            <a:endParaRPr lang="en-US" dirty="0">
              <a:solidFill>
                <a:schemeClr val="bg1"/>
              </a:solidFill>
              <a:latin typeface="Arial" charset="0"/>
              <a:ea typeface="ヒラギノ角ゴ Pro W3" pitchFamily="-64" charset="-128"/>
              <a:cs typeface="Arial" pitchFamily="34" charset="0"/>
            </a:endParaRPr>
          </a:p>
          <a:p>
            <a:pPr marL="177800" indent="-177800">
              <a:spcBef>
                <a:spcPts val="600"/>
              </a:spcBef>
              <a:buFont typeface="Arial" pitchFamily="34" charset="0"/>
              <a:buChar char="•"/>
              <a:defRPr/>
            </a:pPr>
            <a:r>
              <a:rPr lang="en-US" dirty="0">
                <a:solidFill>
                  <a:schemeClr val="bg1"/>
                </a:solidFill>
                <a:latin typeface="Arial" charset="0"/>
                <a:ea typeface="ヒラギノ角ゴ Pro W3" pitchFamily="-64" charset="-128"/>
                <a:cs typeface="Arial" pitchFamily="34" charset="0"/>
              </a:rPr>
              <a:t>Prior </a:t>
            </a:r>
            <a:r>
              <a:rPr lang="en-US" dirty="0" err="1">
                <a:solidFill>
                  <a:schemeClr val="bg1"/>
                </a:solidFill>
                <a:latin typeface="Arial" charset="0"/>
                <a:ea typeface="ヒラギノ角ゴ Pro W3" pitchFamily="-64" charset="-128"/>
                <a:cs typeface="Arial" pitchFamily="34" charset="0"/>
              </a:rPr>
              <a:t>taxane</a:t>
            </a:r>
            <a:r>
              <a:rPr lang="en-US" dirty="0">
                <a:solidFill>
                  <a:schemeClr val="bg1"/>
                </a:solidFill>
                <a:latin typeface="Arial" charset="0"/>
                <a:ea typeface="ヒラギノ角ゴ Pro W3" pitchFamily="-64" charset="-128"/>
                <a:cs typeface="Arial" pitchFamily="34" charset="0"/>
              </a:rPr>
              <a:t> and </a:t>
            </a:r>
            <a:r>
              <a:rPr lang="en-US" dirty="0" err="1">
                <a:solidFill>
                  <a:schemeClr val="bg1"/>
                </a:solidFill>
                <a:latin typeface="Arial" charset="0"/>
                <a:ea typeface="ヒラギノ角ゴ Pro W3" pitchFamily="-64" charset="-128"/>
                <a:cs typeface="Arial" pitchFamily="34" charset="0"/>
              </a:rPr>
              <a:t>trastuzumab</a:t>
            </a:r>
            <a:r>
              <a:rPr lang="en-US" dirty="0">
                <a:solidFill>
                  <a:schemeClr val="bg1"/>
                </a:solidFill>
                <a:latin typeface="Arial" charset="0"/>
                <a:ea typeface="ヒラギノ角ゴ Pro W3" pitchFamily="-64" charset="-128"/>
                <a:cs typeface="Arial" pitchFamily="34" charset="0"/>
              </a:rPr>
              <a:t> </a:t>
            </a:r>
          </a:p>
          <a:p>
            <a:pPr marL="177800" indent="-177800">
              <a:spcBef>
                <a:spcPts val="600"/>
              </a:spcBef>
              <a:buFont typeface="Arial" pitchFamily="34" charset="0"/>
              <a:buChar char="•"/>
              <a:defRPr/>
            </a:pPr>
            <a:r>
              <a:rPr lang="en-US" dirty="0">
                <a:solidFill>
                  <a:schemeClr val="bg1"/>
                </a:solidFill>
                <a:latin typeface="Arial" charset="0"/>
                <a:ea typeface="ヒラギノ角ゴ Pro W3" pitchFamily="-64" charset="-128"/>
                <a:cs typeface="Arial" pitchFamily="34" charset="0"/>
              </a:rPr>
              <a:t>Progression on metastatic treatment or within 6 months of adjuvant </a:t>
            </a:r>
            <a:r>
              <a:rPr lang="en-US" dirty="0" smtClean="0">
                <a:solidFill>
                  <a:schemeClr val="bg1"/>
                </a:solidFill>
                <a:latin typeface="Arial" charset="0"/>
                <a:ea typeface="ヒラギノ角ゴ Pro W3" pitchFamily="-64" charset="-128"/>
                <a:cs typeface="Arial" pitchFamily="34" charset="0"/>
              </a:rPr>
              <a:t>treatment</a:t>
            </a:r>
            <a:endParaRPr lang="en-US" dirty="0">
              <a:solidFill>
                <a:schemeClr val="bg1"/>
              </a:solidFill>
              <a:latin typeface="Arial" charset="0"/>
              <a:ea typeface="ヒラギノ角ゴ Pro W3" pitchFamily="-64" charset="-128"/>
              <a:cs typeface="Arial" pitchFamily="34" charset="0"/>
            </a:endParaRPr>
          </a:p>
        </p:txBody>
      </p:sp>
      <p:sp>
        <p:nvSpPr>
          <p:cNvPr id="38" name="Line 13"/>
          <p:cNvSpPr>
            <a:spLocks noChangeShapeType="1"/>
          </p:cNvSpPr>
          <p:nvPr/>
        </p:nvSpPr>
        <p:spPr bwMode="auto">
          <a:xfrm>
            <a:off x="8002669" y="2318324"/>
            <a:ext cx="252331" cy="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39" name="Line 14"/>
          <p:cNvSpPr>
            <a:spLocks noChangeShapeType="1"/>
          </p:cNvSpPr>
          <p:nvPr/>
        </p:nvSpPr>
        <p:spPr bwMode="auto">
          <a:xfrm>
            <a:off x="7983476" y="3957675"/>
            <a:ext cx="252331" cy="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23" name="Rectangle 9"/>
          <p:cNvSpPr>
            <a:spLocks noChangeArrowheads="1"/>
          </p:cNvSpPr>
          <p:nvPr/>
        </p:nvSpPr>
        <p:spPr bwMode="auto">
          <a:xfrm>
            <a:off x="4156363" y="1934151"/>
            <a:ext cx="3885158" cy="756393"/>
          </a:xfrm>
          <a:prstGeom prst="rect">
            <a:avLst/>
          </a:prstGeom>
          <a:solidFill>
            <a:srgbClr val="F9961E"/>
          </a:solidFill>
          <a:ln w="12700">
            <a:solidFill>
              <a:schemeClr val="bg1"/>
            </a:solidFill>
            <a:miter lim="800000"/>
            <a:headEnd/>
            <a:tailEnd/>
          </a:ln>
          <a:effectLst>
            <a:outerShdw blurRad="63500" dist="38099" dir="2700000" algn="ctr" rotWithShape="0">
              <a:schemeClr val="tx1">
                <a:alpha val="39998"/>
              </a:schemeClr>
            </a:outerShdw>
          </a:effectLst>
        </p:spPr>
        <p:txBody>
          <a:bodyPr wrap="none" anchor="ctr"/>
          <a:lstStyle/>
          <a:p>
            <a:pPr algn="ctr">
              <a:defRPr/>
            </a:pPr>
            <a:r>
              <a:rPr lang="pl-PL" b="1" dirty="0">
                <a:solidFill>
                  <a:srgbClr val="000090"/>
                </a:solidFill>
                <a:cs typeface="Arial" pitchFamily="34" charset="0"/>
              </a:rPr>
              <a:t>T-DM1 </a:t>
            </a:r>
          </a:p>
          <a:p>
            <a:pPr algn="ctr">
              <a:defRPr/>
            </a:pPr>
            <a:r>
              <a:rPr lang="pl-PL" b="1" dirty="0">
                <a:solidFill>
                  <a:srgbClr val="000090"/>
                </a:solidFill>
                <a:cs typeface="Arial" pitchFamily="34" charset="0"/>
              </a:rPr>
              <a:t>3.6 mg/kg q3w IV</a:t>
            </a:r>
            <a:endParaRPr lang="en-US" b="1" dirty="0">
              <a:solidFill>
                <a:srgbClr val="000090"/>
              </a:solidFill>
              <a:cs typeface="Arial" pitchFamily="34" charset="0"/>
            </a:endParaRPr>
          </a:p>
        </p:txBody>
      </p:sp>
      <p:grpSp>
        <p:nvGrpSpPr>
          <p:cNvPr id="24" name="Group 29"/>
          <p:cNvGrpSpPr>
            <a:grpSpLocks/>
          </p:cNvGrpSpPr>
          <p:nvPr/>
        </p:nvGrpSpPr>
        <p:grpSpPr bwMode="auto">
          <a:xfrm>
            <a:off x="4156363" y="3249341"/>
            <a:ext cx="3982689" cy="1416052"/>
            <a:chOff x="3072" y="2355"/>
            <a:chExt cx="2618" cy="892"/>
          </a:xfrm>
        </p:grpSpPr>
        <p:sp>
          <p:nvSpPr>
            <p:cNvPr id="25" name="Rectangle 16"/>
            <p:cNvSpPr>
              <a:spLocks noChangeArrowheads="1"/>
            </p:cNvSpPr>
            <p:nvPr/>
          </p:nvSpPr>
          <p:spPr bwMode="auto">
            <a:xfrm>
              <a:off x="3072" y="2355"/>
              <a:ext cx="2544" cy="892"/>
            </a:xfrm>
            <a:prstGeom prst="rect">
              <a:avLst/>
            </a:prstGeom>
            <a:solidFill>
              <a:srgbClr val="99CD13"/>
            </a:solidFill>
            <a:ln w="12700">
              <a:solidFill>
                <a:schemeClr val="bg1"/>
              </a:solidFill>
              <a:miter lim="800000"/>
              <a:headEnd/>
              <a:tailEnd/>
            </a:ln>
            <a:effectLst>
              <a:outerShdw blurRad="63500" dist="38099" dir="2700000" algn="ctr" rotWithShape="0">
                <a:schemeClr val="tx1">
                  <a:alpha val="39998"/>
                </a:schemeClr>
              </a:outerShdw>
            </a:effectLst>
          </p:spPr>
          <p:txBody>
            <a:bodyPr wrap="none" anchor="ctr"/>
            <a:lstStyle/>
            <a:p>
              <a:pPr>
                <a:defRPr/>
              </a:pPr>
              <a:endParaRPr lang="en-US">
                <a:ea typeface="MS PGothic" charset="0"/>
              </a:endParaRPr>
            </a:p>
          </p:txBody>
        </p:sp>
        <p:sp>
          <p:nvSpPr>
            <p:cNvPr id="26" name="Rectangle 17"/>
            <p:cNvSpPr>
              <a:spLocks noChangeArrowheads="1"/>
            </p:cNvSpPr>
            <p:nvPr/>
          </p:nvSpPr>
          <p:spPr bwMode="auto">
            <a:xfrm>
              <a:off x="3072" y="2355"/>
              <a:ext cx="2618" cy="892"/>
            </a:xfrm>
            <a:prstGeom prst="rect">
              <a:avLst/>
            </a:prstGeom>
            <a:noFill/>
            <a:ln>
              <a:noFill/>
            </a:ln>
            <a:effectLst/>
            <a:extLst>
              <a:ext uri="{909E8E84-426E-40dd-AFC4-6F175D3DCCD1}">
                <a14:hiddenFill xmlns:a14="http://schemas.microsoft.com/office/drawing/2010/main">
                  <a:solidFill>
                    <a:srgbClr val="B7D93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1900" b="1" dirty="0" err="1">
                  <a:solidFill>
                    <a:srgbClr val="000090"/>
                  </a:solidFill>
                  <a:latin typeface="Arial" charset="0"/>
                  <a:ea typeface="ヒラギノ角ゴ Pro W3" charset="0"/>
                  <a:cs typeface="ヒラギノ角ゴ Pro W3" charset="0"/>
                </a:rPr>
                <a:t>Capecitabine</a:t>
              </a:r>
              <a:r>
                <a:rPr lang="en-US" sz="1900" b="1" dirty="0">
                  <a:solidFill>
                    <a:srgbClr val="000090"/>
                  </a:solidFill>
                  <a:latin typeface="Arial" charset="0"/>
                  <a:ea typeface="ヒラギノ角ゴ Pro W3" charset="0"/>
                  <a:cs typeface="ヒラギノ角ゴ Pro W3" charset="0"/>
                </a:rPr>
                <a:t> </a:t>
              </a:r>
            </a:p>
            <a:p>
              <a:pPr algn="ctr">
                <a:defRPr/>
              </a:pPr>
              <a:r>
                <a:rPr lang="en-US" sz="1600" b="1" dirty="0">
                  <a:solidFill>
                    <a:srgbClr val="000090"/>
                  </a:solidFill>
                  <a:latin typeface="Arial" charset="0"/>
                  <a:ea typeface="ヒラギノ角ゴ Pro W3" charset="0"/>
                  <a:cs typeface="ヒラギノ角ゴ Pro W3" charset="0"/>
                </a:rPr>
                <a:t>1000 mg/m</a:t>
              </a:r>
              <a:r>
                <a:rPr lang="en-US" sz="1600" b="1" baseline="30000" dirty="0">
                  <a:solidFill>
                    <a:srgbClr val="000090"/>
                  </a:solidFill>
                  <a:latin typeface="Arial" charset="0"/>
                  <a:ea typeface="ヒラギノ角ゴ Pro W3" charset="0"/>
                  <a:cs typeface="ヒラギノ角ゴ Pro W3" charset="0"/>
                </a:rPr>
                <a:t>2 </a:t>
              </a:r>
              <a:r>
                <a:rPr lang="en-US" sz="1600" b="1" dirty="0">
                  <a:solidFill>
                    <a:srgbClr val="000090"/>
                  </a:solidFill>
                  <a:latin typeface="Arial" charset="0"/>
                  <a:ea typeface="ヒラギノ角ゴ Pro W3" charset="0"/>
                  <a:cs typeface="ヒラギノ角ゴ Pro W3" charset="0"/>
                </a:rPr>
                <a:t>PO bid, days 1–14, q3w</a:t>
              </a:r>
            </a:p>
            <a:p>
              <a:pPr algn="ctr">
                <a:defRPr/>
              </a:pPr>
              <a:r>
                <a:rPr lang="en-US" sz="1600" b="1" dirty="0">
                  <a:solidFill>
                    <a:srgbClr val="000090"/>
                  </a:solidFill>
                  <a:latin typeface="Arial" charset="0"/>
                  <a:ea typeface="ヒラギノ角ゴ Pro W3" charset="0"/>
                  <a:cs typeface="ヒラギノ角ゴ Pro W3" charset="0"/>
                </a:rPr>
                <a:t>+ </a:t>
              </a:r>
            </a:p>
            <a:p>
              <a:pPr algn="ctr">
                <a:defRPr/>
              </a:pPr>
              <a:r>
                <a:rPr lang="en-US" sz="1900" b="1" dirty="0" err="1">
                  <a:solidFill>
                    <a:srgbClr val="000090"/>
                  </a:solidFill>
                  <a:latin typeface="Arial" charset="0"/>
                  <a:ea typeface="ヒラギノ角ゴ Pro W3" charset="0"/>
                  <a:cs typeface="ヒラギノ角ゴ Pro W3" charset="0"/>
                </a:rPr>
                <a:t>Lapatinib</a:t>
              </a:r>
              <a:r>
                <a:rPr lang="en-US" sz="1900" b="1" dirty="0">
                  <a:solidFill>
                    <a:srgbClr val="000090"/>
                  </a:solidFill>
                  <a:latin typeface="Arial" charset="0"/>
                  <a:ea typeface="ヒラギノ角ゴ Pro W3" charset="0"/>
                  <a:cs typeface="ヒラギノ角ゴ Pro W3" charset="0"/>
                </a:rPr>
                <a:t> </a:t>
              </a:r>
            </a:p>
            <a:p>
              <a:pPr algn="ctr">
                <a:defRPr/>
              </a:pPr>
              <a:r>
                <a:rPr lang="en-US" sz="1600" b="1" dirty="0">
                  <a:solidFill>
                    <a:srgbClr val="000090"/>
                  </a:solidFill>
                  <a:latin typeface="Arial" charset="0"/>
                  <a:ea typeface="ヒラギノ角ゴ Pro W3" charset="0"/>
                  <a:cs typeface="ヒラギノ角ゴ Pro W3" charset="0"/>
                </a:rPr>
                <a:t>1250 mg/day PO </a:t>
              </a:r>
              <a:r>
                <a:rPr lang="en-US" sz="1600" b="1" dirty="0" err="1">
                  <a:solidFill>
                    <a:srgbClr val="000090"/>
                  </a:solidFill>
                  <a:latin typeface="Arial" charset="0"/>
                  <a:ea typeface="ヒラギノ角ゴ Pro W3" charset="0"/>
                  <a:cs typeface="ヒラギノ角ゴ Pro W3" charset="0"/>
                </a:rPr>
                <a:t>qd</a:t>
              </a:r>
              <a:endParaRPr lang="en-US" sz="1600" b="1" dirty="0">
                <a:solidFill>
                  <a:srgbClr val="000090"/>
                </a:solidFill>
                <a:latin typeface="Arial" charset="0"/>
                <a:ea typeface="ヒラギノ角ゴ Pro W3" charset="0"/>
                <a:cs typeface="ヒラギノ角ゴ Pro W3" charset="0"/>
              </a:endParaRPr>
            </a:p>
          </p:txBody>
        </p:sp>
      </p:grpSp>
      <p:grpSp>
        <p:nvGrpSpPr>
          <p:cNvPr id="27" name="Group 24"/>
          <p:cNvGrpSpPr>
            <a:grpSpLocks/>
          </p:cNvGrpSpPr>
          <p:nvPr/>
        </p:nvGrpSpPr>
        <p:grpSpPr bwMode="auto">
          <a:xfrm>
            <a:off x="3143052" y="2613601"/>
            <a:ext cx="913925" cy="913925"/>
            <a:chOff x="1872" y="1584"/>
            <a:chExt cx="576" cy="576"/>
          </a:xfrm>
        </p:grpSpPr>
        <p:sp>
          <p:nvSpPr>
            <p:cNvPr id="31" name="Oval 30"/>
            <p:cNvSpPr>
              <a:spLocks noChangeArrowheads="1"/>
            </p:cNvSpPr>
            <p:nvPr/>
          </p:nvSpPr>
          <p:spPr bwMode="auto">
            <a:xfrm>
              <a:off x="1872" y="1584"/>
              <a:ext cx="576" cy="576"/>
            </a:xfrm>
            <a:prstGeom prst="ellipse">
              <a:avLst/>
            </a:prstGeom>
            <a:solidFill>
              <a:srgbClr val="FE701B"/>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Arial"/>
                <a:cs typeface="Arial"/>
              </a:endParaRPr>
            </a:p>
          </p:txBody>
        </p:sp>
        <p:sp>
          <p:nvSpPr>
            <p:cNvPr id="32" name="Rectangle 13"/>
            <p:cNvSpPr>
              <a:spLocks noChangeArrowheads="1"/>
            </p:cNvSpPr>
            <p:nvPr/>
          </p:nvSpPr>
          <p:spPr bwMode="auto">
            <a:xfrm>
              <a:off x="1920" y="163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nchor="ctr"/>
            <a:lstStyle/>
            <a:p>
              <a:pPr algn="ctr"/>
              <a:r>
                <a:rPr lang="en-US" sz="3600" b="1" dirty="0">
                  <a:solidFill>
                    <a:srgbClr val="FFFFFF"/>
                  </a:solidFill>
                  <a:latin typeface="Arial"/>
                  <a:cs typeface="Arial"/>
                </a:rPr>
                <a:t>R</a:t>
              </a:r>
            </a:p>
          </p:txBody>
        </p:sp>
      </p:grpSp>
    </p:spTree>
    <p:extLst>
      <p:ext uri="{BB962C8B-B14F-4D97-AF65-F5344CB8AC3E}">
        <p14:creationId xmlns:p14="http://schemas.microsoft.com/office/powerpoint/2010/main" val="2561863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3"/>
          <p:cNvSpPr>
            <a:spLocks noChangeArrowheads="1"/>
          </p:cNvSpPr>
          <p:nvPr/>
        </p:nvSpPr>
        <p:spPr bwMode="auto">
          <a:xfrm>
            <a:off x="581671" y="2008203"/>
            <a:ext cx="7981757" cy="1852598"/>
          </a:xfrm>
          <a:prstGeom prst="rect">
            <a:avLst/>
          </a:prstGeom>
          <a:solidFill>
            <a:srgbClr val="9CCBE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ea typeface="ヒラギノ角ゴ Pro W3" charset="0"/>
              <a:cs typeface="ヒラギノ角ゴ Pro W3" charset="0"/>
            </a:endParaRPr>
          </a:p>
        </p:txBody>
      </p:sp>
      <p:sp>
        <p:nvSpPr>
          <p:cNvPr id="9" name="TextBox 8"/>
          <p:cNvSpPr txBox="1"/>
          <p:nvPr/>
        </p:nvSpPr>
        <p:spPr>
          <a:xfrm>
            <a:off x="0" y="6519446"/>
            <a:ext cx="8122096" cy="338554"/>
          </a:xfrm>
          <a:prstGeom prst="rect">
            <a:avLst/>
          </a:prstGeom>
          <a:noFill/>
        </p:spPr>
        <p:txBody>
          <a:bodyPr wrap="square" rtlCol="0">
            <a:spAutoFit/>
          </a:bodyPr>
          <a:lstStyle/>
          <a:p>
            <a:r>
              <a:rPr lang="en-US" sz="1600" b="0" dirty="0" err="1" smtClean="0">
                <a:solidFill>
                  <a:schemeClr val="bg1"/>
                </a:solidFill>
                <a:latin typeface="Arial"/>
                <a:cs typeface="Arial"/>
              </a:rPr>
              <a:t>Verma</a:t>
            </a:r>
            <a:r>
              <a:rPr lang="en-US" sz="1600" b="0" dirty="0" smtClean="0">
                <a:solidFill>
                  <a:schemeClr val="bg1"/>
                </a:solidFill>
                <a:latin typeface="Arial"/>
                <a:cs typeface="Arial"/>
              </a:rPr>
              <a:t> S et al. </a:t>
            </a:r>
            <a:r>
              <a:rPr lang="en-US" sz="1600" b="0" i="1" dirty="0" smtClean="0">
                <a:solidFill>
                  <a:schemeClr val="bg1"/>
                </a:solidFill>
                <a:latin typeface="Arial"/>
                <a:cs typeface="Arial"/>
              </a:rPr>
              <a:t>N </a:t>
            </a:r>
            <a:r>
              <a:rPr lang="en-US" sz="1600" b="0" i="1" dirty="0" err="1" smtClean="0">
                <a:solidFill>
                  <a:schemeClr val="bg1"/>
                </a:solidFill>
                <a:latin typeface="Arial"/>
                <a:cs typeface="Arial"/>
              </a:rPr>
              <a:t>Engl</a:t>
            </a:r>
            <a:r>
              <a:rPr lang="en-US" sz="1600" b="0" i="1" dirty="0" smtClean="0">
                <a:solidFill>
                  <a:schemeClr val="bg1"/>
                </a:solidFill>
                <a:latin typeface="Arial"/>
                <a:cs typeface="Arial"/>
              </a:rPr>
              <a:t> J Med </a:t>
            </a:r>
            <a:r>
              <a:rPr lang="en-US" sz="1600" b="0" dirty="0" smtClean="0">
                <a:solidFill>
                  <a:schemeClr val="bg1"/>
                </a:solidFill>
                <a:latin typeface="Arial"/>
                <a:cs typeface="Arial"/>
              </a:rPr>
              <a:t>2012;367(19):1783-91.</a:t>
            </a:r>
            <a:endParaRPr lang="en-US" sz="1600" b="0" dirty="0">
              <a:solidFill>
                <a:schemeClr val="bg1"/>
              </a:solidFill>
              <a:latin typeface="Arial"/>
              <a:cs typeface="Arial"/>
            </a:endParaRPr>
          </a:p>
        </p:txBody>
      </p:sp>
      <p:sp>
        <p:nvSpPr>
          <p:cNvPr id="5" name="Title 4"/>
          <p:cNvSpPr>
            <a:spLocks noGrp="1"/>
          </p:cNvSpPr>
          <p:nvPr>
            <p:ph type="title"/>
          </p:nvPr>
        </p:nvSpPr>
        <p:spPr/>
        <p:txBody>
          <a:bodyPr/>
          <a:lstStyle/>
          <a:p>
            <a:r>
              <a:rPr lang="en-US" dirty="0"/>
              <a:t>Phase III EMILIA Trial Results: Progression-Free Survival </a:t>
            </a:r>
            <a:r>
              <a:rPr lang="en-US" dirty="0" smtClean="0"/>
              <a:t>(</a:t>
            </a:r>
            <a:r>
              <a:rPr lang="en-US" dirty="0"/>
              <a:t>PFS) by Independent Review</a:t>
            </a:r>
          </a:p>
        </p:txBody>
      </p:sp>
      <p:graphicFrame>
        <p:nvGraphicFramePr>
          <p:cNvPr id="6" name="Table 5"/>
          <p:cNvGraphicFramePr>
            <a:graphicFrameLocks noGrp="1"/>
          </p:cNvGraphicFramePr>
          <p:nvPr>
            <p:extLst>
              <p:ext uri="{D42A27DB-BD31-4B8C-83A1-F6EECF244321}">
                <p14:modId xmlns:p14="http://schemas.microsoft.com/office/powerpoint/2010/main" val="444267020"/>
              </p:ext>
            </p:extLst>
          </p:nvPr>
        </p:nvGraphicFramePr>
        <p:xfrm>
          <a:off x="761999" y="2138680"/>
          <a:ext cx="7632095" cy="1550368"/>
        </p:xfrm>
        <a:graphic>
          <a:graphicData uri="http://schemas.openxmlformats.org/drawingml/2006/table">
            <a:tbl>
              <a:tblPr firstRow="1" bandRow="1">
                <a:tableStyleId>{5C22544A-7EE6-4342-B048-85BDC9FD1C3A}</a:tableStyleId>
              </a:tblPr>
              <a:tblGrid>
                <a:gridCol w="1732829"/>
                <a:gridCol w="1605415"/>
                <a:gridCol w="1592674"/>
                <a:gridCol w="1337846"/>
                <a:gridCol w="1363331"/>
              </a:tblGrid>
              <a:tr h="775184">
                <a:tc>
                  <a:txBody>
                    <a:bodyPr/>
                    <a:lstStyle/>
                    <a:p>
                      <a:endParaRPr lang="en-US" baseline="0" dirty="0">
                        <a:solidFill>
                          <a:srgbClr val="ECBB33"/>
                        </a:solidFill>
                      </a:endParaRPr>
                    </a:p>
                  </a:txBody>
                  <a:tcPr anchor="b">
                    <a:solidFill>
                      <a:srgbClr val="012A50"/>
                    </a:solidFill>
                  </a:tcPr>
                </a:tc>
                <a:tc>
                  <a:txBody>
                    <a:bodyPr/>
                    <a:lstStyle/>
                    <a:p>
                      <a:pPr algn="ctr"/>
                      <a:r>
                        <a:rPr lang="en-US" sz="1800" b="1" u="none" kern="1200" baseline="0" dirty="0" smtClean="0">
                          <a:solidFill>
                            <a:srgbClr val="ECBB33"/>
                          </a:solidFill>
                          <a:latin typeface="+mn-lt"/>
                          <a:ea typeface="+mn-ea"/>
                          <a:cs typeface="+mn-cs"/>
                        </a:rPr>
                        <a:t>T-DM1</a:t>
                      </a:r>
                      <a:br>
                        <a:rPr lang="en-US" sz="1800" b="1" u="none" kern="1200" baseline="0" dirty="0" smtClean="0">
                          <a:solidFill>
                            <a:srgbClr val="ECBB33"/>
                          </a:solidFill>
                          <a:latin typeface="+mn-lt"/>
                          <a:ea typeface="+mn-ea"/>
                          <a:cs typeface="+mn-cs"/>
                        </a:rPr>
                      </a:br>
                      <a:r>
                        <a:rPr lang="en-US" sz="1800" b="1" u="none" kern="1200" baseline="0" dirty="0" smtClean="0">
                          <a:solidFill>
                            <a:srgbClr val="ECBB33"/>
                          </a:solidFill>
                          <a:latin typeface="+mn-lt"/>
                          <a:ea typeface="+mn-ea"/>
                          <a:cs typeface="+mn-cs"/>
                        </a:rPr>
                        <a:t>(n = 495)  </a:t>
                      </a:r>
                      <a:endParaRPr lang="en-US" baseline="0" dirty="0">
                        <a:solidFill>
                          <a:srgbClr val="ECBB33"/>
                        </a:solidFill>
                      </a:endParaRPr>
                    </a:p>
                  </a:txBody>
                  <a:tcPr anchor="b">
                    <a:solidFill>
                      <a:srgbClr val="012A50"/>
                    </a:solidFill>
                  </a:tcPr>
                </a:tc>
                <a:tc>
                  <a:txBody>
                    <a:bodyPr/>
                    <a:lstStyle/>
                    <a:p>
                      <a:pPr algn="ctr"/>
                      <a:r>
                        <a:rPr lang="en-US" sz="1800" b="1" u="none" kern="1200" baseline="0" dirty="0" smtClean="0">
                          <a:solidFill>
                            <a:srgbClr val="ECBB33"/>
                          </a:solidFill>
                          <a:latin typeface="+mn-lt"/>
                          <a:ea typeface="+mn-ea"/>
                          <a:cs typeface="+mn-cs"/>
                        </a:rPr>
                        <a:t> Cape/lap</a:t>
                      </a:r>
                      <a:br>
                        <a:rPr lang="en-US" sz="1800" b="1" u="none" kern="1200" baseline="0" dirty="0" smtClean="0">
                          <a:solidFill>
                            <a:srgbClr val="ECBB33"/>
                          </a:solidFill>
                          <a:latin typeface="+mn-lt"/>
                          <a:ea typeface="+mn-ea"/>
                          <a:cs typeface="+mn-cs"/>
                        </a:rPr>
                      </a:br>
                      <a:r>
                        <a:rPr lang="en-US" sz="1800" b="1" u="none" kern="1200" baseline="0" dirty="0" smtClean="0">
                          <a:solidFill>
                            <a:srgbClr val="ECBB33"/>
                          </a:solidFill>
                          <a:latin typeface="+mn-lt"/>
                          <a:ea typeface="+mn-ea"/>
                          <a:cs typeface="+mn-cs"/>
                        </a:rPr>
                        <a:t>(n = 496)  </a:t>
                      </a:r>
                      <a:endParaRPr lang="en-US" baseline="0" dirty="0">
                        <a:solidFill>
                          <a:srgbClr val="ECBB33"/>
                        </a:solidFill>
                      </a:endParaRPr>
                    </a:p>
                  </a:txBody>
                  <a:tcPr anchor="b">
                    <a:solidFill>
                      <a:srgbClr val="012A50"/>
                    </a:solidFill>
                  </a:tcPr>
                </a:tc>
                <a:tc>
                  <a:txBody>
                    <a:bodyPr/>
                    <a:lstStyle/>
                    <a:p>
                      <a:pPr algn="ctr"/>
                      <a:r>
                        <a:rPr lang="en-US" sz="1800" b="1" u="none" kern="1200" baseline="0" dirty="0" smtClean="0">
                          <a:solidFill>
                            <a:srgbClr val="ECBB33"/>
                          </a:solidFill>
                          <a:latin typeface="+mn-lt"/>
                          <a:ea typeface="+mn-ea"/>
                          <a:cs typeface="+mn-cs"/>
                        </a:rPr>
                        <a:t>Hazard </a:t>
                      </a:r>
                      <a:br>
                        <a:rPr lang="en-US" sz="1800" b="1" u="none" kern="1200" baseline="0" dirty="0" smtClean="0">
                          <a:solidFill>
                            <a:srgbClr val="ECBB33"/>
                          </a:solidFill>
                          <a:latin typeface="+mn-lt"/>
                          <a:ea typeface="+mn-ea"/>
                          <a:cs typeface="+mn-cs"/>
                        </a:rPr>
                      </a:br>
                      <a:r>
                        <a:rPr lang="en-US" sz="1800" b="1" u="none" kern="1200" baseline="0" dirty="0" smtClean="0">
                          <a:solidFill>
                            <a:srgbClr val="ECBB33"/>
                          </a:solidFill>
                          <a:latin typeface="+mn-lt"/>
                          <a:ea typeface="+mn-ea"/>
                          <a:cs typeface="+mn-cs"/>
                        </a:rPr>
                        <a:t>ratio</a:t>
                      </a:r>
                      <a:endParaRPr lang="en-US" baseline="0" dirty="0">
                        <a:solidFill>
                          <a:srgbClr val="ECBB33"/>
                        </a:solidFill>
                      </a:endParaRPr>
                    </a:p>
                  </a:txBody>
                  <a:tcPr anchor="b">
                    <a:solidFill>
                      <a:srgbClr val="012A50"/>
                    </a:solidFill>
                  </a:tcPr>
                </a:tc>
                <a:tc>
                  <a:txBody>
                    <a:bodyPr/>
                    <a:lstStyle/>
                    <a:p>
                      <a:pPr algn="ctr"/>
                      <a:r>
                        <a:rPr lang="en-US" sz="1800" b="1" i="1" u="none" kern="1200" baseline="0" dirty="0" smtClean="0">
                          <a:solidFill>
                            <a:srgbClr val="ECBB33"/>
                          </a:solidFill>
                          <a:latin typeface="+mn-lt"/>
                          <a:ea typeface="+mn-ea"/>
                          <a:cs typeface="+mn-cs"/>
                        </a:rPr>
                        <a:t>p</a:t>
                      </a:r>
                      <a:r>
                        <a:rPr lang="en-US" sz="1800" b="1" u="none" kern="1200" baseline="0" dirty="0" smtClean="0">
                          <a:solidFill>
                            <a:srgbClr val="ECBB33"/>
                          </a:solidFill>
                          <a:latin typeface="+mn-lt"/>
                          <a:ea typeface="+mn-ea"/>
                          <a:cs typeface="+mn-cs"/>
                        </a:rPr>
                        <a:t>-value</a:t>
                      </a:r>
                      <a:endParaRPr lang="en-US" baseline="0" dirty="0">
                        <a:solidFill>
                          <a:srgbClr val="ECBB33"/>
                        </a:solidFill>
                      </a:endParaRPr>
                    </a:p>
                  </a:txBody>
                  <a:tcPr anchor="b">
                    <a:solidFill>
                      <a:srgbClr val="012A50"/>
                    </a:solidFill>
                  </a:tcPr>
                </a:tc>
              </a:tr>
              <a:tr h="775184">
                <a:tc>
                  <a:txBody>
                    <a:bodyPr/>
                    <a:lstStyle/>
                    <a:p>
                      <a:r>
                        <a:rPr lang="en-US" sz="1800" u="none" kern="1200" baseline="0" dirty="0" smtClean="0">
                          <a:solidFill>
                            <a:schemeClr val="bg1"/>
                          </a:solidFill>
                          <a:latin typeface="+mn-lt"/>
                          <a:ea typeface="+mn-ea"/>
                          <a:cs typeface="+mn-cs"/>
                        </a:rPr>
                        <a:t>Median PFS</a:t>
                      </a:r>
                      <a:endParaRPr lang="en-US" baseline="0" dirty="0">
                        <a:solidFill>
                          <a:schemeClr val="bg1"/>
                        </a:solidFill>
                      </a:endParaRPr>
                    </a:p>
                  </a:txBody>
                  <a:tcPr anchor="ctr">
                    <a:solidFill>
                      <a:srgbClr val="115894"/>
                    </a:solidFill>
                  </a:tcPr>
                </a:tc>
                <a:tc>
                  <a:txBody>
                    <a:bodyPr/>
                    <a:lstStyle/>
                    <a:p>
                      <a:pPr algn="ctr"/>
                      <a:r>
                        <a:rPr lang="en-US" sz="1800" u="none" kern="1200" baseline="0" dirty="0" smtClean="0">
                          <a:solidFill>
                            <a:schemeClr val="bg1"/>
                          </a:solidFill>
                          <a:latin typeface="+mn-lt"/>
                          <a:ea typeface="+mn-ea"/>
                          <a:cs typeface="+mn-cs"/>
                        </a:rPr>
                        <a:t>9.6 </a:t>
                      </a:r>
                      <a:r>
                        <a:rPr lang="en-US" sz="1800" u="none" kern="1200" baseline="0" dirty="0" err="1" smtClean="0">
                          <a:solidFill>
                            <a:schemeClr val="bg1"/>
                          </a:solidFill>
                          <a:latin typeface="+mn-lt"/>
                          <a:ea typeface="+mn-ea"/>
                          <a:cs typeface="+mn-cs"/>
                        </a:rPr>
                        <a:t>mo</a:t>
                      </a:r>
                      <a:endParaRPr lang="en-US" baseline="0" dirty="0">
                        <a:solidFill>
                          <a:schemeClr val="bg1"/>
                        </a:solidFill>
                      </a:endParaRPr>
                    </a:p>
                  </a:txBody>
                  <a:tcPr anchor="ctr">
                    <a:solidFill>
                      <a:srgbClr val="115894"/>
                    </a:solidFill>
                  </a:tcPr>
                </a:tc>
                <a:tc>
                  <a:txBody>
                    <a:bodyPr/>
                    <a:lstStyle/>
                    <a:p>
                      <a:pPr algn="ctr"/>
                      <a:r>
                        <a:rPr lang="en-US" sz="1800" u="none" kern="1200" baseline="0" dirty="0" smtClean="0">
                          <a:solidFill>
                            <a:schemeClr val="bg1"/>
                          </a:solidFill>
                          <a:latin typeface="+mn-lt"/>
                          <a:ea typeface="+mn-ea"/>
                          <a:cs typeface="+mn-cs"/>
                        </a:rPr>
                        <a:t> 6.4 </a:t>
                      </a:r>
                      <a:r>
                        <a:rPr lang="en-US" sz="1800" u="none" kern="1200" baseline="0" dirty="0" err="1" smtClean="0">
                          <a:solidFill>
                            <a:schemeClr val="bg1"/>
                          </a:solidFill>
                          <a:latin typeface="+mn-lt"/>
                          <a:ea typeface="+mn-ea"/>
                          <a:cs typeface="+mn-cs"/>
                        </a:rPr>
                        <a:t>mo</a:t>
                      </a:r>
                      <a:endParaRPr lang="en-US" baseline="0" dirty="0">
                        <a:solidFill>
                          <a:schemeClr val="bg1"/>
                        </a:solidFill>
                      </a:endParaRPr>
                    </a:p>
                  </a:txBody>
                  <a:tcPr anchor="ctr">
                    <a:solidFill>
                      <a:srgbClr val="115894"/>
                    </a:solidFill>
                  </a:tcPr>
                </a:tc>
                <a:tc>
                  <a:txBody>
                    <a:bodyPr/>
                    <a:lstStyle/>
                    <a:p>
                      <a:pPr algn="ctr"/>
                      <a:r>
                        <a:rPr lang="en-US" sz="1800" u="none" kern="1200" baseline="0" dirty="0" smtClean="0">
                          <a:solidFill>
                            <a:schemeClr val="bg1"/>
                          </a:solidFill>
                          <a:latin typeface="+mn-lt"/>
                          <a:ea typeface="+mn-ea"/>
                          <a:cs typeface="+mn-cs"/>
                        </a:rPr>
                        <a:t>0.65</a:t>
                      </a:r>
                      <a:endParaRPr lang="en-US" baseline="0" dirty="0">
                        <a:solidFill>
                          <a:schemeClr val="bg1"/>
                        </a:solidFill>
                      </a:endParaRPr>
                    </a:p>
                  </a:txBody>
                  <a:tcPr anchor="ctr">
                    <a:solidFill>
                      <a:srgbClr val="115894"/>
                    </a:solidFill>
                  </a:tcPr>
                </a:tc>
                <a:tc>
                  <a:txBody>
                    <a:bodyPr/>
                    <a:lstStyle/>
                    <a:p>
                      <a:pPr algn="ctr"/>
                      <a:r>
                        <a:rPr lang="en-US" sz="1800" u="none" kern="1200" baseline="0" dirty="0" smtClean="0">
                          <a:solidFill>
                            <a:schemeClr val="bg1"/>
                          </a:solidFill>
                          <a:latin typeface="+mn-lt"/>
                          <a:ea typeface="+mn-ea"/>
                          <a:cs typeface="+mn-cs"/>
                        </a:rPr>
                        <a:t>&lt;0.001</a:t>
                      </a:r>
                      <a:endParaRPr lang="en-US" baseline="0" dirty="0">
                        <a:solidFill>
                          <a:schemeClr val="bg1"/>
                        </a:solidFill>
                      </a:endParaRPr>
                    </a:p>
                  </a:txBody>
                  <a:tcPr anchor="ctr">
                    <a:solidFill>
                      <a:srgbClr val="115894"/>
                    </a:solidFill>
                  </a:tcPr>
                </a:tc>
              </a:tr>
            </a:tbl>
          </a:graphicData>
        </a:graphic>
      </p:graphicFrame>
      <p:sp>
        <p:nvSpPr>
          <p:cNvPr id="2" name="TextBox 1"/>
          <p:cNvSpPr txBox="1"/>
          <p:nvPr/>
        </p:nvSpPr>
        <p:spPr>
          <a:xfrm>
            <a:off x="581671" y="4152900"/>
            <a:ext cx="7812423" cy="338554"/>
          </a:xfrm>
          <a:prstGeom prst="rect">
            <a:avLst/>
          </a:prstGeom>
          <a:noFill/>
        </p:spPr>
        <p:txBody>
          <a:bodyPr wrap="square" rtlCol="0">
            <a:spAutoFit/>
          </a:bodyPr>
          <a:lstStyle/>
          <a:p>
            <a:r>
              <a:rPr lang="sv-SE" sz="1600" dirty="0">
                <a:solidFill>
                  <a:srgbClr val="FFFFFF"/>
                </a:solidFill>
              </a:rPr>
              <a:t>ORR: 43.6% (T-DM1) vs 30.8% </a:t>
            </a:r>
            <a:r>
              <a:rPr lang="sv-SE" sz="1600" dirty="0" smtClean="0">
                <a:solidFill>
                  <a:srgbClr val="FFFFFF"/>
                </a:solidFill>
              </a:rPr>
              <a:t>(cape</a:t>
            </a:r>
            <a:r>
              <a:rPr lang="sv-SE" sz="1600" dirty="0">
                <a:solidFill>
                  <a:srgbClr val="FFFFFF"/>
                </a:solidFill>
              </a:rPr>
              <a:t>/</a:t>
            </a:r>
            <a:r>
              <a:rPr lang="sv-SE" sz="1600" dirty="0" err="1">
                <a:solidFill>
                  <a:srgbClr val="FFFFFF"/>
                </a:solidFill>
              </a:rPr>
              <a:t>lap</a:t>
            </a:r>
            <a:r>
              <a:rPr lang="sv-SE" sz="1600" dirty="0">
                <a:solidFill>
                  <a:srgbClr val="FFFFFF"/>
                </a:solidFill>
              </a:rPr>
              <a:t>); </a:t>
            </a:r>
            <a:r>
              <a:rPr lang="sv-SE" sz="1600" i="1" dirty="0">
                <a:solidFill>
                  <a:srgbClr val="FFFFFF"/>
                </a:solidFill>
              </a:rPr>
              <a:t>p</a:t>
            </a:r>
            <a:r>
              <a:rPr lang="sv-SE" sz="1600" dirty="0">
                <a:solidFill>
                  <a:srgbClr val="FFFFFF"/>
                </a:solidFill>
              </a:rPr>
              <a:t> &lt; 0.001</a:t>
            </a:r>
            <a:endParaRPr lang="en-US" sz="1600" dirty="0">
              <a:solidFill>
                <a:srgbClr val="FFFFFF"/>
              </a:solidFill>
            </a:endParaRPr>
          </a:p>
        </p:txBody>
      </p:sp>
    </p:spTree>
    <p:custDataLst>
      <p:tags r:id="rId1"/>
    </p:custDataLst>
    <p:extLst>
      <p:ext uri="{BB962C8B-B14F-4D97-AF65-F5344CB8AC3E}">
        <p14:creationId xmlns:p14="http://schemas.microsoft.com/office/powerpoint/2010/main" val="2067996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3704" y="6400800"/>
            <a:ext cx="8122096" cy="338554"/>
          </a:xfrm>
          <a:prstGeom prst="rect">
            <a:avLst/>
          </a:prstGeom>
          <a:noFill/>
        </p:spPr>
        <p:txBody>
          <a:bodyPr wrap="square" rtlCol="0">
            <a:spAutoFit/>
          </a:bodyPr>
          <a:lstStyle/>
          <a:p>
            <a:r>
              <a:rPr lang="en-US" sz="1600" b="0" dirty="0" err="1" smtClean="0">
                <a:solidFill>
                  <a:srgbClr val="FFFFFF"/>
                </a:solidFill>
                <a:latin typeface="Arial"/>
                <a:cs typeface="Arial"/>
              </a:rPr>
              <a:t>Verma</a:t>
            </a:r>
            <a:r>
              <a:rPr lang="en-US" sz="1600" b="0" dirty="0" smtClean="0">
                <a:solidFill>
                  <a:srgbClr val="FFFFFF"/>
                </a:solidFill>
                <a:latin typeface="Arial"/>
                <a:cs typeface="Arial"/>
              </a:rPr>
              <a:t> S et al. </a:t>
            </a:r>
            <a:r>
              <a:rPr lang="en-US" sz="1600" b="0" i="1" dirty="0" smtClean="0">
                <a:solidFill>
                  <a:srgbClr val="FFFFFF"/>
                </a:solidFill>
                <a:latin typeface="Arial"/>
                <a:cs typeface="Arial"/>
              </a:rPr>
              <a:t>N </a:t>
            </a:r>
            <a:r>
              <a:rPr lang="en-US" sz="1600" b="0" i="1" dirty="0" err="1" smtClean="0">
                <a:solidFill>
                  <a:srgbClr val="FFFFFF"/>
                </a:solidFill>
                <a:latin typeface="Arial"/>
                <a:cs typeface="Arial"/>
              </a:rPr>
              <a:t>Engl</a:t>
            </a:r>
            <a:r>
              <a:rPr lang="en-US" sz="1600" b="0" i="1" dirty="0" smtClean="0">
                <a:solidFill>
                  <a:srgbClr val="FFFFFF"/>
                </a:solidFill>
                <a:latin typeface="Arial"/>
                <a:cs typeface="Arial"/>
              </a:rPr>
              <a:t> J Med </a:t>
            </a:r>
            <a:r>
              <a:rPr lang="en-US" sz="1600" b="0" dirty="0" smtClean="0">
                <a:solidFill>
                  <a:srgbClr val="FFFFFF"/>
                </a:solidFill>
                <a:latin typeface="Arial"/>
                <a:cs typeface="Arial"/>
              </a:rPr>
              <a:t>2012;367(19):1783-91.</a:t>
            </a:r>
            <a:endParaRPr lang="en-US" sz="1600" b="0" dirty="0">
              <a:solidFill>
                <a:srgbClr val="FFFFFF"/>
              </a:solidFill>
              <a:latin typeface="Arial"/>
              <a:cs typeface="Arial"/>
            </a:endParaRPr>
          </a:p>
        </p:txBody>
      </p:sp>
      <p:sp>
        <p:nvSpPr>
          <p:cNvPr id="3" name="Title 2"/>
          <p:cNvSpPr>
            <a:spLocks noGrp="1"/>
          </p:cNvSpPr>
          <p:nvPr>
            <p:ph type="title"/>
          </p:nvPr>
        </p:nvSpPr>
        <p:spPr>
          <a:xfrm>
            <a:off x="457200" y="46029"/>
            <a:ext cx="8445500" cy="1143000"/>
          </a:xfrm>
        </p:spPr>
        <p:txBody>
          <a:bodyPr/>
          <a:lstStyle/>
          <a:p>
            <a:r>
              <a:rPr lang="en-US" dirty="0"/>
              <a:t>Second Interim Analysis of Overall </a:t>
            </a:r>
            <a:r>
              <a:rPr lang="en-US" dirty="0" smtClean="0"/>
              <a:t>Survival (OS)</a:t>
            </a:r>
            <a:endParaRPr lang="en-US" dirty="0"/>
          </a:p>
        </p:txBody>
      </p:sp>
      <p:sp>
        <p:nvSpPr>
          <p:cNvPr id="5" name="Rectangle 33"/>
          <p:cNvSpPr>
            <a:spLocks noChangeArrowheads="1"/>
          </p:cNvSpPr>
          <p:nvPr/>
        </p:nvSpPr>
        <p:spPr bwMode="auto">
          <a:xfrm>
            <a:off x="581671" y="2008202"/>
            <a:ext cx="7981757" cy="3579798"/>
          </a:xfrm>
          <a:prstGeom prst="rect">
            <a:avLst/>
          </a:prstGeom>
          <a:solidFill>
            <a:srgbClr val="9CCBE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ea typeface="ヒラギノ角ゴ Pro W3" charset="0"/>
              <a:cs typeface="ヒラギノ角ゴ Pro W3"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880720154"/>
              </p:ext>
            </p:extLst>
          </p:nvPr>
        </p:nvGraphicFramePr>
        <p:xfrm>
          <a:off x="761999" y="2138680"/>
          <a:ext cx="7632095" cy="3239951"/>
        </p:xfrm>
        <a:graphic>
          <a:graphicData uri="http://schemas.openxmlformats.org/drawingml/2006/table">
            <a:tbl>
              <a:tblPr firstRow="1" bandRow="1">
                <a:tableStyleId>{5C22544A-7EE6-4342-B048-85BDC9FD1C3A}</a:tableStyleId>
              </a:tblPr>
              <a:tblGrid>
                <a:gridCol w="2165049"/>
                <a:gridCol w="1499809"/>
                <a:gridCol w="1511905"/>
                <a:gridCol w="1221619"/>
                <a:gridCol w="1233713"/>
              </a:tblGrid>
              <a:tr h="775184">
                <a:tc>
                  <a:txBody>
                    <a:bodyPr/>
                    <a:lstStyle/>
                    <a:p>
                      <a:endParaRPr lang="en-US" baseline="0" dirty="0">
                        <a:solidFill>
                          <a:srgbClr val="ECBB33"/>
                        </a:solidFill>
                      </a:endParaRPr>
                    </a:p>
                  </a:txBody>
                  <a:tcPr anchor="b">
                    <a:solidFill>
                      <a:srgbClr val="012A50"/>
                    </a:solidFill>
                  </a:tcPr>
                </a:tc>
                <a:tc>
                  <a:txBody>
                    <a:bodyPr/>
                    <a:lstStyle/>
                    <a:p>
                      <a:pPr algn="ctr"/>
                      <a:r>
                        <a:rPr lang="en-US" sz="1800" b="1" u="none" kern="1200" baseline="0" dirty="0" smtClean="0">
                          <a:solidFill>
                            <a:srgbClr val="ECBB33"/>
                          </a:solidFill>
                          <a:latin typeface="+mn-lt"/>
                          <a:ea typeface="+mn-ea"/>
                          <a:cs typeface="+mn-cs"/>
                        </a:rPr>
                        <a:t>T-DM1</a:t>
                      </a:r>
                      <a:br>
                        <a:rPr lang="en-US" sz="1800" b="1" u="none" kern="1200" baseline="0" dirty="0" smtClean="0">
                          <a:solidFill>
                            <a:srgbClr val="ECBB33"/>
                          </a:solidFill>
                          <a:latin typeface="+mn-lt"/>
                          <a:ea typeface="+mn-ea"/>
                          <a:cs typeface="+mn-cs"/>
                        </a:rPr>
                      </a:br>
                      <a:r>
                        <a:rPr lang="en-US" sz="1800" b="1" u="none" kern="1200" baseline="0" dirty="0" smtClean="0">
                          <a:solidFill>
                            <a:srgbClr val="ECBB33"/>
                          </a:solidFill>
                          <a:latin typeface="+mn-lt"/>
                          <a:ea typeface="+mn-ea"/>
                          <a:cs typeface="+mn-cs"/>
                        </a:rPr>
                        <a:t>(n = 495)  </a:t>
                      </a:r>
                      <a:endParaRPr lang="en-US" baseline="0" dirty="0">
                        <a:solidFill>
                          <a:srgbClr val="ECBB33"/>
                        </a:solidFill>
                      </a:endParaRPr>
                    </a:p>
                  </a:txBody>
                  <a:tcPr anchor="b">
                    <a:solidFill>
                      <a:srgbClr val="012A50"/>
                    </a:solidFill>
                  </a:tcPr>
                </a:tc>
                <a:tc>
                  <a:txBody>
                    <a:bodyPr/>
                    <a:lstStyle/>
                    <a:p>
                      <a:pPr algn="ctr"/>
                      <a:r>
                        <a:rPr lang="en-US" sz="1800" b="1" u="none" kern="1200" baseline="0" dirty="0" smtClean="0">
                          <a:solidFill>
                            <a:srgbClr val="ECBB33"/>
                          </a:solidFill>
                          <a:latin typeface="+mn-lt"/>
                          <a:ea typeface="+mn-ea"/>
                          <a:cs typeface="+mn-cs"/>
                        </a:rPr>
                        <a:t> Cape/lap</a:t>
                      </a:r>
                      <a:br>
                        <a:rPr lang="en-US" sz="1800" b="1" u="none" kern="1200" baseline="0" dirty="0" smtClean="0">
                          <a:solidFill>
                            <a:srgbClr val="ECBB33"/>
                          </a:solidFill>
                          <a:latin typeface="+mn-lt"/>
                          <a:ea typeface="+mn-ea"/>
                          <a:cs typeface="+mn-cs"/>
                        </a:rPr>
                      </a:br>
                      <a:r>
                        <a:rPr lang="en-US" sz="1800" b="1" u="none" kern="1200" baseline="0" dirty="0" smtClean="0">
                          <a:solidFill>
                            <a:srgbClr val="ECBB33"/>
                          </a:solidFill>
                          <a:latin typeface="+mn-lt"/>
                          <a:ea typeface="+mn-ea"/>
                          <a:cs typeface="+mn-cs"/>
                        </a:rPr>
                        <a:t>(n = 496)  </a:t>
                      </a:r>
                      <a:endParaRPr lang="en-US" baseline="0" dirty="0">
                        <a:solidFill>
                          <a:srgbClr val="ECBB33"/>
                        </a:solidFill>
                      </a:endParaRPr>
                    </a:p>
                  </a:txBody>
                  <a:tcPr anchor="b">
                    <a:solidFill>
                      <a:srgbClr val="012A50"/>
                    </a:solidFill>
                  </a:tcPr>
                </a:tc>
                <a:tc>
                  <a:txBody>
                    <a:bodyPr/>
                    <a:lstStyle/>
                    <a:p>
                      <a:pPr algn="ctr"/>
                      <a:r>
                        <a:rPr lang="en-US" sz="1800" b="1" u="none" kern="1200" baseline="0" dirty="0" smtClean="0">
                          <a:solidFill>
                            <a:srgbClr val="ECBB33"/>
                          </a:solidFill>
                          <a:latin typeface="+mn-lt"/>
                          <a:ea typeface="+mn-ea"/>
                          <a:cs typeface="+mn-cs"/>
                        </a:rPr>
                        <a:t>Hazard </a:t>
                      </a:r>
                      <a:br>
                        <a:rPr lang="en-US" sz="1800" b="1" u="none" kern="1200" baseline="0" dirty="0" smtClean="0">
                          <a:solidFill>
                            <a:srgbClr val="ECBB33"/>
                          </a:solidFill>
                          <a:latin typeface="+mn-lt"/>
                          <a:ea typeface="+mn-ea"/>
                          <a:cs typeface="+mn-cs"/>
                        </a:rPr>
                      </a:br>
                      <a:r>
                        <a:rPr lang="en-US" sz="1800" b="1" u="none" kern="1200" baseline="0" dirty="0" smtClean="0">
                          <a:solidFill>
                            <a:srgbClr val="ECBB33"/>
                          </a:solidFill>
                          <a:latin typeface="+mn-lt"/>
                          <a:ea typeface="+mn-ea"/>
                          <a:cs typeface="+mn-cs"/>
                        </a:rPr>
                        <a:t>ratio</a:t>
                      </a:r>
                      <a:endParaRPr lang="en-US" baseline="0" dirty="0">
                        <a:solidFill>
                          <a:srgbClr val="ECBB33"/>
                        </a:solidFill>
                      </a:endParaRPr>
                    </a:p>
                  </a:txBody>
                  <a:tcPr anchor="b">
                    <a:solidFill>
                      <a:srgbClr val="012A50"/>
                    </a:solidFill>
                  </a:tcPr>
                </a:tc>
                <a:tc>
                  <a:txBody>
                    <a:bodyPr/>
                    <a:lstStyle/>
                    <a:p>
                      <a:pPr algn="ctr"/>
                      <a:r>
                        <a:rPr lang="en-US" sz="1800" b="1" i="1" u="none" kern="1200" baseline="0" dirty="0" smtClean="0">
                          <a:solidFill>
                            <a:srgbClr val="ECBB33"/>
                          </a:solidFill>
                          <a:latin typeface="+mn-lt"/>
                          <a:ea typeface="+mn-ea"/>
                          <a:cs typeface="+mn-cs"/>
                        </a:rPr>
                        <a:t>p</a:t>
                      </a:r>
                      <a:r>
                        <a:rPr lang="en-US" sz="1800" b="1" u="none" kern="1200" baseline="0" dirty="0" smtClean="0">
                          <a:solidFill>
                            <a:srgbClr val="ECBB33"/>
                          </a:solidFill>
                          <a:latin typeface="+mn-lt"/>
                          <a:ea typeface="+mn-ea"/>
                          <a:cs typeface="+mn-cs"/>
                        </a:rPr>
                        <a:t>-value</a:t>
                      </a:r>
                      <a:endParaRPr lang="en-US" baseline="0" dirty="0">
                        <a:solidFill>
                          <a:srgbClr val="ECBB33"/>
                        </a:solidFill>
                      </a:endParaRPr>
                    </a:p>
                  </a:txBody>
                  <a:tcPr anchor="b">
                    <a:solidFill>
                      <a:srgbClr val="012A50"/>
                    </a:solidFill>
                  </a:tcPr>
                </a:tc>
              </a:tr>
              <a:tr h="775184">
                <a:tc>
                  <a:txBody>
                    <a:bodyPr/>
                    <a:lstStyle/>
                    <a:p>
                      <a:r>
                        <a:rPr lang="en-US" sz="1800" u="none" kern="1200" baseline="0" dirty="0" smtClean="0">
                          <a:solidFill>
                            <a:srgbClr val="FFFFFF"/>
                          </a:solidFill>
                          <a:latin typeface="+mn-lt"/>
                          <a:ea typeface="+mn-ea"/>
                          <a:cs typeface="+mn-cs"/>
                        </a:rPr>
                        <a:t>Median OS</a:t>
                      </a:r>
                    </a:p>
                    <a:p>
                      <a:r>
                        <a:rPr lang="en-US" sz="1800" u="none" kern="1200" baseline="0" dirty="0" smtClean="0">
                          <a:solidFill>
                            <a:srgbClr val="FFFFFF"/>
                          </a:solidFill>
                          <a:latin typeface="+mn-lt"/>
                          <a:ea typeface="+mn-ea"/>
                          <a:cs typeface="+mn-cs"/>
                        </a:rPr>
                        <a:t>(second interim analysis)</a:t>
                      </a:r>
                      <a:endParaRPr lang="en-US" baseline="0" dirty="0">
                        <a:solidFill>
                          <a:srgbClr val="FFFFFF"/>
                        </a:solidFill>
                      </a:endParaRPr>
                    </a:p>
                  </a:txBody>
                  <a:tcPr anchor="ctr">
                    <a:solidFill>
                      <a:srgbClr val="115894"/>
                    </a:solidFill>
                  </a:tcPr>
                </a:tc>
                <a:tc>
                  <a:txBody>
                    <a:bodyPr/>
                    <a:lstStyle/>
                    <a:p>
                      <a:pPr algn="ctr"/>
                      <a:r>
                        <a:rPr lang="en-US" sz="1800" u="none" kern="1200" baseline="0" dirty="0" smtClean="0">
                          <a:solidFill>
                            <a:srgbClr val="FFFFFF"/>
                          </a:solidFill>
                          <a:latin typeface="+mn-lt"/>
                          <a:ea typeface="+mn-ea"/>
                          <a:cs typeface="+mn-cs"/>
                        </a:rPr>
                        <a:t>30.9 </a:t>
                      </a:r>
                      <a:r>
                        <a:rPr lang="en-US" sz="1800" u="none" kern="1200" baseline="0" dirty="0" err="1" smtClean="0">
                          <a:solidFill>
                            <a:srgbClr val="FFFFFF"/>
                          </a:solidFill>
                          <a:latin typeface="+mn-lt"/>
                          <a:ea typeface="+mn-ea"/>
                          <a:cs typeface="+mn-cs"/>
                        </a:rPr>
                        <a:t>mo</a:t>
                      </a:r>
                      <a:endParaRPr lang="en-US" baseline="0" dirty="0">
                        <a:solidFill>
                          <a:srgbClr val="FFFFFF"/>
                        </a:solidFill>
                      </a:endParaRPr>
                    </a:p>
                  </a:txBody>
                  <a:tcPr anchor="ctr">
                    <a:solidFill>
                      <a:srgbClr val="115894"/>
                    </a:solidFill>
                  </a:tcPr>
                </a:tc>
                <a:tc>
                  <a:txBody>
                    <a:bodyPr/>
                    <a:lstStyle/>
                    <a:p>
                      <a:pPr algn="ctr"/>
                      <a:r>
                        <a:rPr lang="en-US" sz="1800" u="none" kern="1200" baseline="0" dirty="0" smtClean="0">
                          <a:solidFill>
                            <a:srgbClr val="FFFFFF"/>
                          </a:solidFill>
                          <a:latin typeface="+mn-lt"/>
                          <a:ea typeface="+mn-ea"/>
                          <a:cs typeface="+mn-cs"/>
                        </a:rPr>
                        <a:t> 25.1 </a:t>
                      </a:r>
                      <a:r>
                        <a:rPr lang="en-US" sz="1800" u="none" kern="1200" baseline="0" dirty="0" err="1" smtClean="0">
                          <a:solidFill>
                            <a:srgbClr val="FFFFFF"/>
                          </a:solidFill>
                          <a:latin typeface="+mn-lt"/>
                          <a:ea typeface="+mn-ea"/>
                          <a:cs typeface="+mn-cs"/>
                        </a:rPr>
                        <a:t>mo</a:t>
                      </a:r>
                      <a:endParaRPr lang="en-US" baseline="0" dirty="0">
                        <a:solidFill>
                          <a:srgbClr val="FFFFFF"/>
                        </a:solidFill>
                      </a:endParaRPr>
                    </a:p>
                  </a:txBody>
                  <a:tcPr anchor="ctr">
                    <a:solidFill>
                      <a:srgbClr val="115894"/>
                    </a:solidFill>
                  </a:tcPr>
                </a:tc>
                <a:tc>
                  <a:txBody>
                    <a:bodyPr/>
                    <a:lstStyle/>
                    <a:p>
                      <a:pPr algn="ctr"/>
                      <a:r>
                        <a:rPr lang="en-US" sz="1800" u="none" kern="1200" baseline="0" dirty="0" smtClean="0">
                          <a:solidFill>
                            <a:srgbClr val="FFFFFF"/>
                          </a:solidFill>
                          <a:latin typeface="+mn-lt"/>
                          <a:ea typeface="+mn-ea"/>
                          <a:cs typeface="+mn-cs"/>
                        </a:rPr>
                        <a:t>0.68</a:t>
                      </a:r>
                      <a:endParaRPr lang="en-US" baseline="0" dirty="0">
                        <a:solidFill>
                          <a:srgbClr val="FFFFFF"/>
                        </a:solidFill>
                      </a:endParaRPr>
                    </a:p>
                  </a:txBody>
                  <a:tcPr anchor="ctr">
                    <a:solidFill>
                      <a:srgbClr val="115894"/>
                    </a:solidFill>
                  </a:tcPr>
                </a:tc>
                <a:tc>
                  <a:txBody>
                    <a:bodyPr/>
                    <a:lstStyle/>
                    <a:p>
                      <a:pPr algn="ctr"/>
                      <a:r>
                        <a:rPr lang="en-US" sz="1800" u="none" kern="1200" baseline="0" dirty="0" smtClean="0">
                          <a:solidFill>
                            <a:srgbClr val="FFFFFF"/>
                          </a:solidFill>
                          <a:latin typeface="+mn-lt"/>
                          <a:ea typeface="+mn-ea"/>
                          <a:cs typeface="+mn-cs"/>
                        </a:rPr>
                        <a:t>&lt;0.001</a:t>
                      </a:r>
                      <a:endParaRPr lang="en-US" baseline="0" dirty="0">
                        <a:solidFill>
                          <a:srgbClr val="FFFFFF"/>
                        </a:solidFill>
                      </a:endParaRPr>
                    </a:p>
                  </a:txBody>
                  <a:tcPr anchor="ctr">
                    <a:solidFill>
                      <a:srgbClr val="115894"/>
                    </a:solidFill>
                  </a:tcPr>
                </a:tc>
              </a:tr>
              <a:tr h="77518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u="none" kern="1200" baseline="0" dirty="0" smtClean="0">
                          <a:solidFill>
                            <a:srgbClr val="FFFFFF"/>
                          </a:solidFill>
                          <a:latin typeface="+mn-lt"/>
                          <a:ea typeface="+mn-ea"/>
                          <a:cs typeface="+mn-cs"/>
                        </a:rPr>
                        <a:t>Estimated 1-y OS</a:t>
                      </a:r>
                      <a:endParaRPr lang="en-US" baseline="0" dirty="0" smtClean="0">
                        <a:solidFill>
                          <a:srgbClr val="FFFFFF"/>
                        </a:solidFill>
                      </a:endParaRPr>
                    </a:p>
                  </a:txBody>
                  <a:tcPr anchor="ctr">
                    <a:solidFill>
                      <a:srgbClr val="115894"/>
                    </a:solidFill>
                  </a:tcPr>
                </a:tc>
                <a:tc>
                  <a:txBody>
                    <a:bodyPr/>
                    <a:lstStyle/>
                    <a:p>
                      <a:pPr algn="ctr"/>
                      <a:r>
                        <a:rPr lang="en-US" baseline="0" dirty="0" smtClean="0">
                          <a:solidFill>
                            <a:srgbClr val="FFFFFF"/>
                          </a:solidFill>
                        </a:rPr>
                        <a:t>85.2%</a:t>
                      </a:r>
                      <a:endParaRPr lang="en-US" baseline="0" dirty="0">
                        <a:solidFill>
                          <a:srgbClr val="FFFFFF"/>
                        </a:solidFill>
                      </a:endParaRPr>
                    </a:p>
                  </a:txBody>
                  <a:tcPr anchor="ctr">
                    <a:solidFill>
                      <a:srgbClr val="115894"/>
                    </a:solidFill>
                  </a:tcPr>
                </a:tc>
                <a:tc>
                  <a:txBody>
                    <a:bodyPr/>
                    <a:lstStyle/>
                    <a:p>
                      <a:pPr algn="ctr"/>
                      <a:r>
                        <a:rPr lang="en-US" baseline="0" dirty="0" smtClean="0">
                          <a:solidFill>
                            <a:srgbClr val="FFFFFF"/>
                          </a:solidFill>
                        </a:rPr>
                        <a:t>78.4%</a:t>
                      </a:r>
                      <a:endParaRPr lang="en-US" baseline="0" dirty="0">
                        <a:solidFill>
                          <a:srgbClr val="FFFFFF"/>
                        </a:solidFill>
                      </a:endParaRPr>
                    </a:p>
                  </a:txBody>
                  <a:tcPr anchor="ctr">
                    <a:solidFill>
                      <a:srgbClr val="115894"/>
                    </a:solidFill>
                  </a:tcPr>
                </a:tc>
                <a:tc>
                  <a:txBody>
                    <a:bodyPr/>
                    <a:lstStyle/>
                    <a:p>
                      <a:pPr algn="ctr"/>
                      <a:r>
                        <a:rPr lang="en-US" baseline="0" dirty="0" smtClean="0">
                          <a:solidFill>
                            <a:srgbClr val="FFFFFF"/>
                          </a:solidFill>
                        </a:rPr>
                        <a:t>—</a:t>
                      </a:r>
                      <a:endParaRPr lang="en-US" baseline="0" dirty="0">
                        <a:solidFill>
                          <a:srgbClr val="FFFFFF"/>
                        </a:solidFill>
                      </a:endParaRPr>
                    </a:p>
                  </a:txBody>
                  <a:tcPr anchor="ctr">
                    <a:solidFill>
                      <a:srgbClr val="115894"/>
                    </a:solidFill>
                  </a:tcPr>
                </a:tc>
                <a:tc>
                  <a:txBody>
                    <a:bodyPr/>
                    <a:lstStyle/>
                    <a:p>
                      <a:pPr algn="ctr"/>
                      <a:r>
                        <a:rPr lang="en-US" baseline="0" dirty="0" smtClean="0">
                          <a:solidFill>
                            <a:srgbClr val="FFFFFF"/>
                          </a:solidFill>
                        </a:rPr>
                        <a:t>—</a:t>
                      </a:r>
                      <a:endParaRPr lang="en-US" baseline="0" dirty="0">
                        <a:solidFill>
                          <a:srgbClr val="FFFFFF"/>
                        </a:solidFill>
                      </a:endParaRPr>
                    </a:p>
                  </a:txBody>
                  <a:tcPr anchor="ctr">
                    <a:solidFill>
                      <a:srgbClr val="115894"/>
                    </a:solidFill>
                  </a:tcPr>
                </a:tc>
              </a:tr>
              <a:tr h="775184">
                <a:tc>
                  <a:txBody>
                    <a:bodyPr/>
                    <a:lstStyle/>
                    <a:p>
                      <a:r>
                        <a:rPr lang="en-US" sz="1800" u="none" kern="1200" baseline="0" dirty="0" smtClean="0">
                          <a:solidFill>
                            <a:srgbClr val="FFFFFF"/>
                          </a:solidFill>
                          <a:latin typeface="+mn-lt"/>
                          <a:ea typeface="+mn-ea"/>
                          <a:cs typeface="+mn-cs"/>
                        </a:rPr>
                        <a:t>Estimated 2-y OS</a:t>
                      </a:r>
                      <a:endParaRPr lang="en-US" baseline="0" dirty="0">
                        <a:solidFill>
                          <a:srgbClr val="FFFFFF"/>
                        </a:solidFill>
                      </a:endParaRPr>
                    </a:p>
                  </a:txBody>
                  <a:tcPr anchor="ctr">
                    <a:solidFill>
                      <a:srgbClr val="115894"/>
                    </a:solidFill>
                  </a:tcPr>
                </a:tc>
                <a:tc>
                  <a:txBody>
                    <a:bodyPr/>
                    <a:lstStyle/>
                    <a:p>
                      <a:pPr algn="ctr"/>
                      <a:r>
                        <a:rPr lang="en-US" sz="1800" u="none" kern="1200" baseline="0" dirty="0" smtClean="0">
                          <a:solidFill>
                            <a:srgbClr val="FFFFFF"/>
                          </a:solidFill>
                          <a:latin typeface="+mn-lt"/>
                          <a:ea typeface="+mn-ea"/>
                          <a:cs typeface="+mn-cs"/>
                        </a:rPr>
                        <a:t> 64.7%</a:t>
                      </a:r>
                      <a:endParaRPr lang="en-US" baseline="0" dirty="0">
                        <a:solidFill>
                          <a:srgbClr val="FFFFFF"/>
                        </a:solidFill>
                      </a:endParaRPr>
                    </a:p>
                  </a:txBody>
                  <a:tcPr anchor="ctr">
                    <a:solidFill>
                      <a:srgbClr val="115894"/>
                    </a:solidFill>
                  </a:tcPr>
                </a:tc>
                <a:tc>
                  <a:txBody>
                    <a:bodyPr/>
                    <a:lstStyle/>
                    <a:p>
                      <a:pPr algn="ctr"/>
                      <a:r>
                        <a:rPr lang="en-US" sz="1800" u="none" kern="1200" baseline="0" dirty="0" smtClean="0">
                          <a:solidFill>
                            <a:srgbClr val="FFFFFF"/>
                          </a:solidFill>
                          <a:latin typeface="+mn-lt"/>
                          <a:ea typeface="+mn-ea"/>
                          <a:cs typeface="+mn-cs"/>
                        </a:rPr>
                        <a:t>51.8% </a:t>
                      </a:r>
                      <a:endParaRPr lang="en-US" baseline="0" dirty="0">
                        <a:solidFill>
                          <a:srgbClr val="FFFFFF"/>
                        </a:solidFill>
                      </a:endParaRPr>
                    </a:p>
                  </a:txBody>
                  <a:tcPr anchor="ctr">
                    <a:solidFill>
                      <a:srgbClr val="115894"/>
                    </a:solidFill>
                  </a:tcPr>
                </a:tc>
                <a:tc>
                  <a:txBody>
                    <a:bodyPr/>
                    <a:lstStyle/>
                    <a:p>
                      <a:pPr algn="ctr"/>
                      <a:r>
                        <a:rPr lang="en-US" baseline="0" dirty="0" smtClean="0">
                          <a:solidFill>
                            <a:srgbClr val="FFFFFF"/>
                          </a:solidFill>
                        </a:rPr>
                        <a:t>—</a:t>
                      </a:r>
                      <a:endParaRPr lang="en-US" baseline="0" dirty="0">
                        <a:solidFill>
                          <a:srgbClr val="FFFFFF"/>
                        </a:solidFill>
                      </a:endParaRPr>
                    </a:p>
                  </a:txBody>
                  <a:tcPr anchor="ctr">
                    <a:solidFill>
                      <a:srgbClr val="115894"/>
                    </a:solidFill>
                  </a:tcPr>
                </a:tc>
                <a:tc>
                  <a:txBody>
                    <a:bodyPr/>
                    <a:lstStyle/>
                    <a:p>
                      <a:pPr algn="ctr"/>
                      <a:r>
                        <a:rPr lang="en-US" baseline="0" dirty="0" smtClean="0">
                          <a:solidFill>
                            <a:srgbClr val="FFFFFF"/>
                          </a:solidFill>
                        </a:rPr>
                        <a:t>—</a:t>
                      </a:r>
                      <a:endParaRPr lang="en-US" baseline="0" dirty="0">
                        <a:solidFill>
                          <a:srgbClr val="FFFFFF"/>
                        </a:solidFill>
                      </a:endParaRPr>
                    </a:p>
                  </a:txBody>
                  <a:tcPr anchor="ctr">
                    <a:solidFill>
                      <a:srgbClr val="115894"/>
                    </a:solidFill>
                  </a:tcPr>
                </a:tc>
              </a:tr>
            </a:tbl>
          </a:graphicData>
        </a:graphic>
      </p:graphicFrame>
    </p:spTree>
    <p:custDataLst>
      <p:tags r:id="rId1"/>
    </p:custDataLst>
    <p:extLst>
      <p:ext uri="{BB962C8B-B14F-4D97-AF65-F5344CB8AC3E}">
        <p14:creationId xmlns:p14="http://schemas.microsoft.com/office/powerpoint/2010/main" val="3570728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116380"/>
            <a:ext cx="7772400" cy="1143000"/>
          </a:xfrm>
        </p:spPr>
        <p:txBody>
          <a:bodyPr>
            <a:normAutofit/>
          </a:bodyPr>
          <a:lstStyle/>
          <a:p>
            <a:pPr algn="ctr"/>
            <a:r>
              <a:rPr lang="en-US" sz="3200" dirty="0" smtClean="0">
                <a:solidFill>
                  <a:srgbClr val="FFFFFF"/>
                </a:solidFill>
              </a:rPr>
              <a:t>Incidence and management of </a:t>
            </a:r>
            <a:br>
              <a:rPr lang="en-US" sz="3200" dirty="0" smtClean="0">
                <a:solidFill>
                  <a:srgbClr val="FFFFFF"/>
                </a:solidFill>
              </a:rPr>
            </a:br>
            <a:r>
              <a:rPr lang="en-US" sz="3200" dirty="0" smtClean="0">
                <a:solidFill>
                  <a:srgbClr val="FFFFFF"/>
                </a:solidFill>
              </a:rPr>
              <a:t>T-DM1-induced thrombocytopenia</a:t>
            </a:r>
            <a:endParaRPr lang="en-US" sz="3200" dirty="0">
              <a:solidFill>
                <a:srgbClr val="FFFFFF"/>
              </a:solidFill>
            </a:endParaRPr>
          </a:p>
        </p:txBody>
      </p:sp>
    </p:spTree>
    <p:extLst>
      <p:ext uri="{BB962C8B-B14F-4D97-AF65-F5344CB8AC3E}">
        <p14:creationId xmlns:p14="http://schemas.microsoft.com/office/powerpoint/2010/main" val="3969965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3"/>
          <p:cNvSpPr>
            <a:spLocks noChangeArrowheads="1"/>
          </p:cNvSpPr>
          <p:nvPr/>
        </p:nvSpPr>
        <p:spPr bwMode="auto">
          <a:xfrm>
            <a:off x="183704" y="1809750"/>
            <a:ext cx="8772080" cy="1949450"/>
          </a:xfrm>
          <a:prstGeom prst="rect">
            <a:avLst/>
          </a:prstGeom>
          <a:solidFill>
            <a:srgbClr val="9CCBE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ea typeface="ヒラギノ角ゴ Pro W3" charset="0"/>
              <a:cs typeface="ヒラギノ角ゴ Pro W3" charset="0"/>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62428267"/>
              </p:ext>
            </p:extLst>
          </p:nvPr>
        </p:nvGraphicFramePr>
        <p:xfrm>
          <a:off x="317500" y="1978025"/>
          <a:ext cx="8490396" cy="1645920"/>
        </p:xfrm>
        <a:graphic>
          <a:graphicData uri="http://schemas.openxmlformats.org/drawingml/2006/table">
            <a:tbl>
              <a:tblPr firstRow="1" bandRow="1">
                <a:tableStyleId>{21E4AEA4-8DFA-4A89-87EB-49C32662AFE0}</a:tableStyleId>
              </a:tblPr>
              <a:tblGrid>
                <a:gridCol w="2290921"/>
                <a:gridCol w="1427164"/>
                <a:gridCol w="1833055"/>
                <a:gridCol w="1230766"/>
                <a:gridCol w="1708490"/>
              </a:tblGrid>
              <a:tr h="544120">
                <a:tc>
                  <a:txBody>
                    <a:bodyPr/>
                    <a:lstStyle/>
                    <a:p>
                      <a:pPr>
                        <a:lnSpc>
                          <a:spcPct val="90000"/>
                        </a:lnSpc>
                      </a:pPr>
                      <a:endParaRPr lang="en-US" sz="2000" dirty="0">
                        <a:solidFill>
                          <a:srgbClr val="E8AF2B"/>
                        </a:solidFill>
                        <a:latin typeface="+mn-lt"/>
                        <a:cs typeface="Calibri"/>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12A50"/>
                    </a:solidFill>
                  </a:tcPr>
                </a:tc>
                <a:tc gridSpan="2">
                  <a:txBody>
                    <a:bodyPr/>
                    <a:lstStyle/>
                    <a:p>
                      <a:pPr algn="ctr">
                        <a:lnSpc>
                          <a:spcPct val="90000"/>
                        </a:lnSpc>
                      </a:pPr>
                      <a:r>
                        <a:rPr lang="en-US" sz="2000" dirty="0" err="1" smtClean="0">
                          <a:solidFill>
                            <a:srgbClr val="E8AF2B"/>
                          </a:solidFill>
                          <a:latin typeface="+mn-lt"/>
                          <a:cs typeface="Calibri"/>
                        </a:rPr>
                        <a:t>Lapatinib</a:t>
                      </a:r>
                      <a:r>
                        <a:rPr lang="en-US" sz="2000" dirty="0" smtClean="0">
                          <a:solidFill>
                            <a:srgbClr val="E8AF2B"/>
                          </a:solidFill>
                          <a:latin typeface="+mn-lt"/>
                          <a:cs typeface="Calibri"/>
                        </a:rPr>
                        <a:t> + </a:t>
                      </a:r>
                      <a:r>
                        <a:rPr lang="en-US" sz="2000" dirty="0" err="1" smtClean="0">
                          <a:solidFill>
                            <a:srgbClr val="E8AF2B"/>
                          </a:solidFill>
                          <a:latin typeface="+mn-lt"/>
                          <a:cs typeface="Calibri"/>
                        </a:rPr>
                        <a:t>Capecitabine</a:t>
                      </a:r>
                      <a:endParaRPr lang="en-US" sz="2000" dirty="0" smtClean="0">
                        <a:solidFill>
                          <a:srgbClr val="E8AF2B"/>
                        </a:solidFill>
                        <a:latin typeface="+mn-lt"/>
                        <a:cs typeface="Calibri"/>
                      </a:endParaRPr>
                    </a:p>
                    <a:p>
                      <a:pPr algn="ctr">
                        <a:lnSpc>
                          <a:spcPct val="90000"/>
                        </a:lnSpc>
                      </a:pPr>
                      <a:r>
                        <a:rPr lang="en-US" sz="2000" dirty="0" smtClean="0">
                          <a:solidFill>
                            <a:srgbClr val="E8AF2B"/>
                          </a:solidFill>
                          <a:latin typeface="+mn-lt"/>
                          <a:cs typeface="Calibri"/>
                        </a:rPr>
                        <a:t>(N = 488)</a:t>
                      </a:r>
                      <a:endParaRPr lang="en-US" sz="2000" dirty="0">
                        <a:solidFill>
                          <a:srgbClr val="E8AF2B"/>
                        </a:solidFill>
                        <a:latin typeface="+mn-lt"/>
                        <a:cs typeface="Calibri"/>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12A50"/>
                    </a:solidFill>
                  </a:tcPr>
                </a:tc>
                <a:tc hMerge="1">
                  <a:txBody>
                    <a:bodyPr/>
                    <a:lstStyle/>
                    <a:p>
                      <a:endParaRPr lang="en-US" dirty="0"/>
                    </a:p>
                  </a:txBody>
                  <a:tcPr/>
                </a:tc>
                <a:tc gridSpan="2">
                  <a:txBody>
                    <a:bodyPr/>
                    <a:lstStyle/>
                    <a:p>
                      <a:pPr algn="ctr">
                        <a:lnSpc>
                          <a:spcPct val="90000"/>
                        </a:lnSpc>
                      </a:pPr>
                      <a:r>
                        <a:rPr lang="en-US" sz="2000" dirty="0" smtClean="0">
                          <a:solidFill>
                            <a:srgbClr val="E8AF2B"/>
                          </a:solidFill>
                          <a:latin typeface="+mn-lt"/>
                          <a:cs typeface="Calibri"/>
                        </a:rPr>
                        <a:t>T-DM1</a:t>
                      </a:r>
                    </a:p>
                    <a:p>
                      <a:pPr algn="ctr">
                        <a:lnSpc>
                          <a:spcPct val="90000"/>
                        </a:lnSpc>
                      </a:pPr>
                      <a:r>
                        <a:rPr lang="en-US" sz="2000" dirty="0" smtClean="0">
                          <a:solidFill>
                            <a:srgbClr val="E8AF2B"/>
                          </a:solidFill>
                          <a:latin typeface="+mn-lt"/>
                          <a:cs typeface="Calibri"/>
                        </a:rPr>
                        <a:t>(N = 490)</a:t>
                      </a:r>
                      <a:endParaRPr lang="en-US" sz="2000" dirty="0">
                        <a:solidFill>
                          <a:srgbClr val="E8AF2B"/>
                        </a:solidFill>
                        <a:latin typeface="+mn-lt"/>
                        <a:cs typeface="Calibri"/>
                      </a:endParaRP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12A50"/>
                    </a:solidFill>
                  </a:tcPr>
                </a:tc>
                <a:tc hMerge="1">
                  <a:txBody>
                    <a:bodyPr/>
                    <a:lstStyle/>
                    <a:p>
                      <a:endParaRPr lang="en-US" dirty="0">
                        <a:latin typeface="Arial"/>
                        <a:cs typeface="Arial"/>
                      </a:endParaRPr>
                    </a:p>
                  </a:txBody>
                  <a:tcPr/>
                </a:tc>
              </a:tr>
              <a:tr h="344798">
                <a:tc>
                  <a:txBody>
                    <a:bodyPr/>
                    <a:lstStyle/>
                    <a:p>
                      <a:pPr>
                        <a:lnSpc>
                          <a:spcPct val="90000"/>
                        </a:lnSpc>
                      </a:pPr>
                      <a:r>
                        <a:rPr lang="en-US" sz="2000" b="1" dirty="0" smtClean="0">
                          <a:solidFill>
                            <a:srgbClr val="FFFFFF"/>
                          </a:solidFill>
                          <a:latin typeface="+mn-lt"/>
                          <a:cs typeface="Calibri"/>
                        </a:rPr>
                        <a:t>Adverse Event</a:t>
                      </a:r>
                      <a:endParaRPr lang="en-US" sz="2000" b="1" dirty="0">
                        <a:solidFill>
                          <a:srgbClr val="FFFFFF"/>
                        </a:solidFill>
                        <a:latin typeface="+mn-lt"/>
                        <a:cs typeface="Calibri"/>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5796"/>
                    </a:solidFill>
                  </a:tcPr>
                </a:tc>
                <a:tc>
                  <a:txBody>
                    <a:bodyPr/>
                    <a:lstStyle/>
                    <a:p>
                      <a:pPr algn="ctr">
                        <a:lnSpc>
                          <a:spcPct val="90000"/>
                        </a:lnSpc>
                      </a:pPr>
                      <a:r>
                        <a:rPr lang="en-US" sz="2000" b="1" dirty="0" smtClean="0">
                          <a:solidFill>
                            <a:srgbClr val="FFFFFF"/>
                          </a:solidFill>
                          <a:latin typeface="+mn-lt"/>
                          <a:cs typeface="Calibri"/>
                        </a:rPr>
                        <a:t>Any Grade</a:t>
                      </a:r>
                      <a:endParaRPr lang="en-US" sz="2000" b="1" dirty="0">
                        <a:solidFill>
                          <a:srgbClr val="FFFFFF"/>
                        </a:solidFill>
                        <a:latin typeface="+mn-lt"/>
                        <a:cs typeface="Calibri"/>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5796"/>
                    </a:solidFill>
                  </a:tcPr>
                </a:tc>
                <a:tc>
                  <a:txBody>
                    <a:bodyPr/>
                    <a:lstStyle/>
                    <a:p>
                      <a:pPr algn="ctr">
                        <a:lnSpc>
                          <a:spcPct val="90000"/>
                        </a:lnSpc>
                      </a:pPr>
                      <a:r>
                        <a:rPr lang="en-US" sz="2000" b="1" dirty="0" smtClean="0">
                          <a:solidFill>
                            <a:srgbClr val="FFFFFF"/>
                          </a:solidFill>
                          <a:latin typeface="+mn-lt"/>
                          <a:cs typeface="Calibri"/>
                        </a:rPr>
                        <a:t>Grade 3 or 4</a:t>
                      </a:r>
                      <a:endParaRPr lang="en-US" sz="2000" b="1" dirty="0">
                        <a:solidFill>
                          <a:srgbClr val="FFFFFF"/>
                        </a:solidFill>
                        <a:latin typeface="+mn-lt"/>
                        <a:cs typeface="Calibri"/>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5796"/>
                    </a:solidFill>
                  </a:tcPr>
                </a:tc>
                <a:tc>
                  <a:txBody>
                    <a:bodyPr/>
                    <a:lstStyle/>
                    <a:p>
                      <a:pPr algn="ctr">
                        <a:lnSpc>
                          <a:spcPct val="90000"/>
                        </a:lnSpc>
                      </a:pPr>
                      <a:r>
                        <a:rPr lang="en-US" sz="2000" b="1" dirty="0" smtClean="0">
                          <a:solidFill>
                            <a:srgbClr val="FFFFFF"/>
                          </a:solidFill>
                          <a:latin typeface="+mn-lt"/>
                          <a:cs typeface="Calibri"/>
                        </a:rPr>
                        <a:t>Any Grade</a:t>
                      </a:r>
                      <a:endParaRPr lang="en-US" sz="2000" b="1" dirty="0">
                        <a:solidFill>
                          <a:srgbClr val="FFFFFF"/>
                        </a:solidFill>
                        <a:latin typeface="+mn-lt"/>
                        <a:cs typeface="Calibri"/>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5796"/>
                    </a:solidFill>
                  </a:tcPr>
                </a:tc>
                <a:tc>
                  <a:txBody>
                    <a:bodyPr/>
                    <a:lstStyle/>
                    <a:p>
                      <a:pPr algn="ctr">
                        <a:lnSpc>
                          <a:spcPct val="90000"/>
                        </a:lnSpc>
                      </a:pPr>
                      <a:r>
                        <a:rPr lang="en-US" sz="2000" b="1" dirty="0" smtClean="0">
                          <a:solidFill>
                            <a:srgbClr val="FFFFFF"/>
                          </a:solidFill>
                          <a:latin typeface="+mn-lt"/>
                          <a:cs typeface="Calibri"/>
                        </a:rPr>
                        <a:t>Grade 3 or 4</a:t>
                      </a:r>
                      <a:endParaRPr lang="en-US" sz="2000" b="1" dirty="0">
                        <a:solidFill>
                          <a:srgbClr val="FFFFFF"/>
                        </a:solidFill>
                        <a:latin typeface="+mn-lt"/>
                        <a:cs typeface="Calibri"/>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5796"/>
                    </a:solidFill>
                  </a:tcPr>
                </a:tc>
              </a:tr>
              <a:tr h="344798">
                <a:tc>
                  <a:txBody>
                    <a:bodyPr/>
                    <a:lstStyle/>
                    <a:p>
                      <a:pPr>
                        <a:lnSpc>
                          <a:spcPct val="90000"/>
                        </a:lnSpc>
                      </a:pPr>
                      <a:r>
                        <a:rPr lang="en-US" sz="2000" b="0" dirty="0" smtClean="0">
                          <a:solidFill>
                            <a:srgbClr val="FFFFFF"/>
                          </a:solidFill>
                          <a:latin typeface="+mn-lt"/>
                          <a:cs typeface="Calibri"/>
                        </a:rPr>
                        <a:t>Thrombocytopenia</a:t>
                      </a:r>
                      <a:endParaRPr lang="en-US" sz="2000" b="0" dirty="0">
                        <a:solidFill>
                          <a:srgbClr val="FFFFFF"/>
                        </a:solidFill>
                        <a:latin typeface="+mn-lt"/>
                        <a:cs typeface="Calibri"/>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5796"/>
                    </a:solidFill>
                  </a:tcPr>
                </a:tc>
                <a:tc>
                  <a:txBody>
                    <a:bodyPr/>
                    <a:lstStyle/>
                    <a:p>
                      <a:pPr algn="ctr">
                        <a:lnSpc>
                          <a:spcPct val="90000"/>
                        </a:lnSpc>
                      </a:pPr>
                      <a:r>
                        <a:rPr lang="en-US" sz="2000" dirty="0" smtClean="0">
                          <a:solidFill>
                            <a:srgbClr val="FFFFFF"/>
                          </a:solidFill>
                          <a:latin typeface="+mn-lt"/>
                          <a:cs typeface="Calibri"/>
                        </a:rPr>
                        <a:t>2.5%</a:t>
                      </a:r>
                      <a:endParaRPr lang="en-US" sz="2000" dirty="0">
                        <a:solidFill>
                          <a:srgbClr val="FFFFFF"/>
                        </a:solidFill>
                        <a:latin typeface="+mn-lt"/>
                        <a:cs typeface="Calibri"/>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5796"/>
                    </a:solidFill>
                  </a:tcPr>
                </a:tc>
                <a:tc>
                  <a:txBody>
                    <a:bodyPr/>
                    <a:lstStyle/>
                    <a:p>
                      <a:pPr algn="ctr">
                        <a:lnSpc>
                          <a:spcPct val="90000"/>
                        </a:lnSpc>
                      </a:pPr>
                      <a:r>
                        <a:rPr lang="en-US" sz="2000" dirty="0" smtClean="0">
                          <a:solidFill>
                            <a:srgbClr val="FFFFFF"/>
                          </a:solidFill>
                          <a:latin typeface="+mn-lt"/>
                          <a:cs typeface="Calibri"/>
                        </a:rPr>
                        <a:t>0.2%</a:t>
                      </a:r>
                      <a:endParaRPr lang="en-US" sz="2000" dirty="0">
                        <a:solidFill>
                          <a:srgbClr val="FFFFFF"/>
                        </a:solidFill>
                        <a:latin typeface="+mn-lt"/>
                        <a:cs typeface="Calibri"/>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5796"/>
                    </a:solidFill>
                  </a:tcPr>
                </a:tc>
                <a:tc>
                  <a:txBody>
                    <a:bodyPr/>
                    <a:lstStyle/>
                    <a:p>
                      <a:pPr algn="ctr">
                        <a:lnSpc>
                          <a:spcPct val="90000"/>
                        </a:lnSpc>
                      </a:pPr>
                      <a:r>
                        <a:rPr lang="en-US" sz="2000" dirty="0" smtClean="0">
                          <a:solidFill>
                            <a:srgbClr val="FFFFFF"/>
                          </a:solidFill>
                          <a:latin typeface="+mn-lt"/>
                          <a:cs typeface="Calibri"/>
                        </a:rPr>
                        <a:t>28.0%</a:t>
                      </a:r>
                      <a:endParaRPr lang="en-US" sz="2000" dirty="0">
                        <a:solidFill>
                          <a:srgbClr val="FFFFFF"/>
                        </a:solidFill>
                        <a:latin typeface="+mn-lt"/>
                        <a:cs typeface="Calibri"/>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5796"/>
                    </a:solidFill>
                  </a:tcPr>
                </a:tc>
                <a:tc>
                  <a:txBody>
                    <a:bodyPr/>
                    <a:lstStyle/>
                    <a:p>
                      <a:pPr algn="ctr">
                        <a:lnSpc>
                          <a:spcPct val="90000"/>
                        </a:lnSpc>
                      </a:pPr>
                      <a:r>
                        <a:rPr lang="en-US" sz="2000" dirty="0" smtClean="0">
                          <a:solidFill>
                            <a:srgbClr val="FFFFFF"/>
                          </a:solidFill>
                          <a:latin typeface="+mn-lt"/>
                          <a:cs typeface="Calibri"/>
                        </a:rPr>
                        <a:t>12.9%</a:t>
                      </a:r>
                      <a:endParaRPr lang="en-US" sz="2000" dirty="0">
                        <a:solidFill>
                          <a:srgbClr val="FFFFFF"/>
                        </a:solidFill>
                        <a:latin typeface="+mn-lt"/>
                        <a:cs typeface="Calibri"/>
                      </a:endParaRP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solidFill>
                      <a:srgbClr val="005796"/>
                    </a:solidFill>
                  </a:tcPr>
                </a:tc>
              </a:tr>
            </a:tbl>
          </a:graphicData>
        </a:graphic>
      </p:graphicFrame>
      <p:sp>
        <p:nvSpPr>
          <p:cNvPr id="5" name="TextBox 4"/>
          <p:cNvSpPr txBox="1"/>
          <p:nvPr/>
        </p:nvSpPr>
        <p:spPr>
          <a:xfrm>
            <a:off x="0" y="6400800"/>
            <a:ext cx="8122096" cy="430887"/>
          </a:xfrm>
          <a:prstGeom prst="rect">
            <a:avLst/>
          </a:prstGeom>
          <a:noFill/>
        </p:spPr>
        <p:txBody>
          <a:bodyPr wrap="square" lIns="182880" tIns="91440" bIns="91440" rtlCol="0">
            <a:spAutoFit/>
          </a:bodyPr>
          <a:lstStyle/>
          <a:p>
            <a:r>
              <a:rPr lang="en-US" sz="1600" b="0" dirty="0" err="1" smtClean="0">
                <a:solidFill>
                  <a:schemeClr val="bg1"/>
                </a:solidFill>
                <a:cs typeface="Calibri"/>
              </a:rPr>
              <a:t>Verma</a:t>
            </a:r>
            <a:r>
              <a:rPr lang="en-US" sz="1600" b="0" dirty="0" smtClean="0">
                <a:solidFill>
                  <a:schemeClr val="bg1"/>
                </a:solidFill>
                <a:cs typeface="Calibri"/>
              </a:rPr>
              <a:t> S et al. </a:t>
            </a:r>
            <a:r>
              <a:rPr lang="en-US" sz="1600" b="0" i="1" dirty="0" smtClean="0">
                <a:solidFill>
                  <a:schemeClr val="bg1"/>
                </a:solidFill>
                <a:cs typeface="Calibri"/>
              </a:rPr>
              <a:t>N </a:t>
            </a:r>
            <a:r>
              <a:rPr lang="en-US" sz="1600" b="0" i="1" dirty="0" err="1" smtClean="0">
                <a:solidFill>
                  <a:schemeClr val="bg1"/>
                </a:solidFill>
                <a:cs typeface="Calibri"/>
              </a:rPr>
              <a:t>Engl</a:t>
            </a:r>
            <a:r>
              <a:rPr lang="en-US" sz="1600" b="0" i="1" dirty="0" smtClean="0">
                <a:solidFill>
                  <a:schemeClr val="bg1"/>
                </a:solidFill>
                <a:cs typeface="Calibri"/>
              </a:rPr>
              <a:t> J Med </a:t>
            </a:r>
            <a:r>
              <a:rPr lang="en-US" sz="1600" b="0" dirty="0" smtClean="0">
                <a:solidFill>
                  <a:schemeClr val="bg1"/>
                </a:solidFill>
                <a:cs typeface="Calibri"/>
              </a:rPr>
              <a:t>2012;367(19):1783-91.</a:t>
            </a:r>
            <a:endParaRPr lang="en-US" sz="1600" b="0" dirty="0">
              <a:solidFill>
                <a:schemeClr val="bg1"/>
              </a:solidFill>
              <a:cs typeface="Calibri"/>
            </a:endParaRPr>
          </a:p>
        </p:txBody>
      </p:sp>
      <p:sp>
        <p:nvSpPr>
          <p:cNvPr id="2" name="TextBox 1"/>
          <p:cNvSpPr txBox="1"/>
          <p:nvPr/>
        </p:nvSpPr>
        <p:spPr>
          <a:xfrm>
            <a:off x="183704" y="4009668"/>
            <a:ext cx="8772080" cy="1323439"/>
          </a:xfrm>
          <a:prstGeom prst="rect">
            <a:avLst/>
          </a:prstGeom>
          <a:noFill/>
        </p:spPr>
        <p:txBody>
          <a:bodyPr wrap="square" rtlCol="0">
            <a:spAutoFit/>
          </a:bodyPr>
          <a:lstStyle/>
          <a:p>
            <a:pPr marL="285750" indent="-285750">
              <a:buFont typeface="Arial"/>
              <a:buChar char="•"/>
            </a:pPr>
            <a:r>
              <a:rPr lang="en-US" sz="2000" dirty="0" smtClean="0">
                <a:solidFill>
                  <a:schemeClr val="bg1"/>
                </a:solidFill>
              </a:rPr>
              <a:t>1st </a:t>
            </a:r>
            <a:r>
              <a:rPr lang="en-US" sz="2000" dirty="0">
                <a:solidFill>
                  <a:schemeClr val="bg1"/>
                </a:solidFill>
              </a:rPr>
              <a:t>occurrence of G</a:t>
            </a:r>
            <a:r>
              <a:rPr lang="en-US" sz="2000" dirty="0" smtClean="0">
                <a:solidFill>
                  <a:schemeClr val="bg1"/>
                </a:solidFill>
              </a:rPr>
              <a:t>rade 3 </a:t>
            </a:r>
            <a:r>
              <a:rPr lang="en-US" sz="2000" dirty="0">
                <a:solidFill>
                  <a:schemeClr val="bg1"/>
                </a:solidFill>
              </a:rPr>
              <a:t>or 4 thrombocytopenia </a:t>
            </a:r>
            <a:r>
              <a:rPr lang="en-US" sz="2000" dirty="0" smtClean="0">
                <a:solidFill>
                  <a:schemeClr val="bg1"/>
                </a:solidFill>
              </a:rPr>
              <a:t>typically occurs during the 1st </a:t>
            </a:r>
            <a:r>
              <a:rPr lang="en-US" sz="2000" dirty="0">
                <a:solidFill>
                  <a:schemeClr val="bg1"/>
                </a:solidFill>
              </a:rPr>
              <a:t>two cycles of T-DM1 </a:t>
            </a:r>
            <a:r>
              <a:rPr lang="en-US" sz="2000" dirty="0" smtClean="0">
                <a:solidFill>
                  <a:schemeClr val="bg1"/>
                </a:solidFill>
              </a:rPr>
              <a:t>treatment</a:t>
            </a:r>
          </a:p>
          <a:p>
            <a:pPr marL="800100" lvl="1" indent="-342900">
              <a:buFont typeface="Lucida Grande"/>
              <a:buChar char="-"/>
            </a:pPr>
            <a:r>
              <a:rPr lang="en-US" sz="2000" dirty="0" smtClean="0">
                <a:solidFill>
                  <a:schemeClr val="bg1"/>
                </a:solidFill>
              </a:rPr>
              <a:t>Majority able to continue treatment with dose modifications </a:t>
            </a:r>
          </a:p>
          <a:p>
            <a:pPr marL="800100" lvl="1" indent="-342900">
              <a:buFont typeface="Lucida Grande"/>
              <a:buChar char="-"/>
            </a:pPr>
            <a:r>
              <a:rPr lang="en-US" sz="2000" dirty="0" smtClean="0">
                <a:solidFill>
                  <a:schemeClr val="bg1"/>
                </a:solidFill>
              </a:rPr>
              <a:t>2% of patients discontinued </a:t>
            </a:r>
            <a:r>
              <a:rPr lang="en-US" sz="2000" dirty="0">
                <a:solidFill>
                  <a:schemeClr val="bg1"/>
                </a:solidFill>
              </a:rPr>
              <a:t>T-DM1 </a:t>
            </a:r>
            <a:r>
              <a:rPr lang="en-US" sz="2000" dirty="0" smtClean="0">
                <a:solidFill>
                  <a:schemeClr val="bg1"/>
                </a:solidFill>
              </a:rPr>
              <a:t>due to thrombocytopenia</a:t>
            </a:r>
            <a:endParaRPr lang="en-US" sz="2000" dirty="0">
              <a:solidFill>
                <a:schemeClr val="bg1"/>
              </a:solidFill>
            </a:endParaRPr>
          </a:p>
        </p:txBody>
      </p:sp>
      <p:sp>
        <p:nvSpPr>
          <p:cNvPr id="4" name="Title 3"/>
          <p:cNvSpPr>
            <a:spLocks noGrp="1"/>
          </p:cNvSpPr>
          <p:nvPr>
            <p:ph type="title"/>
          </p:nvPr>
        </p:nvSpPr>
        <p:spPr/>
        <p:txBody>
          <a:bodyPr/>
          <a:lstStyle/>
          <a:p>
            <a:r>
              <a:rPr lang="en-US" dirty="0"/>
              <a:t>T-DM1-Associated Thrombocytopenia</a:t>
            </a:r>
          </a:p>
        </p:txBody>
      </p:sp>
    </p:spTree>
    <p:custDataLst>
      <p:tags r:id="rId1"/>
    </p:custDataLst>
    <p:extLst>
      <p:ext uri="{BB962C8B-B14F-4D97-AF65-F5344CB8AC3E}">
        <p14:creationId xmlns:p14="http://schemas.microsoft.com/office/powerpoint/2010/main" val="2800134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116380"/>
            <a:ext cx="7772400" cy="1143000"/>
          </a:xfrm>
        </p:spPr>
        <p:txBody>
          <a:bodyPr>
            <a:normAutofit/>
          </a:bodyPr>
          <a:lstStyle/>
          <a:p>
            <a:pPr algn="ctr"/>
            <a:r>
              <a:rPr lang="en-US" sz="3200" dirty="0" smtClean="0">
                <a:solidFill>
                  <a:srgbClr val="FFFFFF"/>
                </a:solidFill>
              </a:rPr>
              <a:t>Other treatment options for </a:t>
            </a:r>
            <a:br>
              <a:rPr lang="en-US" sz="3200" dirty="0" smtClean="0">
                <a:solidFill>
                  <a:srgbClr val="FFFFFF"/>
                </a:solidFill>
              </a:rPr>
            </a:br>
            <a:r>
              <a:rPr lang="en-US" sz="3200" dirty="0" smtClean="0">
                <a:solidFill>
                  <a:srgbClr val="FFFFFF"/>
                </a:solidFill>
              </a:rPr>
              <a:t>HER2-positive disease</a:t>
            </a:r>
            <a:endParaRPr lang="en-US" sz="3200" dirty="0">
              <a:solidFill>
                <a:srgbClr val="FFFFFF"/>
              </a:solidFill>
            </a:endParaRPr>
          </a:p>
        </p:txBody>
      </p:sp>
    </p:spTree>
    <p:extLst>
      <p:ext uri="{BB962C8B-B14F-4D97-AF65-F5344CB8AC3E}">
        <p14:creationId xmlns:p14="http://schemas.microsoft.com/office/powerpoint/2010/main" val="2433461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ヒラギノ角ゴ Pro W3" charset="0"/>
                <a:cs typeface="ヒラギノ角ゴ Pro W3" charset="0"/>
              </a:rPr>
              <a:t>Case </a:t>
            </a:r>
            <a:r>
              <a:rPr lang="en-US" dirty="0" smtClean="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from the practice of </a:t>
            </a:r>
            <a:r>
              <a:rPr lang="en-US" dirty="0" err="1">
                <a:latin typeface="Arial" charset="0"/>
                <a:ea typeface="ヒラギノ角ゴ Pro W3" charset="0"/>
                <a:cs typeface="ヒラギノ角ゴ Pro W3" charset="0"/>
              </a:rPr>
              <a:t>Ms</a:t>
            </a:r>
            <a:r>
              <a:rPr lang="en-US" dirty="0">
                <a:latin typeface="Arial" charset="0"/>
                <a:ea typeface="ヒラギノ角ゴ Pro W3" charset="0"/>
                <a:cs typeface="ヒラギノ角ゴ Pro W3" charset="0"/>
              </a:rPr>
              <a:t> Smith)</a:t>
            </a:r>
            <a:endParaRPr lang="en-US" dirty="0"/>
          </a:p>
        </p:txBody>
      </p:sp>
      <p:sp>
        <p:nvSpPr>
          <p:cNvPr id="124931" name="Rectangle 7"/>
          <p:cNvSpPr>
            <a:spLocks noGrp="1" noChangeArrowheads="1"/>
          </p:cNvSpPr>
          <p:nvPr>
            <p:ph idx="1"/>
          </p:nvPr>
        </p:nvSpPr>
        <p:spPr/>
        <p:txBody>
          <a:bodyPr/>
          <a:lstStyle/>
          <a:p>
            <a:pPr>
              <a:spcBef>
                <a:spcPts val="1776"/>
              </a:spcBef>
            </a:pPr>
            <a:r>
              <a:rPr lang="en-US" sz="2400" dirty="0" smtClean="0"/>
              <a:t>2008: A 58 </a:t>
            </a:r>
            <a:r>
              <a:rPr lang="en-US" sz="2400" dirty="0" err="1" smtClean="0"/>
              <a:t>yo</a:t>
            </a:r>
            <a:r>
              <a:rPr lang="en-US" sz="2400" dirty="0" smtClean="0"/>
              <a:t> woman presents with </a:t>
            </a:r>
            <a:r>
              <a:rPr lang="en-US" sz="2400" dirty="0"/>
              <a:t>back </a:t>
            </a:r>
            <a:r>
              <a:rPr lang="en-US" sz="2400" dirty="0" smtClean="0"/>
              <a:t>pain</a:t>
            </a:r>
          </a:p>
          <a:p>
            <a:pPr lvl="1">
              <a:spcBef>
                <a:spcPts val="1776"/>
              </a:spcBef>
            </a:pPr>
            <a:r>
              <a:rPr lang="en-US" sz="2400" dirty="0" smtClean="0"/>
              <a:t>Biopsy-proven ER/PR-, HER2+ </a:t>
            </a:r>
            <a:r>
              <a:rPr lang="en-US" sz="2400" dirty="0" err="1" smtClean="0"/>
              <a:t>mBC</a:t>
            </a:r>
            <a:r>
              <a:rPr lang="en-US" sz="2400" dirty="0" smtClean="0"/>
              <a:t>, small primary breast lesion</a:t>
            </a:r>
          </a:p>
          <a:p>
            <a:pPr>
              <a:spcBef>
                <a:spcPts val="1776"/>
              </a:spcBef>
            </a:pPr>
            <a:r>
              <a:rPr lang="en-US" sz="2400" dirty="0" smtClean="0"/>
              <a:t>Receives multiple </a:t>
            </a:r>
            <a:r>
              <a:rPr lang="en-US" sz="2400" dirty="0"/>
              <a:t>single-agent </a:t>
            </a:r>
            <a:r>
              <a:rPr lang="en-US" sz="2400" dirty="0" err="1" smtClean="0"/>
              <a:t>chemos</a:t>
            </a:r>
            <a:r>
              <a:rPr lang="en-US" sz="2400" dirty="0" smtClean="0"/>
              <a:t> + </a:t>
            </a:r>
            <a:r>
              <a:rPr lang="en-US" sz="2400" dirty="0" err="1" smtClean="0"/>
              <a:t>trastuzumab</a:t>
            </a:r>
            <a:r>
              <a:rPr lang="en-US" sz="2400" dirty="0" smtClean="0"/>
              <a:t>, </a:t>
            </a:r>
            <a:r>
              <a:rPr lang="en-US" sz="2400" dirty="0" err="1" smtClean="0"/>
              <a:t>lapatinib</a:t>
            </a:r>
            <a:r>
              <a:rPr lang="en-US" sz="2400" dirty="0" smtClean="0"/>
              <a:t>/</a:t>
            </a:r>
            <a:r>
              <a:rPr lang="en-US" sz="2400" dirty="0" err="1" smtClean="0"/>
              <a:t>trastuzumab</a:t>
            </a:r>
            <a:endParaRPr lang="en-US" sz="2400" dirty="0" smtClean="0"/>
          </a:p>
          <a:p>
            <a:pPr>
              <a:spcBef>
                <a:spcPts val="1776"/>
              </a:spcBef>
            </a:pPr>
            <a:r>
              <a:rPr lang="en-US" sz="2400" dirty="0" smtClean="0"/>
              <a:t>Bone </a:t>
            </a:r>
            <a:r>
              <a:rPr lang="en-US" sz="2400" dirty="0" err="1" smtClean="0"/>
              <a:t>mets</a:t>
            </a:r>
            <a:r>
              <a:rPr lang="en-US" sz="2400" dirty="0" smtClean="0"/>
              <a:t> treated with kyphoplasty</a:t>
            </a:r>
            <a:r>
              <a:rPr lang="en-US" sz="2400" dirty="0"/>
              <a:t>, radiation to L4 </a:t>
            </a:r>
            <a:r>
              <a:rPr lang="en-US" sz="2400" dirty="0" smtClean="0"/>
              <a:t>and </a:t>
            </a:r>
            <a:r>
              <a:rPr lang="en-US" sz="2400" dirty="0" err="1" smtClean="0"/>
              <a:t>zoledronic</a:t>
            </a:r>
            <a:r>
              <a:rPr lang="en-US" sz="2400" dirty="0" smtClean="0"/>
              <a:t> acid </a:t>
            </a:r>
          </a:p>
          <a:p>
            <a:pPr>
              <a:spcBef>
                <a:spcPts val="1776"/>
              </a:spcBef>
            </a:pPr>
            <a:r>
              <a:rPr lang="en-US" sz="2400" dirty="0" smtClean="0"/>
              <a:t>Currently</a:t>
            </a:r>
            <a:r>
              <a:rPr lang="en-US" sz="2400" dirty="0"/>
              <a:t> </a:t>
            </a:r>
            <a:r>
              <a:rPr lang="en-US" sz="2400" dirty="0" smtClean="0"/>
              <a:t>receiving </a:t>
            </a:r>
            <a:r>
              <a:rPr lang="en-US" sz="2400" dirty="0" err="1"/>
              <a:t>trastuzumab</a:t>
            </a:r>
            <a:r>
              <a:rPr lang="en-US" sz="2400" dirty="0"/>
              <a:t> and gemcitabine and has never </a:t>
            </a:r>
            <a:r>
              <a:rPr lang="en-US" sz="2400" dirty="0" smtClean="0"/>
              <a:t>received </a:t>
            </a:r>
            <a:r>
              <a:rPr lang="en-US" sz="2400" dirty="0" err="1" smtClean="0"/>
              <a:t>pertuzumab</a:t>
            </a:r>
            <a:r>
              <a:rPr lang="en-US" sz="2400" dirty="0" smtClean="0"/>
              <a:t> </a:t>
            </a:r>
            <a:r>
              <a:rPr lang="en-US" sz="2400" dirty="0"/>
              <a:t>or T-DM1</a:t>
            </a:r>
            <a:endParaRPr lang="en-US" sz="2400" dirty="0">
              <a:latin typeface="Arial" charset="0"/>
              <a:ea typeface="ヒラギノ角ゴ Pro W3" charset="0"/>
            </a:endParaRPr>
          </a:p>
        </p:txBody>
      </p:sp>
    </p:spTree>
    <p:extLst>
      <p:ext uri="{BB962C8B-B14F-4D97-AF65-F5344CB8AC3E}">
        <p14:creationId xmlns:p14="http://schemas.microsoft.com/office/powerpoint/2010/main" val="2013606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493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493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493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49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116380"/>
            <a:ext cx="7772400" cy="1143000"/>
          </a:xfrm>
        </p:spPr>
        <p:txBody>
          <a:bodyPr>
            <a:noAutofit/>
          </a:bodyPr>
          <a:lstStyle/>
          <a:p>
            <a:pPr algn="ctr"/>
            <a:r>
              <a:rPr lang="en-US" sz="3200" dirty="0" smtClean="0">
                <a:solidFill>
                  <a:srgbClr val="FFFFFF"/>
                </a:solidFill>
              </a:rPr>
              <a:t>Ongoing trials evaluating T-DM1 </a:t>
            </a:r>
            <a:br>
              <a:rPr lang="en-US" sz="3200" dirty="0" smtClean="0">
                <a:solidFill>
                  <a:srgbClr val="FFFFFF"/>
                </a:solidFill>
              </a:rPr>
            </a:br>
            <a:r>
              <a:rPr lang="en-US" sz="3200" dirty="0" smtClean="0">
                <a:solidFill>
                  <a:srgbClr val="FFFFFF"/>
                </a:solidFill>
              </a:rPr>
              <a:t>and </a:t>
            </a:r>
            <a:r>
              <a:rPr lang="en-US" sz="3200" dirty="0" err="1" smtClean="0">
                <a:solidFill>
                  <a:srgbClr val="FFFFFF"/>
                </a:solidFill>
              </a:rPr>
              <a:t>pertuzumab</a:t>
            </a:r>
            <a:r>
              <a:rPr lang="en-US" sz="3200" dirty="0" smtClean="0">
                <a:solidFill>
                  <a:srgbClr val="FFFFFF"/>
                </a:solidFill>
              </a:rPr>
              <a:t> in the adjuvant </a:t>
            </a:r>
            <a:br>
              <a:rPr lang="en-US" sz="3200" dirty="0" smtClean="0">
                <a:solidFill>
                  <a:srgbClr val="FFFFFF"/>
                </a:solidFill>
              </a:rPr>
            </a:br>
            <a:r>
              <a:rPr lang="en-US" sz="3200" dirty="0" smtClean="0">
                <a:solidFill>
                  <a:srgbClr val="FFFFFF"/>
                </a:solidFill>
              </a:rPr>
              <a:t>and metastatic settings</a:t>
            </a:r>
            <a:endParaRPr lang="en-US" sz="3200" dirty="0">
              <a:solidFill>
                <a:srgbClr val="FFFFFF"/>
              </a:solidFill>
            </a:endParaRPr>
          </a:p>
        </p:txBody>
      </p:sp>
    </p:spTree>
    <p:extLst>
      <p:ext uri="{BB962C8B-B14F-4D97-AF65-F5344CB8AC3E}">
        <p14:creationId xmlns:p14="http://schemas.microsoft.com/office/powerpoint/2010/main" val="2585552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0" y="6180892"/>
            <a:ext cx="4303376"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tIns="91440" bIns="91440">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600" dirty="0" smtClean="0">
                <a:solidFill>
                  <a:schemeClr val="bg1"/>
                </a:solidFill>
                <a:latin typeface="Arial" charset="0"/>
              </a:rPr>
              <a:t>www.clinicaltrials.gov, April 2013</a:t>
            </a:r>
          </a:p>
          <a:p>
            <a:r>
              <a:rPr lang="en-US" sz="1600" dirty="0" smtClean="0">
                <a:solidFill>
                  <a:schemeClr val="bg1"/>
                </a:solidFill>
                <a:latin typeface="Arial" charset="0"/>
              </a:rPr>
              <a:t>www.ibcsg.org, April 2013</a:t>
            </a:r>
            <a:endParaRPr lang="en-US" sz="1600" dirty="0">
              <a:solidFill>
                <a:schemeClr val="bg1"/>
              </a:solidFill>
              <a:latin typeface="Arial" charset="0"/>
            </a:endParaRPr>
          </a:p>
        </p:txBody>
      </p:sp>
      <p:sp>
        <p:nvSpPr>
          <p:cNvPr id="14340" name="Rectangle 4"/>
          <p:cNvSpPr>
            <a:spLocks noChangeArrowheads="1"/>
          </p:cNvSpPr>
          <p:nvPr/>
        </p:nvSpPr>
        <p:spPr bwMode="auto">
          <a:xfrm>
            <a:off x="8378825" y="60039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ea typeface="MS PGothic" charset="0"/>
            </a:endParaRPr>
          </a:p>
        </p:txBody>
      </p:sp>
      <p:sp>
        <p:nvSpPr>
          <p:cNvPr id="14341" name="Rectangle 6"/>
          <p:cNvSpPr>
            <a:spLocks noChangeArrowheads="1"/>
          </p:cNvSpPr>
          <p:nvPr/>
        </p:nvSpPr>
        <p:spPr bwMode="auto">
          <a:xfrm>
            <a:off x="622300" y="2451100"/>
            <a:ext cx="2819400" cy="2146300"/>
          </a:xfrm>
          <a:prstGeom prst="rect">
            <a:avLst/>
          </a:prstGeom>
          <a:solidFill>
            <a:srgbClr val="112B4F"/>
          </a:solidFill>
          <a:ln w="12700">
            <a:solidFill>
              <a:schemeClr val="bg1"/>
            </a:solidFill>
            <a:miter lim="800000"/>
            <a:headEnd/>
            <a:tailEnd/>
          </a:ln>
          <a:effectLst>
            <a:outerShdw blurRad="63500" dist="38099" dir="2700000" algn="ctr" rotWithShape="0">
              <a:schemeClr val="tx1">
                <a:alpha val="39998"/>
              </a:schemeClr>
            </a:outerShdw>
          </a:effectLst>
        </p:spPr>
        <p:txBody>
          <a:bodyPr wrap="none" anchor="ctr"/>
          <a:lstStyle/>
          <a:p>
            <a:pPr>
              <a:defRPr/>
            </a:pPr>
            <a:endParaRPr lang="en-US">
              <a:ea typeface="MS PGothic" charset="0"/>
            </a:endParaRPr>
          </a:p>
        </p:txBody>
      </p:sp>
      <p:sp>
        <p:nvSpPr>
          <p:cNvPr id="14342" name="Rectangle 7"/>
          <p:cNvSpPr>
            <a:spLocks noChangeArrowheads="1"/>
          </p:cNvSpPr>
          <p:nvPr/>
        </p:nvSpPr>
        <p:spPr bwMode="auto">
          <a:xfrm>
            <a:off x="673100" y="2570827"/>
            <a:ext cx="2794000" cy="193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noAutofit/>
          </a:bodyPr>
          <a:lstStyle/>
          <a:p>
            <a:pPr marL="228600" indent="-228600">
              <a:spcBef>
                <a:spcPts val="1200"/>
              </a:spcBef>
              <a:buFont typeface="Arial"/>
              <a:buChar char="•"/>
              <a:defRPr/>
            </a:pPr>
            <a:r>
              <a:rPr lang="en-US" sz="2000" dirty="0" smtClean="0">
                <a:solidFill>
                  <a:schemeClr val="bg1"/>
                </a:solidFill>
                <a:latin typeface="Arial" charset="0"/>
                <a:ea typeface="MS PGothic" charset="0"/>
              </a:rPr>
              <a:t>Resected HER2+ BC</a:t>
            </a:r>
            <a:endParaRPr lang="en-US" sz="2000" dirty="0">
              <a:solidFill>
                <a:schemeClr val="bg1"/>
              </a:solidFill>
              <a:latin typeface="Arial" charset="0"/>
              <a:ea typeface="MS PGothic" charset="0"/>
            </a:endParaRPr>
          </a:p>
          <a:p>
            <a:pPr marL="228600" indent="-228600">
              <a:spcBef>
                <a:spcPts val="1200"/>
              </a:spcBef>
              <a:buFont typeface="Arial"/>
              <a:buChar char="•"/>
              <a:defRPr/>
            </a:pPr>
            <a:r>
              <a:rPr lang="en-US" sz="2000" dirty="0" smtClean="0">
                <a:solidFill>
                  <a:schemeClr val="bg1"/>
                </a:solidFill>
                <a:latin typeface="Arial" charset="0"/>
                <a:ea typeface="MS PGothic" charset="0"/>
              </a:rPr>
              <a:t>Node+ (except T0)</a:t>
            </a:r>
            <a:endParaRPr lang="en-US" sz="2000" u="sng" dirty="0">
              <a:solidFill>
                <a:schemeClr val="bg1"/>
              </a:solidFill>
              <a:latin typeface="Arial" charset="0"/>
              <a:ea typeface="MS PGothic" charset="0"/>
            </a:endParaRPr>
          </a:p>
          <a:p>
            <a:pPr marL="228600" indent="-228600">
              <a:spcBef>
                <a:spcPts val="1200"/>
              </a:spcBef>
              <a:buFont typeface="Arial"/>
              <a:buChar char="•"/>
              <a:defRPr/>
            </a:pPr>
            <a:r>
              <a:rPr lang="en-US" sz="2000" dirty="0" smtClean="0">
                <a:solidFill>
                  <a:schemeClr val="bg1"/>
                </a:solidFill>
                <a:latin typeface="Arial" charset="0"/>
                <a:ea typeface="MS PGothic" charset="0"/>
              </a:rPr>
              <a:t>Baseline LVEG ≥55</a:t>
            </a:r>
            <a:endParaRPr lang="en-US" sz="2000" dirty="0">
              <a:solidFill>
                <a:schemeClr val="bg1"/>
              </a:solidFill>
              <a:latin typeface="Arial" charset="0"/>
              <a:ea typeface="MS PGothic" charset="0"/>
            </a:endParaRPr>
          </a:p>
        </p:txBody>
      </p:sp>
      <p:sp>
        <p:nvSpPr>
          <p:cNvPr id="14344" name="Rectangle 9"/>
          <p:cNvSpPr>
            <a:spLocks noChangeArrowheads="1"/>
          </p:cNvSpPr>
          <p:nvPr/>
        </p:nvSpPr>
        <p:spPr bwMode="auto">
          <a:xfrm>
            <a:off x="5029200" y="2446108"/>
            <a:ext cx="3403038" cy="1060677"/>
          </a:xfrm>
          <a:prstGeom prst="rect">
            <a:avLst/>
          </a:prstGeom>
          <a:solidFill>
            <a:srgbClr val="F8951E"/>
          </a:solidFill>
          <a:ln w="12700">
            <a:solidFill>
              <a:schemeClr val="bg1"/>
            </a:solidFill>
            <a:miter lim="800000"/>
            <a:headEnd/>
            <a:tailEnd/>
          </a:ln>
          <a:effectLst>
            <a:outerShdw blurRad="63500" dist="38099" dir="2700000" algn="ctr" rotWithShape="0">
              <a:schemeClr val="tx1">
                <a:alpha val="39998"/>
              </a:schemeClr>
            </a:outerShdw>
          </a:effectLst>
        </p:spPr>
        <p:txBody>
          <a:bodyPr wrap="none" anchor="ctr"/>
          <a:lstStyle/>
          <a:p>
            <a:pPr algn="ctr">
              <a:defRPr/>
            </a:pPr>
            <a:r>
              <a:rPr lang="en-US" sz="2000" b="1" dirty="0" smtClean="0">
                <a:solidFill>
                  <a:srgbClr val="000090"/>
                </a:solidFill>
                <a:latin typeface="Arial" charset="0"/>
                <a:ea typeface="MS PGothic" charset="0"/>
              </a:rPr>
              <a:t>Chemotherapy</a:t>
            </a:r>
          </a:p>
          <a:p>
            <a:pPr algn="ctr">
              <a:defRPr/>
            </a:pPr>
            <a:r>
              <a:rPr lang="en-US" sz="2000" b="1" dirty="0" err="1" smtClean="0">
                <a:solidFill>
                  <a:srgbClr val="000090"/>
                </a:solidFill>
                <a:latin typeface="Arial" charset="0"/>
                <a:ea typeface="MS PGothic" charset="0"/>
              </a:rPr>
              <a:t>Trastuzumab</a:t>
            </a:r>
            <a:r>
              <a:rPr lang="en-US" sz="2000" b="1" dirty="0" smtClean="0">
                <a:solidFill>
                  <a:srgbClr val="000090"/>
                </a:solidFill>
                <a:latin typeface="Arial" charset="0"/>
                <a:ea typeface="MS PGothic" charset="0"/>
              </a:rPr>
              <a:t> x 1 </a:t>
            </a:r>
            <a:r>
              <a:rPr lang="en-US" sz="2000" b="1" dirty="0" err="1" smtClean="0">
                <a:solidFill>
                  <a:srgbClr val="000090"/>
                </a:solidFill>
                <a:latin typeface="Arial" charset="0"/>
                <a:ea typeface="MS PGothic" charset="0"/>
              </a:rPr>
              <a:t>yr</a:t>
            </a:r>
            <a:endParaRPr lang="en-US" sz="2000" b="1" dirty="0" smtClean="0">
              <a:solidFill>
                <a:srgbClr val="000090"/>
              </a:solidFill>
              <a:latin typeface="Arial" charset="0"/>
              <a:ea typeface="MS PGothic" charset="0"/>
            </a:endParaRPr>
          </a:p>
          <a:p>
            <a:pPr algn="ctr">
              <a:defRPr/>
            </a:pPr>
            <a:r>
              <a:rPr lang="en-US" sz="2000" b="1" dirty="0" err="1" smtClean="0">
                <a:solidFill>
                  <a:srgbClr val="000090"/>
                </a:solidFill>
                <a:latin typeface="Arial" charset="0"/>
                <a:ea typeface="MS PGothic" charset="0"/>
              </a:rPr>
              <a:t>Pertuzumab</a:t>
            </a:r>
            <a:r>
              <a:rPr lang="en-US" sz="2000" b="1" dirty="0" smtClean="0">
                <a:solidFill>
                  <a:srgbClr val="000090"/>
                </a:solidFill>
                <a:latin typeface="Arial" charset="0"/>
                <a:ea typeface="MS PGothic" charset="0"/>
              </a:rPr>
              <a:t> x 1 </a:t>
            </a:r>
            <a:r>
              <a:rPr lang="en-US" sz="2000" b="1" dirty="0" err="1" smtClean="0">
                <a:solidFill>
                  <a:srgbClr val="000090"/>
                </a:solidFill>
                <a:latin typeface="Arial" charset="0"/>
                <a:ea typeface="MS PGothic" charset="0"/>
              </a:rPr>
              <a:t>yr</a:t>
            </a:r>
            <a:endParaRPr lang="en-US" sz="2000" b="1" dirty="0">
              <a:solidFill>
                <a:srgbClr val="000090"/>
              </a:solidFill>
              <a:latin typeface="Abadi MT Condensed Extra Bold" charset="0"/>
              <a:ea typeface="MS PGothic" charset="0"/>
            </a:endParaRPr>
          </a:p>
        </p:txBody>
      </p:sp>
      <p:sp>
        <p:nvSpPr>
          <p:cNvPr id="14345" name="Line 10"/>
          <p:cNvSpPr>
            <a:spLocks noChangeShapeType="1"/>
          </p:cNvSpPr>
          <p:nvPr/>
        </p:nvSpPr>
        <p:spPr bwMode="auto">
          <a:xfrm>
            <a:off x="3886200" y="3646487"/>
            <a:ext cx="68580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14346" name="Line 11"/>
          <p:cNvSpPr>
            <a:spLocks noChangeShapeType="1"/>
          </p:cNvSpPr>
          <p:nvPr/>
        </p:nvSpPr>
        <p:spPr bwMode="auto">
          <a:xfrm flipV="1">
            <a:off x="4572000" y="3004909"/>
            <a:ext cx="0" cy="64157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14347" name="Line 12"/>
          <p:cNvSpPr>
            <a:spLocks noChangeShapeType="1"/>
          </p:cNvSpPr>
          <p:nvPr/>
        </p:nvSpPr>
        <p:spPr bwMode="auto">
          <a:xfrm flipV="1">
            <a:off x="4572000" y="3646487"/>
            <a:ext cx="0" cy="59962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14348" name="Line 13"/>
          <p:cNvSpPr>
            <a:spLocks noChangeShapeType="1"/>
          </p:cNvSpPr>
          <p:nvPr/>
        </p:nvSpPr>
        <p:spPr bwMode="auto">
          <a:xfrm>
            <a:off x="4572000" y="3004909"/>
            <a:ext cx="381000" cy="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14349" name="Line 14"/>
          <p:cNvSpPr>
            <a:spLocks noChangeShapeType="1"/>
          </p:cNvSpPr>
          <p:nvPr/>
        </p:nvSpPr>
        <p:spPr bwMode="auto">
          <a:xfrm>
            <a:off x="4572000" y="4246115"/>
            <a:ext cx="381000" cy="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grpSp>
        <p:nvGrpSpPr>
          <p:cNvPr id="20493" name="Group 29"/>
          <p:cNvGrpSpPr>
            <a:grpSpLocks/>
          </p:cNvGrpSpPr>
          <p:nvPr/>
        </p:nvGrpSpPr>
        <p:grpSpPr bwMode="auto">
          <a:xfrm>
            <a:off x="5029199" y="3743673"/>
            <a:ext cx="3502027" cy="1016001"/>
            <a:chOff x="3072" y="2355"/>
            <a:chExt cx="2618" cy="640"/>
          </a:xfrm>
        </p:grpSpPr>
        <p:sp>
          <p:nvSpPr>
            <p:cNvPr id="14361" name="Rectangle 16"/>
            <p:cNvSpPr>
              <a:spLocks noChangeArrowheads="1"/>
            </p:cNvSpPr>
            <p:nvPr/>
          </p:nvSpPr>
          <p:spPr bwMode="auto">
            <a:xfrm>
              <a:off x="3072" y="2355"/>
              <a:ext cx="2544" cy="640"/>
            </a:xfrm>
            <a:prstGeom prst="rect">
              <a:avLst/>
            </a:prstGeom>
            <a:solidFill>
              <a:srgbClr val="99CC00"/>
            </a:solidFill>
            <a:ln w="12700">
              <a:solidFill>
                <a:schemeClr val="bg1"/>
              </a:solidFill>
              <a:miter lim="800000"/>
              <a:headEnd/>
              <a:tailEnd/>
            </a:ln>
            <a:effectLst>
              <a:outerShdw blurRad="63500" dist="38099" dir="2700000" algn="ctr" rotWithShape="0">
                <a:schemeClr val="tx1">
                  <a:alpha val="39998"/>
                </a:schemeClr>
              </a:outerShdw>
            </a:effectLst>
          </p:spPr>
          <p:txBody>
            <a:bodyPr wrap="none" anchor="ctr"/>
            <a:lstStyle/>
            <a:p>
              <a:pPr>
                <a:defRPr/>
              </a:pPr>
              <a:endParaRPr lang="en-US" b="1">
                <a:solidFill>
                  <a:srgbClr val="000090"/>
                </a:solidFill>
                <a:ea typeface="MS PGothic" charset="0"/>
              </a:endParaRPr>
            </a:p>
          </p:txBody>
        </p:sp>
        <p:sp>
          <p:nvSpPr>
            <p:cNvPr id="14362" name="Rectangle 17"/>
            <p:cNvSpPr>
              <a:spLocks noChangeArrowheads="1"/>
            </p:cNvSpPr>
            <p:nvPr/>
          </p:nvSpPr>
          <p:spPr bwMode="auto">
            <a:xfrm>
              <a:off x="3072" y="2355"/>
              <a:ext cx="2618" cy="640"/>
            </a:xfrm>
            <a:prstGeom prst="rect">
              <a:avLst/>
            </a:prstGeom>
            <a:noFill/>
            <a:ln>
              <a:noFill/>
            </a:ln>
            <a:effectLst/>
            <a:extLst>
              <a:ext uri="{909E8E84-426E-40dd-AFC4-6F175D3DCCD1}">
                <a14:hiddenFill xmlns:a14="http://schemas.microsoft.com/office/drawing/2010/main">
                  <a:solidFill>
                    <a:srgbClr val="B7D93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2000" b="1" dirty="0" smtClean="0">
                  <a:solidFill>
                    <a:srgbClr val="000090"/>
                  </a:solidFill>
                  <a:latin typeface="Arial" charset="0"/>
                  <a:ea typeface="MS PGothic" charset="0"/>
                </a:rPr>
                <a:t>Chemotherapy</a:t>
              </a:r>
            </a:p>
            <a:p>
              <a:pPr algn="ctr">
                <a:defRPr/>
              </a:pPr>
              <a:r>
                <a:rPr lang="en-US" sz="2000" b="1" dirty="0" err="1" smtClean="0">
                  <a:solidFill>
                    <a:srgbClr val="000090"/>
                  </a:solidFill>
                  <a:latin typeface="Arial" charset="0"/>
                  <a:ea typeface="MS PGothic" charset="0"/>
                </a:rPr>
                <a:t>Trastuzumab</a:t>
              </a:r>
              <a:r>
                <a:rPr lang="en-US" sz="2000" b="1" dirty="0" smtClean="0">
                  <a:solidFill>
                    <a:srgbClr val="000090"/>
                  </a:solidFill>
                  <a:latin typeface="Arial" charset="0"/>
                  <a:ea typeface="MS PGothic" charset="0"/>
                </a:rPr>
                <a:t> x 1 </a:t>
              </a:r>
              <a:r>
                <a:rPr lang="en-US" sz="2000" b="1" dirty="0" err="1" smtClean="0">
                  <a:solidFill>
                    <a:srgbClr val="000090"/>
                  </a:solidFill>
                  <a:latin typeface="Arial" charset="0"/>
                  <a:ea typeface="MS PGothic" charset="0"/>
                </a:rPr>
                <a:t>yr</a:t>
              </a:r>
              <a:endParaRPr lang="en-US" sz="2000" b="1" dirty="0" smtClean="0">
                <a:solidFill>
                  <a:srgbClr val="000090"/>
                </a:solidFill>
                <a:latin typeface="Arial" charset="0"/>
                <a:ea typeface="MS PGothic" charset="0"/>
              </a:endParaRPr>
            </a:p>
            <a:p>
              <a:pPr algn="ctr">
                <a:defRPr/>
              </a:pPr>
              <a:r>
                <a:rPr lang="en-US" sz="2000" b="1" dirty="0" smtClean="0">
                  <a:solidFill>
                    <a:srgbClr val="000090"/>
                  </a:solidFill>
                  <a:latin typeface="Arial" charset="0"/>
                  <a:ea typeface="MS PGothic" charset="0"/>
                </a:rPr>
                <a:t>Placebo x 1 </a:t>
              </a:r>
              <a:r>
                <a:rPr lang="en-US" sz="2000" b="1" dirty="0" err="1" smtClean="0">
                  <a:solidFill>
                    <a:srgbClr val="000090"/>
                  </a:solidFill>
                  <a:latin typeface="Arial" charset="0"/>
                  <a:ea typeface="MS PGothic" charset="0"/>
                </a:rPr>
                <a:t>yr</a:t>
              </a:r>
              <a:endParaRPr lang="en-US" sz="2000" b="1" dirty="0">
                <a:solidFill>
                  <a:srgbClr val="000090"/>
                </a:solidFill>
                <a:latin typeface="Arial" charset="0"/>
                <a:ea typeface="MS PGothic" charset="0"/>
              </a:endParaRPr>
            </a:p>
          </p:txBody>
        </p:sp>
      </p:grpSp>
      <p:grpSp>
        <p:nvGrpSpPr>
          <p:cNvPr id="20500" name="Group 24"/>
          <p:cNvGrpSpPr>
            <a:grpSpLocks/>
          </p:cNvGrpSpPr>
          <p:nvPr/>
        </p:nvGrpSpPr>
        <p:grpSpPr bwMode="auto">
          <a:xfrm>
            <a:off x="3200400" y="3189287"/>
            <a:ext cx="914400" cy="914400"/>
            <a:chOff x="1872" y="1584"/>
            <a:chExt cx="576" cy="576"/>
          </a:xfrm>
        </p:grpSpPr>
        <p:sp>
          <p:nvSpPr>
            <p:cNvPr id="14359" name="Oval 25"/>
            <p:cNvSpPr>
              <a:spLocks noChangeArrowheads="1"/>
            </p:cNvSpPr>
            <p:nvPr/>
          </p:nvSpPr>
          <p:spPr bwMode="auto">
            <a:xfrm>
              <a:off x="1872" y="1584"/>
              <a:ext cx="576" cy="576"/>
            </a:xfrm>
            <a:prstGeom prst="ellipse">
              <a:avLst/>
            </a:prstGeom>
            <a:solidFill>
              <a:srgbClr val="FE701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wrap="none" anchor="ctr"/>
            <a:lstStyle/>
            <a:p>
              <a:pPr>
                <a:defRPr/>
              </a:pPr>
              <a:endParaRPr lang="en-US">
                <a:ea typeface="MS PGothic" charset="0"/>
              </a:endParaRPr>
            </a:p>
          </p:txBody>
        </p:sp>
        <p:sp>
          <p:nvSpPr>
            <p:cNvPr id="14360" name="Rectangle 13"/>
            <p:cNvSpPr>
              <a:spLocks noChangeArrowheads="1"/>
            </p:cNvSpPr>
            <p:nvPr/>
          </p:nvSpPr>
          <p:spPr bwMode="auto">
            <a:xfrm>
              <a:off x="1920" y="1632"/>
              <a:ext cx="480"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lIns="0" tIns="0" rIns="0" anchor="ctr"/>
            <a:lstStyle/>
            <a:p>
              <a:pPr algn="ctr">
                <a:defRPr/>
              </a:pPr>
              <a:r>
                <a:rPr lang="en-US" sz="3600" b="1">
                  <a:solidFill>
                    <a:schemeClr val="bg1"/>
                  </a:solidFill>
                  <a:latin typeface="Arial" charset="0"/>
                  <a:ea typeface="MS PGothic" charset="0"/>
                </a:rPr>
                <a:t>R</a:t>
              </a:r>
            </a:p>
          </p:txBody>
        </p:sp>
      </p:grpSp>
      <p:sp>
        <p:nvSpPr>
          <p:cNvPr id="20501" name="Text Box 27"/>
          <p:cNvSpPr txBox="1">
            <a:spLocks noChangeArrowheads="1"/>
          </p:cNvSpPr>
          <p:nvPr/>
        </p:nvSpPr>
        <p:spPr bwMode="auto">
          <a:xfrm>
            <a:off x="609600" y="5399552"/>
            <a:ext cx="5860476"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eaLnBrk="1" hangingPunct="1">
              <a:spcBef>
                <a:spcPct val="50000"/>
              </a:spcBef>
            </a:pPr>
            <a:r>
              <a:rPr lang="en-US" sz="1800" b="1" dirty="0">
                <a:solidFill>
                  <a:schemeClr val="bg1"/>
                </a:solidFill>
                <a:latin typeface="Arial" charset="0"/>
              </a:rPr>
              <a:t>Primary endpoint:</a:t>
            </a:r>
            <a:r>
              <a:rPr lang="en-US" sz="1800" dirty="0">
                <a:solidFill>
                  <a:schemeClr val="bg1"/>
                </a:solidFill>
                <a:latin typeface="Arial" charset="0"/>
              </a:rPr>
              <a:t> </a:t>
            </a:r>
            <a:r>
              <a:rPr lang="en-US" sz="1800" dirty="0" smtClean="0">
                <a:solidFill>
                  <a:schemeClr val="bg1"/>
                </a:solidFill>
                <a:latin typeface="Arial" charset="0"/>
              </a:rPr>
              <a:t>Invasive disease-free survival</a:t>
            </a:r>
            <a:endParaRPr lang="en-US" sz="1800" dirty="0">
              <a:solidFill>
                <a:schemeClr val="bg1"/>
              </a:solidFill>
              <a:latin typeface="Arial" charset="0"/>
            </a:endParaRPr>
          </a:p>
        </p:txBody>
      </p:sp>
      <p:sp>
        <p:nvSpPr>
          <p:cNvPr id="3" name="TextBox 2"/>
          <p:cNvSpPr txBox="1"/>
          <p:nvPr/>
        </p:nvSpPr>
        <p:spPr>
          <a:xfrm>
            <a:off x="5122684" y="6495706"/>
            <a:ext cx="3974766" cy="338554"/>
          </a:xfrm>
          <a:prstGeom prst="rect">
            <a:avLst/>
          </a:prstGeom>
          <a:noFill/>
        </p:spPr>
        <p:txBody>
          <a:bodyPr wrap="none" rtlCol="0">
            <a:spAutoFit/>
          </a:bodyPr>
          <a:lstStyle/>
          <a:p>
            <a:r>
              <a:rPr lang="en-US" sz="1600" dirty="0" err="1" smtClean="0">
                <a:solidFill>
                  <a:srgbClr val="FFFFFF"/>
                </a:solidFill>
              </a:rPr>
              <a:t>ClinicalTrials.gov</a:t>
            </a:r>
            <a:r>
              <a:rPr lang="en-US" sz="1600" dirty="0" smtClean="0">
                <a:solidFill>
                  <a:srgbClr val="FFFFFF"/>
                </a:solidFill>
              </a:rPr>
              <a:t> </a:t>
            </a:r>
            <a:r>
              <a:rPr lang="en-US" sz="1600" dirty="0" err="1" smtClean="0">
                <a:solidFill>
                  <a:srgbClr val="FFFFFF"/>
                </a:solidFill>
              </a:rPr>
              <a:t>Identifer</a:t>
            </a:r>
            <a:r>
              <a:rPr lang="en-US" sz="1600" dirty="0">
                <a:solidFill>
                  <a:srgbClr val="FFFFFF"/>
                </a:solidFill>
              </a:rPr>
              <a:t>: NCT01358877</a:t>
            </a:r>
          </a:p>
        </p:txBody>
      </p:sp>
      <p:sp>
        <p:nvSpPr>
          <p:cNvPr id="4" name="TextBox 3"/>
          <p:cNvSpPr txBox="1"/>
          <p:nvPr/>
        </p:nvSpPr>
        <p:spPr>
          <a:xfrm>
            <a:off x="496617" y="1751256"/>
            <a:ext cx="5174013" cy="400110"/>
          </a:xfrm>
          <a:prstGeom prst="rect">
            <a:avLst/>
          </a:prstGeom>
          <a:noFill/>
        </p:spPr>
        <p:txBody>
          <a:bodyPr wrap="none" rtlCol="0">
            <a:spAutoFit/>
          </a:bodyPr>
          <a:lstStyle/>
          <a:p>
            <a:r>
              <a:rPr lang="en-US" sz="2000" b="1" dirty="0" smtClean="0">
                <a:solidFill>
                  <a:schemeClr val="bg1"/>
                </a:solidFill>
              </a:rPr>
              <a:t>Target Accrual: </a:t>
            </a:r>
            <a:r>
              <a:rPr lang="en-US" sz="2000" dirty="0" smtClean="0">
                <a:solidFill>
                  <a:schemeClr val="bg1"/>
                </a:solidFill>
              </a:rPr>
              <a:t>4,800 (Open to enrollment) </a:t>
            </a:r>
            <a:endParaRPr lang="en-US" sz="2000" dirty="0">
              <a:solidFill>
                <a:schemeClr val="bg1"/>
              </a:solidFill>
            </a:endParaRPr>
          </a:p>
        </p:txBody>
      </p:sp>
      <p:sp>
        <p:nvSpPr>
          <p:cNvPr id="2" name="Title 1"/>
          <p:cNvSpPr>
            <a:spLocks noGrp="1"/>
          </p:cNvSpPr>
          <p:nvPr>
            <p:ph type="title"/>
          </p:nvPr>
        </p:nvSpPr>
        <p:spPr/>
        <p:txBody>
          <a:bodyPr/>
          <a:lstStyle/>
          <a:p>
            <a:r>
              <a:rPr lang="en-US" dirty="0" smtClean="0">
                <a:solidFill>
                  <a:srgbClr val="E8AF2B"/>
                </a:solidFill>
                <a:cs typeface="Arial Black" charset="0"/>
              </a:rPr>
              <a:t>APHINITY: A </a:t>
            </a:r>
            <a:r>
              <a:rPr lang="en-US" dirty="0">
                <a:solidFill>
                  <a:srgbClr val="E8AF2B"/>
                </a:solidFill>
                <a:cs typeface="Arial Black" charset="0"/>
              </a:rPr>
              <a:t>Phase III Adjuvant Study </a:t>
            </a:r>
            <a:r>
              <a:rPr lang="en-US" dirty="0" smtClean="0">
                <a:solidFill>
                  <a:srgbClr val="E8AF2B"/>
                </a:solidFill>
                <a:cs typeface="Arial Black" charset="0"/>
              </a:rPr>
              <a:t>Design</a:t>
            </a:r>
            <a:endParaRPr lang="en-US" dirty="0">
              <a:solidFill>
                <a:srgbClr val="E8AF2B"/>
              </a:solidFill>
            </a:endParaRPr>
          </a:p>
        </p:txBody>
      </p:sp>
    </p:spTree>
    <p:extLst>
      <p:ext uri="{BB962C8B-B14F-4D97-AF65-F5344CB8AC3E}">
        <p14:creationId xmlns:p14="http://schemas.microsoft.com/office/powerpoint/2010/main" val="3448808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Themes — Challenging Cases in Oncology</a:t>
            </a:r>
            <a:r>
              <a:rPr lang="en-US" b="0" dirty="0"/>
              <a:t/>
            </a:r>
            <a:br>
              <a:rPr lang="en-US" b="0" dirty="0"/>
            </a:br>
            <a:r>
              <a:rPr lang="en-US" dirty="0"/>
              <a:t>A 10-hour Integrated Curriculum</a:t>
            </a:r>
          </a:p>
        </p:txBody>
      </p:sp>
      <p:sp>
        <p:nvSpPr>
          <p:cNvPr id="5" name="Content Placeholder 4"/>
          <p:cNvSpPr>
            <a:spLocks noGrp="1"/>
          </p:cNvSpPr>
          <p:nvPr>
            <p:ph idx="1"/>
          </p:nvPr>
        </p:nvSpPr>
        <p:spPr/>
        <p:txBody>
          <a:bodyPr>
            <a:normAutofit/>
          </a:bodyPr>
          <a:lstStyle/>
          <a:p>
            <a:pPr>
              <a:lnSpc>
                <a:spcPct val="110000"/>
              </a:lnSpc>
              <a:spcBef>
                <a:spcPts val="1800"/>
              </a:spcBef>
            </a:pPr>
            <a:r>
              <a:rPr lang="en-US" dirty="0"/>
              <a:t>Participation in ongoing clinical trials as an important patient option</a:t>
            </a:r>
          </a:p>
          <a:p>
            <a:pPr>
              <a:lnSpc>
                <a:spcPct val="110000"/>
              </a:lnSpc>
              <a:spcBef>
                <a:spcPts val="1800"/>
              </a:spcBef>
            </a:pPr>
            <a:r>
              <a:rPr lang="en-US" dirty="0" smtClean="0"/>
              <a:t>Psychosocial </a:t>
            </a:r>
            <a:r>
              <a:rPr lang="en-US" dirty="0"/>
              <a:t>impact of cancer diagnosis and treatment — why all patients, even those with the same disease, are </a:t>
            </a:r>
            <a:r>
              <a:rPr lang="en-US" dirty="0" smtClean="0"/>
              <a:t>different</a:t>
            </a:r>
          </a:p>
          <a:p>
            <a:pPr>
              <a:lnSpc>
                <a:spcPct val="110000"/>
              </a:lnSpc>
              <a:spcBef>
                <a:spcPts val="1800"/>
              </a:spcBef>
            </a:pPr>
            <a:r>
              <a:rPr lang="en-US" dirty="0" smtClean="0"/>
              <a:t>Strategies </a:t>
            </a:r>
            <a:r>
              <a:rPr lang="en-US" dirty="0"/>
              <a:t>to cope with the stress of being an oncology </a:t>
            </a:r>
            <a:r>
              <a:rPr lang="en-US" dirty="0" smtClean="0"/>
              <a:t>professional</a:t>
            </a:r>
            <a:endParaRPr lang="en-US" dirty="0"/>
          </a:p>
          <a:p>
            <a:pPr>
              <a:lnSpc>
                <a:spcPct val="110000"/>
              </a:lnSpc>
              <a:spcBef>
                <a:spcPts val="1800"/>
              </a:spcBef>
            </a:pPr>
            <a:endParaRPr lang="en-US" dirty="0"/>
          </a:p>
        </p:txBody>
      </p:sp>
    </p:spTree>
    <p:extLst>
      <p:ext uri="{BB962C8B-B14F-4D97-AF65-F5344CB8AC3E}">
        <p14:creationId xmlns:p14="http://schemas.microsoft.com/office/powerpoint/2010/main" val="2857403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9"/>
          <p:cNvSpPr>
            <a:spLocks noChangeArrowheads="1"/>
          </p:cNvSpPr>
          <p:nvPr/>
        </p:nvSpPr>
        <p:spPr bwMode="auto">
          <a:xfrm>
            <a:off x="4876800" y="2782143"/>
            <a:ext cx="3561697" cy="381000"/>
          </a:xfrm>
          <a:prstGeom prst="rect">
            <a:avLst/>
          </a:prstGeom>
          <a:solidFill>
            <a:srgbClr val="F8951E"/>
          </a:solidFill>
          <a:ln w="12700">
            <a:solidFill>
              <a:schemeClr val="bg1"/>
            </a:solidFill>
            <a:miter lim="800000"/>
            <a:headEnd/>
            <a:tailEnd/>
          </a:ln>
          <a:effectLst>
            <a:outerShdw blurRad="63500" dist="38099" dir="2700000" algn="ctr" rotWithShape="0">
              <a:schemeClr val="tx1">
                <a:alpha val="39998"/>
              </a:schemeClr>
            </a:outerShdw>
          </a:effectLst>
        </p:spPr>
        <p:txBody>
          <a:bodyPr wrap="none" anchor="ctr"/>
          <a:lstStyle/>
          <a:p>
            <a:pPr algn="ctr">
              <a:defRPr/>
            </a:pPr>
            <a:r>
              <a:rPr lang="en-US" b="1" dirty="0" smtClean="0">
                <a:solidFill>
                  <a:srgbClr val="000090"/>
                </a:solidFill>
                <a:cs typeface="Arial" pitchFamily="34" charset="0"/>
              </a:rPr>
              <a:t>T-DM1 </a:t>
            </a:r>
            <a:endParaRPr lang="en-US" b="1" dirty="0">
              <a:solidFill>
                <a:srgbClr val="000090"/>
              </a:solidFill>
              <a:cs typeface="Arial" pitchFamily="34" charset="0"/>
            </a:endParaRPr>
          </a:p>
        </p:txBody>
      </p:sp>
      <p:grpSp>
        <p:nvGrpSpPr>
          <p:cNvPr id="16" name="Group 29"/>
          <p:cNvGrpSpPr>
            <a:grpSpLocks/>
          </p:cNvGrpSpPr>
          <p:nvPr/>
        </p:nvGrpSpPr>
        <p:grpSpPr bwMode="auto">
          <a:xfrm>
            <a:off x="4876799" y="3526184"/>
            <a:ext cx="3665301" cy="369265"/>
            <a:chOff x="3072" y="2355"/>
            <a:chExt cx="2618" cy="702"/>
          </a:xfrm>
        </p:grpSpPr>
        <p:sp>
          <p:nvSpPr>
            <p:cNvPr id="17" name="Rectangle 16"/>
            <p:cNvSpPr>
              <a:spLocks noChangeArrowheads="1"/>
            </p:cNvSpPr>
            <p:nvPr/>
          </p:nvSpPr>
          <p:spPr bwMode="auto">
            <a:xfrm>
              <a:off x="3072" y="2355"/>
              <a:ext cx="2544" cy="702"/>
            </a:xfrm>
            <a:prstGeom prst="rect">
              <a:avLst/>
            </a:prstGeom>
            <a:solidFill>
              <a:srgbClr val="99CC00"/>
            </a:solidFill>
            <a:ln w="12700">
              <a:solidFill>
                <a:schemeClr val="bg1"/>
              </a:solidFill>
              <a:miter lim="800000"/>
              <a:headEnd/>
              <a:tailEnd/>
            </a:ln>
            <a:effectLst>
              <a:outerShdw blurRad="63500" dist="38099" dir="2700000" algn="ctr" rotWithShape="0">
                <a:schemeClr val="tx1">
                  <a:alpha val="39998"/>
                </a:schemeClr>
              </a:outerShdw>
            </a:effectLst>
          </p:spPr>
          <p:txBody>
            <a:bodyPr wrap="none" anchor="ctr"/>
            <a:lstStyle/>
            <a:p>
              <a:pPr>
                <a:defRPr/>
              </a:pPr>
              <a:endParaRPr lang="en-US" b="1">
                <a:solidFill>
                  <a:srgbClr val="000090"/>
                </a:solidFill>
                <a:ea typeface="MS PGothic" charset="0"/>
              </a:endParaRPr>
            </a:p>
          </p:txBody>
        </p:sp>
        <p:sp>
          <p:nvSpPr>
            <p:cNvPr id="18" name="Rectangle 17"/>
            <p:cNvSpPr>
              <a:spLocks noChangeArrowheads="1"/>
            </p:cNvSpPr>
            <p:nvPr/>
          </p:nvSpPr>
          <p:spPr bwMode="auto">
            <a:xfrm>
              <a:off x="3072" y="2355"/>
              <a:ext cx="2618" cy="702"/>
            </a:xfrm>
            <a:prstGeom prst="rect">
              <a:avLst/>
            </a:prstGeom>
            <a:noFill/>
            <a:ln>
              <a:noFill/>
            </a:ln>
            <a:effectLst/>
            <a:extLst>
              <a:ext uri="{909E8E84-426E-40dd-AFC4-6F175D3DCCD1}">
                <a14:hiddenFill xmlns:a14="http://schemas.microsoft.com/office/drawing/2010/main">
                  <a:solidFill>
                    <a:srgbClr val="B7D93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lvl="0" algn="ctr"/>
              <a:r>
                <a:rPr lang="en-US" b="1" dirty="0">
                  <a:solidFill>
                    <a:srgbClr val="000090"/>
                  </a:solidFill>
                </a:rPr>
                <a:t>T-DM1 + </a:t>
              </a:r>
              <a:r>
                <a:rPr lang="en-US" b="1" dirty="0" err="1">
                  <a:solidFill>
                    <a:srgbClr val="000090"/>
                  </a:solidFill>
                </a:rPr>
                <a:t>pertuzumab</a:t>
              </a:r>
              <a:endParaRPr lang="en-US" b="1" dirty="0">
                <a:solidFill>
                  <a:srgbClr val="000090"/>
                </a:solidFill>
              </a:endParaRPr>
            </a:p>
          </p:txBody>
        </p:sp>
      </p:grpSp>
      <p:sp>
        <p:nvSpPr>
          <p:cNvPr id="19" name="Rectangle 6"/>
          <p:cNvSpPr>
            <a:spLocks noChangeArrowheads="1"/>
          </p:cNvSpPr>
          <p:nvPr/>
        </p:nvSpPr>
        <p:spPr bwMode="auto">
          <a:xfrm>
            <a:off x="558800" y="2715506"/>
            <a:ext cx="2946400" cy="1951553"/>
          </a:xfrm>
          <a:prstGeom prst="rect">
            <a:avLst/>
          </a:prstGeom>
          <a:solidFill>
            <a:srgbClr val="112B4F"/>
          </a:solidFill>
          <a:ln w="12700">
            <a:solidFill>
              <a:schemeClr val="bg1"/>
            </a:solidFill>
            <a:miter lim="800000"/>
            <a:headEnd/>
            <a:tailEnd/>
          </a:ln>
          <a:effectLst>
            <a:outerShdw blurRad="63500" dist="38099" dir="2700000" algn="ctr" rotWithShape="0">
              <a:schemeClr val="tx1">
                <a:alpha val="39998"/>
              </a:schemeClr>
            </a:outerShdw>
          </a:effectLst>
        </p:spPr>
        <p:txBody>
          <a:bodyPr wrap="none" anchor="ctr"/>
          <a:lstStyle/>
          <a:p>
            <a:pPr>
              <a:defRPr/>
            </a:pPr>
            <a:endParaRPr lang="en-US">
              <a:ea typeface="MS PGothic" charset="0"/>
            </a:endParaRPr>
          </a:p>
        </p:txBody>
      </p:sp>
      <p:sp>
        <p:nvSpPr>
          <p:cNvPr id="3" name="TextBox 2"/>
          <p:cNvSpPr txBox="1"/>
          <p:nvPr/>
        </p:nvSpPr>
        <p:spPr>
          <a:xfrm>
            <a:off x="558800" y="1615589"/>
            <a:ext cx="5316279" cy="400110"/>
          </a:xfrm>
          <a:prstGeom prst="rect">
            <a:avLst/>
          </a:prstGeom>
          <a:noFill/>
        </p:spPr>
        <p:txBody>
          <a:bodyPr wrap="none" rtlCol="0">
            <a:spAutoFit/>
          </a:bodyPr>
          <a:lstStyle/>
          <a:p>
            <a:r>
              <a:rPr lang="en-US" sz="2000" b="1" dirty="0" smtClean="0">
                <a:solidFill>
                  <a:schemeClr val="bg1"/>
                </a:solidFill>
              </a:rPr>
              <a:t>Target Accrual: </a:t>
            </a:r>
            <a:r>
              <a:rPr lang="en-US" sz="2000" dirty="0" smtClean="0">
                <a:solidFill>
                  <a:schemeClr val="bg1"/>
                </a:solidFill>
              </a:rPr>
              <a:t>1,095 (Active, not recruiting)</a:t>
            </a:r>
            <a:endParaRPr lang="en-US" sz="2000" dirty="0">
              <a:solidFill>
                <a:schemeClr val="bg1"/>
              </a:solidFill>
            </a:endParaRPr>
          </a:p>
        </p:txBody>
      </p:sp>
      <p:sp>
        <p:nvSpPr>
          <p:cNvPr id="5" name="TextBox 4"/>
          <p:cNvSpPr txBox="1"/>
          <p:nvPr/>
        </p:nvSpPr>
        <p:spPr>
          <a:xfrm>
            <a:off x="0" y="6427113"/>
            <a:ext cx="3746500" cy="430887"/>
          </a:xfrm>
          <a:prstGeom prst="rect">
            <a:avLst/>
          </a:prstGeom>
          <a:noFill/>
        </p:spPr>
        <p:txBody>
          <a:bodyPr wrap="square" lIns="182880" tIns="91440" bIns="91440" rtlCol="0">
            <a:spAutoFit/>
          </a:bodyPr>
          <a:lstStyle/>
          <a:p>
            <a:r>
              <a:rPr lang="en-US" sz="1600" dirty="0" smtClean="0">
                <a:solidFill>
                  <a:schemeClr val="bg1"/>
                </a:solidFill>
              </a:rPr>
              <a:t>www.clinicaltrials.gov, April 2013</a:t>
            </a:r>
            <a:endParaRPr lang="en-US" sz="1600" dirty="0">
              <a:solidFill>
                <a:schemeClr val="bg1"/>
              </a:solidFill>
            </a:endParaRPr>
          </a:p>
        </p:txBody>
      </p:sp>
      <p:sp>
        <p:nvSpPr>
          <p:cNvPr id="6" name="TextBox 5"/>
          <p:cNvSpPr txBox="1"/>
          <p:nvPr/>
        </p:nvSpPr>
        <p:spPr>
          <a:xfrm>
            <a:off x="4661320" y="6482834"/>
            <a:ext cx="4005123" cy="338554"/>
          </a:xfrm>
          <a:prstGeom prst="rect">
            <a:avLst/>
          </a:prstGeom>
          <a:noFill/>
        </p:spPr>
        <p:txBody>
          <a:bodyPr wrap="none" rtlCol="0">
            <a:spAutoFit/>
          </a:bodyPr>
          <a:lstStyle/>
          <a:p>
            <a:r>
              <a:rPr lang="en-US" sz="1600" dirty="0" err="1" smtClean="0">
                <a:solidFill>
                  <a:schemeClr val="bg1"/>
                </a:solidFill>
              </a:rPr>
              <a:t>ClinicalTrials.gov</a:t>
            </a:r>
            <a:r>
              <a:rPr lang="en-US" sz="1600" dirty="0" smtClean="0">
                <a:solidFill>
                  <a:schemeClr val="bg1"/>
                </a:solidFill>
              </a:rPr>
              <a:t> Identifier: NCT01120184</a:t>
            </a:r>
            <a:endParaRPr lang="en-US" sz="1600" dirty="0">
              <a:solidFill>
                <a:schemeClr val="bg1"/>
              </a:solidFill>
            </a:endParaRPr>
          </a:p>
        </p:txBody>
      </p:sp>
      <p:sp>
        <p:nvSpPr>
          <p:cNvPr id="10" name="Title 9"/>
          <p:cNvSpPr>
            <a:spLocks noGrp="1"/>
          </p:cNvSpPr>
          <p:nvPr>
            <p:ph type="title"/>
          </p:nvPr>
        </p:nvSpPr>
        <p:spPr/>
        <p:txBody>
          <a:bodyPr/>
          <a:lstStyle/>
          <a:p>
            <a:r>
              <a:rPr lang="en-US" dirty="0" smtClean="0"/>
              <a:t>Phase III MARIANNE </a:t>
            </a:r>
            <a:r>
              <a:rPr lang="en-US" dirty="0"/>
              <a:t>Study Design</a:t>
            </a:r>
          </a:p>
        </p:txBody>
      </p:sp>
      <p:sp>
        <p:nvSpPr>
          <p:cNvPr id="11" name="TextBox 10"/>
          <p:cNvSpPr txBox="1"/>
          <p:nvPr/>
        </p:nvSpPr>
        <p:spPr>
          <a:xfrm>
            <a:off x="671095" y="2836672"/>
            <a:ext cx="2834105" cy="1754327"/>
          </a:xfrm>
          <a:prstGeom prst="rect">
            <a:avLst/>
          </a:prstGeom>
          <a:noFill/>
        </p:spPr>
        <p:txBody>
          <a:bodyPr wrap="square" rtlCol="0">
            <a:spAutoFit/>
          </a:bodyPr>
          <a:lstStyle/>
          <a:p>
            <a:pPr marL="228600" lvl="0" indent="-228600">
              <a:buFont typeface="Arial"/>
              <a:buChar char="•"/>
            </a:pPr>
            <a:r>
              <a:rPr lang="en-US" dirty="0">
                <a:solidFill>
                  <a:schemeClr val="bg1"/>
                </a:solidFill>
              </a:rPr>
              <a:t>HER2+, locally recurrent </a:t>
            </a:r>
            <a:r>
              <a:rPr lang="en-US" dirty="0" smtClean="0">
                <a:solidFill>
                  <a:schemeClr val="bg1"/>
                </a:solidFill>
              </a:rPr>
              <a:t/>
            </a:r>
            <a:br>
              <a:rPr lang="en-US" dirty="0" smtClean="0">
                <a:solidFill>
                  <a:schemeClr val="bg1"/>
                </a:solidFill>
              </a:rPr>
            </a:br>
            <a:r>
              <a:rPr lang="en-US" dirty="0" smtClean="0">
                <a:solidFill>
                  <a:schemeClr val="bg1"/>
                </a:solidFill>
              </a:rPr>
              <a:t>or </a:t>
            </a:r>
            <a:r>
              <a:rPr lang="en-US" dirty="0">
                <a:solidFill>
                  <a:schemeClr val="bg1"/>
                </a:solidFill>
              </a:rPr>
              <a:t>metastatic BC</a:t>
            </a:r>
          </a:p>
          <a:p>
            <a:pPr marL="228600" lvl="0" indent="-228600">
              <a:buFont typeface="Arial"/>
              <a:buChar char="•"/>
            </a:pPr>
            <a:endParaRPr lang="en-US" dirty="0">
              <a:solidFill>
                <a:schemeClr val="bg1"/>
              </a:solidFill>
            </a:endParaRPr>
          </a:p>
          <a:p>
            <a:pPr marL="228600" lvl="0" indent="-228600">
              <a:buFont typeface="Arial"/>
              <a:buChar char="•"/>
            </a:pPr>
            <a:r>
              <a:rPr lang="en-US" dirty="0">
                <a:solidFill>
                  <a:schemeClr val="bg1"/>
                </a:solidFill>
              </a:rPr>
              <a:t>No prior treatment for metastatic </a:t>
            </a:r>
            <a:r>
              <a:rPr lang="en-US" dirty="0" smtClean="0">
                <a:solidFill>
                  <a:schemeClr val="bg1"/>
                </a:solidFill>
              </a:rPr>
              <a:t>BC</a:t>
            </a:r>
            <a:endParaRPr lang="en-US" dirty="0">
              <a:solidFill>
                <a:schemeClr val="bg1"/>
              </a:solidFill>
            </a:endParaRPr>
          </a:p>
        </p:txBody>
      </p:sp>
      <p:sp>
        <p:nvSpPr>
          <p:cNvPr id="20" name="Line 10"/>
          <p:cNvSpPr>
            <a:spLocks noChangeShapeType="1"/>
          </p:cNvSpPr>
          <p:nvPr/>
        </p:nvSpPr>
        <p:spPr bwMode="auto">
          <a:xfrm>
            <a:off x="3746500" y="3709987"/>
            <a:ext cx="68580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21" name="Line 11"/>
          <p:cNvSpPr>
            <a:spLocks noChangeShapeType="1"/>
          </p:cNvSpPr>
          <p:nvPr/>
        </p:nvSpPr>
        <p:spPr bwMode="auto">
          <a:xfrm flipV="1">
            <a:off x="4432300" y="2979508"/>
            <a:ext cx="0" cy="78127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22" name="Line 12"/>
          <p:cNvSpPr>
            <a:spLocks noChangeShapeType="1"/>
          </p:cNvSpPr>
          <p:nvPr/>
        </p:nvSpPr>
        <p:spPr bwMode="auto">
          <a:xfrm flipV="1">
            <a:off x="4432300" y="3760787"/>
            <a:ext cx="0" cy="66312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23" name="Line 13"/>
          <p:cNvSpPr>
            <a:spLocks noChangeShapeType="1"/>
          </p:cNvSpPr>
          <p:nvPr/>
        </p:nvSpPr>
        <p:spPr bwMode="auto">
          <a:xfrm>
            <a:off x="4432300" y="2979509"/>
            <a:ext cx="381000" cy="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24" name="Line 14"/>
          <p:cNvSpPr>
            <a:spLocks noChangeShapeType="1"/>
          </p:cNvSpPr>
          <p:nvPr/>
        </p:nvSpPr>
        <p:spPr bwMode="auto">
          <a:xfrm>
            <a:off x="4432300" y="4423915"/>
            <a:ext cx="381000" cy="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grpSp>
        <p:nvGrpSpPr>
          <p:cNvPr id="25" name="Group 24"/>
          <p:cNvGrpSpPr>
            <a:grpSpLocks/>
          </p:cNvGrpSpPr>
          <p:nvPr/>
        </p:nvGrpSpPr>
        <p:grpSpPr bwMode="auto">
          <a:xfrm>
            <a:off x="3238500" y="3252787"/>
            <a:ext cx="914400" cy="914400"/>
            <a:chOff x="1872" y="1584"/>
            <a:chExt cx="576" cy="576"/>
          </a:xfrm>
        </p:grpSpPr>
        <p:sp>
          <p:nvSpPr>
            <p:cNvPr id="26" name="Oval 25"/>
            <p:cNvSpPr>
              <a:spLocks noChangeArrowheads="1"/>
            </p:cNvSpPr>
            <p:nvPr/>
          </p:nvSpPr>
          <p:spPr bwMode="auto">
            <a:xfrm>
              <a:off x="1872" y="1584"/>
              <a:ext cx="576" cy="576"/>
            </a:xfrm>
            <a:prstGeom prst="ellipse">
              <a:avLst/>
            </a:prstGeom>
            <a:solidFill>
              <a:srgbClr val="FE701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wrap="none" anchor="ctr"/>
            <a:lstStyle/>
            <a:p>
              <a:pPr>
                <a:defRPr/>
              </a:pPr>
              <a:endParaRPr lang="en-US">
                <a:ea typeface="MS PGothic" charset="0"/>
              </a:endParaRPr>
            </a:p>
          </p:txBody>
        </p:sp>
        <p:sp>
          <p:nvSpPr>
            <p:cNvPr id="27" name="Rectangle 13"/>
            <p:cNvSpPr>
              <a:spLocks noChangeArrowheads="1"/>
            </p:cNvSpPr>
            <p:nvPr/>
          </p:nvSpPr>
          <p:spPr bwMode="auto">
            <a:xfrm>
              <a:off x="1920" y="1632"/>
              <a:ext cx="480"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lIns="0" tIns="0" rIns="0" anchor="ctr"/>
            <a:lstStyle/>
            <a:p>
              <a:pPr algn="ctr">
                <a:defRPr/>
              </a:pPr>
              <a:r>
                <a:rPr lang="en-US" sz="3600" b="1">
                  <a:solidFill>
                    <a:schemeClr val="bg1"/>
                  </a:solidFill>
                  <a:latin typeface="Arial" charset="0"/>
                  <a:ea typeface="MS PGothic" charset="0"/>
                </a:rPr>
                <a:t>R</a:t>
              </a:r>
            </a:p>
          </p:txBody>
        </p:sp>
      </p:grpSp>
      <p:grpSp>
        <p:nvGrpSpPr>
          <p:cNvPr id="28" name="Group 29"/>
          <p:cNvGrpSpPr>
            <a:grpSpLocks/>
          </p:cNvGrpSpPr>
          <p:nvPr/>
        </p:nvGrpSpPr>
        <p:grpSpPr bwMode="auto">
          <a:xfrm>
            <a:off x="4876799" y="4247702"/>
            <a:ext cx="3665301" cy="369265"/>
            <a:chOff x="3072" y="2355"/>
            <a:chExt cx="2618" cy="702"/>
          </a:xfrm>
        </p:grpSpPr>
        <p:sp>
          <p:nvSpPr>
            <p:cNvPr id="29" name="Rectangle 28"/>
            <p:cNvSpPr>
              <a:spLocks noChangeArrowheads="1"/>
            </p:cNvSpPr>
            <p:nvPr/>
          </p:nvSpPr>
          <p:spPr bwMode="auto">
            <a:xfrm>
              <a:off x="3072" y="2355"/>
              <a:ext cx="2544" cy="702"/>
            </a:xfrm>
            <a:prstGeom prst="rect">
              <a:avLst/>
            </a:prstGeom>
            <a:solidFill>
              <a:srgbClr val="58C4F3"/>
            </a:solidFill>
            <a:ln w="12700">
              <a:solidFill>
                <a:schemeClr val="bg1"/>
              </a:solidFill>
              <a:miter lim="800000"/>
              <a:headEnd/>
              <a:tailEnd/>
            </a:ln>
            <a:effectLst>
              <a:outerShdw blurRad="63500" dist="38099" dir="2700000" algn="ctr" rotWithShape="0">
                <a:schemeClr val="tx1">
                  <a:alpha val="39998"/>
                </a:schemeClr>
              </a:outerShdw>
            </a:effectLst>
          </p:spPr>
          <p:txBody>
            <a:bodyPr wrap="none" anchor="ctr"/>
            <a:lstStyle/>
            <a:p>
              <a:pPr>
                <a:defRPr/>
              </a:pPr>
              <a:endParaRPr lang="en-US" b="1">
                <a:solidFill>
                  <a:srgbClr val="000090"/>
                </a:solidFill>
                <a:ea typeface="MS PGothic" charset="0"/>
              </a:endParaRPr>
            </a:p>
          </p:txBody>
        </p:sp>
        <p:sp>
          <p:nvSpPr>
            <p:cNvPr id="30" name="Rectangle 29"/>
            <p:cNvSpPr>
              <a:spLocks noChangeArrowheads="1"/>
            </p:cNvSpPr>
            <p:nvPr/>
          </p:nvSpPr>
          <p:spPr bwMode="auto">
            <a:xfrm>
              <a:off x="3072" y="2355"/>
              <a:ext cx="2618" cy="702"/>
            </a:xfrm>
            <a:prstGeom prst="rect">
              <a:avLst/>
            </a:prstGeom>
            <a:noFill/>
            <a:ln>
              <a:noFill/>
            </a:ln>
            <a:effectLst/>
            <a:extLst>
              <a:ext uri="{909E8E84-426E-40dd-AFC4-6F175D3DCCD1}">
                <a14:hiddenFill xmlns:a14="http://schemas.microsoft.com/office/drawing/2010/main">
                  <a:solidFill>
                    <a:srgbClr val="B7D93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lvl="0" algn="ctr"/>
              <a:r>
                <a:rPr lang="en-US" b="1" dirty="0" err="1">
                  <a:solidFill>
                    <a:srgbClr val="000090"/>
                  </a:solidFill>
                </a:rPr>
                <a:t>Taxane</a:t>
              </a:r>
              <a:r>
                <a:rPr lang="en-US" b="1" dirty="0">
                  <a:solidFill>
                    <a:srgbClr val="000090"/>
                  </a:solidFill>
                </a:rPr>
                <a:t> + </a:t>
              </a:r>
              <a:r>
                <a:rPr lang="en-US" b="1" dirty="0" err="1">
                  <a:solidFill>
                    <a:srgbClr val="000090"/>
                  </a:solidFill>
                </a:rPr>
                <a:t>trastuzumab</a:t>
              </a:r>
              <a:endParaRPr lang="en-US" b="1" dirty="0">
                <a:solidFill>
                  <a:srgbClr val="000090"/>
                </a:solidFill>
              </a:endParaRPr>
            </a:p>
          </p:txBody>
        </p:sp>
      </p:grpSp>
      <p:sp>
        <p:nvSpPr>
          <p:cNvPr id="34" name="Line 13"/>
          <p:cNvSpPr>
            <a:spLocks noChangeShapeType="1"/>
          </p:cNvSpPr>
          <p:nvPr/>
        </p:nvSpPr>
        <p:spPr bwMode="auto">
          <a:xfrm>
            <a:off x="4432300" y="3709987"/>
            <a:ext cx="381000" cy="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Tree>
    <p:extLst>
      <p:ext uri="{BB962C8B-B14F-4D97-AF65-F5344CB8AC3E}">
        <p14:creationId xmlns:p14="http://schemas.microsoft.com/office/powerpoint/2010/main" val="1519192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38648"/>
            <a:ext cx="9144000" cy="1143000"/>
          </a:xfrm>
        </p:spPr>
        <p:txBody>
          <a:bodyPr>
            <a:normAutofit fontScale="90000"/>
          </a:bodyPr>
          <a:lstStyle/>
          <a:p>
            <a:pPr algn="ctr"/>
            <a:r>
              <a:rPr lang="en-US" sz="3200" b="1" dirty="0" smtClean="0">
                <a:solidFill>
                  <a:srgbClr val="FFFFFF"/>
                </a:solidFill>
              </a:rPr>
              <a:t>MODULE 2: Role of Chemotherapy </a:t>
            </a:r>
            <a:br>
              <a:rPr lang="en-US" sz="3200" b="1" dirty="0" smtClean="0">
                <a:solidFill>
                  <a:srgbClr val="FFFFFF"/>
                </a:solidFill>
              </a:rPr>
            </a:br>
            <a:r>
              <a:rPr lang="en-US" sz="3200" b="1" dirty="0" smtClean="0">
                <a:solidFill>
                  <a:srgbClr val="FFFFFF"/>
                </a:solidFill>
              </a:rPr>
              <a:t>for Patients with HER2-Negative </a:t>
            </a:r>
            <a:br>
              <a:rPr lang="en-US" sz="3200" b="1" dirty="0" smtClean="0">
                <a:solidFill>
                  <a:srgbClr val="FFFFFF"/>
                </a:solidFill>
              </a:rPr>
            </a:br>
            <a:r>
              <a:rPr lang="en-US" sz="3200" b="1" dirty="0" smtClean="0">
                <a:solidFill>
                  <a:srgbClr val="FFFFFF"/>
                </a:solidFill>
              </a:rPr>
              <a:t>Metastatic BC</a:t>
            </a:r>
            <a:endParaRPr lang="en-US" sz="3200" b="1" dirty="0">
              <a:solidFill>
                <a:srgbClr val="FFFFFF"/>
              </a:solidFill>
            </a:endParaRPr>
          </a:p>
        </p:txBody>
      </p:sp>
    </p:spTree>
    <p:extLst>
      <p:ext uri="{BB962C8B-B14F-4D97-AF65-F5344CB8AC3E}">
        <p14:creationId xmlns:p14="http://schemas.microsoft.com/office/powerpoint/2010/main" val="26458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7"/>
          <p:cNvSpPr>
            <a:spLocks noGrp="1" noChangeArrowheads="1"/>
          </p:cNvSpPr>
          <p:nvPr>
            <p:ph idx="1"/>
          </p:nvPr>
        </p:nvSpPr>
        <p:spPr/>
        <p:txBody>
          <a:bodyPr/>
          <a:lstStyle/>
          <a:p>
            <a:pPr>
              <a:spcBef>
                <a:spcPts val="1776"/>
              </a:spcBef>
            </a:pPr>
            <a:r>
              <a:rPr lang="en-US" sz="2400" dirty="0"/>
              <a:t>A </a:t>
            </a:r>
            <a:r>
              <a:rPr lang="en-US" sz="2400" dirty="0" smtClean="0"/>
              <a:t>54</a:t>
            </a:r>
            <a:r>
              <a:rPr lang="en-US" sz="2400" dirty="0"/>
              <a:t> </a:t>
            </a:r>
            <a:r>
              <a:rPr lang="en-US" sz="2400" dirty="0" err="1" smtClean="0"/>
              <a:t>yo</a:t>
            </a:r>
            <a:r>
              <a:rPr lang="en-US" sz="2400" dirty="0" smtClean="0"/>
              <a:t> woman diagnosed </a:t>
            </a:r>
            <a:r>
              <a:rPr lang="en-US" sz="2400" dirty="0"/>
              <a:t>with liver </a:t>
            </a:r>
            <a:r>
              <a:rPr lang="en-US" sz="2400" dirty="0" err="1" smtClean="0"/>
              <a:t>mets</a:t>
            </a:r>
            <a:r>
              <a:rPr lang="en-US" sz="2400" dirty="0"/>
              <a:t> </a:t>
            </a:r>
            <a:r>
              <a:rPr lang="en-US" sz="2400" dirty="0" smtClean="0"/>
              <a:t>while </a:t>
            </a:r>
            <a:r>
              <a:rPr lang="en-US" sz="2400" dirty="0"/>
              <a:t>receiving adjuvant AC for </a:t>
            </a:r>
            <a:r>
              <a:rPr lang="en-US" sz="2400" dirty="0" smtClean="0"/>
              <a:t>ER+, HER2-, node+ BC</a:t>
            </a:r>
          </a:p>
          <a:p>
            <a:pPr>
              <a:spcBef>
                <a:spcPts val="1776"/>
              </a:spcBef>
            </a:pPr>
            <a:r>
              <a:rPr lang="en-US" sz="2400" dirty="0" smtClean="0"/>
              <a:t>Receives multiple </a:t>
            </a:r>
            <a:r>
              <a:rPr lang="en-US" sz="2400" dirty="0"/>
              <a:t>lines of </a:t>
            </a:r>
            <a:r>
              <a:rPr lang="en-US" sz="2400" dirty="0" smtClean="0"/>
              <a:t>chemo</a:t>
            </a:r>
            <a:r>
              <a:rPr lang="en-US" sz="2400" dirty="0"/>
              <a:t> </a:t>
            </a:r>
            <a:r>
              <a:rPr lang="en-US" sz="2400" dirty="0" smtClean="0"/>
              <a:t>and </a:t>
            </a:r>
            <a:r>
              <a:rPr lang="en-US" sz="2400" dirty="0"/>
              <a:t>endocrine </a:t>
            </a:r>
            <a:r>
              <a:rPr lang="en-US" sz="2400" dirty="0" smtClean="0"/>
              <a:t>treatment </a:t>
            </a:r>
          </a:p>
          <a:p>
            <a:pPr>
              <a:spcBef>
                <a:spcPts val="1776"/>
              </a:spcBef>
            </a:pPr>
            <a:r>
              <a:rPr lang="en-US" sz="2400" dirty="0" smtClean="0"/>
              <a:t>June 2012: Met </a:t>
            </a:r>
            <a:r>
              <a:rPr lang="en-US" sz="2400" dirty="0"/>
              <a:t>with the </a:t>
            </a:r>
            <a:r>
              <a:rPr lang="en-US" sz="2400" dirty="0" smtClean="0"/>
              <a:t>oncology team </a:t>
            </a:r>
            <a:r>
              <a:rPr lang="en-US" sz="2400" dirty="0"/>
              <a:t>to decide whether to enter a hospice program or </a:t>
            </a:r>
            <a:r>
              <a:rPr lang="en-US" sz="2400" dirty="0" smtClean="0"/>
              <a:t>make another </a:t>
            </a:r>
            <a:r>
              <a:rPr lang="en-US" sz="2400" dirty="0"/>
              <a:t>attempt at </a:t>
            </a:r>
            <a:r>
              <a:rPr lang="en-US" sz="2400" dirty="0" smtClean="0"/>
              <a:t>chemo</a:t>
            </a:r>
          </a:p>
          <a:p>
            <a:pPr>
              <a:spcBef>
                <a:spcPts val="1776"/>
              </a:spcBef>
            </a:pPr>
            <a:r>
              <a:rPr lang="en-US" sz="2400" dirty="0" smtClean="0"/>
              <a:t>Patient hopes </a:t>
            </a:r>
            <a:r>
              <a:rPr lang="en-US" sz="2400" dirty="0"/>
              <a:t>to go </a:t>
            </a:r>
            <a:r>
              <a:rPr lang="en-US" sz="2400" dirty="0" smtClean="0"/>
              <a:t>to Cape </a:t>
            </a:r>
            <a:r>
              <a:rPr lang="en-US" sz="2400" dirty="0"/>
              <a:t>Cod with her family </a:t>
            </a:r>
            <a:r>
              <a:rPr lang="en-US" sz="2400" dirty="0" smtClean="0"/>
              <a:t/>
            </a:r>
            <a:br>
              <a:rPr lang="en-US" sz="2400" dirty="0" smtClean="0"/>
            </a:br>
            <a:r>
              <a:rPr lang="en-US" sz="2400" dirty="0" smtClean="0"/>
              <a:t>for </a:t>
            </a:r>
            <a:r>
              <a:rPr lang="en-US" sz="2400" dirty="0"/>
              <a:t>a vacation</a:t>
            </a:r>
            <a:endParaRPr lang="en-US" sz="2400" dirty="0">
              <a:latin typeface="Arial" charset="0"/>
              <a:ea typeface="ヒラギノ角ゴ Pro W3" charset="0"/>
            </a:endParaRPr>
          </a:p>
        </p:txBody>
      </p:sp>
      <p:sp>
        <p:nvSpPr>
          <p:cNvPr id="2" name="Title 1"/>
          <p:cNvSpPr>
            <a:spLocks noGrp="1"/>
          </p:cNvSpPr>
          <p:nvPr>
            <p:ph type="title"/>
          </p:nvPr>
        </p:nvSpPr>
        <p:spPr/>
        <p:txBody>
          <a:bodyPr/>
          <a:lstStyle/>
          <a:p>
            <a:r>
              <a:rPr lang="en-US" dirty="0">
                <a:solidFill>
                  <a:srgbClr val="E8AF2B"/>
                </a:solidFill>
                <a:latin typeface="Arial" charset="0"/>
                <a:ea typeface="ヒラギノ角ゴ Pro W3" charset="0"/>
                <a:cs typeface="ヒラギノ角ゴ Pro W3" charset="0"/>
              </a:rPr>
              <a:t>Case </a:t>
            </a:r>
            <a:r>
              <a:rPr lang="en-US" dirty="0" smtClean="0">
                <a:solidFill>
                  <a:srgbClr val="E8AF2B"/>
                </a:solidFill>
                <a:latin typeface="Arial" charset="0"/>
                <a:ea typeface="ヒラギノ角ゴ Pro W3" charset="0"/>
                <a:cs typeface="ヒラギノ角ゴ Pro W3" charset="0"/>
              </a:rPr>
              <a:t>(</a:t>
            </a:r>
            <a:r>
              <a:rPr lang="en-US" dirty="0">
                <a:solidFill>
                  <a:srgbClr val="E8AF2B"/>
                </a:solidFill>
                <a:latin typeface="Arial" charset="0"/>
                <a:ea typeface="ヒラギノ角ゴ Pro W3" charset="0"/>
                <a:cs typeface="ヒラギノ角ゴ Pro W3" charset="0"/>
              </a:rPr>
              <a:t>from the practice of </a:t>
            </a:r>
            <a:r>
              <a:rPr lang="en-US" dirty="0" err="1">
                <a:solidFill>
                  <a:srgbClr val="E8AF2B"/>
                </a:solidFill>
                <a:latin typeface="Arial" charset="0"/>
                <a:ea typeface="ヒラギノ角ゴ Pro W3" charset="0"/>
                <a:cs typeface="ヒラギノ角ゴ Pro W3" charset="0"/>
              </a:rPr>
              <a:t>Ms</a:t>
            </a:r>
            <a:r>
              <a:rPr lang="en-US" dirty="0">
                <a:solidFill>
                  <a:srgbClr val="E8AF2B"/>
                </a:solidFill>
                <a:latin typeface="Arial" charset="0"/>
                <a:ea typeface="ヒラギノ角ゴ Pro W3" charset="0"/>
                <a:cs typeface="ヒラギノ角ゴ Pro W3" charset="0"/>
              </a:rPr>
              <a:t> </a:t>
            </a:r>
            <a:r>
              <a:rPr lang="en-US" dirty="0" err="1">
                <a:solidFill>
                  <a:srgbClr val="E8AF2B"/>
                </a:solidFill>
                <a:latin typeface="Arial" charset="0"/>
                <a:ea typeface="ヒラギノ角ゴ Pro W3" charset="0"/>
                <a:cs typeface="ヒラギノ角ゴ Pro W3" charset="0"/>
              </a:rPr>
              <a:t>Litsas</a:t>
            </a:r>
            <a:r>
              <a:rPr lang="en-US" dirty="0">
                <a:solidFill>
                  <a:srgbClr val="E8AF2B"/>
                </a:solidFill>
                <a:latin typeface="Arial" charset="0"/>
                <a:ea typeface="ヒラギノ角ゴ Pro W3" charset="0"/>
                <a:cs typeface="ヒラギノ角ゴ Pro W3" charset="0"/>
              </a:rPr>
              <a:t>)</a:t>
            </a:r>
            <a:endParaRPr lang="en-US" dirty="0">
              <a:solidFill>
                <a:srgbClr val="E8AF2B"/>
              </a:solidFill>
            </a:endParaRPr>
          </a:p>
        </p:txBody>
      </p:sp>
    </p:spTree>
    <p:extLst>
      <p:ext uri="{BB962C8B-B14F-4D97-AF65-F5344CB8AC3E}">
        <p14:creationId xmlns:p14="http://schemas.microsoft.com/office/powerpoint/2010/main" val="289527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9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49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49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116380"/>
            <a:ext cx="7772400" cy="1143000"/>
          </a:xfrm>
        </p:spPr>
        <p:txBody>
          <a:bodyPr>
            <a:noAutofit/>
          </a:bodyPr>
          <a:lstStyle/>
          <a:p>
            <a:pPr algn="ctr"/>
            <a:r>
              <a:rPr lang="en-US" sz="3200" dirty="0" smtClean="0">
                <a:solidFill>
                  <a:srgbClr val="FFFFFF"/>
                </a:solidFill>
              </a:rPr>
              <a:t>Mechanism of action; efficacy and safety data </a:t>
            </a:r>
            <a:r>
              <a:rPr lang="en-US" sz="3200" dirty="0">
                <a:solidFill>
                  <a:srgbClr val="FFFFFF"/>
                </a:solidFill>
              </a:rPr>
              <a:t>with </a:t>
            </a:r>
            <a:r>
              <a:rPr lang="en-US" sz="3200" dirty="0" err="1" smtClean="0">
                <a:solidFill>
                  <a:srgbClr val="FFFFFF"/>
                </a:solidFill>
              </a:rPr>
              <a:t>eribulin</a:t>
            </a:r>
            <a:endParaRPr lang="en-US" sz="3200" dirty="0">
              <a:solidFill>
                <a:srgbClr val="FFFFFF"/>
              </a:solidFill>
            </a:endParaRPr>
          </a:p>
        </p:txBody>
      </p:sp>
    </p:spTree>
    <p:extLst>
      <p:ext uri="{BB962C8B-B14F-4D97-AF65-F5344CB8AC3E}">
        <p14:creationId xmlns:p14="http://schemas.microsoft.com/office/powerpoint/2010/main" val="347157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ribulinIllustration_v2si.png"/>
          <p:cNvPicPr>
            <a:picLocks noChangeAspect="1"/>
          </p:cNvPicPr>
          <p:nvPr/>
        </p:nvPicPr>
        <p:blipFill rotWithShape="1">
          <a:blip r:embed="rId3">
            <a:extLst>
              <a:ext uri="{28A0092B-C50C-407E-A947-70E740481C1C}">
                <a14:useLocalDpi xmlns:a14="http://schemas.microsoft.com/office/drawing/2010/main" val="0"/>
              </a:ext>
            </a:extLst>
          </a:blip>
          <a:srcRect l="14550" t="40623" r="5291" b="2356"/>
          <a:stretch/>
        </p:blipFill>
        <p:spPr>
          <a:xfrm>
            <a:off x="618739" y="2471947"/>
            <a:ext cx="7329714" cy="3910449"/>
          </a:xfrm>
          <a:prstGeom prst="rect">
            <a:avLst/>
          </a:prstGeom>
          <a:effectLst>
            <a:outerShdw blurRad="50800" dist="38100" dir="2700000" algn="tl" rotWithShape="0">
              <a:prstClr val="black">
                <a:alpha val="40000"/>
              </a:prstClr>
            </a:outerShdw>
          </a:effectLst>
        </p:spPr>
      </p:pic>
      <p:sp>
        <p:nvSpPr>
          <p:cNvPr id="4" name="Title 3"/>
          <p:cNvSpPr>
            <a:spLocks noGrp="1"/>
          </p:cNvSpPr>
          <p:nvPr>
            <p:ph type="title"/>
          </p:nvPr>
        </p:nvSpPr>
        <p:spPr/>
        <p:txBody>
          <a:bodyPr/>
          <a:lstStyle/>
          <a:p>
            <a:r>
              <a:rPr lang="en-US" sz="2400" dirty="0">
                <a:solidFill>
                  <a:srgbClr val="E8AF2B"/>
                </a:solidFill>
              </a:rPr>
              <a:t>Mechanism of Action of </a:t>
            </a:r>
            <a:r>
              <a:rPr lang="en-US" sz="2400" dirty="0" err="1" smtClean="0">
                <a:solidFill>
                  <a:srgbClr val="E8AF2B"/>
                </a:solidFill>
              </a:rPr>
              <a:t>Eribulin</a:t>
            </a:r>
            <a:endParaRPr lang="en-US" dirty="0">
              <a:solidFill>
                <a:srgbClr val="E8AF2B"/>
              </a:solidFill>
            </a:endParaRPr>
          </a:p>
        </p:txBody>
      </p:sp>
      <p:sp>
        <p:nvSpPr>
          <p:cNvPr id="6" name="TextBox 5"/>
          <p:cNvSpPr txBox="1"/>
          <p:nvPr/>
        </p:nvSpPr>
        <p:spPr>
          <a:xfrm>
            <a:off x="2644653" y="2652936"/>
            <a:ext cx="1013834" cy="338554"/>
          </a:xfrm>
          <a:prstGeom prst="rect">
            <a:avLst/>
          </a:prstGeom>
          <a:solidFill>
            <a:srgbClr val="005796"/>
          </a:solidFill>
          <a:ln w="28575" cmpd="sng">
            <a:solidFill>
              <a:srgbClr val="FFFF00"/>
            </a:solidFill>
          </a:ln>
        </p:spPr>
        <p:txBody>
          <a:bodyPr wrap="square" rtlCol="0">
            <a:spAutoFit/>
          </a:bodyPr>
          <a:lstStyle/>
          <a:p>
            <a:pPr algn="ctr"/>
            <a:r>
              <a:rPr lang="en-US" sz="1600" dirty="0" err="1">
                <a:latin typeface="Arial"/>
              </a:rPr>
              <a:t>Eribulin</a:t>
            </a:r>
            <a:endParaRPr lang="en-US" sz="1600" b="1" dirty="0">
              <a:latin typeface="Arial"/>
            </a:endParaRPr>
          </a:p>
        </p:txBody>
      </p:sp>
      <p:grpSp>
        <p:nvGrpSpPr>
          <p:cNvPr id="25" name="Group 24"/>
          <p:cNvGrpSpPr/>
          <p:nvPr/>
        </p:nvGrpSpPr>
        <p:grpSpPr>
          <a:xfrm>
            <a:off x="3917207" y="2595059"/>
            <a:ext cx="368589" cy="368589"/>
            <a:chOff x="4995816" y="2909058"/>
            <a:chExt cx="368589" cy="368589"/>
          </a:xfrm>
        </p:grpSpPr>
        <p:sp>
          <p:nvSpPr>
            <p:cNvPr id="24" name="Oval 23"/>
            <p:cNvSpPr/>
            <p:nvPr/>
          </p:nvSpPr>
          <p:spPr bwMode="auto">
            <a:xfrm>
              <a:off x="4995816" y="2909058"/>
              <a:ext cx="368589" cy="368589"/>
            </a:xfrm>
            <a:prstGeom prst="ellipse">
              <a:avLst/>
            </a:prstGeom>
            <a:solidFill>
              <a:srgbClr val="005796"/>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Times" charset="0"/>
              </a:endParaRPr>
            </a:p>
          </p:txBody>
        </p:sp>
        <p:sp>
          <p:nvSpPr>
            <p:cNvPr id="8" name="TextBox 7"/>
            <p:cNvSpPr txBox="1"/>
            <p:nvPr/>
          </p:nvSpPr>
          <p:spPr>
            <a:xfrm>
              <a:off x="5008658" y="2909058"/>
              <a:ext cx="307771" cy="338554"/>
            </a:xfrm>
            <a:prstGeom prst="rect">
              <a:avLst/>
            </a:prstGeom>
            <a:noFill/>
            <a:ln>
              <a:noFill/>
            </a:ln>
          </p:spPr>
          <p:txBody>
            <a:bodyPr wrap="square" rtlCol="0">
              <a:spAutoFit/>
            </a:bodyPr>
            <a:lstStyle/>
            <a:p>
              <a:pPr algn="ctr"/>
              <a:r>
                <a:rPr lang="en-US" sz="1600" b="1" dirty="0" smtClean="0">
                  <a:latin typeface="Arial"/>
                </a:rPr>
                <a:t>1</a:t>
              </a:r>
              <a:endParaRPr lang="en-US" sz="1600" b="1" dirty="0">
                <a:latin typeface="Arial"/>
              </a:endParaRPr>
            </a:p>
          </p:txBody>
        </p:sp>
      </p:grpSp>
      <p:sp>
        <p:nvSpPr>
          <p:cNvPr id="9" name="TextBox 8"/>
          <p:cNvSpPr txBox="1"/>
          <p:nvPr/>
        </p:nvSpPr>
        <p:spPr>
          <a:xfrm>
            <a:off x="4237820" y="2471948"/>
            <a:ext cx="2373039" cy="584776"/>
          </a:xfrm>
          <a:prstGeom prst="rect">
            <a:avLst/>
          </a:prstGeom>
          <a:noFill/>
        </p:spPr>
        <p:txBody>
          <a:bodyPr wrap="square" rtlCol="0">
            <a:spAutoFit/>
          </a:bodyPr>
          <a:lstStyle/>
          <a:p>
            <a:r>
              <a:rPr lang="en-US" sz="1600" dirty="0" err="1" smtClean="0">
                <a:latin typeface="Arial"/>
              </a:rPr>
              <a:t>Eribulin</a:t>
            </a:r>
            <a:r>
              <a:rPr lang="en-US" sz="1600" dirty="0" smtClean="0">
                <a:latin typeface="Arial"/>
              </a:rPr>
              <a:t> </a:t>
            </a:r>
            <a:r>
              <a:rPr lang="en-US" sz="1600" i="1" u="sng" dirty="0" smtClean="0">
                <a:latin typeface="Arial"/>
              </a:rPr>
              <a:t>inhibits </a:t>
            </a:r>
            <a:r>
              <a:rPr lang="en-US" sz="1600" dirty="0" smtClean="0">
                <a:latin typeface="Arial"/>
              </a:rPr>
              <a:t>microtubule growth </a:t>
            </a:r>
            <a:endParaRPr lang="en-US" sz="1600" dirty="0">
              <a:latin typeface="Arial"/>
            </a:endParaRPr>
          </a:p>
        </p:txBody>
      </p:sp>
      <p:sp>
        <p:nvSpPr>
          <p:cNvPr id="11" name="TextBox 10"/>
          <p:cNvSpPr txBox="1"/>
          <p:nvPr/>
        </p:nvSpPr>
        <p:spPr>
          <a:xfrm>
            <a:off x="3595818" y="3154960"/>
            <a:ext cx="1284003" cy="461665"/>
          </a:xfrm>
          <a:prstGeom prst="rect">
            <a:avLst/>
          </a:prstGeom>
          <a:noFill/>
        </p:spPr>
        <p:txBody>
          <a:bodyPr wrap="square" rtlCol="0">
            <a:spAutoFit/>
          </a:bodyPr>
          <a:lstStyle/>
          <a:p>
            <a:r>
              <a:rPr lang="en-US" sz="1200" i="1" dirty="0" smtClean="0">
                <a:latin typeface="Arial"/>
              </a:rPr>
              <a:t>Tubulin</a:t>
            </a:r>
            <a:br>
              <a:rPr lang="en-US" sz="1200" i="1" dirty="0" smtClean="0">
                <a:latin typeface="Arial"/>
              </a:rPr>
            </a:br>
            <a:r>
              <a:rPr lang="en-US" sz="1200" i="1" dirty="0" smtClean="0">
                <a:latin typeface="Arial"/>
              </a:rPr>
              <a:t>polymerization</a:t>
            </a:r>
            <a:endParaRPr lang="en-US" sz="1200" i="1" dirty="0">
              <a:latin typeface="Arial"/>
            </a:endParaRPr>
          </a:p>
        </p:txBody>
      </p:sp>
      <p:sp>
        <p:nvSpPr>
          <p:cNvPr id="12" name="TextBox 11"/>
          <p:cNvSpPr txBox="1"/>
          <p:nvPr/>
        </p:nvSpPr>
        <p:spPr>
          <a:xfrm>
            <a:off x="5070613" y="3430904"/>
            <a:ext cx="2373039" cy="830997"/>
          </a:xfrm>
          <a:prstGeom prst="rect">
            <a:avLst/>
          </a:prstGeom>
          <a:noFill/>
        </p:spPr>
        <p:txBody>
          <a:bodyPr wrap="square" rtlCol="0">
            <a:spAutoFit/>
          </a:bodyPr>
          <a:lstStyle/>
          <a:p>
            <a:r>
              <a:rPr lang="en-US" sz="1600" dirty="0" err="1" smtClean="0">
                <a:latin typeface="Arial"/>
              </a:rPr>
              <a:t>Eribulin</a:t>
            </a:r>
            <a:r>
              <a:rPr lang="en-US" sz="1600" dirty="0" smtClean="0">
                <a:latin typeface="Arial"/>
              </a:rPr>
              <a:t> </a:t>
            </a:r>
            <a:r>
              <a:rPr lang="en-US" sz="1600" i="1" u="sng" dirty="0" smtClean="0">
                <a:latin typeface="Arial"/>
              </a:rPr>
              <a:t>causes </a:t>
            </a:r>
            <a:r>
              <a:rPr lang="en-US" sz="1600" dirty="0" smtClean="0">
                <a:latin typeface="Arial"/>
              </a:rPr>
              <a:t>nonproductive tubulin aggregates</a:t>
            </a:r>
            <a:endParaRPr lang="en-US" sz="1600" dirty="0">
              <a:latin typeface="Arial"/>
            </a:endParaRPr>
          </a:p>
        </p:txBody>
      </p:sp>
      <p:sp>
        <p:nvSpPr>
          <p:cNvPr id="13" name="TextBox 12"/>
          <p:cNvSpPr txBox="1"/>
          <p:nvPr/>
        </p:nvSpPr>
        <p:spPr>
          <a:xfrm>
            <a:off x="3321870" y="5541943"/>
            <a:ext cx="2373039" cy="584776"/>
          </a:xfrm>
          <a:prstGeom prst="rect">
            <a:avLst/>
          </a:prstGeom>
          <a:noFill/>
        </p:spPr>
        <p:txBody>
          <a:bodyPr wrap="square" rtlCol="0">
            <a:spAutoFit/>
          </a:bodyPr>
          <a:lstStyle/>
          <a:p>
            <a:r>
              <a:rPr lang="en-US" sz="1600" dirty="0" err="1" smtClean="0">
                <a:latin typeface="Arial"/>
              </a:rPr>
              <a:t>Eribulin</a:t>
            </a:r>
            <a:r>
              <a:rPr lang="en-US" sz="1600" dirty="0" smtClean="0">
                <a:latin typeface="Arial"/>
              </a:rPr>
              <a:t> has </a:t>
            </a:r>
            <a:r>
              <a:rPr lang="en-US" sz="1600" i="1" u="sng" dirty="0" smtClean="0">
                <a:latin typeface="Arial"/>
              </a:rPr>
              <a:t>no effect </a:t>
            </a:r>
            <a:r>
              <a:rPr lang="en-US" sz="1600" dirty="0" smtClean="0">
                <a:latin typeface="Arial"/>
              </a:rPr>
              <a:t>on microtubule shortening</a:t>
            </a:r>
            <a:endParaRPr lang="en-US" sz="1600" dirty="0">
              <a:latin typeface="Arial"/>
            </a:endParaRPr>
          </a:p>
        </p:txBody>
      </p:sp>
      <p:sp>
        <p:nvSpPr>
          <p:cNvPr id="15" name="TextBox 14"/>
          <p:cNvSpPr txBox="1"/>
          <p:nvPr/>
        </p:nvSpPr>
        <p:spPr>
          <a:xfrm>
            <a:off x="2163430" y="3418594"/>
            <a:ext cx="1069540" cy="427809"/>
          </a:xfrm>
          <a:prstGeom prst="rect">
            <a:avLst/>
          </a:prstGeom>
          <a:solidFill>
            <a:srgbClr val="75BF3C"/>
          </a:solidFill>
        </p:spPr>
        <p:txBody>
          <a:bodyPr wrap="square" rtlCol="0">
            <a:spAutoFit/>
          </a:bodyPr>
          <a:lstStyle/>
          <a:p>
            <a:pPr algn="ctr">
              <a:lnSpc>
                <a:spcPct val="90000"/>
              </a:lnSpc>
            </a:pPr>
            <a:r>
              <a:rPr lang="en-US" sz="1200" b="1" dirty="0" smtClean="0">
                <a:solidFill>
                  <a:schemeClr val="accent1">
                    <a:lumMod val="10000"/>
                  </a:schemeClr>
                </a:solidFill>
                <a:latin typeface="Arial"/>
              </a:rPr>
              <a:t>Growing microtubule</a:t>
            </a:r>
            <a:endParaRPr lang="en-US" sz="1200" b="1" dirty="0">
              <a:solidFill>
                <a:schemeClr val="accent1">
                  <a:lumMod val="10000"/>
                </a:schemeClr>
              </a:solidFill>
              <a:latin typeface="Arial"/>
            </a:endParaRPr>
          </a:p>
        </p:txBody>
      </p:sp>
      <p:sp>
        <p:nvSpPr>
          <p:cNvPr id="16" name="TextBox 15"/>
          <p:cNvSpPr txBox="1"/>
          <p:nvPr/>
        </p:nvSpPr>
        <p:spPr>
          <a:xfrm>
            <a:off x="5614365" y="4505650"/>
            <a:ext cx="1013834" cy="292388"/>
          </a:xfrm>
          <a:prstGeom prst="rect">
            <a:avLst/>
          </a:prstGeom>
          <a:noFill/>
        </p:spPr>
        <p:txBody>
          <a:bodyPr wrap="square" rtlCol="0">
            <a:spAutoFit/>
          </a:bodyPr>
          <a:lstStyle/>
          <a:p>
            <a:pPr algn="ctr"/>
            <a:r>
              <a:rPr lang="en-US" sz="1300" dirty="0" err="1">
                <a:latin typeface="Arial"/>
              </a:rPr>
              <a:t>Eribulin</a:t>
            </a:r>
            <a:endParaRPr lang="en-US" sz="1300" b="1" dirty="0">
              <a:latin typeface="Arial"/>
            </a:endParaRPr>
          </a:p>
        </p:txBody>
      </p:sp>
      <p:sp>
        <p:nvSpPr>
          <p:cNvPr id="17" name="TextBox 16"/>
          <p:cNvSpPr txBox="1"/>
          <p:nvPr/>
        </p:nvSpPr>
        <p:spPr>
          <a:xfrm>
            <a:off x="5692352" y="5279855"/>
            <a:ext cx="1013834" cy="292388"/>
          </a:xfrm>
          <a:prstGeom prst="rect">
            <a:avLst/>
          </a:prstGeom>
          <a:noFill/>
        </p:spPr>
        <p:txBody>
          <a:bodyPr wrap="square" rtlCol="0">
            <a:spAutoFit/>
          </a:bodyPr>
          <a:lstStyle/>
          <a:p>
            <a:pPr algn="ctr"/>
            <a:r>
              <a:rPr lang="en-US" sz="1300" dirty="0" err="1">
                <a:latin typeface="Arial"/>
              </a:rPr>
              <a:t>Eribulin</a:t>
            </a:r>
            <a:endParaRPr lang="en-US" sz="1300" b="1" dirty="0">
              <a:latin typeface="Arial"/>
            </a:endParaRPr>
          </a:p>
        </p:txBody>
      </p:sp>
      <p:sp>
        <p:nvSpPr>
          <p:cNvPr id="19" name="TextBox 18"/>
          <p:cNvSpPr txBox="1"/>
          <p:nvPr/>
        </p:nvSpPr>
        <p:spPr>
          <a:xfrm>
            <a:off x="507414" y="1484805"/>
            <a:ext cx="7950786" cy="769441"/>
          </a:xfrm>
          <a:prstGeom prst="rect">
            <a:avLst/>
          </a:prstGeom>
          <a:noFill/>
        </p:spPr>
        <p:txBody>
          <a:bodyPr wrap="square" rtlCol="0">
            <a:spAutoFit/>
          </a:bodyPr>
          <a:lstStyle/>
          <a:p>
            <a:r>
              <a:rPr lang="en-US" sz="2200" b="1" dirty="0" smtClean="0">
                <a:solidFill>
                  <a:srgbClr val="FFFFFF"/>
                </a:solidFill>
                <a:latin typeface="Arial"/>
              </a:rPr>
              <a:t>Eribulin, which is derived from a sea sponge, works by inhibiting microtubules – the scaffolding of cancer cells.</a:t>
            </a:r>
          </a:p>
        </p:txBody>
      </p:sp>
      <p:sp>
        <p:nvSpPr>
          <p:cNvPr id="20" name="TextBox 19"/>
          <p:cNvSpPr txBox="1"/>
          <p:nvPr/>
        </p:nvSpPr>
        <p:spPr>
          <a:xfrm>
            <a:off x="1628660" y="5302638"/>
            <a:ext cx="1069540" cy="427809"/>
          </a:xfrm>
          <a:prstGeom prst="rect">
            <a:avLst/>
          </a:prstGeom>
          <a:solidFill>
            <a:srgbClr val="75BF3C"/>
          </a:solidFill>
        </p:spPr>
        <p:txBody>
          <a:bodyPr wrap="square" rtlCol="0">
            <a:spAutoFit/>
          </a:bodyPr>
          <a:lstStyle/>
          <a:p>
            <a:pPr algn="ctr">
              <a:lnSpc>
                <a:spcPct val="90000"/>
              </a:lnSpc>
            </a:pPr>
            <a:r>
              <a:rPr lang="en-US" sz="1200" b="1" dirty="0">
                <a:solidFill>
                  <a:schemeClr val="accent1">
                    <a:lumMod val="10000"/>
                  </a:schemeClr>
                </a:solidFill>
                <a:latin typeface="Arial"/>
              </a:rPr>
              <a:t>Shortening microtubule</a:t>
            </a:r>
          </a:p>
        </p:txBody>
      </p:sp>
      <p:sp>
        <p:nvSpPr>
          <p:cNvPr id="21" name="TextBox 20"/>
          <p:cNvSpPr txBox="1"/>
          <p:nvPr/>
        </p:nvSpPr>
        <p:spPr>
          <a:xfrm>
            <a:off x="6027209" y="5954587"/>
            <a:ext cx="1643053" cy="427809"/>
          </a:xfrm>
          <a:prstGeom prst="rect">
            <a:avLst/>
          </a:prstGeom>
          <a:solidFill>
            <a:srgbClr val="75BF3C"/>
          </a:solidFill>
        </p:spPr>
        <p:txBody>
          <a:bodyPr wrap="square" rtlCol="0">
            <a:spAutoFit/>
          </a:bodyPr>
          <a:lstStyle/>
          <a:p>
            <a:pPr algn="ctr">
              <a:lnSpc>
                <a:spcPct val="90000"/>
              </a:lnSpc>
            </a:pPr>
            <a:r>
              <a:rPr lang="en-US" sz="1200" b="1" dirty="0" smtClean="0">
                <a:solidFill>
                  <a:schemeClr val="accent1">
                    <a:lumMod val="10000"/>
                  </a:schemeClr>
                </a:solidFill>
                <a:latin typeface="Arial"/>
              </a:rPr>
              <a:t>Nonproductive tubulin </a:t>
            </a:r>
            <a:r>
              <a:rPr lang="en-US" sz="1200" b="1" dirty="0">
                <a:solidFill>
                  <a:schemeClr val="accent1">
                    <a:lumMod val="10000"/>
                  </a:schemeClr>
                </a:solidFill>
              </a:rPr>
              <a:t>aggregate</a:t>
            </a:r>
            <a:endParaRPr lang="en-US" sz="1200" b="1" dirty="0">
              <a:solidFill>
                <a:schemeClr val="accent1">
                  <a:lumMod val="10000"/>
                </a:schemeClr>
              </a:solidFill>
              <a:latin typeface="Arial"/>
            </a:endParaRPr>
          </a:p>
        </p:txBody>
      </p:sp>
      <p:sp>
        <p:nvSpPr>
          <p:cNvPr id="22" name="TextBox 21"/>
          <p:cNvSpPr txBox="1"/>
          <p:nvPr/>
        </p:nvSpPr>
        <p:spPr>
          <a:xfrm>
            <a:off x="4050999" y="5071805"/>
            <a:ext cx="1464280" cy="461665"/>
          </a:xfrm>
          <a:prstGeom prst="rect">
            <a:avLst/>
          </a:prstGeom>
          <a:noFill/>
        </p:spPr>
        <p:txBody>
          <a:bodyPr wrap="square" rtlCol="0">
            <a:spAutoFit/>
          </a:bodyPr>
          <a:lstStyle/>
          <a:p>
            <a:r>
              <a:rPr lang="en-US" sz="1200" i="1" dirty="0" smtClean="0">
                <a:latin typeface="Arial"/>
              </a:rPr>
              <a:t>Tubulin</a:t>
            </a:r>
            <a:br>
              <a:rPr lang="en-US" sz="1200" i="1" dirty="0" smtClean="0">
                <a:latin typeface="Arial"/>
              </a:rPr>
            </a:br>
            <a:r>
              <a:rPr lang="en-US" sz="1200" i="1" dirty="0" err="1" smtClean="0">
                <a:latin typeface="Arial"/>
              </a:rPr>
              <a:t>depolymerization</a:t>
            </a:r>
            <a:endParaRPr lang="en-US" sz="1200" i="1" dirty="0">
              <a:latin typeface="Arial"/>
            </a:endParaRPr>
          </a:p>
        </p:txBody>
      </p:sp>
      <p:sp>
        <p:nvSpPr>
          <p:cNvPr id="23" name="TextBox 22"/>
          <p:cNvSpPr txBox="1"/>
          <p:nvPr/>
        </p:nvSpPr>
        <p:spPr>
          <a:xfrm>
            <a:off x="1316711" y="4394250"/>
            <a:ext cx="1069540" cy="492443"/>
          </a:xfrm>
          <a:prstGeom prst="rect">
            <a:avLst/>
          </a:prstGeom>
          <a:noFill/>
        </p:spPr>
        <p:txBody>
          <a:bodyPr wrap="square" rtlCol="0">
            <a:spAutoFit/>
          </a:bodyPr>
          <a:lstStyle/>
          <a:p>
            <a:pPr algn="ctr"/>
            <a:r>
              <a:rPr lang="en-US" sz="1300" b="1" dirty="0" smtClean="0">
                <a:solidFill>
                  <a:srgbClr val="FFFFFF"/>
                </a:solidFill>
                <a:latin typeface="Arial"/>
              </a:rPr>
              <a:t>Spindle Pole</a:t>
            </a:r>
            <a:endParaRPr lang="en-US" sz="1300" b="1" dirty="0">
              <a:solidFill>
                <a:srgbClr val="FFFFFF"/>
              </a:solidFill>
              <a:latin typeface="Arial"/>
            </a:endParaRPr>
          </a:p>
        </p:txBody>
      </p:sp>
      <p:grpSp>
        <p:nvGrpSpPr>
          <p:cNvPr id="26" name="Group 25"/>
          <p:cNvGrpSpPr/>
          <p:nvPr/>
        </p:nvGrpSpPr>
        <p:grpSpPr>
          <a:xfrm>
            <a:off x="3048675" y="5302638"/>
            <a:ext cx="368589" cy="368589"/>
            <a:chOff x="4995816" y="2909058"/>
            <a:chExt cx="368589" cy="368589"/>
          </a:xfrm>
        </p:grpSpPr>
        <p:sp>
          <p:nvSpPr>
            <p:cNvPr id="27" name="Oval 26"/>
            <p:cNvSpPr/>
            <p:nvPr/>
          </p:nvSpPr>
          <p:spPr bwMode="auto">
            <a:xfrm>
              <a:off x="4995816" y="2909058"/>
              <a:ext cx="368589" cy="368589"/>
            </a:xfrm>
            <a:prstGeom prst="ellipse">
              <a:avLst/>
            </a:prstGeom>
            <a:solidFill>
              <a:srgbClr val="005796"/>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Times" charset="0"/>
              </a:endParaRPr>
            </a:p>
          </p:txBody>
        </p:sp>
        <p:sp>
          <p:nvSpPr>
            <p:cNvPr id="28" name="TextBox 27"/>
            <p:cNvSpPr txBox="1"/>
            <p:nvPr/>
          </p:nvSpPr>
          <p:spPr>
            <a:xfrm>
              <a:off x="5008658" y="2909058"/>
              <a:ext cx="307771" cy="338554"/>
            </a:xfrm>
            <a:prstGeom prst="rect">
              <a:avLst/>
            </a:prstGeom>
            <a:noFill/>
            <a:ln>
              <a:noFill/>
            </a:ln>
          </p:spPr>
          <p:txBody>
            <a:bodyPr wrap="square" rtlCol="0">
              <a:spAutoFit/>
            </a:bodyPr>
            <a:lstStyle/>
            <a:p>
              <a:pPr algn="ctr"/>
              <a:r>
                <a:rPr lang="en-US" sz="1600" b="1" dirty="0" smtClean="0">
                  <a:latin typeface="Arial"/>
                </a:rPr>
                <a:t>2</a:t>
              </a:r>
              <a:endParaRPr lang="en-US" sz="1600" b="1" dirty="0">
                <a:latin typeface="Arial"/>
              </a:endParaRPr>
            </a:p>
          </p:txBody>
        </p:sp>
      </p:grpSp>
      <p:grpSp>
        <p:nvGrpSpPr>
          <p:cNvPr id="29" name="Group 28"/>
          <p:cNvGrpSpPr/>
          <p:nvPr/>
        </p:nvGrpSpPr>
        <p:grpSpPr>
          <a:xfrm>
            <a:off x="4656395" y="3616625"/>
            <a:ext cx="368589" cy="368589"/>
            <a:chOff x="4995816" y="2909058"/>
            <a:chExt cx="368589" cy="368589"/>
          </a:xfrm>
        </p:grpSpPr>
        <p:sp>
          <p:nvSpPr>
            <p:cNvPr id="30" name="Oval 29"/>
            <p:cNvSpPr/>
            <p:nvPr/>
          </p:nvSpPr>
          <p:spPr bwMode="auto">
            <a:xfrm>
              <a:off x="4995816" y="2909058"/>
              <a:ext cx="368589" cy="368589"/>
            </a:xfrm>
            <a:prstGeom prst="ellipse">
              <a:avLst/>
            </a:prstGeom>
            <a:solidFill>
              <a:srgbClr val="005796"/>
            </a:solidFill>
            <a:ln w="2857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latin typeface="Times" charset="0"/>
              </a:endParaRPr>
            </a:p>
          </p:txBody>
        </p:sp>
        <p:sp>
          <p:nvSpPr>
            <p:cNvPr id="31" name="TextBox 30"/>
            <p:cNvSpPr txBox="1"/>
            <p:nvPr/>
          </p:nvSpPr>
          <p:spPr>
            <a:xfrm>
              <a:off x="5008658" y="2909058"/>
              <a:ext cx="307771" cy="338554"/>
            </a:xfrm>
            <a:prstGeom prst="rect">
              <a:avLst/>
            </a:prstGeom>
            <a:noFill/>
            <a:ln>
              <a:noFill/>
            </a:ln>
          </p:spPr>
          <p:txBody>
            <a:bodyPr wrap="square" rtlCol="0">
              <a:spAutoFit/>
            </a:bodyPr>
            <a:lstStyle/>
            <a:p>
              <a:pPr algn="ctr"/>
              <a:r>
                <a:rPr lang="en-US" sz="1600" b="1" dirty="0">
                  <a:latin typeface="Arial"/>
                </a:rPr>
                <a:t>3</a:t>
              </a:r>
            </a:p>
          </p:txBody>
        </p:sp>
      </p:grpSp>
      <p:cxnSp>
        <p:nvCxnSpPr>
          <p:cNvPr id="33" name="Straight Connector 32"/>
          <p:cNvCxnSpPr/>
          <p:nvPr/>
        </p:nvCxnSpPr>
        <p:spPr bwMode="auto">
          <a:xfrm>
            <a:off x="3232970" y="2991490"/>
            <a:ext cx="184294" cy="625135"/>
          </a:xfrm>
          <a:prstGeom prst="line">
            <a:avLst/>
          </a:prstGeom>
          <a:solidFill>
            <a:schemeClr val="accent1"/>
          </a:solidFill>
          <a:ln w="38100" cap="flat" cmpd="sng" algn="ctr">
            <a:solidFill>
              <a:srgbClr val="FFFF00"/>
            </a:solidFill>
            <a:prstDash val="solid"/>
            <a:round/>
            <a:headEnd type="none" w="med" len="med"/>
            <a:tailEnd type="none" w="med" len="med"/>
          </a:ln>
          <a:effectLst/>
        </p:spPr>
      </p:cxnSp>
      <p:cxnSp>
        <p:nvCxnSpPr>
          <p:cNvPr id="35" name="Straight Connector 34"/>
          <p:cNvCxnSpPr/>
          <p:nvPr/>
        </p:nvCxnSpPr>
        <p:spPr bwMode="auto">
          <a:xfrm flipH="1">
            <a:off x="3300507" y="3566859"/>
            <a:ext cx="275655" cy="99532"/>
          </a:xfrm>
          <a:prstGeom prst="line">
            <a:avLst/>
          </a:prstGeom>
          <a:solidFill>
            <a:schemeClr val="accent1"/>
          </a:solidFill>
          <a:ln w="38100" cap="flat" cmpd="sng" algn="ctr">
            <a:solidFill>
              <a:srgbClr val="FFFF00"/>
            </a:solidFill>
            <a:prstDash val="solid"/>
            <a:round/>
            <a:headEnd type="none" w="med" len="med"/>
            <a:tailEnd type="none" w="med" len="med"/>
          </a:ln>
          <a:effectLst/>
        </p:spPr>
      </p:cxnSp>
      <p:sp>
        <p:nvSpPr>
          <p:cNvPr id="39" name="TextBox 38"/>
          <p:cNvSpPr txBox="1"/>
          <p:nvPr/>
        </p:nvSpPr>
        <p:spPr>
          <a:xfrm>
            <a:off x="507413" y="6421994"/>
            <a:ext cx="6263954" cy="338554"/>
          </a:xfrm>
          <a:prstGeom prst="rect">
            <a:avLst/>
          </a:prstGeom>
          <a:noFill/>
        </p:spPr>
        <p:txBody>
          <a:bodyPr wrap="none" rtlCol="0">
            <a:spAutoFit/>
          </a:bodyPr>
          <a:lstStyle/>
          <a:p>
            <a:r>
              <a:rPr lang="en-US" sz="1600" dirty="0" smtClean="0">
                <a:solidFill>
                  <a:srgbClr val="FFFFFF"/>
                </a:solidFill>
                <a:latin typeface="Arial"/>
              </a:rPr>
              <a:t>Adapted from Jordan MA et al. </a:t>
            </a:r>
            <a:r>
              <a:rPr lang="en-US" sz="1600" i="1" dirty="0" err="1" smtClean="0">
                <a:solidFill>
                  <a:srgbClr val="FFFFFF"/>
                </a:solidFill>
                <a:latin typeface="Arial"/>
              </a:rPr>
              <a:t>Mol</a:t>
            </a:r>
            <a:r>
              <a:rPr lang="en-US" sz="1600" i="1" dirty="0" smtClean="0">
                <a:solidFill>
                  <a:srgbClr val="FFFFFF"/>
                </a:solidFill>
                <a:latin typeface="Arial"/>
              </a:rPr>
              <a:t> Cancer </a:t>
            </a:r>
            <a:r>
              <a:rPr lang="en-US" sz="1600" i="1" dirty="0" err="1" smtClean="0">
                <a:solidFill>
                  <a:srgbClr val="FFFFFF"/>
                </a:solidFill>
                <a:latin typeface="Arial"/>
              </a:rPr>
              <a:t>Ther</a:t>
            </a:r>
            <a:r>
              <a:rPr lang="en-US" sz="1600" i="1" dirty="0" smtClean="0">
                <a:solidFill>
                  <a:srgbClr val="FFFFFF"/>
                </a:solidFill>
                <a:latin typeface="Arial"/>
              </a:rPr>
              <a:t> </a:t>
            </a:r>
            <a:r>
              <a:rPr lang="en-US" sz="1600" dirty="0" smtClean="0">
                <a:solidFill>
                  <a:srgbClr val="FFFFFF"/>
                </a:solidFill>
                <a:latin typeface="Arial"/>
              </a:rPr>
              <a:t>2005;4:1086-1095.</a:t>
            </a:r>
            <a:endParaRPr lang="en-US" sz="1600" dirty="0">
              <a:solidFill>
                <a:srgbClr val="FFFFFF"/>
              </a:solidFill>
              <a:latin typeface="Arial"/>
            </a:endParaRPr>
          </a:p>
        </p:txBody>
      </p:sp>
    </p:spTree>
    <p:extLst>
      <p:ext uri="{BB962C8B-B14F-4D97-AF65-F5344CB8AC3E}">
        <p14:creationId xmlns:p14="http://schemas.microsoft.com/office/powerpoint/2010/main" val="3636085319"/>
      </p:ext>
    </p:extLst>
  </p:cSld>
  <p:clrMapOvr>
    <a:masterClrMapping/>
  </p:clrMapOvr>
  <p:transition xmlns:p14="http://schemas.microsoft.com/office/powerpoint/2010/mai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4-25 at 2.28.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559" y="1043129"/>
            <a:ext cx="8458200" cy="4358874"/>
          </a:xfrm>
          <a:prstGeom prst="rect">
            <a:avLst/>
          </a:prstGeom>
          <a:effectLst>
            <a:outerShdw blurRad="50800" dist="38100" dir="2700000" algn="tl" rotWithShape="0">
              <a:prstClr val="black">
                <a:alpha val="40000"/>
              </a:prstClr>
            </a:outerShdw>
          </a:effectLst>
        </p:spPr>
      </p:pic>
      <p:sp>
        <p:nvSpPr>
          <p:cNvPr id="6" name="TextBox 21"/>
          <p:cNvSpPr txBox="1">
            <a:spLocks noChangeArrowheads="1"/>
          </p:cNvSpPr>
          <p:nvPr/>
        </p:nvSpPr>
        <p:spPr bwMode="auto">
          <a:xfrm>
            <a:off x="0" y="6428372"/>
            <a:ext cx="8749134"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tIns="91440" bIns="9144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5000"/>
              </a:lnSpc>
            </a:pPr>
            <a:r>
              <a:rPr lang="en-US" sz="1600" dirty="0" smtClean="0">
                <a:solidFill>
                  <a:srgbClr val="FFFFFF"/>
                </a:solidFill>
              </a:rPr>
              <a:t>Cortes J et </a:t>
            </a:r>
            <a:r>
              <a:rPr lang="en-US" sz="1600" dirty="0">
                <a:solidFill>
                  <a:srgbClr val="FFFFFF"/>
                </a:solidFill>
              </a:rPr>
              <a:t>al. </a:t>
            </a:r>
            <a:r>
              <a:rPr lang="en-US" sz="1600" i="1" dirty="0" smtClean="0">
                <a:solidFill>
                  <a:srgbClr val="FFFFFF"/>
                </a:solidFill>
              </a:rPr>
              <a:t>Lancet </a:t>
            </a:r>
            <a:r>
              <a:rPr lang="en-US" sz="1600" dirty="0" smtClean="0">
                <a:solidFill>
                  <a:srgbClr val="FFFFFF"/>
                </a:solidFill>
              </a:rPr>
              <a:t>2011;377(9769):914-23.</a:t>
            </a:r>
            <a:endParaRPr lang="en-NZ" sz="1600" dirty="0">
              <a:solidFill>
                <a:srgbClr val="FFFFFF"/>
              </a:solidFill>
            </a:endParaRPr>
          </a:p>
        </p:txBody>
      </p:sp>
    </p:spTree>
    <p:extLst>
      <p:ext uri="{BB962C8B-B14F-4D97-AF65-F5344CB8AC3E}">
        <p14:creationId xmlns:p14="http://schemas.microsoft.com/office/powerpoint/2010/main" val="2627317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1"/>
          <p:cNvSpPr txBox="1">
            <a:spLocks noChangeArrowheads="1"/>
          </p:cNvSpPr>
          <p:nvPr/>
        </p:nvSpPr>
        <p:spPr bwMode="auto">
          <a:xfrm>
            <a:off x="0" y="6437372"/>
            <a:ext cx="8749134"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tIns="91440" bIns="9144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5000"/>
              </a:lnSpc>
            </a:pPr>
            <a:r>
              <a:rPr lang="en-US" sz="1600" dirty="0" smtClean="0">
                <a:solidFill>
                  <a:schemeClr val="bg1"/>
                </a:solidFill>
              </a:rPr>
              <a:t>Cortes J et </a:t>
            </a:r>
            <a:r>
              <a:rPr lang="en-US" sz="1600" dirty="0">
                <a:solidFill>
                  <a:schemeClr val="bg1"/>
                </a:solidFill>
              </a:rPr>
              <a:t>al. </a:t>
            </a:r>
            <a:r>
              <a:rPr lang="en-US" sz="1600" i="1" dirty="0" smtClean="0">
                <a:solidFill>
                  <a:schemeClr val="bg1"/>
                </a:solidFill>
              </a:rPr>
              <a:t>Lancet </a:t>
            </a:r>
            <a:r>
              <a:rPr lang="en-US" sz="1600" dirty="0" smtClean="0">
                <a:solidFill>
                  <a:schemeClr val="bg1"/>
                </a:solidFill>
              </a:rPr>
              <a:t>2011;377(9769):914-23.</a:t>
            </a:r>
            <a:endParaRPr lang="en-NZ" sz="1600" dirty="0">
              <a:solidFill>
                <a:schemeClr val="bg1"/>
              </a:solidFill>
            </a:endParaRPr>
          </a:p>
        </p:txBody>
      </p:sp>
      <p:sp>
        <p:nvSpPr>
          <p:cNvPr id="19" name="Rectangle 4"/>
          <p:cNvSpPr txBox="1">
            <a:spLocks noChangeArrowheads="1"/>
          </p:cNvSpPr>
          <p:nvPr/>
        </p:nvSpPr>
        <p:spPr>
          <a:xfrm>
            <a:off x="457200" y="46029"/>
            <a:ext cx="8229600" cy="1143000"/>
          </a:xfrm>
          <a:prstGeom prst="rect">
            <a:avLst/>
          </a:prstGeom>
        </p:spPr>
        <p:txBody>
          <a:bodyPr vert="horz" lIns="91440" tIns="45720" rIns="91440" bIns="45720" rtlCol="0" anchor="ctr" anchorCtr="0">
            <a:normAutofit/>
          </a:bodyPr>
          <a:lstStyle>
            <a:lvl1pPr algn="l" defTabSz="457200" rtl="0" eaLnBrk="1" latinLnBrk="0" hangingPunct="1">
              <a:spcBef>
                <a:spcPct val="0"/>
              </a:spcBef>
              <a:buNone/>
              <a:defRPr sz="4000" b="1" kern="1200" cap="all">
                <a:solidFill>
                  <a:srgbClr val="ECBB33"/>
                </a:solidFill>
                <a:latin typeface="+mj-lt"/>
                <a:ea typeface="+mj-ea"/>
                <a:cs typeface="+mj-cs"/>
              </a:defRPr>
            </a:lvl1pPr>
          </a:lstStyle>
          <a:p>
            <a:r>
              <a:rPr lang="en-US" sz="2800" cap="none" dirty="0">
                <a:cs typeface="Arial"/>
              </a:rPr>
              <a:t>EMBRACE: A Phase III Trial of </a:t>
            </a:r>
            <a:r>
              <a:rPr lang="en-US" sz="2800" cap="none" dirty="0" err="1">
                <a:cs typeface="Arial"/>
              </a:rPr>
              <a:t>Eribulin</a:t>
            </a:r>
            <a:r>
              <a:rPr lang="en-US" sz="2800" cap="none" dirty="0">
                <a:cs typeface="Arial"/>
              </a:rPr>
              <a:t> in Locally Recurrent or Advanced BC</a:t>
            </a:r>
            <a:endParaRPr lang="en-GB" sz="2800" cap="none" dirty="0">
              <a:latin typeface="Arial"/>
              <a:cs typeface="Arial"/>
            </a:endParaRPr>
          </a:p>
        </p:txBody>
      </p:sp>
      <p:sp>
        <p:nvSpPr>
          <p:cNvPr id="21" name="Rectangle 93"/>
          <p:cNvSpPr>
            <a:spLocks noChangeArrowheads="1"/>
          </p:cNvSpPr>
          <p:nvPr/>
        </p:nvSpPr>
        <p:spPr bwMode="auto">
          <a:xfrm>
            <a:off x="5457152" y="2507016"/>
            <a:ext cx="3356648" cy="444306"/>
          </a:xfrm>
          <a:prstGeom prst="rect">
            <a:avLst/>
          </a:prstGeom>
          <a:solidFill>
            <a:srgbClr val="F9961E"/>
          </a:solidFill>
          <a:ln w="25400">
            <a:solidFill>
              <a:schemeClr val="bg2"/>
            </a:solidFill>
            <a:miter lim="800000"/>
            <a:headEnd/>
            <a:tailEnd/>
          </a:ln>
          <a:effectLst/>
          <a:extLst/>
        </p:spPr>
        <p:txBody>
          <a:bodyPr wrap="none" tIns="0" anchor="ctr" anchorCtr="1"/>
          <a:lstStyle/>
          <a:p>
            <a:pPr algn="ctr">
              <a:lnSpc>
                <a:spcPct val="120000"/>
              </a:lnSpc>
            </a:pPr>
            <a:r>
              <a:rPr lang="en-US" b="1" dirty="0" err="1">
                <a:solidFill>
                  <a:srgbClr val="000090"/>
                </a:solidFill>
                <a:cs typeface="Arial"/>
              </a:rPr>
              <a:t>Eribulin</a:t>
            </a:r>
            <a:r>
              <a:rPr lang="en-US" b="1" dirty="0">
                <a:solidFill>
                  <a:srgbClr val="000090"/>
                </a:solidFill>
                <a:cs typeface="Arial"/>
              </a:rPr>
              <a:t> </a:t>
            </a:r>
            <a:r>
              <a:rPr lang="en-US" b="1" dirty="0" err="1">
                <a:solidFill>
                  <a:srgbClr val="000090"/>
                </a:solidFill>
                <a:cs typeface="Arial"/>
              </a:rPr>
              <a:t>mesylate</a:t>
            </a:r>
            <a:endParaRPr lang="en-US" b="1" dirty="0">
              <a:solidFill>
                <a:srgbClr val="000090"/>
              </a:solidFill>
              <a:cs typeface="Arial"/>
            </a:endParaRPr>
          </a:p>
        </p:txBody>
      </p:sp>
      <p:sp>
        <p:nvSpPr>
          <p:cNvPr id="29" name="Rectangle 93"/>
          <p:cNvSpPr>
            <a:spLocks noChangeArrowheads="1"/>
          </p:cNvSpPr>
          <p:nvPr/>
        </p:nvSpPr>
        <p:spPr bwMode="auto">
          <a:xfrm>
            <a:off x="5457151" y="3551424"/>
            <a:ext cx="3343949" cy="837901"/>
          </a:xfrm>
          <a:prstGeom prst="rect">
            <a:avLst/>
          </a:prstGeom>
          <a:solidFill>
            <a:srgbClr val="99CD13"/>
          </a:solidFill>
          <a:ln w="25400">
            <a:solidFill>
              <a:schemeClr val="bg2"/>
            </a:solidFill>
            <a:miter lim="800000"/>
            <a:headEnd/>
            <a:tailEnd/>
          </a:ln>
          <a:effectLst/>
          <a:extLst/>
        </p:spPr>
        <p:txBody>
          <a:bodyPr wrap="none" anchor="ctr"/>
          <a:lstStyle/>
          <a:p>
            <a:pPr algn="ctr">
              <a:lnSpc>
                <a:spcPct val="120000"/>
              </a:lnSpc>
            </a:pPr>
            <a:r>
              <a:rPr lang="en-US" b="1" dirty="0">
                <a:solidFill>
                  <a:srgbClr val="000090"/>
                </a:solidFill>
                <a:cs typeface="Arial"/>
              </a:rPr>
              <a:t>Treatment of </a:t>
            </a:r>
            <a:r>
              <a:rPr lang="en-US" b="1" dirty="0" smtClean="0">
                <a:solidFill>
                  <a:srgbClr val="000090"/>
                </a:solidFill>
                <a:cs typeface="Arial"/>
              </a:rPr>
              <a:t>physician’s </a:t>
            </a:r>
            <a:br>
              <a:rPr lang="en-US" b="1" dirty="0" smtClean="0">
                <a:solidFill>
                  <a:srgbClr val="000090"/>
                </a:solidFill>
                <a:cs typeface="Arial"/>
              </a:rPr>
            </a:br>
            <a:r>
              <a:rPr lang="en-US" b="1" dirty="0" smtClean="0">
                <a:solidFill>
                  <a:srgbClr val="000090"/>
                </a:solidFill>
                <a:cs typeface="Arial"/>
              </a:rPr>
              <a:t>choice</a:t>
            </a:r>
            <a:endParaRPr lang="en-US" b="1" dirty="0">
              <a:solidFill>
                <a:srgbClr val="000090"/>
              </a:solidFill>
              <a:cs typeface="Arial"/>
            </a:endParaRPr>
          </a:p>
        </p:txBody>
      </p:sp>
      <p:sp>
        <p:nvSpPr>
          <p:cNvPr id="35" name="TextBox 34"/>
          <p:cNvSpPr txBox="1"/>
          <p:nvPr/>
        </p:nvSpPr>
        <p:spPr>
          <a:xfrm>
            <a:off x="4924820" y="4978340"/>
            <a:ext cx="3691485" cy="707886"/>
          </a:xfrm>
          <a:prstGeom prst="rect">
            <a:avLst/>
          </a:prstGeom>
          <a:noFill/>
        </p:spPr>
        <p:txBody>
          <a:bodyPr wrap="none" rtlCol="0">
            <a:spAutoFit/>
          </a:bodyPr>
          <a:lstStyle/>
          <a:p>
            <a:r>
              <a:rPr lang="sv-SE" sz="2000" b="1" dirty="0">
                <a:solidFill>
                  <a:srgbClr val="E8AF2B"/>
                </a:solidFill>
                <a:cs typeface="Arial"/>
              </a:rPr>
              <a:t>Median OS: 13.1 vs 10.6 mos</a:t>
            </a:r>
          </a:p>
          <a:p>
            <a:r>
              <a:rPr lang="sv-SE" sz="2000" b="1" dirty="0">
                <a:solidFill>
                  <a:srgbClr val="E8AF2B"/>
                </a:solidFill>
                <a:cs typeface="Arial"/>
              </a:rPr>
              <a:t>Median PFS: 3.7 vs 2.2 mos</a:t>
            </a:r>
          </a:p>
        </p:txBody>
      </p:sp>
      <p:sp>
        <p:nvSpPr>
          <p:cNvPr id="36" name="Line 10"/>
          <p:cNvSpPr>
            <a:spLocks noChangeShapeType="1"/>
          </p:cNvSpPr>
          <p:nvPr/>
        </p:nvSpPr>
        <p:spPr bwMode="auto">
          <a:xfrm>
            <a:off x="3986689" y="3370747"/>
            <a:ext cx="111683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37" name="Line 11"/>
          <p:cNvSpPr>
            <a:spLocks noChangeShapeType="1"/>
          </p:cNvSpPr>
          <p:nvPr/>
        </p:nvSpPr>
        <p:spPr bwMode="auto">
          <a:xfrm flipV="1">
            <a:off x="4798720" y="2729169"/>
            <a:ext cx="0" cy="64157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38" name="Line 12"/>
          <p:cNvSpPr>
            <a:spLocks noChangeShapeType="1"/>
          </p:cNvSpPr>
          <p:nvPr/>
        </p:nvSpPr>
        <p:spPr bwMode="auto">
          <a:xfrm flipV="1">
            <a:off x="4798720" y="3370747"/>
            <a:ext cx="0" cy="59962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39" name="Line 13"/>
          <p:cNvSpPr>
            <a:spLocks noChangeShapeType="1"/>
          </p:cNvSpPr>
          <p:nvPr/>
        </p:nvSpPr>
        <p:spPr bwMode="auto">
          <a:xfrm>
            <a:off x="4798720" y="2729169"/>
            <a:ext cx="566068" cy="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40" name="Line 14"/>
          <p:cNvSpPr>
            <a:spLocks noChangeShapeType="1"/>
          </p:cNvSpPr>
          <p:nvPr/>
        </p:nvSpPr>
        <p:spPr bwMode="auto">
          <a:xfrm>
            <a:off x="4798720" y="3970375"/>
            <a:ext cx="566068" cy="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41" name="Rectangle 21"/>
          <p:cNvSpPr>
            <a:spLocks noChangeArrowheads="1"/>
          </p:cNvSpPr>
          <p:nvPr/>
        </p:nvSpPr>
        <p:spPr bwMode="auto">
          <a:xfrm>
            <a:off x="4090932" y="2570394"/>
            <a:ext cx="501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800" dirty="0" smtClean="0">
                <a:solidFill>
                  <a:schemeClr val="bg1"/>
                </a:solidFill>
                <a:latin typeface="Arial" charset="0"/>
                <a:ea typeface="MS PGothic" charset="0"/>
              </a:rPr>
              <a:t>2:</a:t>
            </a:r>
            <a:r>
              <a:rPr lang="en-US" sz="1800" dirty="0">
                <a:solidFill>
                  <a:schemeClr val="bg1"/>
                </a:solidFill>
                <a:latin typeface="Arial" charset="0"/>
                <a:ea typeface="MS PGothic" charset="0"/>
              </a:rPr>
              <a:t>1</a:t>
            </a:r>
            <a:endParaRPr lang="en-US" dirty="0">
              <a:ea typeface="MS PGothic" charset="0"/>
            </a:endParaRPr>
          </a:p>
        </p:txBody>
      </p:sp>
      <p:graphicFrame>
        <p:nvGraphicFramePr>
          <p:cNvPr id="33" name="Group 104"/>
          <p:cNvGraphicFramePr>
            <a:graphicFrameLocks noGrp="1"/>
          </p:cNvGraphicFramePr>
          <p:nvPr>
            <p:extLst>
              <p:ext uri="{D42A27DB-BD31-4B8C-83A1-F6EECF244321}">
                <p14:modId xmlns:p14="http://schemas.microsoft.com/office/powerpoint/2010/main" val="1432615517"/>
              </p:ext>
            </p:extLst>
          </p:nvPr>
        </p:nvGraphicFramePr>
        <p:xfrm>
          <a:off x="381000" y="2042549"/>
          <a:ext cx="3632200" cy="2503294"/>
        </p:xfrm>
        <a:graphic>
          <a:graphicData uri="http://schemas.openxmlformats.org/drawingml/2006/table">
            <a:tbl>
              <a:tblPr/>
              <a:tblGrid>
                <a:gridCol w="3632200"/>
              </a:tblGrid>
              <a:tr h="40855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bg1"/>
                          </a:solidFill>
                          <a:effectLst/>
                          <a:latin typeface="Arial"/>
                          <a:ea typeface="ＭＳ Ｐゴシック" charset="0"/>
                          <a:cs typeface="Arial"/>
                        </a:rPr>
                        <a:t>Eligibility (n = 762)</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anchor="b" horzOverflow="overflow">
                    <a:lnL w="19050" cap="flat" cmpd="sng" algn="ctr">
                      <a:solidFill>
                        <a:schemeClr val="bg2"/>
                      </a:solidFill>
                      <a:prstDash val="solid"/>
                      <a:round/>
                      <a:headEnd type="none" w="sm" len="sm"/>
                      <a:tailEnd type="none" w="sm" len="sm"/>
                    </a:lnL>
                    <a:lnR w="19050" cap="flat" cmpd="sng" algn="ctr">
                      <a:solidFill>
                        <a:schemeClr val="bg2"/>
                      </a:solidFill>
                      <a:prstDash val="solid"/>
                      <a:round/>
                      <a:headEnd type="none" w="sm" len="sm"/>
                      <a:tailEnd type="none" w="sm" len="sm"/>
                    </a:lnR>
                    <a:lnT w="19050" cap="flat" cmpd="sng" algn="ctr">
                      <a:solidFill>
                        <a:schemeClr val="bg2"/>
                      </a:solidFill>
                      <a:prstDash val="solid"/>
                      <a:round/>
                      <a:headEnd type="none" w="sm" len="sm"/>
                      <a:tailEnd type="none" w="sm" len="sm"/>
                    </a:lnT>
                    <a:lnB w="19050" cap="flat" cmpd="sng" algn="ctr">
                      <a:solidFill>
                        <a:schemeClr val="bg2"/>
                      </a:solidFill>
                      <a:prstDash val="solid"/>
                      <a:round/>
                      <a:headEnd type="none" w="sm" len="sm"/>
                      <a:tailEnd type="none" w="sm" len="sm"/>
                    </a:lnB>
                    <a:lnTlToBr>
                      <a:noFill/>
                    </a:lnTlToBr>
                    <a:lnBlToTr>
                      <a:noFill/>
                    </a:lnBlToTr>
                    <a:solidFill>
                      <a:srgbClr val="005796"/>
                    </a:solidFill>
                  </a:tcPr>
                </a:tc>
              </a:tr>
              <a:tr h="2094743">
                <a:tc>
                  <a:txBody>
                    <a:bodyPr/>
                    <a:lstStyle/>
                    <a:p>
                      <a:pPr marL="285750" marR="0" lvl="0" indent="-285750" algn="l" defTabSz="914400" rtl="0" eaLnBrk="1" fontAlgn="base" latinLnBrk="0" hangingPunct="1">
                        <a:lnSpc>
                          <a:spcPct val="120000"/>
                        </a:lnSpc>
                        <a:spcBef>
                          <a:spcPct val="0"/>
                        </a:spcBef>
                        <a:spcAft>
                          <a:spcPct val="0"/>
                        </a:spcAft>
                        <a:buClrTx/>
                        <a:buSzTx/>
                        <a:buFont typeface="Arial"/>
                        <a:buChar char="•"/>
                        <a:tabLst/>
                      </a:pPr>
                      <a:r>
                        <a:rPr kumimoji="0" lang="en-US" sz="1800" b="0" i="0" u="none" strike="noStrike" cap="none" normalizeH="0" baseline="0" dirty="0" smtClean="0">
                          <a:ln>
                            <a:noFill/>
                          </a:ln>
                          <a:solidFill>
                            <a:srgbClr val="FFFFFF"/>
                          </a:solidFill>
                          <a:effectLst/>
                          <a:latin typeface="+mn-lt"/>
                          <a:ea typeface="ＭＳ Ｐゴシック" charset="0"/>
                          <a:cs typeface="Arial"/>
                        </a:rPr>
                        <a:t>Locally recurrent or </a:t>
                      </a:r>
                      <a:r>
                        <a:rPr kumimoji="0" lang="en-US" sz="1800" b="0" i="0" u="none" strike="noStrike" cap="none" normalizeH="0" baseline="0" dirty="0" err="1" smtClean="0">
                          <a:ln>
                            <a:noFill/>
                          </a:ln>
                          <a:solidFill>
                            <a:srgbClr val="FFFFFF"/>
                          </a:solidFill>
                          <a:effectLst/>
                          <a:latin typeface="+mn-lt"/>
                          <a:ea typeface="ＭＳ Ｐゴシック" charset="0"/>
                          <a:cs typeface="Arial"/>
                        </a:rPr>
                        <a:t>mBC</a:t>
                      </a:r>
                      <a:endParaRPr kumimoji="0" lang="en-US" sz="1800" b="0" i="0" u="none" strike="noStrike" cap="none" normalizeH="0" baseline="0" dirty="0" smtClean="0">
                        <a:ln>
                          <a:noFill/>
                        </a:ln>
                        <a:solidFill>
                          <a:srgbClr val="FFFFFF"/>
                        </a:solidFill>
                        <a:effectLst/>
                        <a:latin typeface="+mn-lt"/>
                        <a:ea typeface="ＭＳ Ｐゴシック" charset="0"/>
                        <a:cs typeface="Arial"/>
                      </a:endParaRPr>
                    </a:p>
                    <a:p>
                      <a:pPr marL="285750" marR="0" lvl="0" indent="-285750" algn="l" defTabSz="914400" rtl="0" eaLnBrk="1" fontAlgn="base" latinLnBrk="0" hangingPunct="1">
                        <a:lnSpc>
                          <a:spcPct val="120000"/>
                        </a:lnSpc>
                        <a:spcBef>
                          <a:spcPct val="0"/>
                        </a:spcBef>
                        <a:spcAft>
                          <a:spcPct val="0"/>
                        </a:spcAft>
                        <a:buClrTx/>
                        <a:buSzTx/>
                        <a:buFont typeface="Arial"/>
                        <a:buChar char="•"/>
                        <a:tabLst/>
                      </a:pPr>
                      <a:r>
                        <a:rPr kumimoji="0" lang="en-US" sz="1800" b="0" i="0" u="none" strike="noStrike" cap="none" normalizeH="0" baseline="0" dirty="0" smtClean="0">
                          <a:ln>
                            <a:noFill/>
                          </a:ln>
                          <a:solidFill>
                            <a:srgbClr val="FFFFFF"/>
                          </a:solidFill>
                          <a:effectLst/>
                          <a:latin typeface="+mn-lt"/>
                          <a:ea typeface="ＭＳ Ｐゴシック" charset="0"/>
                          <a:cs typeface="Arial"/>
                        </a:rPr>
                        <a:t>2-5 prior chemotherapies</a:t>
                      </a:r>
                    </a:p>
                    <a:p>
                      <a:pPr marL="628650" marR="0" lvl="1" indent="-285750" algn="l" defTabSz="914400" rtl="0" eaLnBrk="1" fontAlgn="base" latinLnBrk="0" hangingPunct="1">
                        <a:lnSpc>
                          <a:spcPct val="120000"/>
                        </a:lnSpc>
                        <a:spcBef>
                          <a:spcPct val="0"/>
                        </a:spcBef>
                        <a:spcAft>
                          <a:spcPct val="0"/>
                        </a:spcAft>
                        <a:buClrTx/>
                        <a:buSzTx/>
                        <a:buFont typeface="Lucida Grande"/>
                        <a:buChar char="–"/>
                        <a:tabLst/>
                      </a:pPr>
                      <a:r>
                        <a:rPr kumimoji="0" lang="en-US" sz="1800" b="0" i="0" u="none" strike="noStrike" cap="none" normalizeH="0" baseline="0" dirty="0" smtClean="0">
                          <a:ln>
                            <a:noFill/>
                          </a:ln>
                          <a:solidFill>
                            <a:srgbClr val="FFFFFF"/>
                          </a:solidFill>
                          <a:effectLst/>
                          <a:latin typeface="+mn-lt"/>
                          <a:ea typeface="ＭＳ Ｐゴシック" charset="0"/>
                          <a:cs typeface="Arial"/>
                        </a:rPr>
                        <a:t>Prior </a:t>
                      </a:r>
                      <a:r>
                        <a:rPr kumimoji="0" lang="en-US" sz="1800" b="0" i="0" u="none" strike="noStrike" cap="none" normalizeH="0" baseline="0" dirty="0" err="1" smtClean="0">
                          <a:ln>
                            <a:noFill/>
                          </a:ln>
                          <a:solidFill>
                            <a:srgbClr val="FFFFFF"/>
                          </a:solidFill>
                          <a:effectLst/>
                          <a:latin typeface="+mn-lt"/>
                          <a:ea typeface="ＭＳ Ｐゴシック" charset="0"/>
                          <a:cs typeface="Arial"/>
                        </a:rPr>
                        <a:t>anthracycline</a:t>
                      </a:r>
                      <a:r>
                        <a:rPr kumimoji="0" lang="en-US" sz="1800" b="0" i="0" u="none" strike="noStrike" cap="none" normalizeH="0" baseline="0" dirty="0" smtClean="0">
                          <a:ln>
                            <a:noFill/>
                          </a:ln>
                          <a:solidFill>
                            <a:srgbClr val="FFFFFF"/>
                          </a:solidFill>
                          <a:effectLst/>
                          <a:latin typeface="+mn-lt"/>
                          <a:ea typeface="ＭＳ Ｐゴシック" charset="0"/>
                          <a:cs typeface="Arial"/>
                        </a:rPr>
                        <a:t> and </a:t>
                      </a:r>
                      <a:r>
                        <a:rPr kumimoji="0" lang="en-US" sz="1800" b="0" i="0" u="none" strike="noStrike" cap="none" normalizeH="0" baseline="0" dirty="0" err="1" smtClean="0">
                          <a:ln>
                            <a:noFill/>
                          </a:ln>
                          <a:solidFill>
                            <a:srgbClr val="FFFFFF"/>
                          </a:solidFill>
                          <a:effectLst/>
                          <a:latin typeface="+mn-lt"/>
                          <a:ea typeface="ＭＳ Ｐゴシック" charset="0"/>
                          <a:cs typeface="Arial"/>
                        </a:rPr>
                        <a:t>taxane</a:t>
                      </a:r>
                      <a:endParaRPr kumimoji="0" lang="en-US" sz="1800" b="0" i="0" u="none" strike="noStrike" cap="none" normalizeH="0" baseline="0" dirty="0" smtClean="0">
                        <a:ln>
                          <a:noFill/>
                        </a:ln>
                        <a:solidFill>
                          <a:srgbClr val="FFFFFF"/>
                        </a:solidFill>
                        <a:effectLst/>
                        <a:latin typeface="+mn-lt"/>
                        <a:ea typeface="ＭＳ Ｐゴシック" charset="0"/>
                        <a:cs typeface="Arial"/>
                      </a:endParaRPr>
                    </a:p>
                    <a:p>
                      <a:pPr marL="285750" marR="0" lvl="0" indent="-285750" algn="l" defTabSz="914400" rtl="0" eaLnBrk="1" fontAlgn="base" latinLnBrk="0" hangingPunct="1">
                        <a:lnSpc>
                          <a:spcPct val="120000"/>
                        </a:lnSpc>
                        <a:spcBef>
                          <a:spcPct val="0"/>
                        </a:spcBef>
                        <a:spcAft>
                          <a:spcPct val="0"/>
                        </a:spcAft>
                        <a:buClrTx/>
                        <a:buSzTx/>
                        <a:buFont typeface="Arial"/>
                        <a:buChar char="•"/>
                        <a:tabLst/>
                      </a:pPr>
                      <a:r>
                        <a:rPr kumimoji="0" lang="en-US" sz="1800" b="0" i="0" u="none" strike="noStrike" cap="none" normalizeH="0" baseline="0" dirty="0" smtClean="0">
                          <a:ln>
                            <a:noFill/>
                          </a:ln>
                          <a:solidFill>
                            <a:srgbClr val="FFFFFF"/>
                          </a:solidFill>
                          <a:effectLst/>
                          <a:latin typeface="+mn-lt"/>
                          <a:ea typeface="ＭＳ Ｐゴシック" charset="0"/>
                          <a:cs typeface="Arial"/>
                        </a:rPr>
                        <a:t>Progression ≤6 months of last chemotherapy</a:t>
                      </a:r>
                    </a:p>
                  </a:txBody>
                  <a:tcPr horzOverflow="overflow">
                    <a:lnL w="19050" cap="flat" cmpd="sng" algn="ctr">
                      <a:solidFill>
                        <a:schemeClr val="bg2"/>
                      </a:solidFill>
                      <a:prstDash val="solid"/>
                      <a:round/>
                      <a:headEnd type="none" w="sm" len="sm"/>
                      <a:tailEnd type="none" w="sm" len="sm"/>
                    </a:lnL>
                    <a:lnR w="19050" cap="flat" cmpd="sng" algn="ctr">
                      <a:solidFill>
                        <a:schemeClr val="bg2"/>
                      </a:solidFill>
                      <a:prstDash val="solid"/>
                      <a:round/>
                      <a:headEnd type="none" w="sm" len="sm"/>
                      <a:tailEnd type="none" w="sm" len="sm"/>
                    </a:lnR>
                    <a:lnT w="19050" cap="flat" cmpd="sng" algn="ctr">
                      <a:solidFill>
                        <a:schemeClr val="bg2"/>
                      </a:solidFill>
                      <a:prstDash val="solid"/>
                      <a:round/>
                      <a:headEnd type="none" w="sm" len="sm"/>
                      <a:tailEnd type="none" w="sm" len="sm"/>
                    </a:lnT>
                    <a:lnB w="19050" cap="flat" cmpd="sng" algn="ctr">
                      <a:solidFill>
                        <a:schemeClr val="bg2"/>
                      </a:solidFill>
                      <a:prstDash val="solid"/>
                      <a:round/>
                      <a:headEnd type="none" w="sm" len="sm"/>
                      <a:tailEnd type="none" w="sm" len="sm"/>
                    </a:lnB>
                    <a:lnTlToBr>
                      <a:noFill/>
                    </a:lnTlToBr>
                    <a:lnBlToTr>
                      <a:noFill/>
                    </a:lnBlToTr>
                    <a:solidFill>
                      <a:srgbClr val="012A50"/>
                    </a:solidFill>
                  </a:tcPr>
                </a:tc>
              </a:tr>
            </a:tbl>
          </a:graphicData>
        </a:graphic>
      </p:graphicFrame>
      <p:grpSp>
        <p:nvGrpSpPr>
          <p:cNvPr id="14" name="Group 24"/>
          <p:cNvGrpSpPr>
            <a:grpSpLocks/>
          </p:cNvGrpSpPr>
          <p:nvPr/>
        </p:nvGrpSpPr>
        <p:grpSpPr bwMode="auto">
          <a:xfrm>
            <a:off x="4341757" y="2913783"/>
            <a:ext cx="913925" cy="913925"/>
            <a:chOff x="1872" y="1584"/>
            <a:chExt cx="576" cy="576"/>
          </a:xfrm>
        </p:grpSpPr>
        <p:sp>
          <p:nvSpPr>
            <p:cNvPr id="15" name="Oval 14"/>
            <p:cNvSpPr>
              <a:spLocks noChangeArrowheads="1"/>
            </p:cNvSpPr>
            <p:nvPr/>
          </p:nvSpPr>
          <p:spPr bwMode="auto">
            <a:xfrm>
              <a:off x="1872" y="1584"/>
              <a:ext cx="576" cy="576"/>
            </a:xfrm>
            <a:prstGeom prst="ellipse">
              <a:avLst/>
            </a:prstGeom>
            <a:solidFill>
              <a:srgbClr val="FE701B"/>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Arial"/>
                <a:cs typeface="Arial"/>
              </a:endParaRPr>
            </a:p>
          </p:txBody>
        </p:sp>
        <p:sp>
          <p:nvSpPr>
            <p:cNvPr id="16" name="Rectangle 13"/>
            <p:cNvSpPr>
              <a:spLocks noChangeArrowheads="1"/>
            </p:cNvSpPr>
            <p:nvPr/>
          </p:nvSpPr>
          <p:spPr bwMode="auto">
            <a:xfrm>
              <a:off x="1920" y="163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nchor="ctr"/>
            <a:lstStyle/>
            <a:p>
              <a:pPr algn="ctr"/>
              <a:r>
                <a:rPr lang="en-US" sz="3600" b="1" dirty="0">
                  <a:solidFill>
                    <a:srgbClr val="FFFFFF"/>
                  </a:solidFill>
                  <a:latin typeface="Arial"/>
                  <a:cs typeface="Arial"/>
                </a:rPr>
                <a:t>R</a:t>
              </a:r>
            </a:p>
          </p:txBody>
        </p:sp>
      </p:grpSp>
    </p:spTree>
    <p:extLst>
      <p:ext uri="{BB962C8B-B14F-4D97-AF65-F5344CB8AC3E}">
        <p14:creationId xmlns:p14="http://schemas.microsoft.com/office/powerpoint/2010/main" val="1146912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3"/>
          <p:cNvSpPr>
            <a:spLocks noChangeArrowheads="1"/>
          </p:cNvSpPr>
          <p:nvPr/>
        </p:nvSpPr>
        <p:spPr bwMode="auto">
          <a:xfrm>
            <a:off x="544794" y="1373926"/>
            <a:ext cx="8059126" cy="4042742"/>
          </a:xfrm>
          <a:prstGeom prst="rect">
            <a:avLst/>
          </a:prstGeom>
          <a:solidFill>
            <a:srgbClr val="9CCBE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latin typeface="Arial"/>
              <a:ea typeface="ヒラギノ角ゴ Pro W3" charset="0"/>
              <a:cs typeface="ヒラギノ角ゴ Pro W3" charset="0"/>
            </a:endParaRPr>
          </a:p>
        </p:txBody>
      </p:sp>
      <p:sp>
        <p:nvSpPr>
          <p:cNvPr id="2" name="Title 1"/>
          <p:cNvSpPr>
            <a:spLocks noGrp="1"/>
          </p:cNvSpPr>
          <p:nvPr>
            <p:ph type="title"/>
          </p:nvPr>
        </p:nvSpPr>
        <p:spPr/>
        <p:txBody>
          <a:bodyPr/>
          <a:lstStyle/>
          <a:p>
            <a:r>
              <a:rPr lang="en-US" sz="2800" dirty="0" smtClean="0"/>
              <a:t>Recommended Eribulin Administration</a:t>
            </a:r>
            <a:endParaRPr lang="en-US" sz="2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55053147"/>
              </p:ext>
            </p:extLst>
          </p:nvPr>
        </p:nvGraphicFramePr>
        <p:xfrm>
          <a:off x="685800" y="1525588"/>
          <a:ext cx="7771752" cy="3733800"/>
        </p:xfrm>
        <a:graphic>
          <a:graphicData uri="http://schemas.openxmlformats.org/drawingml/2006/table">
            <a:tbl>
              <a:tblPr firstRow="1" bandRow="1">
                <a:tableStyleId>{21E4AEA4-8DFA-4A89-87EB-49C32662AFE0}</a:tableStyleId>
              </a:tblPr>
              <a:tblGrid>
                <a:gridCol w="2676079"/>
                <a:gridCol w="2042030"/>
                <a:gridCol w="1257592"/>
                <a:gridCol w="1796051"/>
              </a:tblGrid>
              <a:tr h="370840">
                <a:tc>
                  <a:txBody>
                    <a:bodyPr/>
                    <a:lstStyle/>
                    <a:p>
                      <a:endParaRPr lang="en-US" sz="1900" dirty="0">
                        <a:solidFill>
                          <a:srgbClr val="E8AF2B"/>
                        </a:solidFill>
                      </a:endParaRPr>
                    </a:p>
                  </a:txBody>
                  <a:tcPr marL="82311" marR="82311">
                    <a:solidFill>
                      <a:srgbClr val="012A50"/>
                    </a:solidFill>
                  </a:tcPr>
                </a:tc>
                <a:tc>
                  <a:txBody>
                    <a:bodyPr/>
                    <a:lstStyle/>
                    <a:p>
                      <a:pPr algn="ctr"/>
                      <a:r>
                        <a:rPr lang="en-US" sz="1900" dirty="0" smtClean="0">
                          <a:solidFill>
                            <a:srgbClr val="E8AF2B"/>
                          </a:solidFill>
                        </a:rPr>
                        <a:t>Starting Dose</a:t>
                      </a:r>
                      <a:endParaRPr lang="en-US" sz="1900" dirty="0">
                        <a:solidFill>
                          <a:srgbClr val="E8AF2B"/>
                        </a:solidFill>
                      </a:endParaRPr>
                    </a:p>
                  </a:txBody>
                  <a:tcPr marL="82311" marR="82311">
                    <a:solidFill>
                      <a:srgbClr val="012A50"/>
                    </a:solidFill>
                  </a:tcPr>
                </a:tc>
                <a:tc>
                  <a:txBody>
                    <a:bodyPr/>
                    <a:lstStyle/>
                    <a:p>
                      <a:pPr algn="ctr"/>
                      <a:r>
                        <a:rPr lang="en-US" sz="1900" dirty="0" smtClean="0">
                          <a:solidFill>
                            <a:srgbClr val="E8AF2B"/>
                          </a:solidFill>
                        </a:rPr>
                        <a:t>Infusion Time</a:t>
                      </a:r>
                      <a:endParaRPr lang="en-US" sz="1900" dirty="0">
                        <a:solidFill>
                          <a:srgbClr val="E8AF2B"/>
                        </a:solidFill>
                      </a:endParaRPr>
                    </a:p>
                  </a:txBody>
                  <a:tcPr marL="82311" marR="82311">
                    <a:solidFill>
                      <a:srgbClr val="012A50"/>
                    </a:solidFill>
                  </a:tcPr>
                </a:tc>
                <a:tc>
                  <a:txBody>
                    <a:bodyPr/>
                    <a:lstStyle/>
                    <a:p>
                      <a:pPr algn="ctr"/>
                      <a:r>
                        <a:rPr lang="en-US" sz="1900" dirty="0" smtClean="0">
                          <a:solidFill>
                            <a:srgbClr val="E8AF2B"/>
                          </a:solidFill>
                        </a:rPr>
                        <a:t>Schedule</a:t>
                      </a:r>
                      <a:endParaRPr lang="en-US" sz="1900" dirty="0">
                        <a:solidFill>
                          <a:srgbClr val="E8AF2B"/>
                        </a:solidFill>
                      </a:endParaRPr>
                    </a:p>
                  </a:txBody>
                  <a:tcPr marL="82311" marR="82311">
                    <a:solidFill>
                      <a:srgbClr val="012A50"/>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b="1" dirty="0" smtClean="0">
                          <a:solidFill>
                            <a:schemeClr val="tx1"/>
                          </a:solidFill>
                        </a:rPr>
                        <a:t>Recommended</a:t>
                      </a:r>
                      <a:r>
                        <a:rPr lang="en-US" sz="1900" b="1" baseline="0" dirty="0" smtClean="0">
                          <a:solidFill>
                            <a:schemeClr val="tx1"/>
                          </a:solidFill>
                        </a:rPr>
                        <a:t> dose</a:t>
                      </a:r>
                      <a:endParaRPr lang="en-US" sz="1900" b="1" dirty="0" smtClean="0">
                        <a:solidFill>
                          <a:schemeClr val="tx1"/>
                        </a:solidFill>
                      </a:endParaRPr>
                    </a:p>
                    <a:p>
                      <a:endParaRPr lang="en-US" sz="1900" dirty="0">
                        <a:solidFill>
                          <a:schemeClr val="tx1"/>
                        </a:solidFill>
                      </a:endParaRPr>
                    </a:p>
                  </a:txBody>
                  <a:tcPr marL="82311" marR="82311">
                    <a:solidFill>
                      <a:srgbClr val="005796"/>
                    </a:solidFill>
                  </a:tcPr>
                </a:tc>
                <a:tc>
                  <a:txBody>
                    <a:bodyPr/>
                    <a:lstStyle/>
                    <a:p>
                      <a:pPr algn="ctr"/>
                      <a:r>
                        <a:rPr lang="en-US" sz="1900" b="1" dirty="0" smtClean="0">
                          <a:solidFill>
                            <a:schemeClr val="tx1"/>
                          </a:solidFill>
                        </a:rPr>
                        <a:t>1.4 mg/m</a:t>
                      </a:r>
                      <a:r>
                        <a:rPr lang="en-US" sz="1900" b="1" baseline="30000" dirty="0" smtClean="0">
                          <a:solidFill>
                            <a:schemeClr val="tx1"/>
                          </a:solidFill>
                        </a:rPr>
                        <a:t>2</a:t>
                      </a:r>
                      <a:endParaRPr lang="en-US" sz="1900" b="1" baseline="30000" dirty="0">
                        <a:solidFill>
                          <a:schemeClr val="tx1"/>
                        </a:solidFill>
                      </a:endParaRPr>
                    </a:p>
                  </a:txBody>
                  <a:tcPr marL="82311" marR="82311">
                    <a:solidFill>
                      <a:srgbClr val="005796"/>
                    </a:solidFill>
                  </a:tcPr>
                </a:tc>
                <a:tc rowSpan="5">
                  <a:txBody>
                    <a:bodyPr/>
                    <a:lstStyle/>
                    <a:p>
                      <a:pPr algn="ctr"/>
                      <a:r>
                        <a:rPr lang="en-US" sz="1900" dirty="0" smtClean="0">
                          <a:solidFill>
                            <a:schemeClr val="tx1"/>
                          </a:solidFill>
                        </a:rPr>
                        <a:t>2 to 5</a:t>
                      </a:r>
                    </a:p>
                    <a:p>
                      <a:pPr algn="ctr"/>
                      <a:r>
                        <a:rPr lang="en-US" sz="1900" dirty="0" smtClean="0">
                          <a:solidFill>
                            <a:schemeClr val="tx1"/>
                          </a:solidFill>
                        </a:rPr>
                        <a:t>minutes</a:t>
                      </a:r>
                      <a:endParaRPr lang="en-US" sz="1900" dirty="0">
                        <a:solidFill>
                          <a:schemeClr val="tx1"/>
                        </a:solidFill>
                      </a:endParaRPr>
                    </a:p>
                  </a:txBody>
                  <a:tcPr marL="82311" marR="82311" anchor="ctr">
                    <a:solidFill>
                      <a:srgbClr val="005796"/>
                    </a:solidFill>
                  </a:tcPr>
                </a:tc>
                <a:tc rowSpan="5">
                  <a:txBody>
                    <a:bodyPr/>
                    <a:lstStyle/>
                    <a:p>
                      <a:pPr algn="ctr"/>
                      <a:r>
                        <a:rPr lang="en-US" sz="1900" dirty="0" smtClean="0">
                          <a:solidFill>
                            <a:schemeClr val="tx1"/>
                          </a:solidFill>
                        </a:rPr>
                        <a:t>Days 1 and 8</a:t>
                      </a:r>
                    </a:p>
                    <a:p>
                      <a:pPr algn="ctr"/>
                      <a:r>
                        <a:rPr lang="en-US" sz="1900" dirty="0" smtClean="0">
                          <a:solidFill>
                            <a:schemeClr val="tx1"/>
                          </a:solidFill>
                        </a:rPr>
                        <a:t>(21-day cycle)</a:t>
                      </a:r>
                      <a:endParaRPr lang="en-US" sz="1900" dirty="0">
                        <a:solidFill>
                          <a:schemeClr val="tx1"/>
                        </a:solidFill>
                      </a:endParaRPr>
                    </a:p>
                  </a:txBody>
                  <a:tcPr marL="82311" marR="82311" anchor="ctr">
                    <a:solidFill>
                      <a:srgbClr val="005796"/>
                    </a:solidFill>
                  </a:tcPr>
                </a:tc>
              </a:tr>
              <a:tr h="370840">
                <a:tc>
                  <a:txBody>
                    <a:bodyPr/>
                    <a:lstStyle/>
                    <a:p>
                      <a:r>
                        <a:rPr lang="en-US" sz="1900" b="1" dirty="0" smtClean="0">
                          <a:solidFill>
                            <a:schemeClr val="tx1"/>
                          </a:solidFill>
                        </a:rPr>
                        <a:t>In patients with</a:t>
                      </a:r>
                      <a:endParaRPr lang="en-US" sz="1900" b="1" dirty="0">
                        <a:solidFill>
                          <a:schemeClr val="tx1"/>
                        </a:solidFill>
                      </a:endParaRPr>
                    </a:p>
                  </a:txBody>
                  <a:tcPr marL="82311" marR="82311">
                    <a:solidFill>
                      <a:srgbClr val="005796"/>
                    </a:solidFill>
                  </a:tcPr>
                </a:tc>
                <a:tc>
                  <a:txBody>
                    <a:bodyPr/>
                    <a:lstStyle/>
                    <a:p>
                      <a:pPr algn="ctr"/>
                      <a:endParaRPr lang="en-US" sz="1900" dirty="0">
                        <a:solidFill>
                          <a:schemeClr val="tx1"/>
                        </a:solidFill>
                      </a:endParaRPr>
                    </a:p>
                  </a:txBody>
                  <a:tcPr marL="82311" marR="82311">
                    <a:solidFill>
                      <a:srgbClr val="005796"/>
                    </a:solidFill>
                  </a:tcPr>
                </a:tc>
                <a:tc vMerge="1">
                  <a:txBody>
                    <a:bodyPr/>
                    <a:lstStyle/>
                    <a:p>
                      <a:endParaRPr lang="en-US" dirty="0">
                        <a:solidFill>
                          <a:schemeClr val="accent2"/>
                        </a:solidFill>
                      </a:endParaRPr>
                    </a:p>
                  </a:txBody>
                  <a:tcPr/>
                </a:tc>
                <a:tc vMerge="1">
                  <a:txBody>
                    <a:bodyPr/>
                    <a:lstStyle/>
                    <a:p>
                      <a:endParaRPr lang="en-US" dirty="0">
                        <a:solidFill>
                          <a:schemeClr val="accent2"/>
                        </a:solidFill>
                      </a:endParaRPr>
                    </a:p>
                  </a:txBody>
                  <a:tcPr/>
                </a:tc>
              </a:tr>
              <a:tr h="370840">
                <a:tc>
                  <a:txBody>
                    <a:bodyPr/>
                    <a:lstStyle/>
                    <a:p>
                      <a:r>
                        <a:rPr lang="en-US" sz="1900" dirty="0" smtClean="0">
                          <a:solidFill>
                            <a:schemeClr val="tx1"/>
                          </a:solidFill>
                        </a:rPr>
                        <a:t>Mild hepatic </a:t>
                      </a:r>
                      <a:br>
                        <a:rPr lang="en-US" sz="1900" dirty="0" smtClean="0">
                          <a:solidFill>
                            <a:schemeClr val="tx1"/>
                          </a:solidFill>
                        </a:rPr>
                      </a:br>
                      <a:r>
                        <a:rPr lang="en-US" sz="1900" dirty="0" smtClean="0">
                          <a:solidFill>
                            <a:schemeClr val="tx1"/>
                          </a:solidFill>
                        </a:rPr>
                        <a:t>impairment </a:t>
                      </a:r>
                      <a:r>
                        <a:rPr lang="en-US" sz="1900" baseline="30000" dirty="0" smtClean="0">
                          <a:solidFill>
                            <a:schemeClr val="tx1"/>
                          </a:solidFill>
                        </a:rPr>
                        <a:t>A</a:t>
                      </a:r>
                    </a:p>
                  </a:txBody>
                  <a:tcPr marL="82311" marR="82311">
                    <a:solidFill>
                      <a:srgbClr val="005796"/>
                    </a:solidFill>
                  </a:tcPr>
                </a:tc>
                <a:tc>
                  <a:txBody>
                    <a:bodyPr/>
                    <a:lstStyle/>
                    <a:p>
                      <a:pPr algn="ctr"/>
                      <a:r>
                        <a:rPr lang="en-US" sz="1900" dirty="0" smtClean="0">
                          <a:solidFill>
                            <a:schemeClr val="tx1"/>
                          </a:solidFill>
                        </a:rPr>
                        <a:t>1.1 mg/m</a:t>
                      </a:r>
                      <a:r>
                        <a:rPr lang="en-US" sz="1900" b="1" baseline="30000" dirty="0" smtClean="0">
                          <a:solidFill>
                            <a:schemeClr val="tx1"/>
                          </a:solidFill>
                        </a:rPr>
                        <a:t>2</a:t>
                      </a:r>
                      <a:endParaRPr lang="en-US" sz="1900" b="1" baseline="30000" dirty="0">
                        <a:solidFill>
                          <a:schemeClr val="tx1"/>
                        </a:solidFill>
                      </a:endParaRPr>
                    </a:p>
                  </a:txBody>
                  <a:tcPr marL="82311" marR="82311">
                    <a:solidFill>
                      <a:srgbClr val="005796"/>
                    </a:solidFill>
                  </a:tcPr>
                </a:tc>
                <a:tc vMerge="1">
                  <a:txBody>
                    <a:bodyPr/>
                    <a:lstStyle/>
                    <a:p>
                      <a:endParaRPr lang="en-US" dirty="0">
                        <a:solidFill>
                          <a:schemeClr val="accent2"/>
                        </a:solidFill>
                      </a:endParaRPr>
                    </a:p>
                  </a:txBody>
                  <a:tcPr/>
                </a:tc>
                <a:tc vMerge="1">
                  <a:txBody>
                    <a:bodyPr/>
                    <a:lstStyle/>
                    <a:p>
                      <a:endParaRPr lang="en-US" dirty="0">
                        <a:solidFill>
                          <a:schemeClr val="accent2"/>
                        </a:solidFill>
                      </a:endParaRPr>
                    </a:p>
                  </a:txBody>
                  <a:tcPr/>
                </a:tc>
              </a:tr>
              <a:tr h="370840">
                <a:tc>
                  <a:txBody>
                    <a:bodyPr/>
                    <a:lstStyle/>
                    <a:p>
                      <a:r>
                        <a:rPr lang="en-US" sz="1900" dirty="0" smtClean="0">
                          <a:solidFill>
                            <a:schemeClr val="tx1"/>
                          </a:solidFill>
                        </a:rPr>
                        <a:t>Moderate hepatic impairment </a:t>
                      </a:r>
                      <a:r>
                        <a:rPr lang="en-US" sz="1900" baseline="30000" dirty="0" smtClean="0">
                          <a:solidFill>
                            <a:schemeClr val="tx1"/>
                          </a:solidFill>
                        </a:rPr>
                        <a:t>B</a:t>
                      </a:r>
                      <a:endParaRPr lang="en-US" sz="1900" baseline="30000" dirty="0">
                        <a:solidFill>
                          <a:schemeClr val="tx1"/>
                        </a:solidFill>
                      </a:endParaRPr>
                    </a:p>
                  </a:txBody>
                  <a:tcPr marL="82311" marR="82311">
                    <a:solidFill>
                      <a:srgbClr val="005796"/>
                    </a:solidFill>
                  </a:tcPr>
                </a:tc>
                <a:tc>
                  <a:txBody>
                    <a:bodyPr/>
                    <a:lstStyle/>
                    <a:p>
                      <a:pPr algn="ctr"/>
                      <a:r>
                        <a:rPr lang="en-US" sz="1900" dirty="0" smtClean="0">
                          <a:solidFill>
                            <a:schemeClr val="tx1"/>
                          </a:solidFill>
                        </a:rPr>
                        <a:t>0.7 mg/m</a:t>
                      </a:r>
                      <a:r>
                        <a:rPr lang="en-US" sz="1900" b="1" baseline="30000" dirty="0" smtClean="0">
                          <a:solidFill>
                            <a:schemeClr val="tx1"/>
                          </a:solidFill>
                        </a:rPr>
                        <a:t>2</a:t>
                      </a:r>
                      <a:endParaRPr lang="en-US" sz="1900" b="1" baseline="30000" dirty="0">
                        <a:solidFill>
                          <a:schemeClr val="tx1"/>
                        </a:solidFill>
                      </a:endParaRPr>
                    </a:p>
                  </a:txBody>
                  <a:tcPr marL="82311" marR="82311">
                    <a:solidFill>
                      <a:srgbClr val="005796"/>
                    </a:solidFill>
                  </a:tcPr>
                </a:tc>
                <a:tc vMerge="1">
                  <a:txBody>
                    <a:bodyPr/>
                    <a:lstStyle/>
                    <a:p>
                      <a:endParaRPr lang="en-US" dirty="0">
                        <a:solidFill>
                          <a:schemeClr val="accent2"/>
                        </a:solidFill>
                      </a:endParaRPr>
                    </a:p>
                  </a:txBody>
                  <a:tcPr/>
                </a:tc>
                <a:tc vMerge="1">
                  <a:txBody>
                    <a:bodyPr/>
                    <a:lstStyle/>
                    <a:p>
                      <a:endParaRPr lang="en-US" dirty="0">
                        <a:solidFill>
                          <a:schemeClr val="accent2"/>
                        </a:solidFill>
                      </a:endParaRPr>
                    </a:p>
                  </a:txBody>
                  <a:tcPr/>
                </a:tc>
              </a:tr>
              <a:tr h="370840">
                <a:tc>
                  <a:txBody>
                    <a:bodyPr/>
                    <a:lstStyle/>
                    <a:p>
                      <a:r>
                        <a:rPr lang="en-US" sz="1900" dirty="0" smtClean="0">
                          <a:solidFill>
                            <a:schemeClr val="tx1"/>
                          </a:solidFill>
                        </a:rPr>
                        <a:t>Moderate renal impairment </a:t>
                      </a:r>
                      <a:r>
                        <a:rPr lang="en-US" sz="1900" baseline="30000" dirty="0" smtClean="0">
                          <a:solidFill>
                            <a:schemeClr val="tx1"/>
                          </a:solidFill>
                        </a:rPr>
                        <a:t>C</a:t>
                      </a:r>
                      <a:endParaRPr lang="en-US" sz="1900" baseline="30000" dirty="0">
                        <a:solidFill>
                          <a:schemeClr val="tx1"/>
                        </a:solidFill>
                      </a:endParaRPr>
                    </a:p>
                  </a:txBody>
                  <a:tcPr marL="82311" marR="82311">
                    <a:solidFill>
                      <a:srgbClr val="005796"/>
                    </a:solidFill>
                  </a:tcPr>
                </a:tc>
                <a:tc>
                  <a:txBody>
                    <a:bodyPr/>
                    <a:lstStyle/>
                    <a:p>
                      <a:pPr algn="ctr"/>
                      <a:r>
                        <a:rPr lang="en-US" sz="1900" dirty="0" smtClean="0">
                          <a:solidFill>
                            <a:schemeClr val="tx1"/>
                          </a:solidFill>
                        </a:rPr>
                        <a:t>1.1 mg/m</a:t>
                      </a:r>
                      <a:r>
                        <a:rPr lang="en-US" sz="1900" b="1" baseline="30000" dirty="0" smtClean="0">
                          <a:solidFill>
                            <a:schemeClr val="tx1"/>
                          </a:solidFill>
                        </a:rPr>
                        <a:t>2</a:t>
                      </a:r>
                      <a:endParaRPr lang="en-US" sz="1900" b="1" baseline="30000" dirty="0">
                        <a:solidFill>
                          <a:schemeClr val="tx1"/>
                        </a:solidFill>
                      </a:endParaRPr>
                    </a:p>
                  </a:txBody>
                  <a:tcPr marL="82311" marR="82311" anchor="ctr">
                    <a:solidFill>
                      <a:srgbClr val="005796"/>
                    </a:solidFill>
                  </a:tcPr>
                </a:tc>
                <a:tc vMerge="1">
                  <a:txBody>
                    <a:bodyPr/>
                    <a:lstStyle/>
                    <a:p>
                      <a:endParaRPr lang="en-US" dirty="0">
                        <a:solidFill>
                          <a:schemeClr val="accent2"/>
                        </a:solidFill>
                      </a:endParaRPr>
                    </a:p>
                  </a:txBody>
                  <a:tcPr/>
                </a:tc>
                <a:tc vMerge="1">
                  <a:txBody>
                    <a:bodyPr/>
                    <a:lstStyle/>
                    <a:p>
                      <a:endParaRPr lang="en-US" dirty="0">
                        <a:solidFill>
                          <a:schemeClr val="accent2"/>
                        </a:solidFill>
                      </a:endParaRPr>
                    </a:p>
                  </a:txBody>
                  <a:tcPr/>
                </a:tc>
              </a:tr>
            </a:tbl>
          </a:graphicData>
        </a:graphic>
      </p:graphicFrame>
      <p:sp>
        <p:nvSpPr>
          <p:cNvPr id="5" name="TextBox 4"/>
          <p:cNvSpPr txBox="1"/>
          <p:nvPr/>
        </p:nvSpPr>
        <p:spPr>
          <a:xfrm>
            <a:off x="685800" y="5588905"/>
            <a:ext cx="3774791" cy="830997"/>
          </a:xfrm>
          <a:prstGeom prst="rect">
            <a:avLst/>
          </a:prstGeom>
          <a:noFill/>
        </p:spPr>
        <p:txBody>
          <a:bodyPr wrap="none" rtlCol="0">
            <a:spAutoFit/>
          </a:bodyPr>
          <a:lstStyle/>
          <a:p>
            <a:r>
              <a:rPr lang="en-US" sz="1600" baseline="30000" dirty="0" smtClean="0">
                <a:solidFill>
                  <a:srgbClr val="FFFFFF"/>
                </a:solidFill>
                <a:latin typeface="Arial"/>
              </a:rPr>
              <a:t>A</a:t>
            </a:r>
            <a:r>
              <a:rPr lang="en-US" sz="1600" dirty="0" smtClean="0">
                <a:solidFill>
                  <a:srgbClr val="FFFFFF"/>
                </a:solidFill>
                <a:latin typeface="Arial"/>
              </a:rPr>
              <a:t> Child-Pugh A</a:t>
            </a:r>
          </a:p>
          <a:p>
            <a:r>
              <a:rPr lang="en-US" sz="1600" baseline="30000" dirty="0" smtClean="0">
                <a:solidFill>
                  <a:srgbClr val="FFFFFF"/>
                </a:solidFill>
                <a:latin typeface="Arial"/>
              </a:rPr>
              <a:t>B</a:t>
            </a:r>
            <a:r>
              <a:rPr lang="en-US" sz="1600" dirty="0" smtClean="0">
                <a:solidFill>
                  <a:srgbClr val="FFFFFF"/>
                </a:solidFill>
                <a:latin typeface="Arial"/>
              </a:rPr>
              <a:t> Child-Pugh B</a:t>
            </a:r>
          </a:p>
          <a:p>
            <a:r>
              <a:rPr lang="en-US" sz="1600" baseline="30000" dirty="0" smtClean="0">
                <a:solidFill>
                  <a:srgbClr val="FFFFFF"/>
                </a:solidFill>
                <a:latin typeface="Arial"/>
              </a:rPr>
              <a:t>C</a:t>
            </a:r>
            <a:r>
              <a:rPr lang="en-US" sz="1600" dirty="0" smtClean="0">
                <a:solidFill>
                  <a:srgbClr val="FFFFFF"/>
                </a:solidFill>
                <a:latin typeface="Arial"/>
              </a:rPr>
              <a:t> </a:t>
            </a:r>
            <a:r>
              <a:rPr lang="en-US" sz="1600" dirty="0" err="1" smtClean="0">
                <a:solidFill>
                  <a:srgbClr val="FFFFFF"/>
                </a:solidFill>
                <a:latin typeface="Arial"/>
              </a:rPr>
              <a:t>Creatinine</a:t>
            </a:r>
            <a:r>
              <a:rPr lang="en-US" sz="1600" dirty="0" smtClean="0">
                <a:solidFill>
                  <a:srgbClr val="FFFFFF"/>
                </a:solidFill>
                <a:latin typeface="Arial"/>
              </a:rPr>
              <a:t> clearance of 30-50 mL/min</a:t>
            </a:r>
            <a:endParaRPr lang="en-US" sz="1600" dirty="0">
              <a:solidFill>
                <a:srgbClr val="FFFFFF"/>
              </a:solidFill>
              <a:latin typeface="Arial"/>
            </a:endParaRPr>
          </a:p>
        </p:txBody>
      </p:sp>
      <p:sp>
        <p:nvSpPr>
          <p:cNvPr id="6" name="TextBox 5"/>
          <p:cNvSpPr txBox="1"/>
          <p:nvPr/>
        </p:nvSpPr>
        <p:spPr>
          <a:xfrm>
            <a:off x="-1" y="6427113"/>
            <a:ext cx="4010121" cy="430887"/>
          </a:xfrm>
          <a:prstGeom prst="rect">
            <a:avLst/>
          </a:prstGeom>
          <a:noFill/>
        </p:spPr>
        <p:txBody>
          <a:bodyPr wrap="square" lIns="182880" tIns="91440" bIns="91440" rtlCol="0">
            <a:spAutoFit/>
          </a:bodyPr>
          <a:lstStyle/>
          <a:p>
            <a:r>
              <a:rPr lang="en-US" sz="1600" dirty="0" smtClean="0">
                <a:solidFill>
                  <a:srgbClr val="FFFFFF"/>
                </a:solidFill>
                <a:latin typeface="Arial"/>
              </a:rPr>
              <a:t>Eribulin product information</a:t>
            </a:r>
            <a:endParaRPr lang="en-US" sz="1600" dirty="0">
              <a:solidFill>
                <a:srgbClr val="FFFFFF"/>
              </a:solidFill>
              <a:latin typeface="Arial"/>
            </a:endParaRPr>
          </a:p>
        </p:txBody>
      </p:sp>
    </p:spTree>
    <p:extLst>
      <p:ext uri="{BB962C8B-B14F-4D97-AF65-F5344CB8AC3E}">
        <p14:creationId xmlns:p14="http://schemas.microsoft.com/office/powerpoint/2010/main" val="1677504172"/>
      </p:ext>
    </p:extLst>
  </p:cSld>
  <p:clrMapOvr>
    <a:masterClrMapping/>
  </p:clrMapOvr>
  <p:transition xmlns:p14="http://schemas.microsoft.com/office/powerpoint/2010/mai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3"/>
          <p:cNvSpPr>
            <a:spLocks noChangeArrowheads="1"/>
          </p:cNvSpPr>
          <p:nvPr/>
        </p:nvSpPr>
        <p:spPr bwMode="auto">
          <a:xfrm>
            <a:off x="370473" y="1427927"/>
            <a:ext cx="8382863" cy="4723415"/>
          </a:xfrm>
          <a:prstGeom prst="rect">
            <a:avLst/>
          </a:prstGeom>
          <a:solidFill>
            <a:srgbClr val="9CCBE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solidFill>
                <a:srgbClr val="FFFFFF"/>
              </a:solidFill>
              <a:latin typeface="Arial"/>
              <a:ea typeface="ヒラギノ角ゴ Pro W3" charset="0"/>
              <a:cs typeface="ヒラギノ角ゴ Pro W3" charset="0"/>
            </a:endParaRPr>
          </a:p>
        </p:txBody>
      </p:sp>
      <p:sp>
        <p:nvSpPr>
          <p:cNvPr id="5" name="TextBox 4"/>
          <p:cNvSpPr txBox="1"/>
          <p:nvPr/>
        </p:nvSpPr>
        <p:spPr>
          <a:xfrm>
            <a:off x="481392" y="399667"/>
            <a:ext cx="7227610" cy="523220"/>
          </a:xfrm>
          <a:prstGeom prst="rect">
            <a:avLst/>
          </a:prstGeom>
          <a:noFill/>
        </p:spPr>
        <p:txBody>
          <a:bodyPr wrap="none" rtlCol="0">
            <a:spAutoFit/>
          </a:bodyPr>
          <a:lstStyle/>
          <a:p>
            <a:r>
              <a:rPr lang="en-US" sz="2800" b="1" dirty="0">
                <a:solidFill>
                  <a:srgbClr val="ECBB33"/>
                </a:solidFill>
              </a:rPr>
              <a:t>Recommended </a:t>
            </a:r>
            <a:r>
              <a:rPr lang="en-US" sz="2800" b="1" dirty="0" err="1">
                <a:solidFill>
                  <a:srgbClr val="ECBB33"/>
                </a:solidFill>
              </a:rPr>
              <a:t>Eribulin</a:t>
            </a:r>
            <a:r>
              <a:rPr lang="en-US" sz="2800" b="1" dirty="0">
                <a:solidFill>
                  <a:srgbClr val="ECBB33"/>
                </a:solidFill>
              </a:rPr>
              <a:t> </a:t>
            </a:r>
            <a:r>
              <a:rPr lang="en-US" sz="2800" b="1" dirty="0" smtClean="0">
                <a:solidFill>
                  <a:srgbClr val="ECBB33"/>
                </a:solidFill>
              </a:rPr>
              <a:t>Dose Reductions</a:t>
            </a:r>
            <a:endParaRPr lang="en-US" sz="2800" b="1" dirty="0">
              <a:solidFill>
                <a:srgbClr val="ECBB33"/>
              </a:solidFill>
              <a:latin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1198802911"/>
              </p:ext>
            </p:extLst>
          </p:nvPr>
        </p:nvGraphicFramePr>
        <p:xfrm>
          <a:off x="515435" y="1608685"/>
          <a:ext cx="8051130" cy="4425739"/>
        </p:xfrm>
        <a:graphic>
          <a:graphicData uri="http://schemas.openxmlformats.org/drawingml/2006/table">
            <a:tbl>
              <a:tblPr firstRow="1" bandRow="1">
                <a:tableStyleId>{5C22544A-7EE6-4342-B048-85BDC9FD1C3A}</a:tableStyleId>
              </a:tblPr>
              <a:tblGrid>
                <a:gridCol w="4695413"/>
                <a:gridCol w="1508607"/>
                <a:gridCol w="1847110"/>
              </a:tblGrid>
              <a:tr h="633552">
                <a:tc>
                  <a:txBody>
                    <a:bodyPr/>
                    <a:lstStyle/>
                    <a:p>
                      <a:r>
                        <a:rPr lang="en-US" sz="1600" b="1" i="0" u="none" strike="noStrike" kern="1200" baseline="0" dirty="0" smtClean="0">
                          <a:solidFill>
                            <a:srgbClr val="E8AF2B"/>
                          </a:solidFill>
                          <a:latin typeface="+mn-lt"/>
                          <a:ea typeface="+mn-ea"/>
                          <a:cs typeface="+mn-cs"/>
                        </a:rPr>
                        <a:t>Events Requiring Permanent Dose Reduction</a:t>
                      </a:r>
                      <a:endParaRPr lang="en-US" sz="1600" b="1" dirty="0">
                        <a:solidFill>
                          <a:srgbClr val="E8AF2B"/>
                        </a:solidFill>
                      </a:endParaRPr>
                    </a:p>
                  </a:txBody>
                  <a:tcPr anchor="b">
                    <a:solidFill>
                      <a:srgbClr val="012A50"/>
                    </a:solidFill>
                  </a:tcPr>
                </a:tc>
                <a:tc>
                  <a:txBody>
                    <a:bodyPr/>
                    <a:lstStyle/>
                    <a:p>
                      <a:pPr algn="ctr"/>
                      <a:r>
                        <a:rPr lang="en-US" sz="1600" b="1" i="0" u="none" strike="noStrike" kern="1200" baseline="0" dirty="0" smtClean="0">
                          <a:solidFill>
                            <a:srgbClr val="E8AF2B"/>
                          </a:solidFill>
                          <a:latin typeface="+mn-lt"/>
                          <a:ea typeface="+mn-ea"/>
                          <a:cs typeface="+mn-cs"/>
                        </a:rPr>
                        <a:t>Current Dose</a:t>
                      </a:r>
                      <a:endParaRPr lang="en-US" sz="1600" b="1" dirty="0">
                        <a:solidFill>
                          <a:srgbClr val="E8AF2B"/>
                        </a:solidFill>
                      </a:endParaRPr>
                    </a:p>
                  </a:txBody>
                  <a:tcPr anchor="b">
                    <a:solidFill>
                      <a:srgbClr val="012A50"/>
                    </a:solidFill>
                  </a:tcPr>
                </a:tc>
                <a:tc>
                  <a:txBody>
                    <a:bodyPr/>
                    <a:lstStyle/>
                    <a:p>
                      <a:pPr algn="ctr"/>
                      <a:r>
                        <a:rPr lang="en-US" sz="1600" b="1" i="0" u="none" strike="noStrike" kern="1200" baseline="0" dirty="0" smtClean="0">
                          <a:solidFill>
                            <a:srgbClr val="E8AF2B"/>
                          </a:solidFill>
                          <a:latin typeface="+mn-lt"/>
                          <a:ea typeface="+mn-ea"/>
                          <a:cs typeface="+mn-cs"/>
                        </a:rPr>
                        <a:t>Recommended</a:t>
                      </a:r>
                    </a:p>
                    <a:p>
                      <a:pPr algn="ctr"/>
                      <a:r>
                        <a:rPr lang="en-US" sz="1600" b="1" i="0" u="none" strike="noStrike" kern="1200" baseline="0" dirty="0" smtClean="0">
                          <a:solidFill>
                            <a:srgbClr val="E8AF2B"/>
                          </a:solidFill>
                          <a:latin typeface="+mn-lt"/>
                          <a:ea typeface="+mn-ea"/>
                          <a:cs typeface="+mn-cs"/>
                        </a:rPr>
                        <a:t>Dose Reduction</a:t>
                      </a:r>
                      <a:endParaRPr lang="en-US" sz="1600" b="1" dirty="0">
                        <a:solidFill>
                          <a:srgbClr val="E8AF2B"/>
                        </a:solidFill>
                      </a:endParaRPr>
                    </a:p>
                  </a:txBody>
                  <a:tcPr anchor="b">
                    <a:solidFill>
                      <a:srgbClr val="012A50"/>
                    </a:solidFill>
                  </a:tcPr>
                </a:tc>
              </a:tr>
              <a:tr h="2400827">
                <a:tc>
                  <a:txBody>
                    <a:bodyPr/>
                    <a:lstStyle/>
                    <a:p>
                      <a:pPr algn="l"/>
                      <a:r>
                        <a:rPr lang="en-US" sz="1600" b="1" i="0" u="none" strike="noStrike" kern="1200" baseline="0" dirty="0" smtClean="0">
                          <a:solidFill>
                            <a:srgbClr val="FFFFFF"/>
                          </a:solidFill>
                          <a:latin typeface="+mn-lt"/>
                          <a:ea typeface="+mn-ea"/>
                          <a:cs typeface="+mn-cs"/>
                        </a:rPr>
                        <a:t>Hematologic toxicities</a:t>
                      </a:r>
                    </a:p>
                    <a:p>
                      <a:pPr marL="285750" indent="-285750" algn="l">
                        <a:buFont typeface="Arial"/>
                        <a:buChar char="•"/>
                      </a:pPr>
                      <a:r>
                        <a:rPr lang="en-US" sz="1600" b="0" i="0" u="none" strike="noStrike" kern="1200" baseline="0" dirty="0" smtClean="0">
                          <a:solidFill>
                            <a:srgbClr val="FFFFFF"/>
                          </a:solidFill>
                          <a:latin typeface="+mn-lt"/>
                          <a:ea typeface="+mn-ea"/>
                          <a:cs typeface="+mn-cs"/>
                        </a:rPr>
                        <a:t>ANC &lt;500/mm</a:t>
                      </a:r>
                      <a:r>
                        <a:rPr lang="en-US" sz="1600" b="0" i="0" u="none" strike="noStrike" kern="1200" baseline="30000" dirty="0" smtClean="0">
                          <a:solidFill>
                            <a:srgbClr val="FFFFFF"/>
                          </a:solidFill>
                          <a:latin typeface="+mn-lt"/>
                          <a:ea typeface="+mn-ea"/>
                          <a:cs typeface="+mn-cs"/>
                        </a:rPr>
                        <a:t>3</a:t>
                      </a:r>
                      <a:r>
                        <a:rPr lang="en-US" sz="1600" b="0" i="0" u="none" strike="noStrike" kern="1200" baseline="0" dirty="0" smtClean="0">
                          <a:solidFill>
                            <a:srgbClr val="FFFFFF"/>
                          </a:solidFill>
                          <a:latin typeface="+mn-lt"/>
                          <a:ea typeface="+mn-ea"/>
                          <a:cs typeface="+mn-cs"/>
                        </a:rPr>
                        <a:t> for &gt;7 days or </a:t>
                      </a:r>
                      <a:br>
                        <a:rPr lang="en-US" sz="1600" b="0" i="0" u="none" strike="noStrike" kern="1200" baseline="0" dirty="0" smtClean="0">
                          <a:solidFill>
                            <a:srgbClr val="FFFFFF"/>
                          </a:solidFill>
                          <a:latin typeface="+mn-lt"/>
                          <a:ea typeface="+mn-ea"/>
                          <a:cs typeface="+mn-cs"/>
                        </a:rPr>
                      </a:br>
                      <a:r>
                        <a:rPr lang="en-US" sz="1600" b="0" i="0" u="none" strike="noStrike" kern="1200" baseline="0" dirty="0" smtClean="0">
                          <a:solidFill>
                            <a:srgbClr val="FFFFFF"/>
                          </a:solidFill>
                          <a:latin typeface="+mn-lt"/>
                          <a:ea typeface="+mn-ea"/>
                          <a:cs typeface="+mn-cs"/>
                        </a:rPr>
                        <a:t>ANC &lt;1,000/mm</a:t>
                      </a:r>
                      <a:r>
                        <a:rPr lang="en-US" sz="1600" b="0" i="0" u="none" strike="noStrike" kern="1200" baseline="30000" dirty="0" smtClean="0">
                          <a:solidFill>
                            <a:srgbClr val="FFFFFF"/>
                          </a:solidFill>
                          <a:latin typeface="+mn-lt"/>
                          <a:ea typeface="+mn-ea"/>
                          <a:cs typeface="+mn-cs"/>
                        </a:rPr>
                        <a:t>3</a:t>
                      </a:r>
                      <a:r>
                        <a:rPr lang="en-US" sz="1600" b="0" i="0" u="none" strike="noStrike" kern="1200" baseline="0" dirty="0" smtClean="0">
                          <a:solidFill>
                            <a:srgbClr val="FFFFFF"/>
                          </a:solidFill>
                          <a:latin typeface="+mn-lt"/>
                          <a:ea typeface="+mn-ea"/>
                          <a:cs typeface="+mn-cs"/>
                        </a:rPr>
                        <a:t> with fever or infection</a:t>
                      </a:r>
                    </a:p>
                    <a:p>
                      <a:pPr marL="285750" indent="-285750" algn="l">
                        <a:buFont typeface="Arial"/>
                        <a:buChar char="•"/>
                      </a:pPr>
                      <a:r>
                        <a:rPr lang="en-US" sz="1600" b="0" i="0" u="none" strike="noStrike" kern="1200" baseline="0" dirty="0" smtClean="0">
                          <a:solidFill>
                            <a:srgbClr val="FFFFFF"/>
                          </a:solidFill>
                          <a:latin typeface="+mn-lt"/>
                          <a:ea typeface="+mn-ea"/>
                          <a:cs typeface="+mn-cs"/>
                        </a:rPr>
                        <a:t>Platelets &lt;25,000/mm</a:t>
                      </a:r>
                      <a:r>
                        <a:rPr lang="en-US" sz="1600" b="0" i="0" u="none" strike="noStrike" kern="1200" baseline="30000" dirty="0" smtClean="0">
                          <a:solidFill>
                            <a:srgbClr val="FFFFFF"/>
                          </a:solidFill>
                          <a:latin typeface="+mn-lt"/>
                          <a:ea typeface="+mn-ea"/>
                          <a:cs typeface="+mn-cs"/>
                        </a:rPr>
                        <a:t>3</a:t>
                      </a:r>
                      <a:r>
                        <a:rPr lang="en-US" sz="1600" b="0" i="0" u="none" strike="noStrike" kern="1200" baseline="0" dirty="0" smtClean="0">
                          <a:solidFill>
                            <a:srgbClr val="FFFFFF"/>
                          </a:solidFill>
                          <a:latin typeface="+mn-lt"/>
                          <a:ea typeface="+mn-ea"/>
                          <a:cs typeface="+mn-cs"/>
                        </a:rPr>
                        <a:t> or platelets </a:t>
                      </a:r>
                      <a:br>
                        <a:rPr lang="en-US" sz="1600" b="0" i="0" u="none" strike="noStrike" kern="1200" baseline="0" dirty="0" smtClean="0">
                          <a:solidFill>
                            <a:srgbClr val="FFFFFF"/>
                          </a:solidFill>
                          <a:latin typeface="+mn-lt"/>
                          <a:ea typeface="+mn-ea"/>
                          <a:cs typeface="+mn-cs"/>
                        </a:rPr>
                      </a:br>
                      <a:r>
                        <a:rPr lang="en-US" sz="1600" b="0" i="0" u="none" strike="noStrike" kern="1200" baseline="0" dirty="0" smtClean="0">
                          <a:solidFill>
                            <a:srgbClr val="FFFFFF"/>
                          </a:solidFill>
                          <a:latin typeface="+mn-lt"/>
                          <a:ea typeface="+mn-ea"/>
                          <a:cs typeface="+mn-cs"/>
                        </a:rPr>
                        <a:t>&lt;50,000/mm</a:t>
                      </a:r>
                      <a:r>
                        <a:rPr lang="en-US" sz="1600" b="0" i="0" u="none" strike="noStrike" kern="1200" baseline="30000" dirty="0" smtClean="0">
                          <a:solidFill>
                            <a:srgbClr val="FFFFFF"/>
                          </a:solidFill>
                          <a:latin typeface="+mn-lt"/>
                          <a:ea typeface="+mn-ea"/>
                          <a:cs typeface="+mn-cs"/>
                        </a:rPr>
                        <a:t>3</a:t>
                      </a:r>
                      <a:r>
                        <a:rPr lang="en-US" sz="1600" b="0" i="0" u="none" strike="noStrike" kern="1200" baseline="0" dirty="0" smtClean="0">
                          <a:solidFill>
                            <a:srgbClr val="FFFFFF"/>
                          </a:solidFill>
                          <a:latin typeface="+mn-lt"/>
                          <a:ea typeface="+mn-ea"/>
                          <a:cs typeface="+mn-cs"/>
                        </a:rPr>
                        <a:t> requiring transfusion</a:t>
                      </a:r>
                    </a:p>
                    <a:p>
                      <a:pPr algn="l">
                        <a:spcBef>
                          <a:spcPts val="600"/>
                        </a:spcBef>
                      </a:pPr>
                      <a:r>
                        <a:rPr lang="en-US" sz="1600" b="1" i="0" u="none" strike="noStrike" kern="1200" baseline="0" dirty="0" smtClean="0">
                          <a:solidFill>
                            <a:srgbClr val="FFFFFF"/>
                          </a:solidFill>
                          <a:latin typeface="+mn-lt"/>
                          <a:ea typeface="+mn-ea"/>
                          <a:cs typeface="+mn-cs"/>
                        </a:rPr>
                        <a:t>Grade 3 or 4 </a:t>
                      </a:r>
                      <a:r>
                        <a:rPr lang="en-US" sz="1600" b="1" i="0" u="none" strike="noStrike" kern="1200" baseline="0" dirty="0" err="1" smtClean="0">
                          <a:solidFill>
                            <a:srgbClr val="FFFFFF"/>
                          </a:solidFill>
                          <a:latin typeface="+mn-lt"/>
                          <a:ea typeface="+mn-ea"/>
                          <a:cs typeface="+mn-cs"/>
                        </a:rPr>
                        <a:t>nonhematologic</a:t>
                      </a:r>
                      <a:r>
                        <a:rPr lang="en-US" sz="1600" b="1" i="0" u="none" strike="noStrike" kern="1200" baseline="0" dirty="0" smtClean="0">
                          <a:solidFill>
                            <a:srgbClr val="FFFFFF"/>
                          </a:solidFill>
                          <a:latin typeface="+mn-lt"/>
                          <a:ea typeface="+mn-ea"/>
                          <a:cs typeface="+mn-cs"/>
                        </a:rPr>
                        <a:t> toxicities</a:t>
                      </a:r>
                    </a:p>
                    <a:p>
                      <a:pPr algn="l">
                        <a:spcBef>
                          <a:spcPts val="600"/>
                        </a:spcBef>
                      </a:pPr>
                      <a:r>
                        <a:rPr lang="en-US" sz="1600" b="1" i="0" u="none" strike="noStrike" kern="1200" baseline="0" dirty="0" smtClean="0">
                          <a:solidFill>
                            <a:srgbClr val="FFFFFF"/>
                          </a:solidFill>
                          <a:latin typeface="+mn-lt"/>
                          <a:ea typeface="+mn-ea"/>
                          <a:cs typeface="+mn-cs"/>
                        </a:rPr>
                        <a:t>Omission or delay of day 8 dose in previous cycle for toxicity</a:t>
                      </a:r>
                      <a:endParaRPr lang="en-US" sz="1600" b="1" dirty="0">
                        <a:solidFill>
                          <a:srgbClr val="FFFFFF"/>
                        </a:solidFill>
                      </a:endParaRPr>
                    </a:p>
                  </a:txBody>
                  <a:tcPr>
                    <a:solidFill>
                      <a:srgbClr val="005796"/>
                    </a:solidFill>
                  </a:tcPr>
                </a:tc>
                <a:tc>
                  <a:txBody>
                    <a:bodyPr/>
                    <a:lstStyle/>
                    <a:p>
                      <a:pPr algn="ctr"/>
                      <a:r>
                        <a:rPr lang="en-US" sz="1600" b="0" i="0" u="none" strike="noStrike" kern="1200" baseline="0" dirty="0" smtClean="0">
                          <a:solidFill>
                            <a:srgbClr val="FFFFFF"/>
                          </a:solidFill>
                          <a:latin typeface="+mn-lt"/>
                          <a:ea typeface="+mn-ea"/>
                          <a:cs typeface="+mn-cs"/>
                        </a:rPr>
                        <a:t>1.4 mg/m</a:t>
                      </a:r>
                      <a:r>
                        <a:rPr lang="en-US" sz="1600" b="0" i="0" u="none" strike="noStrike" kern="1200" baseline="30000" dirty="0" smtClean="0">
                          <a:solidFill>
                            <a:srgbClr val="FFFFFF"/>
                          </a:solidFill>
                          <a:latin typeface="+mn-lt"/>
                          <a:ea typeface="+mn-ea"/>
                          <a:cs typeface="+mn-cs"/>
                        </a:rPr>
                        <a:t>2</a:t>
                      </a:r>
                      <a:endParaRPr lang="en-US" sz="1600" b="0" baseline="30000" dirty="0">
                        <a:solidFill>
                          <a:srgbClr val="FFFFFF"/>
                        </a:solidFill>
                      </a:endParaRPr>
                    </a:p>
                  </a:txBody>
                  <a:tcPr>
                    <a:solidFill>
                      <a:srgbClr val="005796"/>
                    </a:solidFill>
                  </a:tcPr>
                </a:tc>
                <a:tc>
                  <a:txBody>
                    <a:bodyPr/>
                    <a:lstStyle/>
                    <a:p>
                      <a:pPr algn="ctr"/>
                      <a:r>
                        <a:rPr lang="en-US" sz="1600" b="0" i="0" u="none" strike="noStrike" kern="1200" baseline="0" dirty="0" smtClean="0">
                          <a:solidFill>
                            <a:srgbClr val="FFFFFF"/>
                          </a:solidFill>
                          <a:latin typeface="+mn-lt"/>
                          <a:ea typeface="+mn-ea"/>
                          <a:cs typeface="+mn-cs"/>
                        </a:rPr>
                        <a:t>1.1 mg/m</a:t>
                      </a:r>
                      <a:r>
                        <a:rPr lang="en-US" sz="1600" b="0" i="0" u="none" strike="noStrike" kern="1200" baseline="30000" dirty="0" smtClean="0">
                          <a:solidFill>
                            <a:srgbClr val="FFFFFF"/>
                          </a:solidFill>
                          <a:latin typeface="+mn-lt"/>
                          <a:ea typeface="+mn-ea"/>
                          <a:cs typeface="+mn-cs"/>
                        </a:rPr>
                        <a:t>2</a:t>
                      </a:r>
                      <a:endParaRPr lang="en-US" sz="1600" b="0" baseline="30000" dirty="0">
                        <a:solidFill>
                          <a:srgbClr val="FFFFFF"/>
                        </a:solidFill>
                      </a:endParaRPr>
                    </a:p>
                  </a:txBody>
                  <a:tcPr>
                    <a:solidFill>
                      <a:srgbClr val="005796"/>
                    </a:solidFill>
                  </a:tcPr>
                </a:tc>
              </a:tr>
              <a:tr h="696613">
                <a:tc>
                  <a:txBody>
                    <a:bodyPr/>
                    <a:lstStyle/>
                    <a:p>
                      <a:pPr algn="l"/>
                      <a:r>
                        <a:rPr lang="en-US" sz="1600" b="1" i="0" u="none" strike="noStrike" kern="1200" baseline="0" dirty="0" smtClean="0">
                          <a:solidFill>
                            <a:srgbClr val="FFFFFF"/>
                          </a:solidFill>
                          <a:latin typeface="+mn-lt"/>
                          <a:ea typeface="+mn-ea"/>
                          <a:cs typeface="+mn-cs"/>
                        </a:rPr>
                        <a:t>Any event requiring permanent dose reduction</a:t>
                      </a:r>
                    </a:p>
                    <a:p>
                      <a:pPr algn="l"/>
                      <a:r>
                        <a:rPr lang="en-US" sz="1600" b="1" i="0" u="none" strike="noStrike" kern="1200" baseline="0" dirty="0" smtClean="0">
                          <a:solidFill>
                            <a:srgbClr val="FFFFFF"/>
                          </a:solidFill>
                          <a:latin typeface="+mn-lt"/>
                          <a:ea typeface="+mn-ea"/>
                          <a:cs typeface="+mn-cs"/>
                        </a:rPr>
                        <a:t>while receiving 1.1 mg/m</a:t>
                      </a:r>
                      <a:r>
                        <a:rPr lang="en-US" sz="1600" b="1" i="0" u="none" strike="noStrike" kern="1200" baseline="30000" dirty="0" smtClean="0">
                          <a:solidFill>
                            <a:srgbClr val="FFFFFF"/>
                          </a:solidFill>
                          <a:latin typeface="+mn-lt"/>
                          <a:ea typeface="+mn-ea"/>
                          <a:cs typeface="+mn-cs"/>
                        </a:rPr>
                        <a:t>2</a:t>
                      </a:r>
                      <a:endParaRPr lang="en-US" sz="1600" b="1" baseline="30000" dirty="0">
                        <a:solidFill>
                          <a:srgbClr val="FFFFFF"/>
                        </a:solidFill>
                      </a:endParaRPr>
                    </a:p>
                  </a:txBody>
                  <a:tcPr>
                    <a:solidFill>
                      <a:srgbClr val="00579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i="0" u="none" strike="noStrike" kern="1200" baseline="0" dirty="0" smtClean="0">
                          <a:solidFill>
                            <a:srgbClr val="FFFFFF"/>
                          </a:solidFill>
                          <a:latin typeface="+mn-lt"/>
                          <a:ea typeface="+mn-ea"/>
                          <a:cs typeface="+mn-cs"/>
                        </a:rPr>
                        <a:t>1.1 mg/m</a:t>
                      </a:r>
                      <a:r>
                        <a:rPr lang="en-US" sz="1600" b="0" i="0" u="none" strike="noStrike" kern="1200" baseline="30000" dirty="0" smtClean="0">
                          <a:solidFill>
                            <a:srgbClr val="FFFFFF"/>
                          </a:solidFill>
                          <a:latin typeface="+mn-lt"/>
                          <a:ea typeface="+mn-ea"/>
                          <a:cs typeface="+mn-cs"/>
                        </a:rPr>
                        <a:t>2</a:t>
                      </a:r>
                      <a:endParaRPr lang="en-US" sz="1600" b="0" baseline="30000" dirty="0" smtClean="0">
                        <a:solidFill>
                          <a:srgbClr val="FFFFFF"/>
                        </a:solidFill>
                      </a:endParaRPr>
                    </a:p>
                    <a:p>
                      <a:pPr algn="ctr"/>
                      <a:endParaRPr lang="en-US" sz="1600" b="0" dirty="0">
                        <a:solidFill>
                          <a:srgbClr val="FFFFFF"/>
                        </a:solidFill>
                      </a:endParaRPr>
                    </a:p>
                  </a:txBody>
                  <a:tcPr>
                    <a:solidFill>
                      <a:srgbClr val="005796"/>
                    </a:solidFill>
                  </a:tcPr>
                </a:tc>
                <a:tc>
                  <a:txBody>
                    <a:bodyPr/>
                    <a:lstStyle/>
                    <a:p>
                      <a:pPr algn="ctr"/>
                      <a:r>
                        <a:rPr lang="en-US" sz="1600" b="0" i="0" u="none" strike="noStrike" kern="1200" baseline="0" dirty="0" smtClean="0">
                          <a:solidFill>
                            <a:srgbClr val="FFFFFF"/>
                          </a:solidFill>
                          <a:latin typeface="+mn-lt"/>
                          <a:ea typeface="+mn-ea"/>
                          <a:cs typeface="+mn-cs"/>
                        </a:rPr>
                        <a:t>0.7 mg/m</a:t>
                      </a:r>
                      <a:r>
                        <a:rPr lang="en-US" sz="1600" b="0" i="0" u="none" strike="noStrike" kern="1200" baseline="30000" dirty="0" smtClean="0">
                          <a:solidFill>
                            <a:srgbClr val="FFFFFF"/>
                          </a:solidFill>
                          <a:latin typeface="+mn-lt"/>
                          <a:ea typeface="+mn-ea"/>
                          <a:cs typeface="+mn-cs"/>
                        </a:rPr>
                        <a:t>2</a:t>
                      </a:r>
                      <a:endParaRPr lang="en-US" sz="1600" b="0" baseline="30000" dirty="0">
                        <a:solidFill>
                          <a:srgbClr val="FFFFFF"/>
                        </a:solidFill>
                      </a:endParaRPr>
                    </a:p>
                  </a:txBody>
                  <a:tcPr>
                    <a:solidFill>
                      <a:srgbClr val="005796"/>
                    </a:solidFill>
                  </a:tcPr>
                </a:tc>
              </a:tr>
              <a:tr h="694747">
                <a:tc>
                  <a:txBody>
                    <a:bodyPr/>
                    <a:lstStyle/>
                    <a:p>
                      <a:pPr algn="l"/>
                      <a:r>
                        <a:rPr lang="en-US" sz="1600" b="1" i="0" u="none" strike="noStrike" kern="1200" baseline="0" dirty="0" smtClean="0">
                          <a:solidFill>
                            <a:srgbClr val="FFFFFF"/>
                          </a:solidFill>
                          <a:latin typeface="+mn-lt"/>
                          <a:ea typeface="+mn-ea"/>
                          <a:cs typeface="+mn-cs"/>
                        </a:rPr>
                        <a:t>Any event requiring permanent dose reduction</a:t>
                      </a:r>
                    </a:p>
                    <a:p>
                      <a:pPr algn="l"/>
                      <a:r>
                        <a:rPr lang="en-US" sz="1600" b="1" i="0" u="none" strike="noStrike" kern="1200" baseline="0" dirty="0" smtClean="0">
                          <a:solidFill>
                            <a:srgbClr val="FFFFFF"/>
                          </a:solidFill>
                          <a:latin typeface="+mn-lt"/>
                          <a:ea typeface="+mn-ea"/>
                          <a:cs typeface="+mn-cs"/>
                        </a:rPr>
                        <a:t>while receiving 0.7 mg/m</a:t>
                      </a:r>
                      <a:r>
                        <a:rPr lang="en-US" sz="1600" b="1" i="0" u="none" strike="noStrike" kern="1200" baseline="30000" dirty="0" smtClean="0">
                          <a:solidFill>
                            <a:srgbClr val="FFFFFF"/>
                          </a:solidFill>
                          <a:latin typeface="+mn-lt"/>
                          <a:ea typeface="+mn-ea"/>
                          <a:cs typeface="+mn-cs"/>
                        </a:rPr>
                        <a:t>2</a:t>
                      </a:r>
                      <a:endParaRPr lang="en-US" sz="1600" b="1" baseline="30000" dirty="0">
                        <a:solidFill>
                          <a:srgbClr val="FFFFFF"/>
                        </a:solidFill>
                      </a:endParaRPr>
                    </a:p>
                  </a:txBody>
                  <a:tcPr>
                    <a:solidFill>
                      <a:srgbClr val="00579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i="0" u="none" strike="noStrike" kern="1200" baseline="0" dirty="0" smtClean="0">
                          <a:solidFill>
                            <a:srgbClr val="FFFFFF"/>
                          </a:solidFill>
                          <a:latin typeface="+mn-lt"/>
                          <a:ea typeface="+mn-ea"/>
                          <a:cs typeface="+mn-cs"/>
                        </a:rPr>
                        <a:t>0.7 mg/m</a:t>
                      </a:r>
                      <a:r>
                        <a:rPr lang="en-US" sz="1600" b="0" i="0" u="none" strike="noStrike" kern="1200" baseline="30000" dirty="0" smtClean="0">
                          <a:solidFill>
                            <a:srgbClr val="FFFFFF"/>
                          </a:solidFill>
                          <a:latin typeface="+mn-lt"/>
                          <a:ea typeface="+mn-ea"/>
                          <a:cs typeface="+mn-cs"/>
                        </a:rPr>
                        <a:t>2</a:t>
                      </a:r>
                      <a:endParaRPr lang="en-US" sz="1600" b="0" baseline="30000" dirty="0" smtClean="0">
                        <a:solidFill>
                          <a:srgbClr val="FFFFFF"/>
                        </a:solidFill>
                      </a:endParaRPr>
                    </a:p>
                    <a:p>
                      <a:pPr algn="ctr"/>
                      <a:endParaRPr lang="en-US" sz="1600" b="0" dirty="0">
                        <a:solidFill>
                          <a:srgbClr val="FFFFFF"/>
                        </a:solidFill>
                      </a:endParaRPr>
                    </a:p>
                  </a:txBody>
                  <a:tcPr>
                    <a:solidFill>
                      <a:srgbClr val="005796"/>
                    </a:solidFill>
                  </a:tcPr>
                </a:tc>
                <a:tc>
                  <a:txBody>
                    <a:bodyPr/>
                    <a:lstStyle/>
                    <a:p>
                      <a:pPr algn="ctr"/>
                      <a:r>
                        <a:rPr lang="en-US" sz="1600" b="0" i="0" u="none" strike="noStrike" kern="1200" baseline="0" dirty="0" smtClean="0">
                          <a:solidFill>
                            <a:srgbClr val="FFFFFF"/>
                          </a:solidFill>
                          <a:latin typeface="+mn-lt"/>
                          <a:ea typeface="+mn-ea"/>
                          <a:cs typeface="+mn-cs"/>
                        </a:rPr>
                        <a:t>Discontinue</a:t>
                      </a:r>
                    </a:p>
                    <a:p>
                      <a:pPr algn="ctr"/>
                      <a:r>
                        <a:rPr lang="en-US" sz="1600" b="0" i="0" u="none" strike="noStrike" kern="1200" baseline="0" dirty="0" err="1" smtClean="0">
                          <a:solidFill>
                            <a:srgbClr val="FFFFFF"/>
                          </a:solidFill>
                          <a:latin typeface="+mn-lt"/>
                          <a:ea typeface="+mn-ea"/>
                          <a:cs typeface="+mn-cs"/>
                        </a:rPr>
                        <a:t>eribulin</a:t>
                      </a:r>
                      <a:endParaRPr lang="en-US" sz="1600" b="0" dirty="0">
                        <a:solidFill>
                          <a:srgbClr val="FFFFFF"/>
                        </a:solidFill>
                      </a:endParaRPr>
                    </a:p>
                  </a:txBody>
                  <a:tcPr>
                    <a:solidFill>
                      <a:srgbClr val="005796"/>
                    </a:solidFill>
                  </a:tcPr>
                </a:tc>
              </a:tr>
            </a:tbl>
          </a:graphicData>
        </a:graphic>
      </p:graphicFrame>
      <p:sp>
        <p:nvSpPr>
          <p:cNvPr id="7" name="TextBox 6"/>
          <p:cNvSpPr txBox="1"/>
          <p:nvPr/>
        </p:nvSpPr>
        <p:spPr>
          <a:xfrm>
            <a:off x="-1" y="6427113"/>
            <a:ext cx="4010121" cy="430887"/>
          </a:xfrm>
          <a:prstGeom prst="rect">
            <a:avLst/>
          </a:prstGeom>
          <a:noFill/>
        </p:spPr>
        <p:txBody>
          <a:bodyPr wrap="square" lIns="182880" tIns="91440" bIns="91440" rtlCol="0">
            <a:spAutoFit/>
          </a:bodyPr>
          <a:lstStyle/>
          <a:p>
            <a:r>
              <a:rPr lang="en-US" sz="1600" dirty="0" smtClean="0">
                <a:solidFill>
                  <a:srgbClr val="FFFFFF"/>
                </a:solidFill>
                <a:latin typeface="Arial"/>
              </a:rPr>
              <a:t>Eribulin product information</a:t>
            </a:r>
            <a:endParaRPr lang="en-US" sz="1600" dirty="0">
              <a:solidFill>
                <a:srgbClr val="FFFFFF"/>
              </a:solidFill>
              <a:latin typeface="Arial"/>
            </a:endParaRPr>
          </a:p>
        </p:txBody>
      </p:sp>
    </p:spTree>
    <p:extLst>
      <p:ext uri="{BB962C8B-B14F-4D97-AF65-F5344CB8AC3E}">
        <p14:creationId xmlns:p14="http://schemas.microsoft.com/office/powerpoint/2010/main" val="1443855090"/>
      </p:ext>
    </p:extLst>
  </p:cSld>
  <p:clrMapOvr>
    <a:masterClrMapping/>
  </p:clrMapOvr>
  <p:transition xmlns:p14="http://schemas.microsoft.com/office/powerpoint/2010/main"/>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24290" name="Rectangle 2"/>
          <p:cNvSpPr>
            <a:spLocks noGrp="1" noChangeArrowheads="1"/>
          </p:cNvSpPr>
          <p:nvPr>
            <p:ph type="ctrTitle"/>
          </p:nvPr>
        </p:nvSpPr>
        <p:spPr>
          <a:xfrm>
            <a:off x="611188" y="726174"/>
            <a:ext cx="8267700" cy="4130675"/>
          </a:xfrm>
        </p:spPr>
        <p:txBody>
          <a:bodyPr/>
          <a:lstStyle/>
          <a:p>
            <a:r>
              <a:rPr lang="en-US" sz="2800" dirty="0" smtClean="0"/>
              <a:t>A Phase III, Open-Label, Randomized, Multicenter Study of Eribulin Mesylate versus Capecitabine in Patients with Locally Advanced or Metastatic Breast Cancer Previously Treated with Anthracyclines and Taxanes</a:t>
            </a:r>
            <a:endParaRPr lang="en-US" sz="2800" dirty="0"/>
          </a:p>
        </p:txBody>
      </p:sp>
      <p:sp>
        <p:nvSpPr>
          <p:cNvPr id="524291" name="Rectangle 3"/>
          <p:cNvSpPr>
            <a:spLocks noGrp="1" noChangeArrowheads="1"/>
          </p:cNvSpPr>
          <p:nvPr>
            <p:ph type="subTitle" idx="1"/>
          </p:nvPr>
        </p:nvSpPr>
        <p:spPr>
          <a:xfrm>
            <a:off x="611188" y="4140200"/>
            <a:ext cx="7769225" cy="1931193"/>
          </a:xfrm>
        </p:spPr>
        <p:txBody>
          <a:bodyPr/>
          <a:lstStyle/>
          <a:p>
            <a:pPr algn="l"/>
            <a:r>
              <a:rPr lang="en-US" dirty="0" smtClean="0">
                <a:solidFill>
                  <a:schemeClr val="bg1"/>
                </a:solidFill>
              </a:rPr>
              <a:t>Kaufman PA et </a:t>
            </a:r>
            <a:r>
              <a:rPr lang="en-US" dirty="0">
                <a:solidFill>
                  <a:schemeClr val="bg1"/>
                </a:solidFill>
              </a:rPr>
              <a:t>al.</a:t>
            </a:r>
          </a:p>
          <a:p>
            <a:pPr algn="l"/>
            <a:r>
              <a:rPr lang="en-US" b="0" dirty="0" smtClean="0">
                <a:solidFill>
                  <a:schemeClr val="bg1"/>
                </a:solidFill>
              </a:rPr>
              <a:t>SABCS 2012;</a:t>
            </a:r>
            <a:r>
              <a:rPr lang="en-US" b="0" dirty="0">
                <a:solidFill>
                  <a:schemeClr val="bg1"/>
                </a:solidFill>
              </a:rPr>
              <a:t>Abstract </a:t>
            </a:r>
            <a:r>
              <a:rPr lang="en-US" b="0" dirty="0" smtClean="0">
                <a:solidFill>
                  <a:schemeClr val="bg1"/>
                </a:solidFill>
              </a:rPr>
              <a:t>S6-6.</a:t>
            </a:r>
            <a:endParaRPr lang="en-GB" b="0" dirty="0">
              <a:solidFill>
                <a:schemeClr val="bg1"/>
              </a:solidFill>
            </a:endParaRPr>
          </a:p>
        </p:txBody>
      </p:sp>
    </p:spTree>
    <p:extLst>
      <p:ext uri="{BB962C8B-B14F-4D97-AF65-F5344CB8AC3E}">
        <p14:creationId xmlns:p14="http://schemas.microsoft.com/office/powerpoint/2010/main" val="4197656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6853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906" name="Line 18"/>
          <p:cNvSpPr>
            <a:spLocks noChangeShapeType="1"/>
          </p:cNvSpPr>
          <p:nvPr/>
        </p:nvSpPr>
        <p:spPr bwMode="auto">
          <a:xfrm flipV="1">
            <a:off x="5153025" y="4483100"/>
            <a:ext cx="228600" cy="127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Arial"/>
              <a:cs typeface="Arial"/>
            </a:endParaRPr>
          </a:p>
        </p:txBody>
      </p:sp>
      <p:sp>
        <p:nvSpPr>
          <p:cNvPr id="421981" name="Rectangle 93"/>
          <p:cNvSpPr>
            <a:spLocks noChangeArrowheads="1"/>
          </p:cNvSpPr>
          <p:nvPr/>
        </p:nvSpPr>
        <p:spPr bwMode="auto">
          <a:xfrm>
            <a:off x="5257800" y="2187891"/>
            <a:ext cx="3594100" cy="444306"/>
          </a:xfrm>
          <a:prstGeom prst="rect">
            <a:avLst/>
          </a:prstGeom>
          <a:solidFill>
            <a:srgbClr val="F9961E"/>
          </a:solidFill>
          <a:ln w="25400">
            <a:solidFill>
              <a:schemeClr val="bg2"/>
            </a:solidFill>
            <a:miter lim="800000"/>
            <a:headEnd/>
            <a:tailEnd/>
          </a:ln>
          <a:effectLst/>
          <a:extLst/>
        </p:spPr>
        <p:txBody>
          <a:bodyPr wrap="none" tIns="0" anchor="ctr" anchorCtr="1"/>
          <a:lstStyle/>
          <a:p>
            <a:pPr algn="ctr" eaLnBrk="1" hangingPunct="1">
              <a:lnSpc>
                <a:spcPct val="120000"/>
              </a:lnSpc>
            </a:pPr>
            <a:r>
              <a:rPr lang="en-US" sz="1800" b="1" dirty="0" smtClean="0">
                <a:solidFill>
                  <a:srgbClr val="000090"/>
                </a:solidFill>
                <a:latin typeface="Arial"/>
                <a:cs typeface="Arial"/>
              </a:rPr>
              <a:t>Eribulin (n = 554)</a:t>
            </a:r>
            <a:endParaRPr lang="en-US" sz="1800" b="1" dirty="0">
              <a:solidFill>
                <a:srgbClr val="000090"/>
              </a:solidFill>
              <a:latin typeface="Arial"/>
              <a:cs typeface="Arial"/>
            </a:endParaRPr>
          </a:p>
        </p:txBody>
      </p:sp>
      <p:grpSp>
        <p:nvGrpSpPr>
          <p:cNvPr id="15" name="Group 13"/>
          <p:cNvGrpSpPr>
            <a:grpSpLocks/>
          </p:cNvGrpSpPr>
          <p:nvPr/>
        </p:nvGrpSpPr>
        <p:grpSpPr bwMode="auto">
          <a:xfrm>
            <a:off x="4747101" y="2416297"/>
            <a:ext cx="510031" cy="533400"/>
            <a:chOff x="3551" y="1542"/>
            <a:chExt cx="203" cy="547"/>
          </a:xfrm>
        </p:grpSpPr>
        <p:sp>
          <p:nvSpPr>
            <p:cNvPr id="16" name="Line 14"/>
            <p:cNvSpPr>
              <a:spLocks noChangeShapeType="1"/>
            </p:cNvSpPr>
            <p:nvPr/>
          </p:nvSpPr>
          <p:spPr bwMode="auto">
            <a:xfrm flipV="1">
              <a:off x="3551" y="1542"/>
              <a:ext cx="0" cy="54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Arial"/>
                <a:cs typeface="Arial"/>
              </a:endParaRPr>
            </a:p>
          </p:txBody>
        </p:sp>
        <p:sp>
          <p:nvSpPr>
            <p:cNvPr id="17" name="Line 15"/>
            <p:cNvSpPr>
              <a:spLocks noChangeShapeType="1"/>
            </p:cNvSpPr>
            <p:nvPr/>
          </p:nvSpPr>
          <p:spPr bwMode="auto">
            <a:xfrm>
              <a:off x="3551" y="1542"/>
              <a:ext cx="203" cy="0"/>
            </a:xfrm>
            <a:prstGeom prst="line">
              <a:avLst/>
            </a:prstGeom>
            <a:noFill/>
            <a:ln w="28575">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Arial"/>
                <a:cs typeface="Arial"/>
              </a:endParaRPr>
            </a:p>
          </p:txBody>
        </p:sp>
      </p:grpSp>
      <p:grpSp>
        <p:nvGrpSpPr>
          <p:cNvPr id="18" name="Group 16"/>
          <p:cNvGrpSpPr>
            <a:grpSpLocks/>
          </p:cNvGrpSpPr>
          <p:nvPr/>
        </p:nvGrpSpPr>
        <p:grpSpPr bwMode="auto">
          <a:xfrm rot="10800000" flipH="1">
            <a:off x="4748689" y="3275128"/>
            <a:ext cx="535179" cy="767543"/>
            <a:chOff x="3551" y="1590"/>
            <a:chExt cx="203" cy="499"/>
          </a:xfrm>
        </p:grpSpPr>
        <p:sp>
          <p:nvSpPr>
            <p:cNvPr id="19" name="Line 17"/>
            <p:cNvSpPr>
              <a:spLocks noChangeShapeType="1"/>
            </p:cNvSpPr>
            <p:nvPr/>
          </p:nvSpPr>
          <p:spPr bwMode="auto">
            <a:xfrm flipV="1">
              <a:off x="3551" y="1590"/>
              <a:ext cx="0" cy="499"/>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Arial"/>
                <a:cs typeface="Arial"/>
              </a:endParaRPr>
            </a:p>
          </p:txBody>
        </p:sp>
        <p:sp>
          <p:nvSpPr>
            <p:cNvPr id="21" name="Line 18"/>
            <p:cNvSpPr>
              <a:spLocks noChangeShapeType="1"/>
            </p:cNvSpPr>
            <p:nvPr/>
          </p:nvSpPr>
          <p:spPr bwMode="auto">
            <a:xfrm>
              <a:off x="3551" y="1590"/>
              <a:ext cx="203" cy="0"/>
            </a:xfrm>
            <a:prstGeom prst="line">
              <a:avLst/>
            </a:prstGeom>
            <a:noFill/>
            <a:ln w="28575">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latin typeface="Arial"/>
                <a:cs typeface="Arial"/>
              </a:endParaRPr>
            </a:p>
          </p:txBody>
        </p:sp>
      </p:grpSp>
      <p:sp>
        <p:nvSpPr>
          <p:cNvPr id="23" name="Line 2"/>
          <p:cNvSpPr>
            <a:spLocks noChangeShapeType="1"/>
          </p:cNvSpPr>
          <p:nvPr/>
        </p:nvSpPr>
        <p:spPr bwMode="auto">
          <a:xfrm>
            <a:off x="3989863" y="3276722"/>
            <a:ext cx="287337" cy="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dirty="0">
              <a:latin typeface="Arial"/>
              <a:cs typeface="Arial"/>
            </a:endParaRPr>
          </a:p>
        </p:txBody>
      </p:sp>
      <p:sp>
        <p:nvSpPr>
          <p:cNvPr id="25" name="Rectangle 93"/>
          <p:cNvSpPr>
            <a:spLocks noChangeArrowheads="1"/>
          </p:cNvSpPr>
          <p:nvPr/>
        </p:nvSpPr>
        <p:spPr bwMode="auto">
          <a:xfrm>
            <a:off x="5308600" y="3489087"/>
            <a:ext cx="3530600" cy="1101256"/>
          </a:xfrm>
          <a:prstGeom prst="rect">
            <a:avLst/>
          </a:prstGeom>
          <a:solidFill>
            <a:srgbClr val="99CD13"/>
          </a:solidFill>
          <a:ln w="25400">
            <a:solidFill>
              <a:schemeClr val="bg2"/>
            </a:solidFill>
            <a:miter lim="800000"/>
            <a:headEnd/>
            <a:tailEnd/>
          </a:ln>
          <a:effectLst/>
          <a:extLst/>
        </p:spPr>
        <p:txBody>
          <a:bodyPr wrap="none" anchor="ctr"/>
          <a:lstStyle/>
          <a:p>
            <a:pPr algn="ctr" eaLnBrk="1" hangingPunct="1">
              <a:lnSpc>
                <a:spcPct val="120000"/>
              </a:lnSpc>
            </a:pPr>
            <a:r>
              <a:rPr lang="en-US" sz="1800" b="1" dirty="0" smtClean="0">
                <a:solidFill>
                  <a:srgbClr val="000090"/>
                </a:solidFill>
                <a:latin typeface="Arial"/>
                <a:cs typeface="Arial"/>
              </a:rPr>
              <a:t>Capecitabine (n = 548)</a:t>
            </a:r>
          </a:p>
          <a:p>
            <a:pPr algn="ctr" eaLnBrk="1" hangingPunct="1">
              <a:lnSpc>
                <a:spcPct val="120000"/>
              </a:lnSpc>
            </a:pPr>
            <a:r>
              <a:rPr lang="en-US" sz="1800" b="1" dirty="0" smtClean="0">
                <a:solidFill>
                  <a:srgbClr val="000090"/>
                </a:solidFill>
                <a:latin typeface="Arial"/>
                <a:cs typeface="Arial"/>
              </a:rPr>
              <a:t>1,250 mg/m</a:t>
            </a:r>
            <a:r>
              <a:rPr lang="en-US" sz="1800" b="1" baseline="30000" dirty="0" smtClean="0">
                <a:solidFill>
                  <a:srgbClr val="000090"/>
                </a:solidFill>
                <a:latin typeface="Arial"/>
                <a:cs typeface="Arial"/>
              </a:rPr>
              <a:t>2</a:t>
            </a:r>
            <a:r>
              <a:rPr lang="en-US" sz="1800" b="1" dirty="0" smtClean="0">
                <a:solidFill>
                  <a:srgbClr val="000090"/>
                </a:solidFill>
                <a:latin typeface="Arial"/>
                <a:cs typeface="Arial"/>
              </a:rPr>
              <a:t> BID (oral)</a:t>
            </a:r>
          </a:p>
          <a:p>
            <a:pPr algn="ctr" eaLnBrk="1" hangingPunct="1">
              <a:lnSpc>
                <a:spcPct val="120000"/>
              </a:lnSpc>
            </a:pPr>
            <a:r>
              <a:rPr lang="en-US" sz="1800" b="1" dirty="0">
                <a:solidFill>
                  <a:srgbClr val="000090"/>
                </a:solidFill>
                <a:latin typeface="Arial"/>
                <a:cs typeface="Arial"/>
              </a:rPr>
              <a:t>d</a:t>
            </a:r>
            <a:r>
              <a:rPr lang="en-US" sz="1800" b="1" dirty="0" smtClean="0">
                <a:solidFill>
                  <a:srgbClr val="000090"/>
                </a:solidFill>
                <a:latin typeface="Arial"/>
                <a:cs typeface="Arial"/>
              </a:rPr>
              <a:t>1-14, q21d</a:t>
            </a:r>
            <a:endParaRPr lang="en-US" sz="1800" b="1" dirty="0">
              <a:solidFill>
                <a:srgbClr val="000090"/>
              </a:solidFill>
              <a:latin typeface="Arial"/>
              <a:cs typeface="Arial"/>
            </a:endParaRPr>
          </a:p>
        </p:txBody>
      </p:sp>
      <p:grpSp>
        <p:nvGrpSpPr>
          <p:cNvPr id="24" name="Group 24"/>
          <p:cNvGrpSpPr>
            <a:grpSpLocks/>
          </p:cNvGrpSpPr>
          <p:nvPr/>
        </p:nvGrpSpPr>
        <p:grpSpPr bwMode="auto">
          <a:xfrm>
            <a:off x="4289900" y="2807435"/>
            <a:ext cx="913925" cy="913925"/>
            <a:chOff x="1872" y="1584"/>
            <a:chExt cx="576" cy="576"/>
          </a:xfrm>
        </p:grpSpPr>
        <p:sp>
          <p:nvSpPr>
            <p:cNvPr id="26" name="Oval 25"/>
            <p:cNvSpPr>
              <a:spLocks noChangeArrowheads="1"/>
            </p:cNvSpPr>
            <p:nvPr/>
          </p:nvSpPr>
          <p:spPr bwMode="auto">
            <a:xfrm>
              <a:off x="1872" y="1584"/>
              <a:ext cx="576" cy="576"/>
            </a:xfrm>
            <a:prstGeom prst="ellipse">
              <a:avLst/>
            </a:prstGeom>
            <a:solidFill>
              <a:srgbClr val="FE701B"/>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latin typeface="Arial"/>
                <a:cs typeface="Arial"/>
              </a:endParaRPr>
            </a:p>
          </p:txBody>
        </p:sp>
        <p:sp>
          <p:nvSpPr>
            <p:cNvPr id="27" name="Rectangle 13"/>
            <p:cNvSpPr>
              <a:spLocks noChangeArrowheads="1"/>
            </p:cNvSpPr>
            <p:nvPr/>
          </p:nvSpPr>
          <p:spPr bwMode="auto">
            <a:xfrm>
              <a:off x="1920" y="163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anchor="ctr"/>
            <a:lstStyle/>
            <a:p>
              <a:pPr algn="ctr"/>
              <a:r>
                <a:rPr lang="en-US" sz="3600" b="1" dirty="0">
                  <a:solidFill>
                    <a:srgbClr val="FFFFFF"/>
                  </a:solidFill>
                  <a:latin typeface="Arial"/>
                  <a:cs typeface="Arial"/>
                </a:rPr>
                <a:t>R</a:t>
              </a:r>
            </a:p>
          </p:txBody>
        </p:sp>
      </p:grpSp>
      <p:sp>
        <p:nvSpPr>
          <p:cNvPr id="421892" name="Rectangle 4"/>
          <p:cNvSpPr>
            <a:spLocks noGrp="1" noChangeArrowheads="1"/>
          </p:cNvSpPr>
          <p:nvPr>
            <p:ph type="title"/>
          </p:nvPr>
        </p:nvSpPr>
        <p:spPr/>
        <p:txBody>
          <a:bodyPr/>
          <a:lstStyle/>
          <a:p>
            <a:r>
              <a:rPr lang="en-US" dirty="0" smtClean="0">
                <a:latin typeface="Arial"/>
                <a:cs typeface="Arial"/>
              </a:rPr>
              <a:t>Phase III Study 301 Design</a:t>
            </a:r>
            <a:endParaRPr lang="en-GB" dirty="0">
              <a:latin typeface="Arial"/>
              <a:cs typeface="Arial"/>
            </a:endParaRPr>
          </a:p>
        </p:txBody>
      </p:sp>
      <p:sp>
        <p:nvSpPr>
          <p:cNvPr id="421905" name="Line 17"/>
          <p:cNvSpPr>
            <a:spLocks noChangeShapeType="1"/>
          </p:cNvSpPr>
          <p:nvPr/>
        </p:nvSpPr>
        <p:spPr bwMode="auto">
          <a:xfrm>
            <a:off x="5216525" y="3162300"/>
            <a:ext cx="47625" cy="2314575"/>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dirty="0">
              <a:latin typeface="Arial"/>
              <a:cs typeface="Arial"/>
            </a:endParaRPr>
          </a:p>
        </p:txBody>
      </p:sp>
      <p:graphicFrame>
        <p:nvGraphicFramePr>
          <p:cNvPr id="421992" name="Group 104"/>
          <p:cNvGraphicFramePr>
            <a:graphicFrameLocks noGrp="1"/>
          </p:cNvGraphicFramePr>
          <p:nvPr>
            <p:extLst>
              <p:ext uri="{D42A27DB-BD31-4B8C-83A1-F6EECF244321}">
                <p14:modId xmlns:p14="http://schemas.microsoft.com/office/powerpoint/2010/main" val="63794495"/>
              </p:ext>
            </p:extLst>
          </p:nvPr>
        </p:nvGraphicFramePr>
        <p:xfrm>
          <a:off x="267368" y="2042549"/>
          <a:ext cx="3822032" cy="2503294"/>
        </p:xfrm>
        <a:graphic>
          <a:graphicData uri="http://schemas.openxmlformats.org/drawingml/2006/table">
            <a:tbl>
              <a:tblPr/>
              <a:tblGrid>
                <a:gridCol w="3822032"/>
              </a:tblGrid>
              <a:tr h="40855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latin typeface="Arial"/>
                          <a:ea typeface="ＭＳ Ｐゴシック" charset="0"/>
                          <a:cs typeface="Arial"/>
                        </a:rPr>
                        <a:t>Eligibility (n = </a:t>
                      </a:r>
                      <a:r>
                        <a:rPr kumimoji="0" lang="en-US" sz="1800" b="1" i="0" u="none" strike="noStrike" cap="none" normalizeH="0" baseline="0" dirty="0" smtClean="0">
                          <a:ln>
                            <a:noFill/>
                          </a:ln>
                          <a:solidFill>
                            <a:schemeClr val="bg1"/>
                          </a:solidFill>
                          <a:effectLst/>
                          <a:latin typeface="Arial"/>
                          <a:ea typeface="ＭＳ Ｐゴシック" charset="0"/>
                          <a:cs typeface="Arial"/>
                        </a:rPr>
                        <a:t>1,102)</a:t>
                      </a:r>
                      <a:endParaRPr kumimoji="0" lang="en-US" sz="1800" b="1" i="0" u="none" strike="noStrike" cap="none" normalizeH="0" baseline="0" dirty="0">
                        <a:ln>
                          <a:noFill/>
                        </a:ln>
                        <a:solidFill>
                          <a:schemeClr val="bg1"/>
                        </a:solidFill>
                        <a:effectLst/>
                        <a:latin typeface="Arial"/>
                        <a:ea typeface="ＭＳ Ｐゴシック" charset="0"/>
                        <a:cs typeface="Arial"/>
                      </a:endParaRPr>
                    </a:p>
                  </a:txBody>
                  <a:tcPr anchor="b" horzOverflow="overflow">
                    <a:lnL w="19050" cap="flat" cmpd="sng" algn="ctr">
                      <a:solidFill>
                        <a:schemeClr val="bg2"/>
                      </a:solidFill>
                      <a:prstDash val="solid"/>
                      <a:round/>
                      <a:headEnd type="none" w="sm" len="sm"/>
                      <a:tailEnd type="none" w="sm" len="sm"/>
                    </a:lnL>
                    <a:lnR w="19050" cap="flat" cmpd="sng" algn="ctr">
                      <a:solidFill>
                        <a:schemeClr val="bg2"/>
                      </a:solidFill>
                      <a:prstDash val="solid"/>
                      <a:round/>
                      <a:headEnd type="none" w="sm" len="sm"/>
                      <a:tailEnd type="none" w="sm" len="sm"/>
                    </a:lnR>
                    <a:lnT w="19050" cap="flat" cmpd="sng" algn="ctr">
                      <a:solidFill>
                        <a:schemeClr val="bg2"/>
                      </a:solidFill>
                      <a:prstDash val="solid"/>
                      <a:round/>
                      <a:headEnd type="none" w="sm" len="sm"/>
                      <a:tailEnd type="none" w="sm" len="sm"/>
                    </a:lnT>
                    <a:lnB w="19050" cap="flat" cmpd="sng" algn="ctr">
                      <a:solidFill>
                        <a:schemeClr val="bg2"/>
                      </a:solidFill>
                      <a:prstDash val="solid"/>
                      <a:round/>
                      <a:headEnd type="none" w="sm" len="sm"/>
                      <a:tailEnd type="none" w="sm" len="sm"/>
                    </a:lnB>
                    <a:lnTlToBr>
                      <a:noFill/>
                    </a:lnTlToBr>
                    <a:lnBlToTr>
                      <a:noFill/>
                    </a:lnBlToTr>
                    <a:solidFill>
                      <a:srgbClr val="005796"/>
                    </a:solidFill>
                  </a:tcPr>
                </a:tc>
              </a:tr>
              <a:tr h="2094743">
                <a:tc>
                  <a:txBody>
                    <a:bodyPr/>
                    <a:lstStyle/>
                    <a:p>
                      <a:pPr marL="285750" marR="0" lvl="0" indent="-285750" algn="l" defTabSz="914400" rtl="0" eaLnBrk="1" fontAlgn="base" latinLnBrk="0" hangingPunct="1">
                        <a:lnSpc>
                          <a:spcPct val="120000"/>
                        </a:lnSpc>
                        <a:spcBef>
                          <a:spcPct val="0"/>
                        </a:spcBef>
                        <a:spcAft>
                          <a:spcPct val="0"/>
                        </a:spcAft>
                        <a:buClrTx/>
                        <a:buSzTx/>
                        <a:buFont typeface="Arial"/>
                        <a:buChar char="•"/>
                        <a:tabLst/>
                      </a:pPr>
                      <a:r>
                        <a:rPr kumimoji="0" lang="en-US" sz="1800" b="0" i="0" u="none" strike="noStrike" cap="none" normalizeH="0" baseline="0" dirty="0" smtClean="0">
                          <a:ln>
                            <a:noFill/>
                          </a:ln>
                          <a:solidFill>
                            <a:schemeClr val="bg1"/>
                          </a:solidFill>
                          <a:effectLst/>
                          <a:latin typeface="Arial"/>
                          <a:ea typeface="ＭＳ Ｐゴシック" charset="0"/>
                          <a:cs typeface="Arial"/>
                        </a:rPr>
                        <a:t>Locally advanced or mBC</a:t>
                      </a:r>
                    </a:p>
                    <a:p>
                      <a:pPr marL="285750" marR="0" lvl="0" indent="-285750" algn="l" defTabSz="914400" rtl="0" eaLnBrk="1" fontAlgn="base" latinLnBrk="0" hangingPunct="1">
                        <a:lnSpc>
                          <a:spcPct val="120000"/>
                        </a:lnSpc>
                        <a:spcBef>
                          <a:spcPct val="0"/>
                        </a:spcBef>
                        <a:spcAft>
                          <a:spcPct val="0"/>
                        </a:spcAft>
                        <a:buClrTx/>
                        <a:buSzTx/>
                        <a:buFont typeface="Arial"/>
                        <a:buChar char="•"/>
                        <a:tabLst/>
                      </a:pPr>
                      <a:r>
                        <a:rPr kumimoji="0" lang="en-US" sz="1800" b="0" i="0" u="none" strike="noStrike" cap="none" normalizeH="0" baseline="0" dirty="0" smtClean="0">
                          <a:ln>
                            <a:noFill/>
                          </a:ln>
                          <a:solidFill>
                            <a:schemeClr val="bg1"/>
                          </a:solidFill>
                          <a:effectLst/>
                          <a:latin typeface="Arial"/>
                          <a:ea typeface="ＭＳ Ｐゴシック" charset="0"/>
                          <a:cs typeface="Arial"/>
                        </a:rPr>
                        <a:t>≤3 prior chemotherapy regimens (≤2 for advanced </a:t>
                      </a:r>
                      <a:r>
                        <a:rPr kumimoji="0" lang="en-US" sz="1800" b="0" i="0" u="none" strike="noStrike" cap="none" normalizeH="0" baseline="0" dirty="0" err="1" smtClean="0">
                          <a:ln>
                            <a:noFill/>
                          </a:ln>
                          <a:solidFill>
                            <a:schemeClr val="bg1"/>
                          </a:solidFill>
                          <a:effectLst/>
                          <a:latin typeface="Arial"/>
                          <a:ea typeface="ＭＳ Ｐゴシック" charset="0"/>
                          <a:cs typeface="Arial"/>
                        </a:rPr>
                        <a:t>Dx</a:t>
                      </a:r>
                      <a:r>
                        <a:rPr kumimoji="0" lang="en-US" sz="1800" b="0" i="0" u="none" strike="noStrike" cap="none" normalizeH="0" baseline="0" dirty="0" smtClean="0">
                          <a:ln>
                            <a:noFill/>
                          </a:ln>
                          <a:solidFill>
                            <a:schemeClr val="bg1"/>
                          </a:solidFill>
                          <a:effectLst/>
                          <a:latin typeface="Arial"/>
                          <a:ea typeface="ＭＳ Ｐゴシック" charset="0"/>
                          <a:cs typeface="Arial"/>
                        </a:rPr>
                        <a:t>)</a:t>
                      </a:r>
                    </a:p>
                    <a:p>
                      <a:pPr marL="285750" marR="0" lvl="0" indent="-285750" algn="l" defTabSz="914400" rtl="0" eaLnBrk="1" fontAlgn="base" latinLnBrk="0" hangingPunct="1">
                        <a:lnSpc>
                          <a:spcPct val="120000"/>
                        </a:lnSpc>
                        <a:spcBef>
                          <a:spcPct val="0"/>
                        </a:spcBef>
                        <a:spcAft>
                          <a:spcPct val="0"/>
                        </a:spcAft>
                        <a:buClrTx/>
                        <a:buSzTx/>
                        <a:buFont typeface="Arial"/>
                        <a:buChar char="•"/>
                        <a:tabLst/>
                      </a:pPr>
                      <a:r>
                        <a:rPr kumimoji="0" lang="en-US" sz="1800" b="0" i="0" u="none" strike="noStrike" cap="none" normalizeH="0" baseline="0" dirty="0" smtClean="0">
                          <a:ln>
                            <a:noFill/>
                          </a:ln>
                          <a:solidFill>
                            <a:schemeClr val="bg1"/>
                          </a:solidFill>
                          <a:effectLst/>
                          <a:latin typeface="Arial"/>
                          <a:ea typeface="ＭＳ Ｐゴシック" charset="0"/>
                          <a:cs typeface="Arial"/>
                        </a:rPr>
                        <a:t>Prior taxane and </a:t>
                      </a:r>
                      <a:r>
                        <a:rPr kumimoji="0" lang="en-US" sz="1800" b="0" i="0" u="none" strike="noStrike" cap="none" normalizeH="0" baseline="0" dirty="0" err="1" smtClean="0">
                          <a:ln>
                            <a:noFill/>
                          </a:ln>
                          <a:solidFill>
                            <a:schemeClr val="bg1"/>
                          </a:solidFill>
                          <a:effectLst/>
                          <a:latin typeface="Arial"/>
                          <a:ea typeface="ＭＳ Ｐゴシック" charset="0"/>
                          <a:cs typeface="Arial"/>
                        </a:rPr>
                        <a:t>anthracycline</a:t>
                      </a:r>
                      <a:r>
                        <a:rPr kumimoji="0" lang="en-US" sz="1800" b="0" i="0" u="none" strike="noStrike" kern="1200" cap="none" normalizeH="0" baseline="0" dirty="0" smtClean="0">
                          <a:ln>
                            <a:noFill/>
                          </a:ln>
                          <a:solidFill>
                            <a:schemeClr val="bg1"/>
                          </a:solidFill>
                          <a:effectLst/>
                          <a:latin typeface="Arial"/>
                          <a:ea typeface="+mn-ea"/>
                          <a:cs typeface="Arial"/>
                        </a:rPr>
                        <a:t> </a:t>
                      </a:r>
                      <a:r>
                        <a:rPr lang="en-US" sz="1800" u="none" kern="1200" baseline="0" dirty="0" smtClean="0">
                          <a:solidFill>
                            <a:schemeClr val="bg1"/>
                          </a:solidFill>
                          <a:latin typeface="Arial"/>
                          <a:ea typeface="+mn-ea"/>
                          <a:cs typeface="Arial"/>
                        </a:rPr>
                        <a:t>in (neo)adjuvant setting </a:t>
                      </a:r>
                      <a:r>
                        <a:rPr kumimoji="0" lang="en-US" sz="1800" b="0" i="0" u="none" strike="noStrike" cap="none" normalizeH="0" baseline="0" dirty="0" smtClean="0">
                          <a:ln>
                            <a:noFill/>
                          </a:ln>
                          <a:solidFill>
                            <a:schemeClr val="bg1"/>
                          </a:solidFill>
                          <a:effectLst/>
                          <a:latin typeface="Arial"/>
                          <a:ea typeface="ＭＳ Ｐゴシック" charset="0"/>
                          <a:cs typeface="Arial"/>
                        </a:rPr>
                        <a:t>for locally advanced or mBC </a:t>
                      </a:r>
                    </a:p>
                  </a:txBody>
                  <a:tcPr horzOverflow="overflow">
                    <a:lnL w="19050" cap="flat" cmpd="sng" algn="ctr">
                      <a:solidFill>
                        <a:schemeClr val="bg2"/>
                      </a:solidFill>
                      <a:prstDash val="solid"/>
                      <a:round/>
                      <a:headEnd type="none" w="sm" len="sm"/>
                      <a:tailEnd type="none" w="sm" len="sm"/>
                    </a:lnL>
                    <a:lnR w="19050" cap="flat" cmpd="sng" algn="ctr">
                      <a:solidFill>
                        <a:schemeClr val="bg2"/>
                      </a:solidFill>
                      <a:prstDash val="solid"/>
                      <a:round/>
                      <a:headEnd type="none" w="sm" len="sm"/>
                      <a:tailEnd type="none" w="sm" len="sm"/>
                    </a:lnR>
                    <a:lnT w="19050" cap="flat" cmpd="sng" algn="ctr">
                      <a:solidFill>
                        <a:schemeClr val="bg2"/>
                      </a:solidFill>
                      <a:prstDash val="solid"/>
                      <a:round/>
                      <a:headEnd type="none" w="sm" len="sm"/>
                      <a:tailEnd type="none" w="sm" len="sm"/>
                    </a:lnT>
                    <a:lnB w="19050" cap="flat" cmpd="sng" algn="ctr">
                      <a:solidFill>
                        <a:schemeClr val="bg2"/>
                      </a:solidFill>
                      <a:prstDash val="solid"/>
                      <a:round/>
                      <a:headEnd type="none" w="sm" len="sm"/>
                      <a:tailEnd type="none" w="sm" len="sm"/>
                    </a:lnB>
                    <a:lnTlToBr>
                      <a:noFill/>
                    </a:lnTlToBr>
                    <a:lnBlToTr>
                      <a:noFill/>
                    </a:lnBlToTr>
                    <a:solidFill>
                      <a:srgbClr val="012A50"/>
                    </a:solidFill>
                  </a:tcPr>
                </a:tc>
              </a:tr>
            </a:tbl>
          </a:graphicData>
        </a:graphic>
      </p:graphicFrame>
      <p:sp>
        <p:nvSpPr>
          <p:cNvPr id="20" name="Rectangle 5"/>
          <p:cNvSpPr>
            <a:spLocks noChangeArrowheads="1"/>
          </p:cNvSpPr>
          <p:nvPr/>
        </p:nvSpPr>
        <p:spPr bwMode="auto">
          <a:xfrm>
            <a:off x="0" y="6466284"/>
            <a:ext cx="9144000" cy="391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274320" bIns="228600" anchor="b" anchorCtr="0">
            <a:noAutofit/>
          </a:bodyPr>
          <a:lstStyle/>
          <a:p>
            <a:r>
              <a:rPr lang="en-US" sz="1600" dirty="0" smtClean="0">
                <a:solidFill>
                  <a:srgbClr val="FFFFFF"/>
                </a:solidFill>
                <a:latin typeface="Arial"/>
                <a:cs typeface="Arial"/>
              </a:rPr>
              <a:t>Kaufman PA et </a:t>
            </a:r>
            <a:r>
              <a:rPr lang="en-US" sz="1600" dirty="0">
                <a:solidFill>
                  <a:srgbClr val="FFFFFF"/>
                </a:solidFill>
                <a:latin typeface="Arial"/>
                <a:cs typeface="Arial"/>
              </a:rPr>
              <a:t>al. </a:t>
            </a:r>
            <a:r>
              <a:rPr lang="en-US" sz="1600" dirty="0" smtClean="0">
                <a:solidFill>
                  <a:srgbClr val="FFFFFF"/>
                </a:solidFill>
                <a:latin typeface="Arial"/>
                <a:cs typeface="Arial"/>
              </a:rPr>
              <a:t>SABCS 2012;</a:t>
            </a:r>
            <a:r>
              <a:rPr lang="en-US" sz="1600" dirty="0">
                <a:solidFill>
                  <a:srgbClr val="FFFFFF"/>
                </a:solidFill>
                <a:latin typeface="Arial"/>
                <a:cs typeface="Arial"/>
              </a:rPr>
              <a:t>Abstract </a:t>
            </a:r>
            <a:r>
              <a:rPr lang="en-US" sz="1600" dirty="0" smtClean="0">
                <a:solidFill>
                  <a:srgbClr val="FFFFFF"/>
                </a:solidFill>
                <a:latin typeface="Arial"/>
                <a:cs typeface="Arial"/>
              </a:rPr>
              <a:t>S6-6.</a:t>
            </a:r>
            <a:endParaRPr lang="en-US" sz="1600" dirty="0">
              <a:solidFill>
                <a:srgbClr val="FFFFFF"/>
              </a:solidFill>
              <a:latin typeface="Arial"/>
              <a:cs typeface="Arial"/>
            </a:endParaRPr>
          </a:p>
        </p:txBody>
      </p:sp>
      <p:sp>
        <p:nvSpPr>
          <p:cNvPr id="3" name="TextBox 2"/>
          <p:cNvSpPr txBox="1"/>
          <p:nvPr/>
        </p:nvSpPr>
        <p:spPr>
          <a:xfrm>
            <a:off x="4089400" y="4873588"/>
            <a:ext cx="4873575" cy="1323439"/>
          </a:xfrm>
          <a:prstGeom prst="rect">
            <a:avLst/>
          </a:prstGeom>
          <a:noFill/>
        </p:spPr>
        <p:txBody>
          <a:bodyPr wrap="none" rtlCol="0">
            <a:spAutoFit/>
          </a:bodyPr>
          <a:lstStyle/>
          <a:p>
            <a:r>
              <a:rPr lang="en-US" sz="2000" b="1" dirty="0" smtClean="0">
                <a:solidFill>
                  <a:srgbClr val="E8AF2B"/>
                </a:solidFill>
                <a:latin typeface="Arial"/>
                <a:cs typeface="Arial"/>
              </a:rPr>
              <a:t>Median </a:t>
            </a:r>
            <a:r>
              <a:rPr lang="en-US" sz="2000" b="1" dirty="0">
                <a:solidFill>
                  <a:srgbClr val="E8AF2B"/>
                </a:solidFill>
                <a:cs typeface="Arial"/>
              </a:rPr>
              <a:t>OS (</a:t>
            </a:r>
            <a:r>
              <a:rPr lang="en-US" sz="2000" b="1" dirty="0" err="1">
                <a:solidFill>
                  <a:srgbClr val="E8AF2B"/>
                </a:solidFill>
                <a:cs typeface="Arial"/>
              </a:rPr>
              <a:t>eribulin</a:t>
            </a:r>
            <a:r>
              <a:rPr lang="en-US" sz="2000" b="1" dirty="0">
                <a:solidFill>
                  <a:srgbClr val="E8AF2B"/>
                </a:solidFill>
                <a:cs typeface="Arial"/>
              </a:rPr>
              <a:t> </a:t>
            </a:r>
            <a:r>
              <a:rPr lang="en-US" sz="2000" b="1" dirty="0" err="1">
                <a:solidFill>
                  <a:srgbClr val="E8AF2B"/>
                </a:solidFill>
                <a:cs typeface="Arial"/>
              </a:rPr>
              <a:t>vs</a:t>
            </a:r>
            <a:r>
              <a:rPr lang="en-US" sz="2000" b="1" dirty="0">
                <a:solidFill>
                  <a:srgbClr val="E8AF2B"/>
                </a:solidFill>
                <a:cs typeface="Arial"/>
              </a:rPr>
              <a:t> </a:t>
            </a:r>
            <a:r>
              <a:rPr lang="en-US" sz="2000" b="1" dirty="0" err="1">
                <a:solidFill>
                  <a:srgbClr val="E8AF2B"/>
                </a:solidFill>
                <a:cs typeface="Arial"/>
              </a:rPr>
              <a:t>capecitabine</a:t>
            </a:r>
            <a:r>
              <a:rPr lang="en-US" sz="2000" b="1" dirty="0">
                <a:solidFill>
                  <a:srgbClr val="E8AF2B"/>
                </a:solidFill>
                <a:cs typeface="Arial"/>
              </a:rPr>
              <a:t>): </a:t>
            </a:r>
            <a:r>
              <a:rPr lang="en-US" sz="2000" b="1" dirty="0" smtClean="0">
                <a:solidFill>
                  <a:srgbClr val="E8AF2B"/>
                </a:solidFill>
                <a:cs typeface="Arial"/>
              </a:rPr>
              <a:t/>
            </a:r>
            <a:br>
              <a:rPr lang="en-US" sz="2000" b="1" dirty="0" smtClean="0">
                <a:solidFill>
                  <a:srgbClr val="E8AF2B"/>
                </a:solidFill>
                <a:cs typeface="Arial"/>
              </a:rPr>
            </a:br>
            <a:r>
              <a:rPr lang="en-US" sz="2000" b="1" dirty="0" smtClean="0">
                <a:solidFill>
                  <a:srgbClr val="E8AF2B"/>
                </a:solidFill>
                <a:latin typeface="Arial"/>
                <a:cs typeface="Arial"/>
              </a:rPr>
              <a:t>15.9 </a:t>
            </a:r>
            <a:r>
              <a:rPr lang="en-US" sz="2000" b="1" dirty="0" err="1" smtClean="0">
                <a:solidFill>
                  <a:srgbClr val="E8AF2B"/>
                </a:solidFill>
                <a:latin typeface="Arial"/>
                <a:cs typeface="Arial"/>
              </a:rPr>
              <a:t>mos</a:t>
            </a:r>
            <a:r>
              <a:rPr lang="en-US" sz="2000" b="1" dirty="0" smtClean="0">
                <a:solidFill>
                  <a:srgbClr val="E8AF2B"/>
                </a:solidFill>
                <a:latin typeface="Arial"/>
                <a:cs typeface="Arial"/>
              </a:rPr>
              <a:t> </a:t>
            </a:r>
            <a:r>
              <a:rPr lang="en-US" sz="2000" b="1" dirty="0" err="1" smtClean="0">
                <a:solidFill>
                  <a:srgbClr val="E8AF2B"/>
                </a:solidFill>
                <a:latin typeface="Arial"/>
                <a:cs typeface="Arial"/>
              </a:rPr>
              <a:t>vs</a:t>
            </a:r>
            <a:r>
              <a:rPr lang="en-US" sz="2000" b="1" dirty="0" smtClean="0">
                <a:solidFill>
                  <a:srgbClr val="E8AF2B"/>
                </a:solidFill>
                <a:latin typeface="Arial"/>
                <a:cs typeface="Arial"/>
              </a:rPr>
              <a:t> 14.5 </a:t>
            </a:r>
            <a:r>
              <a:rPr lang="en-US" sz="2000" b="1" dirty="0" err="1" smtClean="0">
                <a:solidFill>
                  <a:srgbClr val="E8AF2B"/>
                </a:solidFill>
                <a:latin typeface="Arial"/>
                <a:cs typeface="Arial"/>
              </a:rPr>
              <a:t>mos</a:t>
            </a:r>
            <a:endParaRPr lang="en-US" sz="2000" b="1" dirty="0" smtClean="0">
              <a:solidFill>
                <a:srgbClr val="E8AF2B"/>
              </a:solidFill>
              <a:latin typeface="Arial"/>
              <a:cs typeface="Arial"/>
            </a:endParaRPr>
          </a:p>
          <a:p>
            <a:r>
              <a:rPr lang="en-US" sz="2000" b="1" dirty="0" smtClean="0">
                <a:solidFill>
                  <a:srgbClr val="E8AF2B"/>
                </a:solidFill>
                <a:latin typeface="Arial"/>
                <a:cs typeface="Arial"/>
              </a:rPr>
              <a:t>Median </a:t>
            </a:r>
            <a:r>
              <a:rPr lang="en-US" sz="2000" b="1" dirty="0">
                <a:solidFill>
                  <a:srgbClr val="E8AF2B"/>
                </a:solidFill>
                <a:cs typeface="Arial"/>
              </a:rPr>
              <a:t>PFS (</a:t>
            </a:r>
            <a:r>
              <a:rPr lang="en-US" sz="2000" b="1" dirty="0" err="1">
                <a:solidFill>
                  <a:srgbClr val="E8AF2B"/>
                </a:solidFill>
                <a:cs typeface="Arial"/>
              </a:rPr>
              <a:t>eribulin</a:t>
            </a:r>
            <a:r>
              <a:rPr lang="en-US" sz="2000" b="1" dirty="0">
                <a:solidFill>
                  <a:srgbClr val="E8AF2B"/>
                </a:solidFill>
                <a:cs typeface="Arial"/>
              </a:rPr>
              <a:t> </a:t>
            </a:r>
            <a:r>
              <a:rPr lang="en-US" sz="2000" b="1" dirty="0" err="1">
                <a:solidFill>
                  <a:srgbClr val="E8AF2B"/>
                </a:solidFill>
                <a:cs typeface="Arial"/>
              </a:rPr>
              <a:t>vs</a:t>
            </a:r>
            <a:r>
              <a:rPr lang="en-US" sz="2000" b="1" dirty="0">
                <a:solidFill>
                  <a:srgbClr val="E8AF2B"/>
                </a:solidFill>
                <a:cs typeface="Arial"/>
              </a:rPr>
              <a:t> </a:t>
            </a:r>
            <a:r>
              <a:rPr lang="en-US" sz="2000" b="1" dirty="0" err="1">
                <a:solidFill>
                  <a:srgbClr val="E8AF2B"/>
                </a:solidFill>
                <a:cs typeface="Arial"/>
              </a:rPr>
              <a:t>capecitabine</a:t>
            </a:r>
            <a:r>
              <a:rPr lang="en-US" sz="2000" b="1" dirty="0">
                <a:solidFill>
                  <a:srgbClr val="E8AF2B"/>
                </a:solidFill>
                <a:cs typeface="Arial"/>
              </a:rPr>
              <a:t>): </a:t>
            </a:r>
            <a:r>
              <a:rPr lang="en-US" sz="2000" b="1" dirty="0" smtClean="0">
                <a:solidFill>
                  <a:srgbClr val="E8AF2B"/>
                </a:solidFill>
                <a:cs typeface="Arial"/>
              </a:rPr>
              <a:t/>
            </a:r>
            <a:br>
              <a:rPr lang="en-US" sz="2000" b="1" dirty="0" smtClean="0">
                <a:solidFill>
                  <a:srgbClr val="E8AF2B"/>
                </a:solidFill>
                <a:cs typeface="Arial"/>
              </a:rPr>
            </a:br>
            <a:r>
              <a:rPr lang="en-US" sz="2000" b="1" dirty="0" smtClean="0">
                <a:solidFill>
                  <a:srgbClr val="E8AF2B"/>
                </a:solidFill>
                <a:latin typeface="Arial"/>
                <a:cs typeface="Arial"/>
              </a:rPr>
              <a:t>4.1 </a:t>
            </a:r>
            <a:r>
              <a:rPr lang="en-US" sz="2000" b="1" dirty="0" err="1" smtClean="0">
                <a:solidFill>
                  <a:srgbClr val="E8AF2B"/>
                </a:solidFill>
                <a:latin typeface="Arial"/>
                <a:cs typeface="Arial"/>
              </a:rPr>
              <a:t>mos</a:t>
            </a:r>
            <a:r>
              <a:rPr lang="en-US" sz="2000" b="1" dirty="0" smtClean="0">
                <a:solidFill>
                  <a:srgbClr val="E8AF2B"/>
                </a:solidFill>
                <a:latin typeface="Arial"/>
                <a:cs typeface="Arial"/>
              </a:rPr>
              <a:t> </a:t>
            </a:r>
            <a:r>
              <a:rPr lang="en-US" sz="2000" b="1" dirty="0" err="1" smtClean="0">
                <a:solidFill>
                  <a:srgbClr val="E8AF2B"/>
                </a:solidFill>
                <a:latin typeface="Arial"/>
                <a:cs typeface="Arial"/>
              </a:rPr>
              <a:t>vs</a:t>
            </a:r>
            <a:r>
              <a:rPr lang="en-US" sz="2000" b="1" dirty="0" smtClean="0">
                <a:solidFill>
                  <a:srgbClr val="E8AF2B"/>
                </a:solidFill>
                <a:latin typeface="Arial"/>
                <a:cs typeface="Arial"/>
              </a:rPr>
              <a:t> 4.2 </a:t>
            </a:r>
            <a:r>
              <a:rPr lang="en-US" sz="2000" b="1" dirty="0" err="1" smtClean="0">
                <a:solidFill>
                  <a:srgbClr val="E8AF2B"/>
                </a:solidFill>
                <a:latin typeface="Arial"/>
                <a:cs typeface="Arial"/>
              </a:rPr>
              <a:t>mos</a:t>
            </a:r>
            <a:endParaRPr lang="en-US" sz="2000" b="1" dirty="0">
              <a:solidFill>
                <a:srgbClr val="E8AF2B"/>
              </a:solidFill>
              <a:latin typeface="Arial"/>
              <a:cs typeface="Arial"/>
            </a:endParaRPr>
          </a:p>
        </p:txBody>
      </p:sp>
    </p:spTree>
    <p:extLst>
      <p:ext uri="{BB962C8B-B14F-4D97-AF65-F5344CB8AC3E}">
        <p14:creationId xmlns:p14="http://schemas.microsoft.com/office/powerpoint/2010/main" val="4102376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52442" y="1765291"/>
            <a:ext cx="3594100" cy="3060709"/>
          </a:xfrm>
        </p:spPr>
        <p:txBody>
          <a:bodyPr/>
          <a:lstStyle/>
          <a:p>
            <a:pPr marL="0" indent="0">
              <a:buNone/>
            </a:pPr>
            <a:r>
              <a:rPr lang="en-US" b="1" dirty="0" smtClean="0">
                <a:solidFill>
                  <a:srgbClr val="ECBB33"/>
                </a:solidFill>
              </a:rPr>
              <a:t>Eribulin</a:t>
            </a:r>
          </a:p>
          <a:p>
            <a:r>
              <a:rPr lang="en-US" sz="2200" dirty="0" smtClean="0"/>
              <a:t>Neutropenia</a:t>
            </a:r>
          </a:p>
          <a:p>
            <a:r>
              <a:rPr lang="en-US" sz="2200" dirty="0" smtClean="0"/>
              <a:t>Leukopenia</a:t>
            </a:r>
          </a:p>
          <a:p>
            <a:r>
              <a:rPr lang="en-US" sz="2200" dirty="0" smtClean="0"/>
              <a:t>Peripheral sensory neuropathy</a:t>
            </a:r>
          </a:p>
          <a:p>
            <a:r>
              <a:rPr lang="en-US" sz="2200" dirty="0" smtClean="0"/>
              <a:t>Alopecia</a:t>
            </a:r>
            <a:endParaRPr lang="en-US" sz="2200" dirty="0"/>
          </a:p>
        </p:txBody>
      </p:sp>
      <p:sp>
        <p:nvSpPr>
          <p:cNvPr id="5" name="Content Placeholder 3"/>
          <p:cNvSpPr txBox="1">
            <a:spLocks/>
          </p:cNvSpPr>
          <p:nvPr/>
        </p:nvSpPr>
        <p:spPr bwMode="auto">
          <a:xfrm>
            <a:off x="5005342" y="1765291"/>
            <a:ext cx="3579858" cy="214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500">
                <a:solidFill>
                  <a:schemeClr val="tx1"/>
                </a:solidFill>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har char="–"/>
              <a:defRPr sz="2500">
                <a:solidFill>
                  <a:schemeClr val="tx1"/>
                </a:solidFill>
                <a:latin typeface="+mn-lt"/>
                <a:ea typeface="ヒラギノ角ゴ Pro W3" charset="-128"/>
                <a:cs typeface="ヒラギノ角ゴ Pro W3" charset="0"/>
              </a:defRPr>
            </a:lvl2pPr>
            <a:lvl3pPr marL="1143000" indent="-228600" algn="l" rtl="0" eaLnBrk="0" fontAlgn="base" hangingPunct="0">
              <a:spcBef>
                <a:spcPct val="20000"/>
              </a:spcBef>
              <a:spcAft>
                <a:spcPct val="0"/>
              </a:spcAft>
              <a:buChar char="•"/>
              <a:defRPr sz="2500">
                <a:solidFill>
                  <a:schemeClr val="tx1"/>
                </a:solidFill>
                <a:latin typeface="+mn-lt"/>
                <a:ea typeface="ＭＳ Ｐゴシック" charset="-128"/>
                <a:cs typeface="ＭＳ Ｐゴシック" pitchFamily="-111" charset="-128"/>
              </a:defRPr>
            </a:lvl3pPr>
            <a:lvl4pPr marL="1600200" indent="-228600" algn="l" rtl="0" eaLnBrk="0" fontAlgn="base" hangingPunct="0">
              <a:spcBef>
                <a:spcPct val="20000"/>
              </a:spcBef>
              <a:spcAft>
                <a:spcPct val="0"/>
              </a:spcAft>
              <a:buChar char="–"/>
              <a:defRPr sz="25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500">
                <a:solidFill>
                  <a:schemeClr val="tx1"/>
                </a:solidFill>
                <a:latin typeface="+mn-lt"/>
                <a:ea typeface="ＭＳ Ｐゴシック" charset="-128"/>
              </a:defRPr>
            </a:lvl5pPr>
            <a:lvl6pPr marL="2514600" indent="-228600" algn="l" rtl="0" fontAlgn="base">
              <a:spcBef>
                <a:spcPct val="20000"/>
              </a:spcBef>
              <a:spcAft>
                <a:spcPct val="0"/>
              </a:spcAft>
              <a:buChar char="»"/>
              <a:defRPr sz="2500">
                <a:solidFill>
                  <a:srgbClr val="CDE7F3"/>
                </a:solidFill>
                <a:latin typeface="+mn-lt"/>
                <a:ea typeface="ヒラギノ角ゴ Pro W3" charset="-128"/>
              </a:defRPr>
            </a:lvl6pPr>
            <a:lvl7pPr marL="2971800" indent="-228600" algn="l" rtl="0" fontAlgn="base">
              <a:spcBef>
                <a:spcPct val="20000"/>
              </a:spcBef>
              <a:spcAft>
                <a:spcPct val="0"/>
              </a:spcAft>
              <a:buChar char="»"/>
              <a:defRPr sz="2500">
                <a:solidFill>
                  <a:srgbClr val="CDE7F3"/>
                </a:solidFill>
                <a:latin typeface="+mn-lt"/>
                <a:ea typeface="ヒラギノ角ゴ Pro W3" charset="-128"/>
              </a:defRPr>
            </a:lvl7pPr>
            <a:lvl8pPr marL="3429000" indent="-228600" algn="l" rtl="0" fontAlgn="base">
              <a:spcBef>
                <a:spcPct val="20000"/>
              </a:spcBef>
              <a:spcAft>
                <a:spcPct val="0"/>
              </a:spcAft>
              <a:buChar char="»"/>
              <a:defRPr sz="2500">
                <a:solidFill>
                  <a:srgbClr val="CDE7F3"/>
                </a:solidFill>
                <a:latin typeface="+mn-lt"/>
                <a:ea typeface="ヒラギノ角ゴ Pro W3" charset="-128"/>
              </a:defRPr>
            </a:lvl8pPr>
            <a:lvl9pPr marL="3886200" indent="-228600" algn="l" rtl="0" fontAlgn="base">
              <a:spcBef>
                <a:spcPct val="20000"/>
              </a:spcBef>
              <a:spcAft>
                <a:spcPct val="0"/>
              </a:spcAft>
              <a:buChar char="»"/>
              <a:defRPr sz="2500">
                <a:solidFill>
                  <a:srgbClr val="CDE7F3"/>
                </a:solidFill>
                <a:latin typeface="+mn-lt"/>
                <a:ea typeface="ヒラギノ角ゴ Pro W3" charset="-128"/>
              </a:defRPr>
            </a:lvl9pPr>
          </a:lstStyle>
          <a:p>
            <a:pPr marL="0" indent="0">
              <a:buFontTx/>
              <a:buNone/>
            </a:pPr>
            <a:r>
              <a:rPr lang="en-US" b="1" dirty="0" smtClean="0">
                <a:solidFill>
                  <a:srgbClr val="ECBB33"/>
                </a:solidFill>
              </a:rPr>
              <a:t>Capecitabine</a:t>
            </a:r>
          </a:p>
          <a:p>
            <a:r>
              <a:rPr lang="en-US" sz="2200" dirty="0" smtClean="0">
                <a:solidFill>
                  <a:schemeClr val="bg1"/>
                </a:solidFill>
              </a:rPr>
              <a:t>Hand-foot syndrome</a:t>
            </a:r>
          </a:p>
          <a:p>
            <a:r>
              <a:rPr lang="en-US" sz="2200" dirty="0" smtClean="0">
                <a:solidFill>
                  <a:schemeClr val="bg1"/>
                </a:solidFill>
              </a:rPr>
              <a:t>Diarrhea</a:t>
            </a:r>
          </a:p>
        </p:txBody>
      </p:sp>
      <p:sp>
        <p:nvSpPr>
          <p:cNvPr id="6" name="Rectangle 5"/>
          <p:cNvSpPr>
            <a:spLocks noChangeArrowheads="1"/>
          </p:cNvSpPr>
          <p:nvPr/>
        </p:nvSpPr>
        <p:spPr bwMode="auto">
          <a:xfrm>
            <a:off x="0" y="6375683"/>
            <a:ext cx="9144000" cy="523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274320" bIns="228600" anchor="b" anchorCtr="0">
            <a:noAutofit/>
          </a:bodyPr>
          <a:lstStyle/>
          <a:p>
            <a:r>
              <a:rPr lang="en-US" sz="1600" dirty="0" smtClean="0">
                <a:solidFill>
                  <a:srgbClr val="FFFFFF"/>
                </a:solidFill>
              </a:rPr>
              <a:t>Kaufman PA et </a:t>
            </a:r>
            <a:r>
              <a:rPr lang="en-US" sz="1600" dirty="0">
                <a:solidFill>
                  <a:srgbClr val="FFFFFF"/>
                </a:solidFill>
              </a:rPr>
              <a:t>al. </a:t>
            </a:r>
            <a:r>
              <a:rPr lang="en-US" sz="1600" dirty="0" smtClean="0">
                <a:solidFill>
                  <a:srgbClr val="FFFFFF"/>
                </a:solidFill>
              </a:rPr>
              <a:t>SABCS 2012;</a:t>
            </a:r>
            <a:r>
              <a:rPr lang="en-US" sz="1600" dirty="0">
                <a:solidFill>
                  <a:srgbClr val="FFFFFF"/>
                </a:solidFill>
              </a:rPr>
              <a:t>Abstract </a:t>
            </a:r>
            <a:r>
              <a:rPr lang="en-US" sz="1600" dirty="0" smtClean="0">
                <a:solidFill>
                  <a:srgbClr val="FFFFFF"/>
                </a:solidFill>
              </a:rPr>
              <a:t>S6-6.</a:t>
            </a:r>
            <a:endParaRPr lang="en-US" sz="1600" dirty="0">
              <a:solidFill>
                <a:srgbClr val="FFFFFF"/>
              </a:solidFill>
            </a:endParaRPr>
          </a:p>
        </p:txBody>
      </p:sp>
      <p:sp>
        <p:nvSpPr>
          <p:cNvPr id="2" name="Title 1"/>
          <p:cNvSpPr>
            <a:spLocks noGrp="1"/>
          </p:cNvSpPr>
          <p:nvPr>
            <p:ph type="title"/>
          </p:nvPr>
        </p:nvSpPr>
        <p:spPr/>
        <p:txBody>
          <a:bodyPr/>
          <a:lstStyle/>
          <a:p>
            <a:r>
              <a:rPr lang="en-US" dirty="0"/>
              <a:t>Side Effects of </a:t>
            </a:r>
            <a:r>
              <a:rPr lang="en-US" dirty="0" err="1"/>
              <a:t>Eribulin</a:t>
            </a:r>
            <a:r>
              <a:rPr lang="en-US" dirty="0"/>
              <a:t> and </a:t>
            </a:r>
            <a:r>
              <a:rPr lang="en-US" dirty="0" err="1"/>
              <a:t>Capecitabine</a:t>
            </a:r>
            <a:r>
              <a:rPr lang="en-US" dirty="0"/>
              <a:t> </a:t>
            </a:r>
          </a:p>
        </p:txBody>
      </p:sp>
    </p:spTree>
    <p:extLst>
      <p:ext uri="{BB962C8B-B14F-4D97-AF65-F5344CB8AC3E}">
        <p14:creationId xmlns:p14="http://schemas.microsoft.com/office/powerpoint/2010/main" val="2741377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116380"/>
            <a:ext cx="7772400" cy="1143000"/>
          </a:xfrm>
        </p:spPr>
        <p:txBody>
          <a:bodyPr>
            <a:noAutofit/>
          </a:bodyPr>
          <a:lstStyle/>
          <a:p>
            <a:pPr algn="ctr"/>
            <a:r>
              <a:rPr lang="en-US" sz="3200" dirty="0">
                <a:solidFill>
                  <a:srgbClr val="FFFFFF"/>
                </a:solidFill>
              </a:rPr>
              <a:t>Recent clinical trial data </a:t>
            </a:r>
            <a:r>
              <a:rPr lang="en-US" sz="3200" dirty="0" smtClean="0">
                <a:solidFill>
                  <a:srgbClr val="FFFFFF"/>
                </a:solidFill>
              </a:rPr>
              <a:t/>
            </a:r>
            <a:br>
              <a:rPr lang="en-US" sz="3200" dirty="0" smtClean="0">
                <a:solidFill>
                  <a:srgbClr val="FFFFFF"/>
                </a:solidFill>
              </a:rPr>
            </a:br>
            <a:r>
              <a:rPr lang="en-US" sz="3200" dirty="0" smtClean="0">
                <a:solidFill>
                  <a:srgbClr val="FFFFFF"/>
                </a:solidFill>
              </a:rPr>
              <a:t>with </a:t>
            </a:r>
            <a:r>
              <a:rPr lang="en-US" sz="3200" i="1" dirty="0" smtClean="0">
                <a:solidFill>
                  <a:srgbClr val="FFFFFF"/>
                </a:solidFill>
              </a:rPr>
              <a:t>nab</a:t>
            </a:r>
            <a:r>
              <a:rPr lang="en-US" sz="3200" dirty="0" smtClean="0">
                <a:solidFill>
                  <a:srgbClr val="FFFFFF"/>
                </a:solidFill>
              </a:rPr>
              <a:t>-paclitaxel</a:t>
            </a:r>
            <a:endParaRPr lang="en-US" sz="3200" dirty="0">
              <a:solidFill>
                <a:srgbClr val="FFFFFF"/>
              </a:solidFill>
            </a:endParaRPr>
          </a:p>
        </p:txBody>
      </p:sp>
    </p:spTree>
    <p:extLst>
      <p:ext uri="{BB962C8B-B14F-4D97-AF65-F5344CB8AC3E}">
        <p14:creationId xmlns:p14="http://schemas.microsoft.com/office/powerpoint/2010/main" val="2979178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559608"/>
            <a:ext cx="7772400" cy="2922204"/>
          </a:xfrm>
        </p:spPr>
        <p:txBody>
          <a:bodyPr>
            <a:normAutofit fontScale="90000"/>
          </a:bodyPr>
          <a:lstStyle/>
          <a:p>
            <a:r>
              <a:rPr lang="en-US" sz="2800" dirty="0" smtClean="0"/>
              <a:t>CALGB 40502/NCCTG N063</a:t>
            </a:r>
            <a:br>
              <a:rPr lang="en-US" sz="2800" dirty="0" smtClean="0"/>
            </a:br>
            <a:r>
              <a:rPr lang="en-US" sz="2800" dirty="0" smtClean="0"/>
              <a:t>Randomized Phase III Trial of Weekly Paclitaxel, Compared to Weekly Nanoparticle Albumin Bound Nab-Paclitaxel or Ixabepilone +/- Bevacizumab as First-Line Therapy for Locally Recurrent or Metastatic Breast Cancer</a:t>
            </a:r>
            <a:endParaRPr lang="en-US" sz="2800" dirty="0"/>
          </a:p>
        </p:txBody>
      </p:sp>
      <p:sp>
        <p:nvSpPr>
          <p:cNvPr id="5" name="Title 3"/>
          <p:cNvSpPr txBox="1">
            <a:spLocks/>
          </p:cNvSpPr>
          <p:nvPr/>
        </p:nvSpPr>
        <p:spPr bwMode="auto">
          <a:xfrm>
            <a:off x="685800" y="4477807"/>
            <a:ext cx="7772400" cy="128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lnSpc>
                <a:spcPct val="90000"/>
              </a:lnSpc>
              <a:spcBef>
                <a:spcPct val="0"/>
              </a:spcBef>
              <a:spcAft>
                <a:spcPct val="0"/>
              </a:spcAft>
              <a:defRPr sz="2600" b="1">
                <a:solidFill>
                  <a:srgbClr val="ECBB33"/>
                </a:solidFill>
                <a:latin typeface="Arial" pitchFamily="1" charset="0"/>
                <a:ea typeface="ヒラギノ角ゴ Pro W3" charset="-128"/>
                <a:cs typeface="ヒラギノ角ゴ Pro W3" charset="-128"/>
              </a:defRPr>
            </a:lvl1pPr>
            <a:lvl2pPr algn="l" rtl="0" eaLnBrk="0" fontAlgn="base" hangingPunct="0">
              <a:lnSpc>
                <a:spcPct val="90000"/>
              </a:lnSpc>
              <a:spcBef>
                <a:spcPct val="0"/>
              </a:spcBef>
              <a:spcAft>
                <a:spcPct val="0"/>
              </a:spcAft>
              <a:defRPr sz="2600" b="1">
                <a:solidFill>
                  <a:srgbClr val="ECBB33"/>
                </a:solidFill>
                <a:latin typeface="Arial" pitchFamily="1" charset="0"/>
                <a:ea typeface="ヒラギノ角ゴ Pro W3" charset="-128"/>
                <a:cs typeface="ヒラギノ角ゴ Pro W3" charset="-128"/>
              </a:defRPr>
            </a:lvl2pPr>
            <a:lvl3pPr algn="l" rtl="0" eaLnBrk="0" fontAlgn="base" hangingPunct="0">
              <a:lnSpc>
                <a:spcPct val="90000"/>
              </a:lnSpc>
              <a:spcBef>
                <a:spcPct val="0"/>
              </a:spcBef>
              <a:spcAft>
                <a:spcPct val="0"/>
              </a:spcAft>
              <a:defRPr sz="2600" b="1">
                <a:solidFill>
                  <a:srgbClr val="ECBB33"/>
                </a:solidFill>
                <a:latin typeface="Arial" pitchFamily="1" charset="0"/>
                <a:ea typeface="ヒラギノ角ゴ Pro W3" charset="-128"/>
                <a:cs typeface="ヒラギノ角ゴ Pro W3" charset="-128"/>
              </a:defRPr>
            </a:lvl3pPr>
            <a:lvl4pPr algn="l" rtl="0" eaLnBrk="0" fontAlgn="base" hangingPunct="0">
              <a:lnSpc>
                <a:spcPct val="90000"/>
              </a:lnSpc>
              <a:spcBef>
                <a:spcPct val="0"/>
              </a:spcBef>
              <a:spcAft>
                <a:spcPct val="0"/>
              </a:spcAft>
              <a:defRPr sz="2600" b="1">
                <a:solidFill>
                  <a:srgbClr val="ECBB33"/>
                </a:solidFill>
                <a:latin typeface="Arial" pitchFamily="1" charset="0"/>
                <a:ea typeface="ヒラギノ角ゴ Pro W3" charset="-128"/>
                <a:cs typeface="ヒラギノ角ゴ Pro W3" charset="-128"/>
              </a:defRPr>
            </a:lvl4pPr>
            <a:lvl5pPr algn="l" rtl="0" eaLnBrk="0" fontAlgn="base" hangingPunct="0">
              <a:lnSpc>
                <a:spcPct val="90000"/>
              </a:lnSpc>
              <a:spcBef>
                <a:spcPct val="0"/>
              </a:spcBef>
              <a:spcAft>
                <a:spcPct val="0"/>
              </a:spcAft>
              <a:defRPr sz="2600" b="1">
                <a:solidFill>
                  <a:srgbClr val="ECBB33"/>
                </a:solidFill>
                <a:latin typeface="Arial" pitchFamily="1" charset="0"/>
                <a:ea typeface="ヒラギノ角ゴ Pro W3" charset="-128"/>
                <a:cs typeface="ヒラギノ角ゴ Pro W3" charset="-128"/>
              </a:defRPr>
            </a:lvl5pPr>
            <a:lvl6pPr marL="457200" algn="l" rtl="0" fontAlgn="base">
              <a:lnSpc>
                <a:spcPct val="90000"/>
              </a:lnSpc>
              <a:spcBef>
                <a:spcPct val="0"/>
              </a:spcBef>
              <a:spcAft>
                <a:spcPct val="0"/>
              </a:spcAft>
              <a:defRPr sz="2600">
                <a:solidFill>
                  <a:schemeClr val="bg1"/>
                </a:solidFill>
                <a:latin typeface="Arial Bold" pitchFamily="-111" charset="0"/>
              </a:defRPr>
            </a:lvl6pPr>
            <a:lvl7pPr marL="914400" algn="l" rtl="0" fontAlgn="base">
              <a:lnSpc>
                <a:spcPct val="90000"/>
              </a:lnSpc>
              <a:spcBef>
                <a:spcPct val="0"/>
              </a:spcBef>
              <a:spcAft>
                <a:spcPct val="0"/>
              </a:spcAft>
              <a:defRPr sz="2600">
                <a:solidFill>
                  <a:schemeClr val="bg1"/>
                </a:solidFill>
                <a:latin typeface="Arial Bold" pitchFamily="-111" charset="0"/>
              </a:defRPr>
            </a:lvl7pPr>
            <a:lvl8pPr marL="1371600" algn="l" rtl="0" fontAlgn="base">
              <a:lnSpc>
                <a:spcPct val="90000"/>
              </a:lnSpc>
              <a:spcBef>
                <a:spcPct val="0"/>
              </a:spcBef>
              <a:spcAft>
                <a:spcPct val="0"/>
              </a:spcAft>
              <a:defRPr sz="2600">
                <a:solidFill>
                  <a:schemeClr val="bg1"/>
                </a:solidFill>
                <a:latin typeface="Arial Bold" pitchFamily="-111" charset="0"/>
              </a:defRPr>
            </a:lvl8pPr>
            <a:lvl9pPr marL="1828800" algn="l" rtl="0" fontAlgn="base">
              <a:lnSpc>
                <a:spcPct val="90000"/>
              </a:lnSpc>
              <a:spcBef>
                <a:spcPct val="0"/>
              </a:spcBef>
              <a:spcAft>
                <a:spcPct val="0"/>
              </a:spcAft>
              <a:defRPr sz="2600">
                <a:solidFill>
                  <a:schemeClr val="bg1"/>
                </a:solidFill>
                <a:latin typeface="Arial Bold" pitchFamily="-111" charset="0"/>
              </a:defRPr>
            </a:lvl9pPr>
          </a:lstStyle>
          <a:p>
            <a:r>
              <a:rPr lang="en-US" sz="2400" dirty="0" err="1" smtClean="0">
                <a:solidFill>
                  <a:schemeClr val="bg1"/>
                </a:solidFill>
              </a:rPr>
              <a:t>Rugo</a:t>
            </a:r>
            <a:r>
              <a:rPr lang="en-US" sz="2400" dirty="0" smtClean="0">
                <a:solidFill>
                  <a:schemeClr val="bg1"/>
                </a:solidFill>
              </a:rPr>
              <a:t> HS et al. </a:t>
            </a:r>
          </a:p>
          <a:p>
            <a:r>
              <a:rPr lang="en-US" sz="2400" dirty="0" err="1" smtClean="0">
                <a:solidFill>
                  <a:schemeClr val="bg1"/>
                </a:solidFill>
              </a:rPr>
              <a:t>Proc</a:t>
            </a:r>
            <a:r>
              <a:rPr lang="en-US" sz="2400" dirty="0" smtClean="0">
                <a:solidFill>
                  <a:schemeClr val="bg1"/>
                </a:solidFill>
              </a:rPr>
              <a:t> ASCO 2012;Abstract CRA 1002.</a:t>
            </a:r>
            <a:endParaRPr lang="en-US" sz="2400" dirty="0">
              <a:solidFill>
                <a:schemeClr val="bg1"/>
              </a:solidFill>
            </a:endParaRPr>
          </a:p>
        </p:txBody>
      </p:sp>
    </p:spTree>
    <p:extLst>
      <p:ext uri="{BB962C8B-B14F-4D97-AF65-F5344CB8AC3E}">
        <p14:creationId xmlns:p14="http://schemas.microsoft.com/office/powerpoint/2010/main" val="2951816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4"/>
          <p:cNvSpPr>
            <a:spLocks noChangeArrowheads="1"/>
          </p:cNvSpPr>
          <p:nvPr/>
        </p:nvSpPr>
        <p:spPr bwMode="auto">
          <a:xfrm>
            <a:off x="308260" y="1841881"/>
            <a:ext cx="3555619" cy="3215027"/>
          </a:xfrm>
          <a:prstGeom prst="rect">
            <a:avLst/>
          </a:prstGeom>
          <a:solidFill>
            <a:srgbClr val="012A50"/>
          </a:solidFill>
          <a:ln w="9525">
            <a:solidFill>
              <a:schemeClr val="bg1"/>
            </a:solidFill>
            <a:miter lim="800000"/>
            <a:headEnd/>
            <a:tailEnd/>
          </a:ln>
        </p:spPr>
        <p:txBody>
          <a:bodyPr wrap="square" lIns="91430" tIns="45715" rIns="91430" bIns="45715" anchor="ctr">
            <a:prstTxWarp prst="textNoShape">
              <a:avLst/>
            </a:prstTxWarp>
            <a:noAutofit/>
          </a:bodyPr>
          <a:lstStyle/>
          <a:p>
            <a:pPr defTabSz="412750" eaLnBrk="0" hangingPunct="0">
              <a:lnSpc>
                <a:spcPct val="93000"/>
              </a:lnSpc>
              <a:buClr>
                <a:srgbClr val="000000"/>
              </a:buClr>
              <a:buSzPct val="45000"/>
              <a:buFont typeface="Wingdings" pitchFamily="-72" charset="2"/>
              <a:buNone/>
            </a:pPr>
            <a:r>
              <a:rPr lang="en-US" sz="2000" b="1" dirty="0" smtClean="0">
                <a:solidFill>
                  <a:srgbClr val="FF8000"/>
                </a:solidFill>
              </a:rPr>
              <a:t>Eligibility</a:t>
            </a:r>
          </a:p>
          <a:p>
            <a:pPr marL="342900" indent="-342900" defTabSz="412750" eaLnBrk="0" hangingPunct="0">
              <a:lnSpc>
                <a:spcPct val="93000"/>
              </a:lnSpc>
              <a:buClr>
                <a:schemeClr val="bg1"/>
              </a:buClr>
              <a:buSzPct val="100000"/>
              <a:buFont typeface="Arial"/>
              <a:buChar char="•"/>
            </a:pPr>
            <a:r>
              <a:rPr lang="en-US" sz="2000" b="0" dirty="0" smtClean="0">
                <a:solidFill>
                  <a:srgbClr val="FFFFFF"/>
                </a:solidFill>
              </a:rPr>
              <a:t>Previously untreated locally recurrent or metastatic breast cancer</a:t>
            </a:r>
          </a:p>
          <a:p>
            <a:pPr marL="342900" indent="-342900" defTabSz="412750" eaLnBrk="0" hangingPunct="0">
              <a:lnSpc>
                <a:spcPct val="93000"/>
              </a:lnSpc>
              <a:buClr>
                <a:schemeClr val="bg1"/>
              </a:buClr>
              <a:buSzPct val="100000"/>
              <a:buFont typeface="Arial"/>
              <a:buChar char="•"/>
            </a:pPr>
            <a:r>
              <a:rPr lang="en-US" sz="2000" dirty="0" smtClean="0">
                <a:solidFill>
                  <a:srgbClr val="FFFFFF"/>
                </a:solidFill>
              </a:rPr>
              <a:t>At least 12 months </a:t>
            </a:r>
            <a:br>
              <a:rPr lang="en-US" sz="2000" dirty="0" smtClean="0">
                <a:solidFill>
                  <a:srgbClr val="FFFFFF"/>
                </a:solidFill>
              </a:rPr>
            </a:br>
            <a:r>
              <a:rPr lang="en-US" sz="2000" dirty="0" smtClean="0">
                <a:solidFill>
                  <a:srgbClr val="FFFFFF"/>
                </a:solidFill>
              </a:rPr>
              <a:t>since adjuvant </a:t>
            </a:r>
            <a:r>
              <a:rPr lang="en-US" sz="2000" dirty="0" err="1" smtClean="0">
                <a:solidFill>
                  <a:srgbClr val="FFFFFF"/>
                </a:solidFill>
              </a:rPr>
              <a:t>taxanes</a:t>
            </a:r>
            <a:endParaRPr lang="en-US" sz="2000" dirty="0" smtClean="0">
              <a:solidFill>
                <a:srgbClr val="FFFFFF"/>
              </a:solidFill>
            </a:endParaRPr>
          </a:p>
          <a:p>
            <a:pPr marL="342900" indent="-342900" defTabSz="412750" eaLnBrk="0" hangingPunct="0">
              <a:lnSpc>
                <a:spcPct val="93000"/>
              </a:lnSpc>
              <a:buClr>
                <a:schemeClr val="bg1"/>
              </a:buClr>
              <a:buSzPct val="100000"/>
              <a:buFont typeface="Arial"/>
              <a:buChar char="•"/>
            </a:pPr>
            <a:r>
              <a:rPr lang="en-US" sz="2000" b="0" dirty="0" smtClean="0">
                <a:solidFill>
                  <a:srgbClr val="FFFFFF"/>
                </a:solidFill>
              </a:rPr>
              <a:t>Peripheral neuropathy </a:t>
            </a:r>
            <a:br>
              <a:rPr lang="en-US" sz="2000" b="0" dirty="0" smtClean="0">
                <a:solidFill>
                  <a:srgbClr val="FFFFFF"/>
                </a:solidFill>
              </a:rPr>
            </a:br>
            <a:r>
              <a:rPr lang="en-US" sz="2000" b="0" dirty="0" smtClean="0">
                <a:solidFill>
                  <a:srgbClr val="FFFFFF"/>
                </a:solidFill>
              </a:rPr>
              <a:t>≤grade 1</a:t>
            </a:r>
          </a:p>
          <a:p>
            <a:pPr marL="342900" indent="-342900" defTabSz="412750" eaLnBrk="0" hangingPunct="0">
              <a:lnSpc>
                <a:spcPct val="93000"/>
              </a:lnSpc>
              <a:buClr>
                <a:schemeClr val="bg1"/>
              </a:buClr>
              <a:buSzPct val="100000"/>
              <a:buFont typeface="Arial"/>
              <a:buChar char="•"/>
            </a:pPr>
            <a:r>
              <a:rPr lang="en-US" sz="2000" dirty="0" smtClean="0">
                <a:solidFill>
                  <a:srgbClr val="FFFFFF"/>
                </a:solidFill>
              </a:rPr>
              <a:t>Treated and stable brain </a:t>
            </a:r>
            <a:r>
              <a:rPr lang="en-US" sz="2000" dirty="0" err="1" smtClean="0">
                <a:solidFill>
                  <a:srgbClr val="FFFFFF"/>
                </a:solidFill>
              </a:rPr>
              <a:t>mets</a:t>
            </a:r>
            <a:r>
              <a:rPr lang="en-US" sz="2000" dirty="0" smtClean="0">
                <a:solidFill>
                  <a:srgbClr val="FFFFFF"/>
                </a:solidFill>
              </a:rPr>
              <a:t> allowed</a:t>
            </a:r>
            <a:endParaRPr lang="en-US" sz="2000" b="0" dirty="0">
              <a:solidFill>
                <a:srgbClr val="FFFFFF"/>
              </a:solidFill>
            </a:endParaRPr>
          </a:p>
        </p:txBody>
      </p:sp>
      <p:sp>
        <p:nvSpPr>
          <p:cNvPr id="110596" name="Line 6"/>
          <p:cNvSpPr>
            <a:spLocks noChangeShapeType="1"/>
          </p:cNvSpPr>
          <p:nvPr/>
        </p:nvSpPr>
        <p:spPr bwMode="auto">
          <a:xfrm>
            <a:off x="3988613" y="3464116"/>
            <a:ext cx="990600" cy="0"/>
          </a:xfrm>
          <a:prstGeom prst="line">
            <a:avLst/>
          </a:prstGeom>
          <a:noFill/>
          <a:ln w="28575">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0597" name="Line 7"/>
          <p:cNvSpPr>
            <a:spLocks noChangeShapeType="1"/>
          </p:cNvSpPr>
          <p:nvPr/>
        </p:nvSpPr>
        <p:spPr bwMode="auto">
          <a:xfrm>
            <a:off x="4598213" y="2530666"/>
            <a:ext cx="0" cy="198120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598" name="Line 8"/>
          <p:cNvSpPr>
            <a:spLocks noChangeShapeType="1"/>
          </p:cNvSpPr>
          <p:nvPr/>
        </p:nvSpPr>
        <p:spPr bwMode="auto">
          <a:xfrm>
            <a:off x="4598213" y="2530666"/>
            <a:ext cx="381000" cy="0"/>
          </a:xfrm>
          <a:prstGeom prst="line">
            <a:avLst/>
          </a:prstGeom>
          <a:noFill/>
          <a:ln w="28575">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0599" name="Line 9"/>
          <p:cNvSpPr>
            <a:spLocks noChangeShapeType="1"/>
          </p:cNvSpPr>
          <p:nvPr/>
        </p:nvSpPr>
        <p:spPr bwMode="auto">
          <a:xfrm>
            <a:off x="4598213" y="4511866"/>
            <a:ext cx="381000" cy="0"/>
          </a:xfrm>
          <a:prstGeom prst="line">
            <a:avLst/>
          </a:prstGeom>
          <a:noFill/>
          <a:ln w="28575">
            <a:solidFill>
              <a:srgbClr val="FFFF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0603" name="Oval 25"/>
          <p:cNvSpPr>
            <a:spLocks noChangeArrowheads="1"/>
          </p:cNvSpPr>
          <p:nvPr/>
        </p:nvSpPr>
        <p:spPr bwMode="auto">
          <a:xfrm>
            <a:off x="3517125" y="3006916"/>
            <a:ext cx="852488" cy="850900"/>
          </a:xfrm>
          <a:prstGeom prst="ellipse">
            <a:avLst/>
          </a:prstGeom>
          <a:solidFill>
            <a:srgbClr val="FF66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pPr algn="ctr"/>
            <a:r>
              <a:rPr lang="en-US" sz="3000" b="1">
                <a:solidFill>
                  <a:schemeClr val="bg1"/>
                </a:solidFill>
                <a:latin typeface="Arial" charset="0"/>
              </a:rPr>
              <a:t>R</a:t>
            </a:r>
          </a:p>
        </p:txBody>
      </p:sp>
      <p:sp>
        <p:nvSpPr>
          <p:cNvPr id="14" name="Text Box 12"/>
          <p:cNvSpPr txBox="1">
            <a:spLocks noChangeArrowheads="1"/>
          </p:cNvSpPr>
          <p:nvPr/>
        </p:nvSpPr>
        <p:spPr bwMode="auto">
          <a:xfrm>
            <a:off x="5097301" y="2263780"/>
            <a:ext cx="3377419" cy="743136"/>
          </a:xfrm>
          <a:prstGeom prst="rect">
            <a:avLst/>
          </a:prstGeom>
          <a:solidFill>
            <a:srgbClr val="F9961E"/>
          </a:solidFill>
          <a:ln w="9525">
            <a:solidFill>
              <a:srgbClr val="FFFFFF"/>
            </a:solidFill>
            <a:miter lim="800000"/>
            <a:headEnd/>
            <a:tailEnd/>
          </a:ln>
        </p:spPr>
        <p:txBody>
          <a:bodyPr anchor="ctr">
            <a:prstTxWarp prst="textNoShape">
              <a:avLst/>
            </a:prstTxWarp>
          </a:bodyPr>
          <a:lstStyle/>
          <a:p>
            <a:pPr algn="ctr" defTabSz="412750">
              <a:lnSpc>
                <a:spcPct val="93000"/>
              </a:lnSpc>
              <a:buClr>
                <a:srgbClr val="000000"/>
              </a:buClr>
              <a:buSzPct val="45000"/>
              <a:buFont typeface="Wingdings" pitchFamily="-72" charset="2"/>
              <a:buNone/>
              <a:tabLst>
                <a:tab pos="114300" algn="l"/>
                <a:tab pos="1143000" algn="ctr"/>
              </a:tabLst>
            </a:pPr>
            <a:r>
              <a:rPr lang="en-US" sz="2000" b="1" dirty="0" smtClean="0">
                <a:solidFill>
                  <a:srgbClr val="0000FF"/>
                </a:solidFill>
              </a:rPr>
              <a:t>Weekly nab-paclitaxel + bevacizumab</a:t>
            </a:r>
            <a:endParaRPr lang="en-US" sz="2000" b="1" dirty="0">
              <a:solidFill>
                <a:srgbClr val="0000FF"/>
              </a:solidFill>
            </a:endParaRPr>
          </a:p>
        </p:txBody>
      </p:sp>
      <p:sp>
        <p:nvSpPr>
          <p:cNvPr id="17" name="Text Box 12"/>
          <p:cNvSpPr txBox="1">
            <a:spLocks noChangeArrowheads="1"/>
          </p:cNvSpPr>
          <p:nvPr/>
        </p:nvSpPr>
        <p:spPr bwMode="auto">
          <a:xfrm>
            <a:off x="5097301" y="4092582"/>
            <a:ext cx="3377419" cy="743136"/>
          </a:xfrm>
          <a:prstGeom prst="rect">
            <a:avLst/>
          </a:prstGeom>
          <a:solidFill>
            <a:srgbClr val="3366FF"/>
          </a:solidFill>
          <a:ln w="9525">
            <a:solidFill>
              <a:srgbClr val="FFFFFF"/>
            </a:solidFill>
            <a:miter lim="800000"/>
            <a:headEnd/>
            <a:tailEnd/>
          </a:ln>
        </p:spPr>
        <p:txBody>
          <a:bodyPr anchor="ctr">
            <a:prstTxWarp prst="textNoShape">
              <a:avLst/>
            </a:prstTxWarp>
          </a:bodyPr>
          <a:lstStyle/>
          <a:p>
            <a:pPr algn="ctr" defTabSz="412750">
              <a:lnSpc>
                <a:spcPct val="93000"/>
              </a:lnSpc>
              <a:buClr>
                <a:srgbClr val="000000"/>
              </a:buClr>
              <a:buSzPct val="45000"/>
              <a:buFont typeface="Wingdings" pitchFamily="-72" charset="2"/>
              <a:buNone/>
              <a:tabLst>
                <a:tab pos="114300" algn="l"/>
                <a:tab pos="1143000" algn="ctr"/>
              </a:tabLst>
            </a:pPr>
            <a:r>
              <a:rPr lang="en-US" sz="2000" b="1" dirty="0" smtClean="0">
                <a:solidFill>
                  <a:srgbClr val="0000FF"/>
                </a:solidFill>
              </a:rPr>
              <a:t>Weekly </a:t>
            </a:r>
            <a:r>
              <a:rPr lang="en-US" sz="2000" b="1" dirty="0" err="1" smtClean="0">
                <a:solidFill>
                  <a:srgbClr val="0000FF"/>
                </a:solidFill>
              </a:rPr>
              <a:t>ixabepilone</a:t>
            </a:r>
            <a:r>
              <a:rPr lang="en-US" sz="2000" b="1" dirty="0" smtClean="0">
                <a:solidFill>
                  <a:srgbClr val="0000FF"/>
                </a:solidFill>
              </a:rPr>
              <a:t> +</a:t>
            </a:r>
          </a:p>
          <a:p>
            <a:pPr algn="ctr" defTabSz="412750">
              <a:lnSpc>
                <a:spcPct val="93000"/>
              </a:lnSpc>
              <a:buClr>
                <a:srgbClr val="000000"/>
              </a:buClr>
              <a:buSzPct val="45000"/>
              <a:buFont typeface="Wingdings" pitchFamily="-72" charset="2"/>
              <a:buNone/>
              <a:tabLst>
                <a:tab pos="114300" algn="l"/>
                <a:tab pos="1143000" algn="ctr"/>
              </a:tabLst>
            </a:pPr>
            <a:r>
              <a:rPr lang="en-US" sz="2000" b="1" dirty="0" smtClean="0">
                <a:solidFill>
                  <a:srgbClr val="0000FF"/>
                </a:solidFill>
              </a:rPr>
              <a:t>bevacizumab</a:t>
            </a:r>
            <a:endParaRPr lang="en-US" sz="2000" b="1" dirty="0">
              <a:solidFill>
                <a:srgbClr val="0000FF"/>
              </a:solidFill>
            </a:endParaRPr>
          </a:p>
        </p:txBody>
      </p:sp>
      <p:sp>
        <p:nvSpPr>
          <p:cNvPr id="20" name="Text Box 12"/>
          <p:cNvSpPr txBox="1">
            <a:spLocks noChangeArrowheads="1"/>
          </p:cNvSpPr>
          <p:nvPr/>
        </p:nvSpPr>
        <p:spPr bwMode="auto">
          <a:xfrm>
            <a:off x="5097301" y="3159318"/>
            <a:ext cx="3377419" cy="743136"/>
          </a:xfrm>
          <a:prstGeom prst="rect">
            <a:avLst/>
          </a:prstGeom>
          <a:solidFill>
            <a:srgbClr val="99CD13"/>
          </a:solidFill>
          <a:ln w="9525">
            <a:solidFill>
              <a:srgbClr val="FFFFFF"/>
            </a:solidFill>
            <a:miter lim="800000"/>
            <a:headEnd/>
            <a:tailEnd/>
          </a:ln>
        </p:spPr>
        <p:txBody>
          <a:bodyPr anchor="ctr">
            <a:prstTxWarp prst="textNoShape">
              <a:avLst/>
            </a:prstTxWarp>
          </a:bodyPr>
          <a:lstStyle/>
          <a:p>
            <a:pPr algn="ctr" defTabSz="412750">
              <a:lnSpc>
                <a:spcPct val="93000"/>
              </a:lnSpc>
              <a:buClr>
                <a:srgbClr val="000000"/>
              </a:buClr>
              <a:buSzPct val="45000"/>
              <a:buFont typeface="Wingdings" pitchFamily="-72" charset="2"/>
              <a:buNone/>
              <a:tabLst>
                <a:tab pos="114300" algn="l"/>
                <a:tab pos="1143000" algn="ctr"/>
              </a:tabLst>
            </a:pPr>
            <a:r>
              <a:rPr lang="en-US" sz="2000" b="1" dirty="0" smtClean="0">
                <a:solidFill>
                  <a:srgbClr val="0000FF"/>
                </a:solidFill>
              </a:rPr>
              <a:t>Weekly paclitaxel + </a:t>
            </a:r>
          </a:p>
          <a:p>
            <a:pPr algn="ctr" defTabSz="412750">
              <a:lnSpc>
                <a:spcPct val="93000"/>
              </a:lnSpc>
              <a:buClr>
                <a:srgbClr val="000000"/>
              </a:buClr>
              <a:buSzPct val="45000"/>
              <a:buFont typeface="Wingdings" pitchFamily="-72" charset="2"/>
              <a:buNone/>
              <a:tabLst>
                <a:tab pos="114300" algn="l"/>
                <a:tab pos="1143000" algn="ctr"/>
              </a:tabLst>
            </a:pPr>
            <a:r>
              <a:rPr lang="en-US" sz="2000" b="1" dirty="0" smtClean="0">
                <a:solidFill>
                  <a:srgbClr val="0000FF"/>
                </a:solidFill>
              </a:rPr>
              <a:t>bevacizumab</a:t>
            </a:r>
            <a:endParaRPr lang="en-US" sz="2000" b="1" dirty="0">
              <a:solidFill>
                <a:srgbClr val="0000FF"/>
              </a:solidFill>
            </a:endParaRPr>
          </a:p>
        </p:txBody>
      </p:sp>
      <p:sp>
        <p:nvSpPr>
          <p:cNvPr id="21" name="Rectangle 3"/>
          <p:cNvSpPr>
            <a:spLocks noChangeArrowheads="1"/>
          </p:cNvSpPr>
          <p:nvPr/>
        </p:nvSpPr>
        <p:spPr bwMode="auto">
          <a:xfrm>
            <a:off x="308260" y="1416402"/>
            <a:ext cx="3391578" cy="382146"/>
          </a:xfrm>
          <a:prstGeom prst="rect">
            <a:avLst/>
          </a:prstGeom>
          <a:noFill/>
          <a:ln w="9525">
            <a:noFill/>
            <a:miter lim="800000"/>
            <a:headEnd/>
            <a:tailEnd/>
          </a:ln>
        </p:spPr>
        <p:txBody>
          <a:bodyPr wrap="none" lIns="91430" tIns="45715" rIns="91430" bIns="45715">
            <a:prstTxWarp prst="textNoShape">
              <a:avLst/>
            </a:prstTxWarp>
            <a:spAutoFit/>
          </a:bodyPr>
          <a:lstStyle/>
          <a:p>
            <a:pPr defTabSz="412750" eaLnBrk="0" hangingPunct="0">
              <a:lnSpc>
                <a:spcPct val="93000"/>
              </a:lnSpc>
              <a:buClr>
                <a:srgbClr val="000000"/>
              </a:buClr>
              <a:buSzPct val="45000"/>
              <a:buFont typeface="Wingdings" pitchFamily="-72" charset="2"/>
              <a:buNone/>
            </a:pPr>
            <a:r>
              <a:rPr lang="en-US" sz="2000" dirty="0" smtClean="0">
                <a:solidFill>
                  <a:srgbClr val="FFFFFF"/>
                </a:solidFill>
              </a:rPr>
              <a:t>Accrual</a:t>
            </a:r>
            <a:r>
              <a:rPr lang="en-US" sz="2000" dirty="0">
                <a:solidFill>
                  <a:srgbClr val="FFFFFF"/>
                </a:solidFill>
              </a:rPr>
              <a:t>: </a:t>
            </a:r>
            <a:r>
              <a:rPr lang="en-US" sz="2000" dirty="0" smtClean="0">
                <a:solidFill>
                  <a:srgbClr val="FFFFFF"/>
                </a:solidFill>
              </a:rPr>
              <a:t>799 of </a:t>
            </a:r>
            <a:r>
              <a:rPr lang="en-US" sz="2000" b="0" dirty="0" smtClean="0">
                <a:solidFill>
                  <a:srgbClr val="FFFFFF"/>
                </a:solidFill>
              </a:rPr>
              <a:t>900 planned</a:t>
            </a:r>
            <a:endParaRPr lang="en-US" sz="2000" b="0" dirty="0">
              <a:solidFill>
                <a:srgbClr val="FFFFFF"/>
              </a:solidFill>
            </a:endParaRPr>
          </a:p>
        </p:txBody>
      </p:sp>
      <p:sp>
        <p:nvSpPr>
          <p:cNvPr id="23" name="Rectangle 11"/>
          <p:cNvSpPr>
            <a:spLocks noChangeArrowheads="1"/>
          </p:cNvSpPr>
          <p:nvPr/>
        </p:nvSpPr>
        <p:spPr bwMode="auto">
          <a:xfrm>
            <a:off x="0" y="6441476"/>
            <a:ext cx="7315200" cy="416524"/>
          </a:xfrm>
          <a:prstGeom prst="rect">
            <a:avLst/>
          </a:prstGeom>
          <a:noFill/>
          <a:ln w="9525">
            <a:noFill/>
            <a:miter lim="800000"/>
            <a:headEnd/>
            <a:tailEnd/>
          </a:ln>
        </p:spPr>
        <p:txBody>
          <a:bodyPr lIns="182880" tIns="91440" rIns="91430" bIns="91440">
            <a:prstTxWarp prst="textNoShape">
              <a:avLst/>
            </a:prstTxWarp>
            <a:spAutoFit/>
          </a:bodyPr>
          <a:lstStyle/>
          <a:p>
            <a:pPr defTabSz="412750" eaLnBrk="0" hangingPunct="0">
              <a:lnSpc>
                <a:spcPct val="93000"/>
              </a:lnSpc>
              <a:buClr>
                <a:srgbClr val="000000"/>
              </a:buClr>
              <a:buSzPct val="45000"/>
              <a:buFont typeface="Wingdings" pitchFamily="-72" charset="2"/>
              <a:buNone/>
            </a:pPr>
            <a:r>
              <a:rPr lang="en-US" sz="1600" b="0" dirty="0" err="1" smtClean="0">
                <a:solidFill>
                  <a:schemeClr val="bg1"/>
                </a:solidFill>
              </a:rPr>
              <a:t>Rugo</a:t>
            </a:r>
            <a:r>
              <a:rPr lang="en-US" sz="1600" b="0" dirty="0" smtClean="0">
                <a:solidFill>
                  <a:schemeClr val="bg1"/>
                </a:solidFill>
              </a:rPr>
              <a:t> HS et al. </a:t>
            </a:r>
            <a:r>
              <a:rPr lang="en-US" sz="1600" b="0" dirty="0" err="1" smtClean="0">
                <a:solidFill>
                  <a:schemeClr val="bg1"/>
                </a:solidFill>
              </a:rPr>
              <a:t>Proc</a:t>
            </a:r>
            <a:r>
              <a:rPr lang="en-US" sz="1600" b="0" dirty="0" smtClean="0">
                <a:solidFill>
                  <a:schemeClr val="bg1"/>
                </a:solidFill>
              </a:rPr>
              <a:t> ASCO 2012;Abstract CRA1002.</a:t>
            </a:r>
            <a:endParaRPr lang="en-US" sz="1600" b="0" dirty="0">
              <a:solidFill>
                <a:schemeClr val="bg1"/>
              </a:solidFill>
            </a:endParaRPr>
          </a:p>
        </p:txBody>
      </p:sp>
      <p:sp>
        <p:nvSpPr>
          <p:cNvPr id="3" name="TextBox 2"/>
          <p:cNvSpPr txBox="1"/>
          <p:nvPr/>
        </p:nvSpPr>
        <p:spPr>
          <a:xfrm>
            <a:off x="3671548" y="2562654"/>
            <a:ext cx="698065" cy="369332"/>
          </a:xfrm>
          <a:prstGeom prst="rect">
            <a:avLst/>
          </a:prstGeom>
          <a:noFill/>
        </p:spPr>
        <p:txBody>
          <a:bodyPr wrap="none" rtlCol="0">
            <a:spAutoFit/>
          </a:bodyPr>
          <a:lstStyle/>
          <a:p>
            <a:r>
              <a:rPr lang="en-US" dirty="0" smtClean="0">
                <a:solidFill>
                  <a:srgbClr val="FFFFFF"/>
                </a:solidFill>
              </a:rPr>
              <a:t>1:1:1</a:t>
            </a:r>
            <a:endParaRPr lang="en-US" dirty="0">
              <a:solidFill>
                <a:srgbClr val="FFFFFF"/>
              </a:solidFill>
            </a:endParaRPr>
          </a:p>
        </p:txBody>
      </p:sp>
      <p:sp>
        <p:nvSpPr>
          <p:cNvPr id="4" name="TextBox 3"/>
          <p:cNvSpPr txBox="1"/>
          <p:nvPr/>
        </p:nvSpPr>
        <p:spPr>
          <a:xfrm>
            <a:off x="3057077" y="5308926"/>
            <a:ext cx="5878453" cy="923330"/>
          </a:xfrm>
          <a:prstGeom prst="rect">
            <a:avLst/>
          </a:prstGeom>
          <a:noFill/>
        </p:spPr>
        <p:txBody>
          <a:bodyPr wrap="square" rtlCol="0">
            <a:spAutoFit/>
          </a:bodyPr>
          <a:lstStyle/>
          <a:p>
            <a:r>
              <a:rPr lang="en-US" dirty="0" smtClean="0">
                <a:solidFill>
                  <a:srgbClr val="FFFFFF"/>
                </a:solidFill>
              </a:rPr>
              <a:t>Patients could discontinue chemotherapy and continue bevacizumab alone after 6 cycles if stable or responding disease</a:t>
            </a:r>
            <a:endParaRPr lang="en-US" dirty="0">
              <a:solidFill>
                <a:srgbClr val="FFFFFF"/>
              </a:solidFill>
            </a:endParaRPr>
          </a:p>
        </p:txBody>
      </p:sp>
      <p:sp>
        <p:nvSpPr>
          <p:cNvPr id="2" name="Title 1"/>
          <p:cNvSpPr>
            <a:spLocks noGrp="1"/>
          </p:cNvSpPr>
          <p:nvPr>
            <p:ph type="title"/>
          </p:nvPr>
        </p:nvSpPr>
        <p:spPr/>
        <p:txBody>
          <a:bodyPr>
            <a:normAutofit fontScale="90000"/>
          </a:bodyPr>
          <a:lstStyle/>
          <a:p>
            <a:pPr>
              <a:lnSpc>
                <a:spcPct val="90000"/>
              </a:lnSpc>
            </a:pPr>
            <a:r>
              <a:rPr lang="en-US" dirty="0" smtClean="0"/>
              <a:t>CALGB 40502 Phase III Study of First-Line </a:t>
            </a:r>
            <a:r>
              <a:rPr lang="en-US" dirty="0" err="1" smtClean="0"/>
              <a:t>Bevacizumab</a:t>
            </a:r>
            <a:r>
              <a:rPr lang="en-US" dirty="0" smtClean="0"/>
              <a:t> Plus Chemotherapy Options for Advanced Breast Cancer </a:t>
            </a:r>
            <a:endParaRPr lang="en-US" dirty="0"/>
          </a:p>
        </p:txBody>
      </p:sp>
    </p:spTree>
    <p:extLst>
      <p:ext uri="{BB962C8B-B14F-4D97-AF65-F5344CB8AC3E}">
        <p14:creationId xmlns:p14="http://schemas.microsoft.com/office/powerpoint/2010/main" val="4270342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38648"/>
            <a:ext cx="9144000" cy="1143000"/>
          </a:xfrm>
        </p:spPr>
        <p:txBody>
          <a:bodyPr>
            <a:normAutofit fontScale="90000"/>
          </a:bodyPr>
          <a:lstStyle/>
          <a:p>
            <a:pPr algn="ctr"/>
            <a:r>
              <a:rPr lang="en-US" sz="3200" b="1" dirty="0" smtClean="0">
                <a:solidFill>
                  <a:srgbClr val="FFFFFF"/>
                </a:solidFill>
              </a:rPr>
              <a:t>MODULE 3: Sequential Management </a:t>
            </a:r>
            <a:br>
              <a:rPr lang="en-US" sz="3200" b="1" dirty="0" smtClean="0">
                <a:solidFill>
                  <a:srgbClr val="FFFFFF"/>
                </a:solidFill>
              </a:rPr>
            </a:br>
            <a:r>
              <a:rPr lang="en-US" sz="3200" b="1" dirty="0" smtClean="0">
                <a:solidFill>
                  <a:srgbClr val="FFFFFF"/>
                </a:solidFill>
              </a:rPr>
              <a:t>of ER-Positive, HER2-Negative </a:t>
            </a:r>
            <a:br>
              <a:rPr lang="en-US" sz="3200" b="1" dirty="0" smtClean="0">
                <a:solidFill>
                  <a:srgbClr val="FFFFFF"/>
                </a:solidFill>
              </a:rPr>
            </a:br>
            <a:r>
              <a:rPr lang="en-US" sz="3200" b="1" dirty="0" smtClean="0">
                <a:solidFill>
                  <a:srgbClr val="FFFFFF"/>
                </a:solidFill>
              </a:rPr>
              <a:t>Metastatic BC</a:t>
            </a:r>
            <a:endParaRPr lang="en-US" sz="3200" b="1" dirty="0">
              <a:solidFill>
                <a:srgbClr val="FFFFFF"/>
              </a:solidFill>
            </a:endParaRPr>
          </a:p>
        </p:txBody>
      </p:sp>
    </p:spTree>
    <p:extLst>
      <p:ext uri="{BB962C8B-B14F-4D97-AF65-F5344CB8AC3E}">
        <p14:creationId xmlns:p14="http://schemas.microsoft.com/office/powerpoint/2010/main" val="790093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E8AF2B"/>
                </a:solidFill>
                <a:latin typeface="Arial" charset="0"/>
                <a:ea typeface="ヒラギノ角ゴ Pro W3" charset="0"/>
                <a:cs typeface="ヒラギノ角ゴ Pro W3" charset="0"/>
              </a:rPr>
              <a:t>Case </a:t>
            </a:r>
            <a:r>
              <a:rPr lang="en-US" dirty="0" smtClean="0">
                <a:solidFill>
                  <a:srgbClr val="E8AF2B"/>
                </a:solidFill>
                <a:latin typeface="Arial" charset="0"/>
                <a:ea typeface="ヒラギノ角ゴ Pro W3" charset="0"/>
                <a:cs typeface="ヒラギノ角ゴ Pro W3" charset="0"/>
              </a:rPr>
              <a:t>(</a:t>
            </a:r>
            <a:r>
              <a:rPr lang="en-US" dirty="0">
                <a:solidFill>
                  <a:srgbClr val="E8AF2B"/>
                </a:solidFill>
                <a:latin typeface="Arial" charset="0"/>
                <a:ea typeface="ヒラギノ角ゴ Pro W3" charset="0"/>
                <a:cs typeface="ヒラギノ角ゴ Pro W3" charset="0"/>
              </a:rPr>
              <a:t>from the practice of </a:t>
            </a:r>
            <a:r>
              <a:rPr lang="en-US" dirty="0" err="1">
                <a:solidFill>
                  <a:srgbClr val="E8AF2B"/>
                </a:solidFill>
                <a:latin typeface="Arial" charset="0"/>
                <a:ea typeface="ヒラギノ角ゴ Pro W3" charset="0"/>
                <a:cs typeface="ヒラギノ角ゴ Pro W3" charset="0"/>
              </a:rPr>
              <a:t>Ms</a:t>
            </a:r>
            <a:r>
              <a:rPr lang="en-US" dirty="0">
                <a:solidFill>
                  <a:srgbClr val="E8AF2B"/>
                </a:solidFill>
                <a:latin typeface="Arial" charset="0"/>
                <a:ea typeface="ヒラギノ角ゴ Pro W3" charset="0"/>
                <a:cs typeface="ヒラギノ角ゴ Pro W3" charset="0"/>
              </a:rPr>
              <a:t> Smith)</a:t>
            </a:r>
            <a:endParaRPr lang="en-US" dirty="0">
              <a:solidFill>
                <a:srgbClr val="E8AF2B"/>
              </a:solidFill>
            </a:endParaRPr>
          </a:p>
        </p:txBody>
      </p:sp>
      <p:sp>
        <p:nvSpPr>
          <p:cNvPr id="124931" name="Rectangle 7"/>
          <p:cNvSpPr>
            <a:spLocks noGrp="1" noChangeArrowheads="1"/>
          </p:cNvSpPr>
          <p:nvPr>
            <p:ph idx="1"/>
          </p:nvPr>
        </p:nvSpPr>
        <p:spPr/>
        <p:txBody>
          <a:bodyPr>
            <a:normAutofit lnSpcReduction="10000"/>
          </a:bodyPr>
          <a:lstStyle/>
          <a:p>
            <a:r>
              <a:rPr lang="en-US" sz="2200" dirty="0" smtClean="0"/>
              <a:t>2011: A 66 </a:t>
            </a:r>
            <a:r>
              <a:rPr lang="en-US" sz="2200" dirty="0" err="1" smtClean="0"/>
              <a:t>yo</a:t>
            </a:r>
            <a:r>
              <a:rPr lang="en-US" sz="2200" dirty="0" smtClean="0"/>
              <a:t> woman s/p lumpectomy and adjuvant chemo for</a:t>
            </a:r>
            <a:r>
              <a:rPr lang="en-US" sz="2200" dirty="0"/>
              <a:t> </a:t>
            </a:r>
            <a:r>
              <a:rPr lang="en-US" sz="2200" dirty="0" smtClean="0"/>
              <a:t>a </a:t>
            </a:r>
            <a:r>
              <a:rPr lang="en-US" sz="2200" dirty="0"/>
              <a:t>4.8-cm </a:t>
            </a:r>
            <a:r>
              <a:rPr lang="en-US" sz="2200" dirty="0" smtClean="0"/>
              <a:t>weakly ER+ (5%), HER2- BC</a:t>
            </a:r>
          </a:p>
          <a:p>
            <a:r>
              <a:rPr lang="en-US" sz="2200" dirty="0"/>
              <a:t>L</a:t>
            </a:r>
            <a:r>
              <a:rPr lang="en-US" sz="2200" dirty="0" smtClean="0"/>
              <a:t>ess </a:t>
            </a:r>
            <a:r>
              <a:rPr lang="en-US" sz="2200" dirty="0"/>
              <a:t>than 1 year </a:t>
            </a:r>
            <a:r>
              <a:rPr lang="en-US" sz="2200" dirty="0" smtClean="0"/>
              <a:t>later: Recurrence </a:t>
            </a:r>
            <a:r>
              <a:rPr lang="en-US" sz="2200" dirty="0"/>
              <a:t>in </a:t>
            </a:r>
            <a:r>
              <a:rPr lang="en-US" sz="2200" dirty="0" smtClean="0"/>
              <a:t>the breast</a:t>
            </a:r>
            <a:r>
              <a:rPr lang="en-US" sz="2200" dirty="0"/>
              <a:t>, axilla and </a:t>
            </a:r>
            <a:r>
              <a:rPr lang="en-US" sz="2200" dirty="0" smtClean="0"/>
              <a:t>mediastinum</a:t>
            </a:r>
          </a:p>
          <a:p>
            <a:pPr lvl="1"/>
            <a:r>
              <a:rPr lang="en-US" sz="2200" dirty="0"/>
              <a:t>Biopsy shows slightly higher ER </a:t>
            </a:r>
            <a:r>
              <a:rPr lang="en-US" sz="2200" dirty="0" smtClean="0"/>
              <a:t>values</a:t>
            </a:r>
          </a:p>
          <a:p>
            <a:r>
              <a:rPr lang="en-US" sz="2200" dirty="0" smtClean="0"/>
              <a:t>Gemcitabine</a:t>
            </a:r>
            <a:r>
              <a:rPr lang="en-US" sz="2200" dirty="0"/>
              <a:t>/carboplatin </a:t>
            </a:r>
            <a:r>
              <a:rPr lang="en-US" sz="2200" dirty="0" smtClean="0"/>
              <a:t>x 4, </a:t>
            </a:r>
            <a:r>
              <a:rPr lang="en-US" sz="2200" dirty="0"/>
              <a:t>with </a:t>
            </a:r>
            <a:r>
              <a:rPr lang="en-US" sz="2200" dirty="0" smtClean="0"/>
              <a:t>disease progression</a:t>
            </a:r>
            <a:endParaRPr lang="en-US" sz="2200" dirty="0"/>
          </a:p>
          <a:p>
            <a:r>
              <a:rPr lang="en-US" sz="2200" dirty="0" smtClean="0"/>
              <a:t>Palliative </a:t>
            </a:r>
            <a:r>
              <a:rPr lang="en-US" sz="2200" dirty="0"/>
              <a:t>mastectomy </a:t>
            </a:r>
            <a:r>
              <a:rPr lang="en-US" sz="2200" dirty="0" smtClean="0"/>
              <a:t>followed by </a:t>
            </a:r>
            <a:r>
              <a:rPr lang="en-US" sz="2200" dirty="0" err="1" smtClean="0"/>
              <a:t>eribulin</a:t>
            </a:r>
            <a:r>
              <a:rPr lang="en-US" sz="2200" dirty="0" smtClean="0"/>
              <a:t> x 2</a:t>
            </a:r>
            <a:r>
              <a:rPr lang="en-US" sz="2200" dirty="0"/>
              <a:t> </a:t>
            </a:r>
            <a:r>
              <a:rPr lang="en-US" sz="2200" dirty="0" smtClean="0"/>
              <a:t>but </a:t>
            </a:r>
            <a:r>
              <a:rPr lang="en-US" sz="2200" dirty="0"/>
              <a:t>experienced disease progression </a:t>
            </a:r>
            <a:r>
              <a:rPr lang="en-US" sz="2200" dirty="0" smtClean="0"/>
              <a:t>including a </a:t>
            </a:r>
            <a:r>
              <a:rPr lang="en-US" sz="2200" dirty="0"/>
              <a:t>large and painful </a:t>
            </a:r>
            <a:r>
              <a:rPr lang="en-US" sz="2200" dirty="0" smtClean="0"/>
              <a:t>chest </a:t>
            </a:r>
            <a:r>
              <a:rPr lang="en-US" sz="2200" dirty="0"/>
              <a:t>wall </a:t>
            </a:r>
            <a:r>
              <a:rPr lang="en-US" sz="2200" dirty="0" smtClean="0"/>
              <a:t>mass </a:t>
            </a:r>
          </a:p>
          <a:p>
            <a:r>
              <a:rPr lang="en-US" sz="2200" dirty="0" err="1" smtClean="0"/>
              <a:t>Anastrozole</a:t>
            </a:r>
            <a:r>
              <a:rPr lang="en-US" sz="2200" dirty="0" smtClean="0"/>
              <a:t> </a:t>
            </a:r>
            <a:r>
              <a:rPr lang="en-US" sz="2200" dirty="0"/>
              <a:t>and </a:t>
            </a:r>
            <a:r>
              <a:rPr lang="en-US" sz="2200" dirty="0" err="1"/>
              <a:t>everolimus</a:t>
            </a:r>
            <a:r>
              <a:rPr lang="en-US" sz="2200" dirty="0"/>
              <a:t> </a:t>
            </a:r>
            <a:endParaRPr lang="en-US" sz="2200" dirty="0" smtClean="0"/>
          </a:p>
          <a:p>
            <a:pPr lvl="1"/>
            <a:r>
              <a:rPr lang="en-US" sz="2200" dirty="0"/>
              <a:t>N</a:t>
            </a:r>
            <a:r>
              <a:rPr lang="en-US" sz="2200" dirty="0" smtClean="0"/>
              <a:t>o </a:t>
            </a:r>
            <a:r>
              <a:rPr lang="en-US" sz="2200" dirty="0"/>
              <a:t>toxicity or side </a:t>
            </a:r>
            <a:r>
              <a:rPr lang="en-US" sz="2200" dirty="0" smtClean="0"/>
              <a:t>effects</a:t>
            </a:r>
          </a:p>
          <a:p>
            <a:pPr lvl="1"/>
            <a:r>
              <a:rPr lang="en-US" sz="2200" dirty="0"/>
              <a:t>S</a:t>
            </a:r>
            <a:r>
              <a:rPr lang="en-US" sz="2200" dirty="0" smtClean="0"/>
              <a:t>ignificant </a:t>
            </a:r>
            <a:r>
              <a:rPr lang="en-US" sz="2200" dirty="0"/>
              <a:t>clinical response </a:t>
            </a:r>
            <a:r>
              <a:rPr lang="en-US" sz="2200" dirty="0" smtClean="0"/>
              <a:t>after 2 cycles</a:t>
            </a:r>
          </a:p>
          <a:p>
            <a:pPr lvl="1"/>
            <a:r>
              <a:rPr lang="en-US" sz="2200" dirty="0" err="1" smtClean="0"/>
              <a:t>Pt</a:t>
            </a:r>
            <a:r>
              <a:rPr lang="en-US" sz="2200" dirty="0" smtClean="0"/>
              <a:t> </a:t>
            </a:r>
            <a:r>
              <a:rPr lang="en-US" sz="2200" dirty="0"/>
              <a:t>is hopeful and not </a:t>
            </a:r>
            <a:r>
              <a:rPr lang="en-US" sz="2200" dirty="0" smtClean="0"/>
              <a:t>depressed</a:t>
            </a:r>
          </a:p>
          <a:p>
            <a:r>
              <a:rPr lang="en-US" sz="2200" dirty="0" smtClean="0"/>
              <a:t>She </a:t>
            </a:r>
            <a:r>
              <a:rPr lang="en-US" sz="2200" dirty="0"/>
              <a:t>and </a:t>
            </a:r>
            <a:r>
              <a:rPr lang="en-US" sz="2200" dirty="0" smtClean="0"/>
              <a:t>her husband </a:t>
            </a:r>
            <a:r>
              <a:rPr lang="en-US" sz="2200" dirty="0"/>
              <a:t>spend their winters in Arizona</a:t>
            </a:r>
            <a:endParaRPr lang="en-US" sz="2200" dirty="0">
              <a:latin typeface="Arial" charset="0"/>
              <a:ea typeface="ヒラギノ角ゴ Pro W3" charset="0"/>
            </a:endParaRPr>
          </a:p>
        </p:txBody>
      </p:sp>
    </p:spTree>
    <p:extLst>
      <p:ext uri="{BB962C8B-B14F-4D97-AF65-F5344CB8AC3E}">
        <p14:creationId xmlns:p14="http://schemas.microsoft.com/office/powerpoint/2010/main" val="3227519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93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493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493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4931">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4931">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4931">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4931">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4931">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493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marL="0" indent="0">
              <a:buNone/>
            </a:pPr>
            <a:r>
              <a:rPr lang="en-US" i="1" dirty="0"/>
              <a:t>“On </a:t>
            </a:r>
            <a:r>
              <a:rPr lang="en-US" i="1" u="sng" dirty="0"/>
              <a:t>July 20, 2012</a:t>
            </a:r>
            <a:r>
              <a:rPr lang="en-US" i="1" dirty="0"/>
              <a:t>, the FDA approved </a:t>
            </a:r>
            <a:r>
              <a:rPr lang="en-US" i="1" dirty="0" err="1"/>
              <a:t>everolimus</a:t>
            </a:r>
            <a:r>
              <a:rPr lang="en-US" i="1" dirty="0"/>
              <a:t> tablets </a:t>
            </a:r>
            <a:r>
              <a:rPr lang="en-US" i="1" dirty="0" smtClean="0"/>
              <a:t>for </a:t>
            </a:r>
            <a:r>
              <a:rPr lang="en-US" i="1" dirty="0"/>
              <a:t>the treatment of postmenopausal women with advanced hormone receptor-positive, HER2-negative breast cancer in combination with exemestane, after failure of treatment with letrozole or anastrozole.”</a:t>
            </a:r>
            <a:endParaRPr lang="en-US" i="1" dirty="0" smtClean="0"/>
          </a:p>
          <a:p>
            <a:pPr marL="0" indent="0">
              <a:buNone/>
            </a:pPr>
            <a:endParaRPr lang="en-US" dirty="0"/>
          </a:p>
          <a:p>
            <a:pPr marL="0" indent="0">
              <a:buNone/>
            </a:pPr>
            <a:r>
              <a:rPr lang="en-US" dirty="0" smtClean="0"/>
              <a:t>This approval is based upon positive results from the Phase III BOLERO-2 study.</a:t>
            </a:r>
            <a:endParaRPr lang="en-US" dirty="0"/>
          </a:p>
        </p:txBody>
      </p:sp>
      <p:sp>
        <p:nvSpPr>
          <p:cNvPr id="5" name="TextBox 4"/>
          <p:cNvSpPr txBox="1"/>
          <p:nvPr/>
        </p:nvSpPr>
        <p:spPr>
          <a:xfrm>
            <a:off x="0" y="6411576"/>
            <a:ext cx="6453072" cy="430887"/>
          </a:xfrm>
          <a:prstGeom prst="rect">
            <a:avLst/>
          </a:prstGeom>
          <a:noFill/>
        </p:spPr>
        <p:txBody>
          <a:bodyPr wrap="square" lIns="182880" tIns="91440" bIns="91440" rtlCol="0">
            <a:spAutoFit/>
          </a:bodyPr>
          <a:lstStyle/>
          <a:p>
            <a:r>
              <a:rPr lang="en-US" sz="1600" dirty="0" err="1">
                <a:solidFill>
                  <a:schemeClr val="bg1"/>
                </a:solidFill>
              </a:rPr>
              <a:t>www.cancer.gov</a:t>
            </a:r>
            <a:r>
              <a:rPr lang="en-US" sz="1600" dirty="0">
                <a:solidFill>
                  <a:schemeClr val="bg1"/>
                </a:solidFill>
              </a:rPr>
              <a:t>/</a:t>
            </a:r>
            <a:r>
              <a:rPr lang="en-US" sz="1600" dirty="0" err="1">
                <a:solidFill>
                  <a:schemeClr val="bg1"/>
                </a:solidFill>
              </a:rPr>
              <a:t>cancertopics</a:t>
            </a:r>
            <a:r>
              <a:rPr lang="en-US" sz="1600" dirty="0">
                <a:solidFill>
                  <a:schemeClr val="bg1"/>
                </a:solidFill>
              </a:rPr>
              <a:t>/</a:t>
            </a:r>
            <a:r>
              <a:rPr lang="en-US" sz="1600" dirty="0" err="1">
                <a:solidFill>
                  <a:schemeClr val="bg1"/>
                </a:solidFill>
              </a:rPr>
              <a:t>druginfo</a:t>
            </a:r>
            <a:r>
              <a:rPr lang="en-US" sz="1600" dirty="0">
                <a:solidFill>
                  <a:schemeClr val="bg1"/>
                </a:solidFill>
              </a:rPr>
              <a:t>/</a:t>
            </a:r>
            <a:r>
              <a:rPr lang="en-US" sz="1600" dirty="0" err="1">
                <a:solidFill>
                  <a:schemeClr val="bg1"/>
                </a:solidFill>
              </a:rPr>
              <a:t>fda-everolimus</a:t>
            </a:r>
            <a:endParaRPr lang="en-US" sz="1600" dirty="0">
              <a:solidFill>
                <a:schemeClr val="bg1"/>
              </a:solidFill>
            </a:endParaRPr>
          </a:p>
        </p:txBody>
      </p:sp>
      <p:sp>
        <p:nvSpPr>
          <p:cNvPr id="2" name="Title 1"/>
          <p:cNvSpPr>
            <a:spLocks noGrp="1"/>
          </p:cNvSpPr>
          <p:nvPr>
            <p:ph type="title"/>
          </p:nvPr>
        </p:nvSpPr>
        <p:spPr/>
        <p:txBody>
          <a:bodyPr/>
          <a:lstStyle/>
          <a:p>
            <a:r>
              <a:rPr lang="en-US" dirty="0"/>
              <a:t>FDA Approves Everolimus in Combination </a:t>
            </a:r>
            <a:r>
              <a:rPr lang="en-US" dirty="0" smtClean="0"/>
              <a:t/>
            </a:r>
            <a:br>
              <a:rPr lang="en-US" dirty="0" smtClean="0"/>
            </a:br>
            <a:r>
              <a:rPr lang="en-US" dirty="0" smtClean="0"/>
              <a:t>with </a:t>
            </a:r>
            <a:r>
              <a:rPr lang="en-US" dirty="0" err="1"/>
              <a:t>Exemestane</a:t>
            </a:r>
            <a:r>
              <a:rPr lang="en-US" dirty="0"/>
              <a:t> in </a:t>
            </a:r>
            <a:r>
              <a:rPr lang="en-US" dirty="0" smtClean="0"/>
              <a:t>ER+ </a:t>
            </a:r>
            <a:r>
              <a:rPr lang="en-US" dirty="0"/>
              <a:t>Metastatic BC</a:t>
            </a:r>
          </a:p>
        </p:txBody>
      </p:sp>
    </p:spTree>
    <p:extLst>
      <p:ext uri="{BB962C8B-B14F-4D97-AF65-F5344CB8AC3E}">
        <p14:creationId xmlns:p14="http://schemas.microsoft.com/office/powerpoint/2010/main" val="3124920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Picture 1" descr="ONS-Breast_PollQuestions_v1si-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607" y="2122599"/>
            <a:ext cx="8686800" cy="3851148"/>
          </a:xfrm>
          <a:prstGeom prst="rect">
            <a:avLst/>
          </a:prstGeom>
        </p:spPr>
      </p:pic>
      <p:sp>
        <p:nvSpPr>
          <p:cNvPr id="9" name="Title 2"/>
          <p:cNvSpPr txBox="1">
            <a:spLocks/>
          </p:cNvSpPr>
          <p:nvPr/>
        </p:nvSpPr>
        <p:spPr>
          <a:xfrm>
            <a:off x="457200" y="46027"/>
            <a:ext cx="8470900" cy="2115057"/>
          </a:xfrm>
          <a:prstGeom prst="rect">
            <a:avLst/>
          </a:prstGeom>
        </p:spPr>
        <p:txBody>
          <a:bodyPr vert="horz" lIns="91440" tIns="45720" rIns="91440" bIns="45720" rtlCol="0" anchor="ctr">
            <a:normAutofit lnSpcReduction="10000"/>
          </a:bodyPr>
          <a:lstStyle>
            <a:lvl1pPr algn="l" defTabSz="457200" rtl="0" eaLnBrk="1" latinLnBrk="0" hangingPunct="1">
              <a:spcBef>
                <a:spcPct val="0"/>
              </a:spcBef>
              <a:buNone/>
              <a:defRPr sz="2800" b="1" kern="1200">
                <a:solidFill>
                  <a:srgbClr val="ECBB33"/>
                </a:solidFill>
                <a:latin typeface="+mj-lt"/>
                <a:ea typeface="+mj-ea"/>
                <a:cs typeface="+mj-cs"/>
              </a:defRPr>
            </a:lvl1pPr>
          </a:lstStyle>
          <a:p>
            <a:r>
              <a:rPr lang="en-US" dirty="0">
                <a:latin typeface="Arial" charset="0"/>
                <a:ea typeface="ヒラギノ角ゴ Pro W3" charset="0"/>
                <a:cs typeface="ヒラギノ角ゴ Pro W3" charset="0"/>
              </a:rPr>
              <a:t>In general, what is your most likely endocrine therapy recommendation for a 65-year-old patient who develops </a:t>
            </a:r>
            <a:r>
              <a:rPr lang="en-US" i="1" u="sng" dirty="0">
                <a:latin typeface="Arial" charset="0"/>
                <a:ea typeface="ヒラギノ角ゴ Pro W3" charset="0"/>
                <a:cs typeface="ヒラギノ角ゴ Pro W3" charset="0"/>
              </a:rPr>
              <a:t>asymptomatic, low-volume </a:t>
            </a:r>
            <a:r>
              <a:rPr lang="en-US" dirty="0">
                <a:latin typeface="Arial" charset="0"/>
                <a:ea typeface="ヒラギノ角ゴ Pro W3" charset="0"/>
                <a:cs typeface="ヒラギノ角ゴ Pro W3" charset="0"/>
              </a:rPr>
              <a:t>metastatic disease after receiving 4 years of an adjuvant </a:t>
            </a:r>
            <a:r>
              <a:rPr lang="en-US" dirty="0" err="1">
                <a:latin typeface="Arial" charset="0"/>
                <a:ea typeface="ヒラギノ角ゴ Pro W3" charset="0"/>
                <a:cs typeface="ヒラギノ角ゴ Pro W3" charset="0"/>
              </a:rPr>
              <a:t>nonsteroidal</a:t>
            </a:r>
            <a:r>
              <a:rPr lang="en-US" dirty="0">
                <a:latin typeface="Arial" charset="0"/>
                <a:ea typeface="ヒラギノ角ゴ Pro W3" charset="0"/>
                <a:cs typeface="ヒラギノ角ゴ Pro W3" charset="0"/>
              </a:rPr>
              <a:t> aromatase inhibitor?</a:t>
            </a:r>
            <a:endParaRPr lang="en-US" dirty="0"/>
          </a:p>
        </p:txBody>
      </p:sp>
      <p:sp>
        <p:nvSpPr>
          <p:cNvPr id="8" name="TextBox 7"/>
          <p:cNvSpPr txBox="1"/>
          <p:nvPr/>
        </p:nvSpPr>
        <p:spPr>
          <a:xfrm>
            <a:off x="0" y="6427113"/>
            <a:ext cx="8122096" cy="430887"/>
          </a:xfrm>
          <a:prstGeom prst="rect">
            <a:avLst/>
          </a:prstGeom>
          <a:noFill/>
        </p:spPr>
        <p:txBody>
          <a:bodyPr wrap="square" lIns="182880" tIns="91440" bIns="91440" rtlCol="0">
            <a:spAutoFit/>
          </a:bodyPr>
          <a:lstStyle/>
          <a:p>
            <a:r>
              <a:rPr lang="en-US" sz="1600" dirty="0">
                <a:solidFill>
                  <a:schemeClr val="bg1"/>
                </a:solidFill>
                <a:cs typeface="Calibri"/>
              </a:rPr>
              <a:t>Research To Practice Survey of Clinical Investigators — Second Opinion Breast 2013.</a:t>
            </a:r>
            <a:endParaRPr lang="en-US" sz="1600" b="0" dirty="0">
              <a:solidFill>
                <a:schemeClr val="bg1"/>
              </a:solidFill>
              <a:cs typeface="Calibri"/>
            </a:endParaRPr>
          </a:p>
        </p:txBody>
      </p:sp>
      <p:sp>
        <p:nvSpPr>
          <p:cNvPr id="6" name="TextBox 5"/>
          <p:cNvSpPr txBox="1"/>
          <p:nvPr/>
        </p:nvSpPr>
        <p:spPr>
          <a:xfrm>
            <a:off x="393700" y="6025229"/>
            <a:ext cx="8122096" cy="338554"/>
          </a:xfrm>
          <a:prstGeom prst="rect">
            <a:avLst/>
          </a:prstGeom>
          <a:noFill/>
        </p:spPr>
        <p:txBody>
          <a:bodyPr wrap="square" rtlCol="0">
            <a:spAutoFit/>
          </a:bodyPr>
          <a:lstStyle/>
          <a:p>
            <a:r>
              <a:rPr lang="en-US" sz="1600" dirty="0" smtClean="0">
                <a:solidFill>
                  <a:schemeClr val="bg1"/>
                </a:solidFill>
                <a:cs typeface="Calibri"/>
              </a:rPr>
              <a:t>F = </a:t>
            </a:r>
            <a:r>
              <a:rPr lang="en-US" sz="1600" dirty="0" err="1" smtClean="0">
                <a:solidFill>
                  <a:schemeClr val="bg1"/>
                </a:solidFill>
                <a:cs typeface="Calibri"/>
              </a:rPr>
              <a:t>Fulvestrant</a:t>
            </a:r>
            <a:r>
              <a:rPr lang="en-US" sz="1600" dirty="0" smtClean="0">
                <a:solidFill>
                  <a:schemeClr val="bg1"/>
                </a:solidFill>
                <a:cs typeface="Calibri"/>
              </a:rPr>
              <a:t>; E/E = Everolimus/</a:t>
            </a:r>
            <a:r>
              <a:rPr lang="en-US" sz="1600" dirty="0" err="1" smtClean="0">
                <a:solidFill>
                  <a:schemeClr val="bg1"/>
                </a:solidFill>
                <a:cs typeface="Calibri"/>
              </a:rPr>
              <a:t>Exemestane</a:t>
            </a:r>
            <a:r>
              <a:rPr lang="en-US" sz="1600" dirty="0" smtClean="0">
                <a:solidFill>
                  <a:schemeClr val="bg1"/>
                </a:solidFill>
                <a:cs typeface="Calibri"/>
              </a:rPr>
              <a:t>; Tam = tamoxifen </a:t>
            </a:r>
            <a:endParaRPr lang="en-US" sz="1600" b="0" dirty="0">
              <a:solidFill>
                <a:schemeClr val="bg1"/>
              </a:solidFill>
              <a:cs typeface="Calibri"/>
            </a:endParaRPr>
          </a:p>
        </p:txBody>
      </p:sp>
    </p:spTree>
    <p:extLst>
      <p:ext uri="{BB962C8B-B14F-4D97-AF65-F5344CB8AC3E}">
        <p14:creationId xmlns:p14="http://schemas.microsoft.com/office/powerpoint/2010/main" val="1814777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116380"/>
            <a:ext cx="7772400" cy="1143000"/>
          </a:xfrm>
        </p:spPr>
        <p:txBody>
          <a:bodyPr>
            <a:noAutofit/>
          </a:bodyPr>
          <a:lstStyle/>
          <a:p>
            <a:pPr algn="ctr"/>
            <a:r>
              <a:rPr lang="en-US" sz="3200" dirty="0" smtClean="0">
                <a:solidFill>
                  <a:srgbClr val="FFFFFF"/>
                </a:solidFill>
              </a:rPr>
              <a:t>Mechanism of action and available data with </a:t>
            </a:r>
            <a:r>
              <a:rPr lang="en-US" sz="3200" dirty="0" err="1" smtClean="0">
                <a:solidFill>
                  <a:srgbClr val="FFFFFF"/>
                </a:solidFill>
              </a:rPr>
              <a:t>everolimus</a:t>
            </a:r>
            <a:r>
              <a:rPr lang="en-US" sz="3200" dirty="0" smtClean="0">
                <a:solidFill>
                  <a:srgbClr val="FFFFFF"/>
                </a:solidFill>
              </a:rPr>
              <a:t> in combination with endocrine therapy</a:t>
            </a:r>
            <a:endParaRPr lang="en-US" sz="3200" dirty="0">
              <a:solidFill>
                <a:srgbClr val="FFFFFF"/>
              </a:solidFill>
            </a:endParaRPr>
          </a:p>
        </p:txBody>
      </p:sp>
    </p:spTree>
    <p:extLst>
      <p:ext uri="{BB962C8B-B14F-4D97-AF65-F5344CB8AC3E}">
        <p14:creationId xmlns:p14="http://schemas.microsoft.com/office/powerpoint/2010/main" val="1111378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214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0" y="6427113"/>
            <a:ext cx="598824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tIns="91440" bIns="91440">
            <a:spAutoFit/>
          </a:bodyPr>
          <a:lstStyle>
            <a:lvl1pPr>
              <a:defRPr sz="2400">
                <a:solidFill>
                  <a:schemeClr val="tx1"/>
                </a:solidFill>
                <a:latin typeface="Times" charset="0"/>
                <a:ea typeface="ＭＳ Ｐゴシック"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600" dirty="0" err="1" smtClean="0">
                <a:solidFill>
                  <a:schemeClr val="bg1"/>
                </a:solidFill>
                <a:latin typeface="Arial" charset="0"/>
              </a:rPr>
              <a:t>Baselga</a:t>
            </a:r>
            <a:r>
              <a:rPr lang="en-US" sz="1600" dirty="0" smtClean="0">
                <a:solidFill>
                  <a:schemeClr val="bg1"/>
                </a:solidFill>
                <a:latin typeface="Arial" charset="0"/>
              </a:rPr>
              <a:t> J et al. </a:t>
            </a:r>
            <a:r>
              <a:rPr lang="en-US" sz="1600" i="1" dirty="0" smtClean="0">
                <a:solidFill>
                  <a:schemeClr val="bg1"/>
                </a:solidFill>
                <a:latin typeface="Arial" charset="0"/>
              </a:rPr>
              <a:t>N </a:t>
            </a:r>
            <a:r>
              <a:rPr lang="en-US" sz="1600" i="1" dirty="0" err="1" smtClean="0">
                <a:solidFill>
                  <a:schemeClr val="bg1"/>
                </a:solidFill>
                <a:latin typeface="Arial" charset="0"/>
              </a:rPr>
              <a:t>Engl</a:t>
            </a:r>
            <a:r>
              <a:rPr lang="en-US" sz="1600" i="1" dirty="0" smtClean="0">
                <a:solidFill>
                  <a:schemeClr val="bg1"/>
                </a:solidFill>
                <a:latin typeface="Arial" charset="0"/>
              </a:rPr>
              <a:t> J Med </a:t>
            </a:r>
            <a:r>
              <a:rPr lang="en-US" sz="1600" dirty="0" smtClean="0">
                <a:solidFill>
                  <a:schemeClr val="bg1"/>
                </a:solidFill>
                <a:latin typeface="Arial" charset="0"/>
              </a:rPr>
              <a:t>2012;366(6):520-29.</a:t>
            </a:r>
            <a:endParaRPr lang="en-US" sz="1600" dirty="0">
              <a:solidFill>
                <a:schemeClr val="bg1"/>
              </a:solidFill>
              <a:latin typeface="Arial" charset="0"/>
            </a:endParaRPr>
          </a:p>
        </p:txBody>
      </p:sp>
      <p:sp>
        <p:nvSpPr>
          <p:cNvPr id="14340" name="Rectangle 4"/>
          <p:cNvSpPr>
            <a:spLocks noChangeArrowheads="1"/>
          </p:cNvSpPr>
          <p:nvPr/>
        </p:nvSpPr>
        <p:spPr bwMode="auto">
          <a:xfrm>
            <a:off x="8378825" y="60039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ea typeface="MS PGothic" charset="0"/>
            </a:endParaRPr>
          </a:p>
        </p:txBody>
      </p:sp>
      <p:sp>
        <p:nvSpPr>
          <p:cNvPr id="14341" name="Rectangle 6"/>
          <p:cNvSpPr>
            <a:spLocks noChangeArrowheads="1"/>
          </p:cNvSpPr>
          <p:nvPr/>
        </p:nvSpPr>
        <p:spPr bwMode="auto">
          <a:xfrm>
            <a:off x="812779" y="2234959"/>
            <a:ext cx="2463800" cy="2652082"/>
          </a:xfrm>
          <a:prstGeom prst="rect">
            <a:avLst/>
          </a:prstGeom>
          <a:solidFill>
            <a:srgbClr val="112B4F"/>
          </a:solidFill>
          <a:ln w="12700">
            <a:solidFill>
              <a:schemeClr val="bg1"/>
            </a:solidFill>
            <a:miter lim="800000"/>
            <a:headEnd/>
            <a:tailEnd/>
          </a:ln>
          <a:effectLst>
            <a:outerShdw blurRad="63500" dist="38099" dir="2700000" algn="ctr" rotWithShape="0">
              <a:schemeClr val="tx1">
                <a:alpha val="39998"/>
              </a:schemeClr>
            </a:outerShdw>
          </a:effectLst>
        </p:spPr>
        <p:txBody>
          <a:bodyPr wrap="none" anchor="ctr"/>
          <a:lstStyle/>
          <a:p>
            <a:pPr>
              <a:defRPr/>
            </a:pPr>
            <a:endParaRPr lang="en-US">
              <a:ea typeface="MS PGothic" charset="0"/>
            </a:endParaRPr>
          </a:p>
        </p:txBody>
      </p:sp>
      <p:sp>
        <p:nvSpPr>
          <p:cNvPr id="14342" name="Rectangle 7"/>
          <p:cNvSpPr>
            <a:spLocks noChangeArrowheads="1"/>
          </p:cNvSpPr>
          <p:nvPr/>
        </p:nvSpPr>
        <p:spPr bwMode="auto">
          <a:xfrm>
            <a:off x="812779" y="2444196"/>
            <a:ext cx="2273321"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85750" lvl="1" indent="-285750">
              <a:spcBef>
                <a:spcPts val="900"/>
              </a:spcBef>
              <a:buClr>
                <a:schemeClr val="bg1"/>
              </a:buClr>
              <a:buSzPct val="110000"/>
              <a:buFont typeface="Arial"/>
              <a:buChar char="•"/>
              <a:defRPr/>
            </a:pPr>
            <a:r>
              <a:rPr lang="en-US" dirty="0">
                <a:solidFill>
                  <a:schemeClr val="bg1"/>
                </a:solidFill>
                <a:cs typeface="Arial" pitchFamily="34" charset="0"/>
              </a:rPr>
              <a:t>Postmenopausal women </a:t>
            </a:r>
            <a:endParaRPr lang="en-US" dirty="0" smtClean="0">
              <a:solidFill>
                <a:schemeClr val="bg1"/>
              </a:solidFill>
              <a:cs typeface="Arial" pitchFamily="34" charset="0"/>
            </a:endParaRPr>
          </a:p>
          <a:p>
            <a:pPr marL="285750" lvl="1" indent="-285750">
              <a:spcBef>
                <a:spcPts val="900"/>
              </a:spcBef>
              <a:buClr>
                <a:schemeClr val="bg1"/>
              </a:buClr>
              <a:buSzPct val="110000"/>
              <a:buFont typeface="Arial"/>
              <a:buChar char="•"/>
              <a:defRPr/>
            </a:pPr>
            <a:r>
              <a:rPr lang="en-US" dirty="0" smtClean="0">
                <a:solidFill>
                  <a:schemeClr val="bg1"/>
                </a:solidFill>
                <a:cs typeface="Arial" pitchFamily="34" charset="0"/>
              </a:rPr>
              <a:t>ER+, HER2- metastatic BC</a:t>
            </a:r>
          </a:p>
          <a:p>
            <a:pPr marL="285750" lvl="1" indent="-285750">
              <a:spcBef>
                <a:spcPts val="900"/>
              </a:spcBef>
              <a:buClr>
                <a:schemeClr val="bg1"/>
              </a:buClr>
              <a:buSzPct val="110000"/>
              <a:buFont typeface="Arial"/>
              <a:buChar char="•"/>
              <a:defRPr/>
            </a:pPr>
            <a:r>
              <a:rPr lang="en-US" dirty="0" smtClean="0">
                <a:solidFill>
                  <a:schemeClr val="bg1"/>
                </a:solidFill>
                <a:cs typeface="Arial" pitchFamily="34" charset="0"/>
              </a:rPr>
              <a:t>Refractory </a:t>
            </a:r>
            <a:r>
              <a:rPr lang="en-US" dirty="0">
                <a:solidFill>
                  <a:schemeClr val="bg1"/>
                </a:solidFill>
                <a:cs typeface="Arial" pitchFamily="34" charset="0"/>
              </a:rPr>
              <a:t>to </a:t>
            </a:r>
            <a:r>
              <a:rPr lang="en-US" dirty="0" err="1">
                <a:solidFill>
                  <a:schemeClr val="bg1"/>
                </a:solidFill>
                <a:cs typeface="Arial" pitchFamily="34" charset="0"/>
              </a:rPr>
              <a:t>letrozole</a:t>
            </a:r>
            <a:r>
              <a:rPr lang="en-US" dirty="0">
                <a:solidFill>
                  <a:schemeClr val="bg1"/>
                </a:solidFill>
                <a:cs typeface="Arial" pitchFamily="34" charset="0"/>
              </a:rPr>
              <a:t> or </a:t>
            </a:r>
            <a:r>
              <a:rPr lang="en-US" dirty="0" err="1" smtClean="0">
                <a:solidFill>
                  <a:schemeClr val="bg1"/>
                </a:solidFill>
                <a:cs typeface="Arial" pitchFamily="34" charset="0"/>
              </a:rPr>
              <a:t>anastrozole</a:t>
            </a:r>
            <a:endParaRPr lang="en-US" dirty="0">
              <a:solidFill>
                <a:schemeClr val="bg1"/>
              </a:solidFill>
              <a:cs typeface="Arial" pitchFamily="34" charset="0"/>
            </a:endParaRPr>
          </a:p>
        </p:txBody>
      </p:sp>
      <p:sp>
        <p:nvSpPr>
          <p:cNvPr id="14344" name="Rectangle 9"/>
          <p:cNvSpPr>
            <a:spLocks noChangeArrowheads="1"/>
          </p:cNvSpPr>
          <p:nvPr/>
        </p:nvSpPr>
        <p:spPr bwMode="auto">
          <a:xfrm>
            <a:off x="4800579" y="2433778"/>
            <a:ext cx="3270393" cy="838200"/>
          </a:xfrm>
          <a:prstGeom prst="rect">
            <a:avLst/>
          </a:prstGeom>
          <a:solidFill>
            <a:srgbClr val="F8951E"/>
          </a:solidFill>
          <a:ln w="12700">
            <a:solidFill>
              <a:schemeClr val="bg1"/>
            </a:solidFill>
            <a:miter lim="800000"/>
            <a:headEnd/>
            <a:tailEnd/>
          </a:ln>
          <a:effectLst>
            <a:outerShdw blurRad="63500" dist="38099" dir="2700000" algn="ctr" rotWithShape="0">
              <a:schemeClr val="tx1">
                <a:alpha val="39998"/>
              </a:schemeClr>
            </a:outerShdw>
          </a:effectLst>
        </p:spPr>
        <p:txBody>
          <a:bodyPr wrap="none" anchor="ctr"/>
          <a:lstStyle/>
          <a:p>
            <a:pPr algn="ctr">
              <a:lnSpc>
                <a:spcPct val="90000"/>
              </a:lnSpc>
              <a:defRPr/>
            </a:pPr>
            <a:r>
              <a:rPr lang="en-US" sz="1800" b="1" dirty="0" err="1" smtClean="0">
                <a:solidFill>
                  <a:srgbClr val="000090"/>
                </a:solidFill>
                <a:latin typeface="Arial" charset="0"/>
                <a:ea typeface="MS PGothic" charset="0"/>
              </a:rPr>
              <a:t>Everolimus</a:t>
            </a:r>
            <a:r>
              <a:rPr lang="en-US" sz="1800" b="1" dirty="0" smtClean="0">
                <a:solidFill>
                  <a:srgbClr val="000090"/>
                </a:solidFill>
                <a:latin typeface="Arial" charset="0"/>
                <a:ea typeface="MS PGothic" charset="0"/>
              </a:rPr>
              <a:t> +</a:t>
            </a:r>
            <a:endParaRPr lang="en-US" b="1" dirty="0" smtClean="0">
              <a:solidFill>
                <a:srgbClr val="000090"/>
              </a:solidFill>
              <a:latin typeface="Arial" charset="0"/>
              <a:ea typeface="MS PGothic" charset="0"/>
            </a:endParaRPr>
          </a:p>
          <a:p>
            <a:pPr algn="ctr">
              <a:lnSpc>
                <a:spcPct val="90000"/>
              </a:lnSpc>
              <a:defRPr/>
            </a:pPr>
            <a:r>
              <a:rPr lang="en-US" sz="1800" b="1" dirty="0" err="1" smtClean="0">
                <a:solidFill>
                  <a:srgbClr val="000090"/>
                </a:solidFill>
                <a:latin typeface="Arial" charset="0"/>
                <a:ea typeface="MS PGothic" charset="0"/>
              </a:rPr>
              <a:t>Exemestane</a:t>
            </a:r>
            <a:endParaRPr lang="en-US" sz="1800" b="1" dirty="0" smtClean="0">
              <a:solidFill>
                <a:srgbClr val="000090"/>
              </a:solidFill>
              <a:latin typeface="Arial" charset="0"/>
              <a:ea typeface="MS PGothic" charset="0"/>
            </a:endParaRPr>
          </a:p>
          <a:p>
            <a:pPr algn="ctr">
              <a:lnSpc>
                <a:spcPct val="90000"/>
              </a:lnSpc>
              <a:defRPr/>
            </a:pPr>
            <a:r>
              <a:rPr lang="en-US" b="1" dirty="0" smtClean="0">
                <a:solidFill>
                  <a:srgbClr val="000090"/>
                </a:solidFill>
                <a:latin typeface="Arial" charset="0"/>
                <a:ea typeface="MS PGothic" charset="0"/>
              </a:rPr>
              <a:t>(n = 485)</a:t>
            </a:r>
            <a:endParaRPr lang="en-US" sz="1800" b="1" dirty="0">
              <a:solidFill>
                <a:srgbClr val="000090"/>
              </a:solidFill>
              <a:latin typeface="Abadi MT Condensed Extra Bold" charset="0"/>
              <a:ea typeface="MS PGothic" charset="0"/>
            </a:endParaRPr>
          </a:p>
        </p:txBody>
      </p:sp>
      <p:sp>
        <p:nvSpPr>
          <p:cNvPr id="14345" name="Line 10"/>
          <p:cNvSpPr>
            <a:spLocks noChangeShapeType="1"/>
          </p:cNvSpPr>
          <p:nvPr/>
        </p:nvSpPr>
        <p:spPr bwMode="auto">
          <a:xfrm>
            <a:off x="3657579" y="3494456"/>
            <a:ext cx="685800"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14346" name="Line 11"/>
          <p:cNvSpPr>
            <a:spLocks noChangeShapeType="1"/>
          </p:cNvSpPr>
          <p:nvPr/>
        </p:nvSpPr>
        <p:spPr bwMode="auto">
          <a:xfrm flipV="1">
            <a:off x="4343379" y="2852878"/>
            <a:ext cx="0" cy="641577"/>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14347" name="Line 12"/>
          <p:cNvSpPr>
            <a:spLocks noChangeShapeType="1"/>
          </p:cNvSpPr>
          <p:nvPr/>
        </p:nvSpPr>
        <p:spPr bwMode="auto">
          <a:xfrm flipV="1">
            <a:off x="4343379" y="3494456"/>
            <a:ext cx="0" cy="599628"/>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14348" name="Line 13"/>
          <p:cNvSpPr>
            <a:spLocks noChangeShapeType="1"/>
          </p:cNvSpPr>
          <p:nvPr/>
        </p:nvSpPr>
        <p:spPr bwMode="auto">
          <a:xfrm>
            <a:off x="4343379" y="2852878"/>
            <a:ext cx="381000" cy="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14349" name="Line 14"/>
          <p:cNvSpPr>
            <a:spLocks noChangeShapeType="1"/>
          </p:cNvSpPr>
          <p:nvPr/>
        </p:nvSpPr>
        <p:spPr bwMode="auto">
          <a:xfrm>
            <a:off x="4343379" y="4094084"/>
            <a:ext cx="381000" cy="0"/>
          </a:xfrm>
          <a:prstGeom prst="line">
            <a:avLst/>
          </a:prstGeom>
          <a:noFill/>
          <a:ln w="190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a typeface="MS PGothic" charset="0"/>
            </a:endParaRPr>
          </a:p>
        </p:txBody>
      </p:sp>
      <p:sp>
        <p:nvSpPr>
          <p:cNvPr id="14361" name="Rectangle 16"/>
          <p:cNvSpPr>
            <a:spLocks noChangeArrowheads="1"/>
          </p:cNvSpPr>
          <p:nvPr/>
        </p:nvSpPr>
        <p:spPr bwMode="auto">
          <a:xfrm>
            <a:off x="4800578" y="3642440"/>
            <a:ext cx="3270394" cy="873125"/>
          </a:xfrm>
          <a:prstGeom prst="rect">
            <a:avLst/>
          </a:prstGeom>
          <a:solidFill>
            <a:srgbClr val="99CC00"/>
          </a:solidFill>
          <a:ln w="12700">
            <a:solidFill>
              <a:schemeClr val="bg1"/>
            </a:solidFill>
            <a:miter lim="800000"/>
            <a:headEnd/>
            <a:tailEnd/>
          </a:ln>
          <a:effectLst>
            <a:outerShdw blurRad="63500" dist="38099" dir="2700000" algn="ctr" rotWithShape="0">
              <a:schemeClr val="tx1">
                <a:alpha val="39998"/>
              </a:schemeClr>
            </a:outerShdw>
          </a:effectLst>
        </p:spPr>
        <p:txBody>
          <a:bodyPr wrap="none" anchor="ctr"/>
          <a:lstStyle/>
          <a:p>
            <a:pPr>
              <a:lnSpc>
                <a:spcPct val="90000"/>
              </a:lnSpc>
              <a:defRPr/>
            </a:pPr>
            <a:endParaRPr lang="en-US">
              <a:solidFill>
                <a:srgbClr val="000090"/>
              </a:solidFill>
              <a:ea typeface="MS PGothic" charset="0"/>
            </a:endParaRPr>
          </a:p>
        </p:txBody>
      </p:sp>
      <p:sp>
        <p:nvSpPr>
          <p:cNvPr id="14362" name="Rectangle 17"/>
          <p:cNvSpPr>
            <a:spLocks noChangeArrowheads="1"/>
          </p:cNvSpPr>
          <p:nvPr/>
        </p:nvSpPr>
        <p:spPr bwMode="auto">
          <a:xfrm>
            <a:off x="4800578" y="3642440"/>
            <a:ext cx="3365523" cy="873125"/>
          </a:xfrm>
          <a:prstGeom prst="rect">
            <a:avLst/>
          </a:prstGeom>
          <a:noFill/>
          <a:ln>
            <a:noFill/>
          </a:ln>
          <a:effectLst/>
          <a:extLst>
            <a:ext uri="{909E8E84-426E-40dd-AFC4-6F175D3DCCD1}">
              <a14:hiddenFill xmlns:a14="http://schemas.microsoft.com/office/drawing/2010/main">
                <a:solidFill>
                  <a:srgbClr val="B7D93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a:lnSpc>
                <a:spcPct val="90000"/>
              </a:lnSpc>
              <a:defRPr/>
            </a:pPr>
            <a:r>
              <a:rPr lang="en-US" b="1" dirty="0" smtClean="0">
                <a:solidFill>
                  <a:srgbClr val="000090"/>
                </a:solidFill>
                <a:latin typeface="Arial" charset="0"/>
                <a:ea typeface="MS PGothic" charset="0"/>
              </a:rPr>
              <a:t>Placebo +</a:t>
            </a:r>
          </a:p>
          <a:p>
            <a:pPr algn="ctr">
              <a:lnSpc>
                <a:spcPct val="90000"/>
              </a:lnSpc>
              <a:defRPr/>
            </a:pPr>
            <a:r>
              <a:rPr lang="en-US" b="1" dirty="0" err="1" smtClean="0">
                <a:solidFill>
                  <a:srgbClr val="000090"/>
                </a:solidFill>
                <a:latin typeface="Arial" charset="0"/>
                <a:ea typeface="MS PGothic" charset="0"/>
              </a:rPr>
              <a:t>Exemestane</a:t>
            </a:r>
            <a:endParaRPr lang="en-US" b="1" dirty="0" smtClean="0">
              <a:solidFill>
                <a:srgbClr val="000090"/>
              </a:solidFill>
              <a:latin typeface="Arial" charset="0"/>
              <a:ea typeface="MS PGothic" charset="0"/>
            </a:endParaRPr>
          </a:p>
          <a:p>
            <a:pPr algn="ctr">
              <a:lnSpc>
                <a:spcPct val="90000"/>
              </a:lnSpc>
              <a:defRPr/>
            </a:pPr>
            <a:r>
              <a:rPr lang="en-US" b="1" dirty="0" smtClean="0">
                <a:solidFill>
                  <a:srgbClr val="000090"/>
                </a:solidFill>
                <a:latin typeface="Arial" charset="0"/>
                <a:ea typeface="MS PGothic" charset="0"/>
              </a:rPr>
              <a:t>(n = 239)</a:t>
            </a:r>
            <a:endParaRPr lang="en-US" b="1" dirty="0">
              <a:solidFill>
                <a:srgbClr val="000090"/>
              </a:solidFill>
              <a:latin typeface="Arial" charset="0"/>
              <a:ea typeface="MS PGothic" charset="0"/>
            </a:endParaRPr>
          </a:p>
        </p:txBody>
      </p:sp>
      <p:grpSp>
        <p:nvGrpSpPr>
          <p:cNvPr id="20500" name="Group 24"/>
          <p:cNvGrpSpPr>
            <a:grpSpLocks/>
          </p:cNvGrpSpPr>
          <p:nvPr/>
        </p:nvGrpSpPr>
        <p:grpSpPr bwMode="auto">
          <a:xfrm>
            <a:off x="2971779" y="3037256"/>
            <a:ext cx="914400" cy="914400"/>
            <a:chOff x="1872" y="1584"/>
            <a:chExt cx="576" cy="576"/>
          </a:xfrm>
        </p:grpSpPr>
        <p:sp>
          <p:nvSpPr>
            <p:cNvPr id="14359" name="Oval 25"/>
            <p:cNvSpPr>
              <a:spLocks noChangeArrowheads="1"/>
            </p:cNvSpPr>
            <p:nvPr/>
          </p:nvSpPr>
          <p:spPr bwMode="auto">
            <a:xfrm>
              <a:off x="1872" y="1584"/>
              <a:ext cx="576" cy="576"/>
            </a:xfrm>
            <a:prstGeom prst="ellipse">
              <a:avLst/>
            </a:prstGeom>
            <a:solidFill>
              <a:srgbClr val="FE701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wrap="none" anchor="ctr"/>
            <a:lstStyle/>
            <a:p>
              <a:pPr>
                <a:defRPr/>
              </a:pPr>
              <a:endParaRPr lang="en-US">
                <a:ea typeface="MS PGothic" charset="0"/>
              </a:endParaRPr>
            </a:p>
          </p:txBody>
        </p:sp>
        <p:sp>
          <p:nvSpPr>
            <p:cNvPr id="14360" name="Rectangle 13"/>
            <p:cNvSpPr>
              <a:spLocks noChangeArrowheads="1"/>
            </p:cNvSpPr>
            <p:nvPr/>
          </p:nvSpPr>
          <p:spPr bwMode="auto">
            <a:xfrm>
              <a:off x="1920" y="1632"/>
              <a:ext cx="480"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lIns="0" tIns="0" rIns="0" anchor="ctr"/>
            <a:lstStyle/>
            <a:p>
              <a:pPr algn="ctr">
                <a:defRPr/>
              </a:pPr>
              <a:r>
                <a:rPr lang="en-US" sz="3600" b="1">
                  <a:solidFill>
                    <a:schemeClr val="bg1"/>
                  </a:solidFill>
                  <a:latin typeface="Arial" charset="0"/>
                  <a:ea typeface="MS PGothic" charset="0"/>
                </a:rPr>
                <a:t>R</a:t>
              </a:r>
            </a:p>
          </p:txBody>
        </p:sp>
      </p:grpSp>
      <p:sp>
        <p:nvSpPr>
          <p:cNvPr id="2" name="TextBox 1"/>
          <p:cNvSpPr txBox="1"/>
          <p:nvPr/>
        </p:nvSpPr>
        <p:spPr>
          <a:xfrm>
            <a:off x="4724379" y="5179154"/>
            <a:ext cx="3677083" cy="400110"/>
          </a:xfrm>
          <a:prstGeom prst="rect">
            <a:avLst/>
          </a:prstGeom>
          <a:noFill/>
        </p:spPr>
        <p:txBody>
          <a:bodyPr wrap="none" rtlCol="0">
            <a:spAutoFit/>
          </a:bodyPr>
          <a:lstStyle/>
          <a:p>
            <a:r>
              <a:rPr lang="en-US" sz="2000" b="1" dirty="0" smtClean="0">
                <a:solidFill>
                  <a:srgbClr val="E8AF2B"/>
                </a:solidFill>
              </a:rPr>
              <a:t>Median PFS: 10.6 </a:t>
            </a:r>
            <a:r>
              <a:rPr lang="en-US" sz="2000" b="1" dirty="0" err="1" smtClean="0">
                <a:solidFill>
                  <a:srgbClr val="E8AF2B"/>
                </a:solidFill>
              </a:rPr>
              <a:t>vs</a:t>
            </a:r>
            <a:r>
              <a:rPr lang="en-US" sz="2000" b="1" dirty="0" smtClean="0">
                <a:solidFill>
                  <a:srgbClr val="E8AF2B"/>
                </a:solidFill>
              </a:rPr>
              <a:t> 4.1 </a:t>
            </a:r>
            <a:r>
              <a:rPr lang="en-US" sz="2000" b="1" dirty="0" err="1" smtClean="0">
                <a:solidFill>
                  <a:srgbClr val="E8AF2B"/>
                </a:solidFill>
              </a:rPr>
              <a:t>mos</a:t>
            </a:r>
            <a:endParaRPr lang="en-US" sz="2000" b="1" dirty="0">
              <a:solidFill>
                <a:srgbClr val="E8AF2B"/>
              </a:solidFill>
            </a:endParaRPr>
          </a:p>
        </p:txBody>
      </p:sp>
      <p:sp>
        <p:nvSpPr>
          <p:cNvPr id="3" name="Title 2"/>
          <p:cNvSpPr>
            <a:spLocks noGrp="1"/>
          </p:cNvSpPr>
          <p:nvPr>
            <p:ph type="title"/>
          </p:nvPr>
        </p:nvSpPr>
        <p:spPr/>
        <p:txBody>
          <a:bodyPr/>
          <a:lstStyle/>
          <a:p>
            <a:r>
              <a:rPr lang="en-US" dirty="0">
                <a:solidFill>
                  <a:srgbClr val="E8AF2B"/>
                </a:solidFill>
                <a:cs typeface="Arial Black" charset="0"/>
              </a:rPr>
              <a:t>BOLERO-2 Phase III </a:t>
            </a:r>
            <a:r>
              <a:rPr lang="en-US" dirty="0" smtClean="0">
                <a:solidFill>
                  <a:srgbClr val="E8AF2B"/>
                </a:solidFill>
                <a:cs typeface="Arial Black" charset="0"/>
              </a:rPr>
              <a:t>Study</a:t>
            </a:r>
            <a:endParaRPr lang="en-US" dirty="0">
              <a:solidFill>
                <a:srgbClr val="E8AF2B"/>
              </a:solidFill>
            </a:endParaRPr>
          </a:p>
        </p:txBody>
      </p:sp>
    </p:spTree>
    <p:extLst>
      <p:ext uri="{BB962C8B-B14F-4D97-AF65-F5344CB8AC3E}">
        <p14:creationId xmlns:p14="http://schemas.microsoft.com/office/powerpoint/2010/main" val="89522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rPr>
              <a:t>Crosstalk b</a:t>
            </a:r>
            <a:r>
              <a:rPr lang="en-US" dirty="0" smtClean="0">
                <a:latin typeface="Arial" charset="0"/>
              </a:rPr>
              <a:t>etween </a:t>
            </a:r>
            <a:r>
              <a:rPr lang="en-US" dirty="0">
                <a:latin typeface="Arial" charset="0"/>
              </a:rPr>
              <a:t>ER and PI3K/AKT/mTOR Signaling: Rationale for Dual Inhibition</a:t>
            </a:r>
            <a:endParaRPr lang="en-US" dirty="0"/>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l="32777" t="87109" r="29907" b="8463"/>
          <a:stretch>
            <a:fillRect/>
          </a:stretch>
        </p:blipFill>
        <p:spPr bwMode="auto">
          <a:xfrm>
            <a:off x="1255652" y="5825407"/>
            <a:ext cx="3285689"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cxnSp>
        <p:nvCxnSpPr>
          <p:cNvPr id="5" name="Straight Connector 4"/>
          <p:cNvCxnSpPr/>
          <p:nvPr/>
        </p:nvCxnSpPr>
        <p:spPr bwMode="auto">
          <a:xfrm flipV="1">
            <a:off x="524890" y="5103095"/>
            <a:ext cx="409575" cy="93662"/>
          </a:xfrm>
          <a:prstGeom prst="line">
            <a:avLst/>
          </a:prstGeom>
          <a:ln w="76200" cmpd="dbl">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bwMode="auto">
          <a:xfrm flipV="1">
            <a:off x="1001140" y="5034832"/>
            <a:ext cx="450850" cy="53975"/>
          </a:xfrm>
          <a:prstGeom prst="line">
            <a:avLst/>
          </a:prstGeom>
          <a:ln w="76200" cmpd="dbl">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auto">
          <a:xfrm flipV="1">
            <a:off x="1505965" y="4995145"/>
            <a:ext cx="446087" cy="30162"/>
          </a:xfrm>
          <a:prstGeom prst="line">
            <a:avLst/>
          </a:prstGeom>
          <a:ln w="76200" cmpd="dbl">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flipV="1">
            <a:off x="2023490" y="4968157"/>
            <a:ext cx="450850" cy="22225"/>
          </a:xfrm>
          <a:prstGeom prst="line">
            <a:avLst/>
          </a:prstGeom>
          <a:ln w="76200" cmpd="dbl">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auto">
          <a:xfrm>
            <a:off x="2572765" y="4963395"/>
            <a:ext cx="433387" cy="0"/>
          </a:xfrm>
          <a:prstGeom prst="line">
            <a:avLst/>
          </a:prstGeom>
          <a:ln w="76200" cmpd="dbl">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auto">
          <a:xfrm>
            <a:off x="3091877" y="4971332"/>
            <a:ext cx="431800" cy="14288"/>
          </a:xfrm>
          <a:prstGeom prst="line">
            <a:avLst/>
          </a:prstGeom>
          <a:ln w="76200" cmpd="dbl">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auto">
          <a:xfrm>
            <a:off x="3658615" y="4995145"/>
            <a:ext cx="436562" cy="30162"/>
          </a:xfrm>
          <a:prstGeom prst="line">
            <a:avLst/>
          </a:prstGeom>
          <a:ln w="76200" cmpd="dbl">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190427" y="5034832"/>
            <a:ext cx="409575" cy="58738"/>
          </a:xfrm>
          <a:prstGeom prst="line">
            <a:avLst/>
          </a:prstGeom>
          <a:ln w="76200" cmpd="dbl">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auto">
          <a:xfrm>
            <a:off x="4663502" y="5106270"/>
            <a:ext cx="449263" cy="122237"/>
          </a:xfrm>
          <a:prstGeom prst="line">
            <a:avLst/>
          </a:prstGeom>
          <a:ln w="76200" cmpd="dbl">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65" name="Group 1038"/>
          <p:cNvGrpSpPr>
            <a:grpSpLocks/>
          </p:cNvGrpSpPr>
          <p:nvPr/>
        </p:nvGrpSpPr>
        <p:grpSpPr bwMode="auto">
          <a:xfrm>
            <a:off x="334164" y="2320037"/>
            <a:ext cx="4190708" cy="170530"/>
            <a:chOff x="3124200" y="1857952"/>
            <a:chExt cx="4937057" cy="175444"/>
          </a:xfrm>
          <a:solidFill>
            <a:srgbClr val="CF6A59"/>
          </a:solidFill>
        </p:grpSpPr>
        <p:grpSp>
          <p:nvGrpSpPr>
            <p:cNvPr id="499" name="Group 1037"/>
            <p:cNvGrpSpPr>
              <a:grpSpLocks/>
            </p:cNvGrpSpPr>
            <p:nvPr/>
          </p:nvGrpSpPr>
          <p:grpSpPr bwMode="auto">
            <a:xfrm>
              <a:off x="3124200" y="1895475"/>
              <a:ext cx="312419" cy="137921"/>
              <a:chOff x="3124200" y="1895475"/>
              <a:chExt cx="312419" cy="137921"/>
            </a:xfrm>
            <a:grpFill/>
          </p:grpSpPr>
          <p:grpSp>
            <p:nvGrpSpPr>
              <p:cNvPr id="905" name="Group 1034"/>
              <p:cNvGrpSpPr>
                <a:grpSpLocks/>
              </p:cNvGrpSpPr>
              <p:nvPr/>
            </p:nvGrpSpPr>
            <p:grpSpPr bwMode="auto">
              <a:xfrm>
                <a:off x="3124200" y="1895475"/>
                <a:ext cx="160019" cy="128396"/>
                <a:chOff x="3124200" y="1895475"/>
                <a:chExt cx="160019" cy="128396"/>
              </a:xfrm>
              <a:grpFill/>
            </p:grpSpPr>
            <p:grpSp>
              <p:nvGrpSpPr>
                <p:cNvPr id="919" name="Group 1029"/>
                <p:cNvGrpSpPr>
                  <a:grpSpLocks/>
                </p:cNvGrpSpPr>
                <p:nvPr/>
              </p:nvGrpSpPr>
              <p:grpSpPr bwMode="auto">
                <a:xfrm>
                  <a:off x="3124200" y="1905000"/>
                  <a:ext cx="45719" cy="118871"/>
                  <a:chOff x="3098006" y="1902619"/>
                  <a:chExt cx="45719" cy="118871"/>
                </a:xfrm>
                <a:grpFill/>
              </p:grpSpPr>
              <p:sp>
                <p:nvSpPr>
                  <p:cNvPr id="929" name="Oval 928"/>
                  <p:cNvSpPr/>
                  <p:nvPr/>
                </p:nvSpPr>
                <p:spPr>
                  <a:xfrm>
                    <a:off x="3098081" y="1904327"/>
                    <a:ext cx="47003"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930" name="Straight Connector 929"/>
                  <p:cNvCxnSpPr>
                    <a:stCxn id="929" idx="4"/>
                  </p:cNvCxnSpPr>
                  <p:nvPr/>
                </p:nvCxnSpPr>
                <p:spPr>
                  <a:xfrm>
                    <a:off x="3121582" y="1948040"/>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920" name="Group 38"/>
                <p:cNvGrpSpPr>
                  <a:grpSpLocks/>
                </p:cNvGrpSpPr>
                <p:nvPr/>
              </p:nvGrpSpPr>
              <p:grpSpPr bwMode="auto">
                <a:xfrm>
                  <a:off x="3200400" y="1905000"/>
                  <a:ext cx="45719" cy="118871"/>
                  <a:chOff x="3098006" y="1902619"/>
                  <a:chExt cx="45719" cy="118871"/>
                </a:xfrm>
                <a:grpFill/>
              </p:grpSpPr>
              <p:sp>
                <p:nvSpPr>
                  <p:cNvPr id="927" name="Oval 39"/>
                  <p:cNvSpPr/>
                  <p:nvPr/>
                </p:nvSpPr>
                <p:spPr>
                  <a:xfrm>
                    <a:off x="3097421" y="1904327"/>
                    <a:ext cx="40288"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928" name="Straight Connector 40"/>
                  <p:cNvCxnSpPr/>
                  <p:nvPr/>
                </p:nvCxnSpPr>
                <p:spPr>
                  <a:xfrm>
                    <a:off x="3120923" y="1948040"/>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921" name="Group 41"/>
                <p:cNvGrpSpPr>
                  <a:grpSpLocks/>
                </p:cNvGrpSpPr>
                <p:nvPr/>
              </p:nvGrpSpPr>
              <p:grpSpPr bwMode="auto">
                <a:xfrm>
                  <a:off x="3162300" y="1895475"/>
                  <a:ext cx="45719" cy="118871"/>
                  <a:chOff x="3098006" y="1902619"/>
                  <a:chExt cx="45719" cy="118871"/>
                </a:xfrm>
                <a:grpFill/>
              </p:grpSpPr>
              <p:sp>
                <p:nvSpPr>
                  <p:cNvPr id="925" name="Oval 42"/>
                  <p:cNvSpPr/>
                  <p:nvPr/>
                </p:nvSpPr>
                <p:spPr>
                  <a:xfrm>
                    <a:off x="3098590" y="1903765"/>
                    <a:ext cx="47003"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926" name="Straight Connector 43"/>
                  <p:cNvCxnSpPr/>
                  <p:nvPr/>
                </p:nvCxnSpPr>
                <p:spPr>
                  <a:xfrm>
                    <a:off x="3122091" y="1940753"/>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922" name="Group 44"/>
                <p:cNvGrpSpPr>
                  <a:grpSpLocks/>
                </p:cNvGrpSpPr>
                <p:nvPr/>
              </p:nvGrpSpPr>
              <p:grpSpPr bwMode="auto">
                <a:xfrm>
                  <a:off x="3238500" y="1895475"/>
                  <a:ext cx="45719" cy="118871"/>
                  <a:chOff x="3098006" y="1902619"/>
                  <a:chExt cx="45719" cy="118871"/>
                </a:xfrm>
                <a:grpFill/>
              </p:grpSpPr>
              <p:sp>
                <p:nvSpPr>
                  <p:cNvPr id="923" name="Oval 45"/>
                  <p:cNvSpPr/>
                  <p:nvPr/>
                </p:nvSpPr>
                <p:spPr>
                  <a:xfrm>
                    <a:off x="3097931" y="1903765"/>
                    <a:ext cx="47003"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924" name="Straight Connector 46"/>
                  <p:cNvCxnSpPr/>
                  <p:nvPr/>
                </p:nvCxnSpPr>
                <p:spPr>
                  <a:xfrm>
                    <a:off x="3121432" y="1940753"/>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906" name="Group 52"/>
              <p:cNvGrpSpPr>
                <a:grpSpLocks/>
              </p:cNvGrpSpPr>
              <p:nvPr/>
            </p:nvGrpSpPr>
            <p:grpSpPr bwMode="auto">
              <a:xfrm>
                <a:off x="3276600" y="1905000"/>
                <a:ext cx="160019" cy="128396"/>
                <a:chOff x="3124200" y="1895475"/>
                <a:chExt cx="160019" cy="128396"/>
              </a:xfrm>
              <a:grpFill/>
            </p:grpSpPr>
            <p:grpSp>
              <p:nvGrpSpPr>
                <p:cNvPr id="907" name="Group 53"/>
                <p:cNvGrpSpPr>
                  <a:grpSpLocks/>
                </p:cNvGrpSpPr>
                <p:nvPr/>
              </p:nvGrpSpPr>
              <p:grpSpPr bwMode="auto">
                <a:xfrm>
                  <a:off x="3124200" y="1905000"/>
                  <a:ext cx="45719" cy="118871"/>
                  <a:chOff x="3098006" y="1902619"/>
                  <a:chExt cx="45719" cy="118871"/>
                </a:xfrm>
                <a:grpFill/>
              </p:grpSpPr>
              <p:sp>
                <p:nvSpPr>
                  <p:cNvPr id="917" name="Oval 916"/>
                  <p:cNvSpPr/>
                  <p:nvPr/>
                </p:nvSpPr>
                <p:spPr>
                  <a:xfrm>
                    <a:off x="3098441" y="1904890"/>
                    <a:ext cx="47003"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918" name="Straight Connector 917"/>
                  <p:cNvCxnSpPr>
                    <a:stCxn id="917" idx="4"/>
                  </p:cNvCxnSpPr>
                  <p:nvPr/>
                </p:nvCxnSpPr>
                <p:spPr>
                  <a:xfrm>
                    <a:off x="3121942" y="1948602"/>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908" name="Group 54"/>
                <p:cNvGrpSpPr>
                  <a:grpSpLocks/>
                </p:cNvGrpSpPr>
                <p:nvPr/>
              </p:nvGrpSpPr>
              <p:grpSpPr bwMode="auto">
                <a:xfrm>
                  <a:off x="3200400" y="1905000"/>
                  <a:ext cx="45719" cy="118871"/>
                  <a:chOff x="3098006" y="1902619"/>
                  <a:chExt cx="45719" cy="118871"/>
                </a:xfrm>
                <a:grpFill/>
              </p:grpSpPr>
              <p:sp>
                <p:nvSpPr>
                  <p:cNvPr id="915" name="Oval 61"/>
                  <p:cNvSpPr/>
                  <p:nvPr/>
                </p:nvSpPr>
                <p:spPr>
                  <a:xfrm>
                    <a:off x="3097782" y="1904890"/>
                    <a:ext cx="47003"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916" name="Straight Connector 915"/>
                  <p:cNvCxnSpPr/>
                  <p:nvPr/>
                </p:nvCxnSpPr>
                <p:spPr>
                  <a:xfrm>
                    <a:off x="3121283" y="1948602"/>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909" name="Group 55"/>
                <p:cNvGrpSpPr>
                  <a:grpSpLocks/>
                </p:cNvGrpSpPr>
                <p:nvPr/>
              </p:nvGrpSpPr>
              <p:grpSpPr bwMode="auto">
                <a:xfrm>
                  <a:off x="3162300" y="1895475"/>
                  <a:ext cx="45719" cy="118871"/>
                  <a:chOff x="3098006" y="1902619"/>
                  <a:chExt cx="45719" cy="118871"/>
                </a:xfrm>
                <a:grpFill/>
              </p:grpSpPr>
              <p:sp>
                <p:nvSpPr>
                  <p:cNvPr id="913" name="Oval 59"/>
                  <p:cNvSpPr/>
                  <p:nvPr/>
                </p:nvSpPr>
                <p:spPr>
                  <a:xfrm>
                    <a:off x="3105665" y="1904327"/>
                    <a:ext cx="40288"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914" name="Straight Connector 60"/>
                  <p:cNvCxnSpPr/>
                  <p:nvPr/>
                </p:nvCxnSpPr>
                <p:spPr>
                  <a:xfrm>
                    <a:off x="3122452" y="1948040"/>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910" name="Group 56"/>
                <p:cNvGrpSpPr>
                  <a:grpSpLocks/>
                </p:cNvGrpSpPr>
                <p:nvPr/>
              </p:nvGrpSpPr>
              <p:grpSpPr bwMode="auto">
                <a:xfrm>
                  <a:off x="3238500" y="1895475"/>
                  <a:ext cx="45719" cy="118871"/>
                  <a:chOff x="3098006" y="1902619"/>
                  <a:chExt cx="45719" cy="118871"/>
                </a:xfrm>
                <a:grpFill/>
              </p:grpSpPr>
              <p:sp>
                <p:nvSpPr>
                  <p:cNvPr id="911" name="Oval 57"/>
                  <p:cNvSpPr/>
                  <p:nvPr/>
                </p:nvSpPr>
                <p:spPr>
                  <a:xfrm>
                    <a:off x="3098290" y="1904327"/>
                    <a:ext cx="47003"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912" name="Straight Connector 58"/>
                  <p:cNvCxnSpPr/>
                  <p:nvPr/>
                </p:nvCxnSpPr>
                <p:spPr>
                  <a:xfrm>
                    <a:off x="3121792" y="1948040"/>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500" name="Group 432"/>
            <p:cNvGrpSpPr>
              <a:grpSpLocks/>
            </p:cNvGrpSpPr>
            <p:nvPr/>
          </p:nvGrpSpPr>
          <p:grpSpPr bwMode="auto">
            <a:xfrm>
              <a:off x="3431381" y="1893094"/>
              <a:ext cx="312419" cy="137921"/>
              <a:chOff x="3124200" y="1895475"/>
              <a:chExt cx="312419" cy="137921"/>
            </a:xfrm>
            <a:grpFill/>
          </p:grpSpPr>
          <p:grpSp>
            <p:nvGrpSpPr>
              <p:cNvPr id="879" name="Group 433"/>
              <p:cNvGrpSpPr>
                <a:grpSpLocks/>
              </p:cNvGrpSpPr>
              <p:nvPr/>
            </p:nvGrpSpPr>
            <p:grpSpPr bwMode="auto">
              <a:xfrm>
                <a:off x="3124200" y="1895475"/>
                <a:ext cx="160019" cy="128396"/>
                <a:chOff x="3124200" y="1895475"/>
                <a:chExt cx="160019" cy="128396"/>
              </a:xfrm>
              <a:grpFill/>
            </p:grpSpPr>
            <p:grpSp>
              <p:nvGrpSpPr>
                <p:cNvPr id="893" name="Group 447"/>
                <p:cNvGrpSpPr>
                  <a:grpSpLocks/>
                </p:cNvGrpSpPr>
                <p:nvPr/>
              </p:nvGrpSpPr>
              <p:grpSpPr bwMode="auto">
                <a:xfrm>
                  <a:off x="3124200" y="1905000"/>
                  <a:ext cx="45719" cy="118871"/>
                  <a:chOff x="3098006" y="1902619"/>
                  <a:chExt cx="45719" cy="118871"/>
                </a:xfrm>
                <a:grpFill/>
              </p:grpSpPr>
              <p:sp>
                <p:nvSpPr>
                  <p:cNvPr id="903" name="Oval 457"/>
                  <p:cNvSpPr/>
                  <p:nvPr/>
                </p:nvSpPr>
                <p:spPr>
                  <a:xfrm>
                    <a:off x="3101454" y="1903347"/>
                    <a:ext cx="45325"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904" name="Straight Connector 458"/>
                  <p:cNvCxnSpPr/>
                  <p:nvPr/>
                </p:nvCxnSpPr>
                <p:spPr>
                  <a:xfrm>
                    <a:off x="3124956" y="1948740"/>
                    <a:ext cx="0"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94" name="Group 448"/>
                <p:cNvGrpSpPr>
                  <a:grpSpLocks/>
                </p:cNvGrpSpPr>
                <p:nvPr/>
              </p:nvGrpSpPr>
              <p:grpSpPr bwMode="auto">
                <a:xfrm>
                  <a:off x="3200400" y="1905000"/>
                  <a:ext cx="45719" cy="118871"/>
                  <a:chOff x="3098006" y="1902619"/>
                  <a:chExt cx="45719" cy="118871"/>
                </a:xfrm>
                <a:grpFill/>
              </p:grpSpPr>
              <p:sp>
                <p:nvSpPr>
                  <p:cNvPr id="901" name="Oval 455"/>
                  <p:cNvSpPr/>
                  <p:nvPr/>
                </p:nvSpPr>
                <p:spPr>
                  <a:xfrm>
                    <a:off x="3100795" y="1903347"/>
                    <a:ext cx="35252"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902" name="Straight Connector 456"/>
                  <p:cNvCxnSpPr/>
                  <p:nvPr/>
                </p:nvCxnSpPr>
                <p:spPr>
                  <a:xfrm>
                    <a:off x="3120940" y="1948740"/>
                    <a:ext cx="1678"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95" name="Group 449"/>
                <p:cNvGrpSpPr>
                  <a:grpSpLocks/>
                </p:cNvGrpSpPr>
                <p:nvPr/>
              </p:nvGrpSpPr>
              <p:grpSpPr bwMode="auto">
                <a:xfrm>
                  <a:off x="3162300" y="1895475"/>
                  <a:ext cx="45719" cy="118871"/>
                  <a:chOff x="3098006" y="1902619"/>
                  <a:chExt cx="45719" cy="118871"/>
                </a:xfrm>
                <a:grpFill/>
              </p:grpSpPr>
              <p:sp>
                <p:nvSpPr>
                  <p:cNvPr id="899" name="Oval 453"/>
                  <p:cNvSpPr/>
                  <p:nvPr/>
                </p:nvSpPr>
                <p:spPr>
                  <a:xfrm>
                    <a:off x="3101964" y="1902784"/>
                    <a:ext cx="41966"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900" name="Straight Connector 454"/>
                  <p:cNvCxnSpPr/>
                  <p:nvPr/>
                </p:nvCxnSpPr>
                <p:spPr>
                  <a:xfrm>
                    <a:off x="3122108" y="1948178"/>
                    <a:ext cx="1678"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96" name="Group 450"/>
                <p:cNvGrpSpPr>
                  <a:grpSpLocks/>
                </p:cNvGrpSpPr>
                <p:nvPr/>
              </p:nvGrpSpPr>
              <p:grpSpPr bwMode="auto">
                <a:xfrm>
                  <a:off x="3238500" y="1895475"/>
                  <a:ext cx="45719" cy="118871"/>
                  <a:chOff x="3098006" y="1902619"/>
                  <a:chExt cx="45719" cy="118871"/>
                </a:xfrm>
                <a:grpFill/>
              </p:grpSpPr>
              <p:sp>
                <p:nvSpPr>
                  <p:cNvPr id="897" name="Oval 451"/>
                  <p:cNvSpPr/>
                  <p:nvPr/>
                </p:nvSpPr>
                <p:spPr>
                  <a:xfrm>
                    <a:off x="3097947" y="1902784"/>
                    <a:ext cx="45325"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98" name="Straight Connector 452"/>
                  <p:cNvCxnSpPr/>
                  <p:nvPr/>
                </p:nvCxnSpPr>
                <p:spPr>
                  <a:xfrm>
                    <a:off x="3121448" y="1948178"/>
                    <a:ext cx="0"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880" name="Group 434"/>
              <p:cNvGrpSpPr>
                <a:grpSpLocks/>
              </p:cNvGrpSpPr>
              <p:nvPr/>
            </p:nvGrpSpPr>
            <p:grpSpPr bwMode="auto">
              <a:xfrm>
                <a:off x="3276600" y="1905000"/>
                <a:ext cx="160019" cy="128396"/>
                <a:chOff x="3124200" y="1895475"/>
                <a:chExt cx="160019" cy="128396"/>
              </a:xfrm>
              <a:grpFill/>
            </p:grpSpPr>
            <p:grpSp>
              <p:nvGrpSpPr>
                <p:cNvPr id="881" name="Group 435"/>
                <p:cNvGrpSpPr>
                  <a:grpSpLocks/>
                </p:cNvGrpSpPr>
                <p:nvPr/>
              </p:nvGrpSpPr>
              <p:grpSpPr bwMode="auto">
                <a:xfrm>
                  <a:off x="3124200" y="1905000"/>
                  <a:ext cx="45719" cy="118871"/>
                  <a:chOff x="3098006" y="1902619"/>
                  <a:chExt cx="45719" cy="118871"/>
                </a:xfrm>
                <a:grpFill/>
              </p:grpSpPr>
              <p:sp>
                <p:nvSpPr>
                  <p:cNvPr id="891" name="Oval 890"/>
                  <p:cNvSpPr/>
                  <p:nvPr/>
                </p:nvSpPr>
                <p:spPr>
                  <a:xfrm>
                    <a:off x="3101815" y="1910634"/>
                    <a:ext cx="45324" cy="3866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92" name="Straight Connector 446"/>
                  <p:cNvCxnSpPr>
                    <a:stCxn id="891" idx="4"/>
                  </p:cNvCxnSpPr>
                  <p:nvPr/>
                </p:nvCxnSpPr>
                <p:spPr>
                  <a:xfrm>
                    <a:off x="3125316" y="1949302"/>
                    <a:ext cx="0"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82" name="Group 436"/>
                <p:cNvGrpSpPr>
                  <a:grpSpLocks/>
                </p:cNvGrpSpPr>
                <p:nvPr/>
              </p:nvGrpSpPr>
              <p:grpSpPr bwMode="auto">
                <a:xfrm>
                  <a:off x="3200400" y="1905000"/>
                  <a:ext cx="45719" cy="118871"/>
                  <a:chOff x="3098006" y="1902619"/>
                  <a:chExt cx="45719" cy="118871"/>
                </a:xfrm>
                <a:grpFill/>
              </p:grpSpPr>
              <p:sp>
                <p:nvSpPr>
                  <p:cNvPr id="889" name="Oval 888"/>
                  <p:cNvSpPr/>
                  <p:nvPr/>
                </p:nvSpPr>
                <p:spPr>
                  <a:xfrm>
                    <a:off x="3101155" y="1910634"/>
                    <a:ext cx="41967" cy="3866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90" name="Straight Connector 889"/>
                  <p:cNvCxnSpPr>
                    <a:stCxn id="889" idx="4"/>
                  </p:cNvCxnSpPr>
                  <p:nvPr/>
                </p:nvCxnSpPr>
                <p:spPr>
                  <a:xfrm>
                    <a:off x="3121299" y="1949302"/>
                    <a:ext cx="1679"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83" name="Group 437"/>
                <p:cNvGrpSpPr>
                  <a:grpSpLocks/>
                </p:cNvGrpSpPr>
                <p:nvPr/>
              </p:nvGrpSpPr>
              <p:grpSpPr bwMode="auto">
                <a:xfrm>
                  <a:off x="3162300" y="1895475"/>
                  <a:ext cx="45719" cy="118871"/>
                  <a:chOff x="3098006" y="1902619"/>
                  <a:chExt cx="45719" cy="118871"/>
                </a:xfrm>
                <a:grpFill/>
              </p:grpSpPr>
              <p:sp>
                <p:nvSpPr>
                  <p:cNvPr id="887" name="Oval 886"/>
                  <p:cNvSpPr/>
                  <p:nvPr/>
                </p:nvSpPr>
                <p:spPr>
                  <a:xfrm>
                    <a:off x="3109038" y="1903347"/>
                    <a:ext cx="35253"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88" name="Straight Connector 887"/>
                  <p:cNvCxnSpPr>
                    <a:stCxn id="887" idx="4"/>
                  </p:cNvCxnSpPr>
                  <p:nvPr/>
                </p:nvCxnSpPr>
                <p:spPr>
                  <a:xfrm>
                    <a:off x="3122468" y="1948740"/>
                    <a:ext cx="1679"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84" name="Group 438"/>
                <p:cNvGrpSpPr>
                  <a:grpSpLocks/>
                </p:cNvGrpSpPr>
                <p:nvPr/>
              </p:nvGrpSpPr>
              <p:grpSpPr bwMode="auto">
                <a:xfrm>
                  <a:off x="3238500" y="1895475"/>
                  <a:ext cx="45719" cy="118871"/>
                  <a:chOff x="3098006" y="1902619"/>
                  <a:chExt cx="45719" cy="118871"/>
                </a:xfrm>
                <a:grpFill/>
              </p:grpSpPr>
              <p:sp>
                <p:nvSpPr>
                  <p:cNvPr id="885" name="Oval 884"/>
                  <p:cNvSpPr/>
                  <p:nvPr/>
                </p:nvSpPr>
                <p:spPr>
                  <a:xfrm>
                    <a:off x="3098307" y="1903347"/>
                    <a:ext cx="45324"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86" name="Straight Connector 885"/>
                  <p:cNvCxnSpPr>
                    <a:stCxn id="885" idx="4"/>
                  </p:cNvCxnSpPr>
                  <p:nvPr/>
                </p:nvCxnSpPr>
                <p:spPr>
                  <a:xfrm>
                    <a:off x="3121809" y="1948740"/>
                    <a:ext cx="0"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501" name="Group 486"/>
            <p:cNvGrpSpPr>
              <a:grpSpLocks/>
            </p:cNvGrpSpPr>
            <p:nvPr/>
          </p:nvGrpSpPr>
          <p:grpSpPr bwMode="auto">
            <a:xfrm>
              <a:off x="3740943" y="1890713"/>
              <a:ext cx="312419" cy="137921"/>
              <a:chOff x="3124200" y="1895475"/>
              <a:chExt cx="312419" cy="137921"/>
            </a:xfrm>
            <a:grpFill/>
          </p:grpSpPr>
          <p:grpSp>
            <p:nvGrpSpPr>
              <p:cNvPr id="853" name="Group 487"/>
              <p:cNvGrpSpPr>
                <a:grpSpLocks/>
              </p:cNvGrpSpPr>
              <p:nvPr/>
            </p:nvGrpSpPr>
            <p:grpSpPr bwMode="auto">
              <a:xfrm>
                <a:off x="3124200" y="1895475"/>
                <a:ext cx="160019" cy="128396"/>
                <a:chOff x="3124200" y="1895475"/>
                <a:chExt cx="160019" cy="128396"/>
              </a:xfrm>
              <a:grpFill/>
            </p:grpSpPr>
            <p:grpSp>
              <p:nvGrpSpPr>
                <p:cNvPr id="867" name="Group 501"/>
                <p:cNvGrpSpPr>
                  <a:grpSpLocks/>
                </p:cNvGrpSpPr>
                <p:nvPr/>
              </p:nvGrpSpPr>
              <p:grpSpPr bwMode="auto">
                <a:xfrm>
                  <a:off x="3124200" y="1905000"/>
                  <a:ext cx="45719" cy="118871"/>
                  <a:chOff x="3098006" y="1902619"/>
                  <a:chExt cx="45719" cy="118871"/>
                </a:xfrm>
                <a:grpFill/>
              </p:grpSpPr>
              <p:sp>
                <p:nvSpPr>
                  <p:cNvPr id="877" name="Oval 876"/>
                  <p:cNvSpPr/>
                  <p:nvPr/>
                </p:nvSpPr>
                <p:spPr>
                  <a:xfrm>
                    <a:off x="3100768" y="1904046"/>
                    <a:ext cx="38610"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78" name="Straight Connector 877"/>
                  <p:cNvCxnSpPr>
                    <a:stCxn id="877" idx="4"/>
                  </p:cNvCxnSpPr>
                  <p:nvPr/>
                </p:nvCxnSpPr>
                <p:spPr>
                  <a:xfrm>
                    <a:off x="3124269" y="1947758"/>
                    <a:ext cx="0"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68" name="Group 502"/>
                <p:cNvGrpSpPr>
                  <a:grpSpLocks/>
                </p:cNvGrpSpPr>
                <p:nvPr/>
              </p:nvGrpSpPr>
              <p:grpSpPr bwMode="auto">
                <a:xfrm>
                  <a:off x="3200400" y="1905000"/>
                  <a:ext cx="45719" cy="118871"/>
                  <a:chOff x="3098006" y="1902619"/>
                  <a:chExt cx="45719" cy="118871"/>
                </a:xfrm>
                <a:grpFill/>
              </p:grpSpPr>
              <p:sp>
                <p:nvSpPr>
                  <p:cNvPr id="875" name="Oval 874"/>
                  <p:cNvSpPr/>
                  <p:nvPr/>
                </p:nvSpPr>
                <p:spPr>
                  <a:xfrm>
                    <a:off x="3101787" y="1904046"/>
                    <a:ext cx="41967"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76" name="Straight Connector 875"/>
                  <p:cNvCxnSpPr>
                    <a:stCxn id="875" idx="4"/>
                  </p:cNvCxnSpPr>
                  <p:nvPr/>
                </p:nvCxnSpPr>
                <p:spPr>
                  <a:xfrm>
                    <a:off x="3121931" y="1947758"/>
                    <a:ext cx="1679"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69" name="Group 503"/>
                <p:cNvGrpSpPr>
                  <a:grpSpLocks/>
                </p:cNvGrpSpPr>
                <p:nvPr/>
              </p:nvGrpSpPr>
              <p:grpSpPr bwMode="auto">
                <a:xfrm>
                  <a:off x="3162300" y="1895475"/>
                  <a:ext cx="45719" cy="118871"/>
                  <a:chOff x="3098006" y="1902619"/>
                  <a:chExt cx="45719" cy="118871"/>
                </a:xfrm>
                <a:grpFill/>
              </p:grpSpPr>
              <p:sp>
                <p:nvSpPr>
                  <p:cNvPr id="873" name="Oval 872"/>
                  <p:cNvSpPr/>
                  <p:nvPr/>
                </p:nvSpPr>
                <p:spPr>
                  <a:xfrm>
                    <a:off x="3101278" y="1903483"/>
                    <a:ext cx="41966"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74" name="Straight Connector 873"/>
                  <p:cNvCxnSpPr>
                    <a:stCxn id="873" idx="4"/>
                  </p:cNvCxnSpPr>
                  <p:nvPr/>
                </p:nvCxnSpPr>
                <p:spPr>
                  <a:xfrm>
                    <a:off x="3121422" y="1940471"/>
                    <a:ext cx="1678"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70" name="Group 504"/>
                <p:cNvGrpSpPr>
                  <a:grpSpLocks/>
                </p:cNvGrpSpPr>
                <p:nvPr/>
              </p:nvGrpSpPr>
              <p:grpSpPr bwMode="auto">
                <a:xfrm>
                  <a:off x="3238500" y="1895475"/>
                  <a:ext cx="45719" cy="118871"/>
                  <a:chOff x="3098006" y="1902619"/>
                  <a:chExt cx="45719" cy="118871"/>
                </a:xfrm>
                <a:grpFill/>
              </p:grpSpPr>
              <p:sp>
                <p:nvSpPr>
                  <p:cNvPr id="871" name="Oval 505"/>
                  <p:cNvSpPr/>
                  <p:nvPr/>
                </p:nvSpPr>
                <p:spPr>
                  <a:xfrm>
                    <a:off x="3105654" y="1903483"/>
                    <a:ext cx="38609"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72" name="Straight Connector 871"/>
                  <p:cNvCxnSpPr/>
                  <p:nvPr/>
                </p:nvCxnSpPr>
                <p:spPr>
                  <a:xfrm>
                    <a:off x="3122441" y="1940471"/>
                    <a:ext cx="0"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854" name="Group 488"/>
              <p:cNvGrpSpPr>
                <a:grpSpLocks/>
              </p:cNvGrpSpPr>
              <p:nvPr/>
            </p:nvGrpSpPr>
            <p:grpSpPr bwMode="auto">
              <a:xfrm>
                <a:off x="3276600" y="1905000"/>
                <a:ext cx="160019" cy="128396"/>
                <a:chOff x="3124200" y="1895475"/>
                <a:chExt cx="160019" cy="128396"/>
              </a:xfrm>
              <a:grpFill/>
            </p:grpSpPr>
            <p:grpSp>
              <p:nvGrpSpPr>
                <p:cNvPr id="855" name="Group 489"/>
                <p:cNvGrpSpPr>
                  <a:grpSpLocks/>
                </p:cNvGrpSpPr>
                <p:nvPr/>
              </p:nvGrpSpPr>
              <p:grpSpPr bwMode="auto">
                <a:xfrm>
                  <a:off x="3124200" y="1905000"/>
                  <a:ext cx="45719" cy="118871"/>
                  <a:chOff x="3098006" y="1902619"/>
                  <a:chExt cx="45719" cy="118871"/>
                </a:xfrm>
                <a:grpFill/>
              </p:grpSpPr>
              <p:sp>
                <p:nvSpPr>
                  <p:cNvPr id="865" name="Oval 864"/>
                  <p:cNvSpPr/>
                  <p:nvPr/>
                </p:nvSpPr>
                <p:spPr>
                  <a:xfrm>
                    <a:off x="3101129" y="1904608"/>
                    <a:ext cx="45324"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66" name="Straight Connector 865"/>
                  <p:cNvCxnSpPr>
                    <a:stCxn id="865" idx="4"/>
                  </p:cNvCxnSpPr>
                  <p:nvPr/>
                </p:nvCxnSpPr>
                <p:spPr>
                  <a:xfrm>
                    <a:off x="3124630" y="1948321"/>
                    <a:ext cx="0" cy="68932"/>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56" name="Group 490"/>
                <p:cNvGrpSpPr>
                  <a:grpSpLocks/>
                </p:cNvGrpSpPr>
                <p:nvPr/>
              </p:nvGrpSpPr>
              <p:grpSpPr bwMode="auto">
                <a:xfrm>
                  <a:off x="3200400" y="1905000"/>
                  <a:ext cx="45719" cy="118871"/>
                  <a:chOff x="3098006" y="1902619"/>
                  <a:chExt cx="45719" cy="118871"/>
                </a:xfrm>
                <a:grpFill/>
              </p:grpSpPr>
              <p:sp>
                <p:nvSpPr>
                  <p:cNvPr id="863" name="Oval 862"/>
                  <p:cNvSpPr/>
                  <p:nvPr/>
                </p:nvSpPr>
                <p:spPr>
                  <a:xfrm>
                    <a:off x="3102148" y="1904608"/>
                    <a:ext cx="41966"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64" name="Straight Connector 863"/>
                  <p:cNvCxnSpPr>
                    <a:stCxn id="863" idx="4"/>
                  </p:cNvCxnSpPr>
                  <p:nvPr/>
                </p:nvCxnSpPr>
                <p:spPr>
                  <a:xfrm>
                    <a:off x="3122292" y="1948321"/>
                    <a:ext cx="1678" cy="68932"/>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57" name="Group 491"/>
                <p:cNvGrpSpPr>
                  <a:grpSpLocks/>
                </p:cNvGrpSpPr>
                <p:nvPr/>
              </p:nvGrpSpPr>
              <p:grpSpPr bwMode="auto">
                <a:xfrm>
                  <a:off x="3162300" y="1895475"/>
                  <a:ext cx="45719" cy="118871"/>
                  <a:chOff x="3098006" y="1902619"/>
                  <a:chExt cx="45719" cy="118871"/>
                </a:xfrm>
                <a:grpFill/>
              </p:grpSpPr>
              <p:sp>
                <p:nvSpPr>
                  <p:cNvPr id="861" name="Oval 860"/>
                  <p:cNvSpPr/>
                  <p:nvPr/>
                </p:nvSpPr>
                <p:spPr>
                  <a:xfrm>
                    <a:off x="3101637" y="1904046"/>
                    <a:ext cx="41967"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62" name="Straight Connector 861"/>
                  <p:cNvCxnSpPr>
                    <a:stCxn id="861" idx="4"/>
                  </p:cNvCxnSpPr>
                  <p:nvPr/>
                </p:nvCxnSpPr>
                <p:spPr>
                  <a:xfrm>
                    <a:off x="3121781" y="1947758"/>
                    <a:ext cx="1679"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58" name="Group 492"/>
                <p:cNvGrpSpPr>
                  <a:grpSpLocks/>
                </p:cNvGrpSpPr>
                <p:nvPr/>
              </p:nvGrpSpPr>
              <p:grpSpPr bwMode="auto">
                <a:xfrm>
                  <a:off x="3238500" y="1895475"/>
                  <a:ext cx="45719" cy="118871"/>
                  <a:chOff x="3098006" y="1902619"/>
                  <a:chExt cx="45719" cy="118871"/>
                </a:xfrm>
                <a:grpFill/>
              </p:grpSpPr>
              <p:sp>
                <p:nvSpPr>
                  <p:cNvPr id="859" name="Oval 493"/>
                  <p:cNvSpPr/>
                  <p:nvPr/>
                </p:nvSpPr>
                <p:spPr>
                  <a:xfrm>
                    <a:off x="3106014" y="1904046"/>
                    <a:ext cx="45325"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60" name="Straight Connector 859"/>
                  <p:cNvCxnSpPr/>
                  <p:nvPr/>
                </p:nvCxnSpPr>
                <p:spPr>
                  <a:xfrm>
                    <a:off x="3129515" y="1947758"/>
                    <a:ext cx="0"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502" name="Group 513"/>
            <p:cNvGrpSpPr>
              <a:grpSpLocks/>
            </p:cNvGrpSpPr>
            <p:nvPr/>
          </p:nvGrpSpPr>
          <p:grpSpPr bwMode="auto">
            <a:xfrm>
              <a:off x="4048124" y="1888332"/>
              <a:ext cx="312419" cy="137921"/>
              <a:chOff x="3124200" y="1895475"/>
              <a:chExt cx="312419" cy="137921"/>
            </a:xfrm>
            <a:grpFill/>
          </p:grpSpPr>
          <p:grpSp>
            <p:nvGrpSpPr>
              <p:cNvPr id="827" name="Group 514"/>
              <p:cNvGrpSpPr>
                <a:grpSpLocks/>
              </p:cNvGrpSpPr>
              <p:nvPr/>
            </p:nvGrpSpPr>
            <p:grpSpPr bwMode="auto">
              <a:xfrm>
                <a:off x="3124200" y="1895475"/>
                <a:ext cx="160019" cy="128396"/>
                <a:chOff x="3124200" y="1895475"/>
                <a:chExt cx="160019" cy="128396"/>
              </a:xfrm>
              <a:grpFill/>
            </p:grpSpPr>
            <p:grpSp>
              <p:nvGrpSpPr>
                <p:cNvPr id="841" name="Group 528"/>
                <p:cNvGrpSpPr>
                  <a:grpSpLocks/>
                </p:cNvGrpSpPr>
                <p:nvPr/>
              </p:nvGrpSpPr>
              <p:grpSpPr bwMode="auto">
                <a:xfrm>
                  <a:off x="3124200" y="1905000"/>
                  <a:ext cx="45719" cy="118871"/>
                  <a:chOff x="3098006" y="1902619"/>
                  <a:chExt cx="45719" cy="118871"/>
                </a:xfrm>
                <a:grpFill/>
              </p:grpSpPr>
              <p:sp>
                <p:nvSpPr>
                  <p:cNvPr id="851" name="Oval 850"/>
                  <p:cNvSpPr/>
                  <p:nvPr/>
                </p:nvSpPr>
                <p:spPr>
                  <a:xfrm>
                    <a:off x="3097429" y="1903064"/>
                    <a:ext cx="40288"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52" name="Straight Connector 851"/>
                  <p:cNvCxnSpPr>
                    <a:stCxn id="851" idx="4"/>
                  </p:cNvCxnSpPr>
                  <p:nvPr/>
                </p:nvCxnSpPr>
                <p:spPr>
                  <a:xfrm>
                    <a:off x="3120930" y="1948458"/>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42" name="Group 529"/>
                <p:cNvGrpSpPr>
                  <a:grpSpLocks/>
                </p:cNvGrpSpPr>
                <p:nvPr/>
              </p:nvGrpSpPr>
              <p:grpSpPr bwMode="auto">
                <a:xfrm>
                  <a:off x="3200400" y="1905000"/>
                  <a:ext cx="45719" cy="118871"/>
                  <a:chOff x="3098006" y="1902619"/>
                  <a:chExt cx="45719" cy="118871"/>
                </a:xfrm>
                <a:grpFill/>
              </p:grpSpPr>
              <p:sp>
                <p:nvSpPr>
                  <p:cNvPr id="849" name="Oval 848"/>
                  <p:cNvSpPr/>
                  <p:nvPr/>
                </p:nvSpPr>
                <p:spPr>
                  <a:xfrm>
                    <a:off x="3090054" y="1903064"/>
                    <a:ext cx="45325"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50" name="Straight Connector 849"/>
                  <p:cNvCxnSpPr>
                    <a:stCxn id="849" idx="4"/>
                  </p:cNvCxnSpPr>
                  <p:nvPr/>
                </p:nvCxnSpPr>
                <p:spPr>
                  <a:xfrm>
                    <a:off x="3113555" y="1948458"/>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43" name="Group 530"/>
                <p:cNvGrpSpPr>
                  <a:grpSpLocks/>
                </p:cNvGrpSpPr>
                <p:nvPr/>
              </p:nvGrpSpPr>
              <p:grpSpPr bwMode="auto">
                <a:xfrm>
                  <a:off x="3162300" y="1895475"/>
                  <a:ext cx="45719" cy="118871"/>
                  <a:chOff x="3098006" y="1902619"/>
                  <a:chExt cx="45719" cy="118871"/>
                </a:xfrm>
                <a:grpFill/>
              </p:grpSpPr>
              <p:sp>
                <p:nvSpPr>
                  <p:cNvPr id="847" name="Oval 846"/>
                  <p:cNvSpPr/>
                  <p:nvPr/>
                </p:nvSpPr>
                <p:spPr>
                  <a:xfrm>
                    <a:off x="3097937" y="1902501"/>
                    <a:ext cx="47003"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48" name="Straight Connector 847"/>
                  <p:cNvCxnSpPr>
                    <a:stCxn id="847" idx="4"/>
                  </p:cNvCxnSpPr>
                  <p:nvPr/>
                </p:nvCxnSpPr>
                <p:spPr>
                  <a:xfrm>
                    <a:off x="3121439" y="1947896"/>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44" name="Group 531"/>
                <p:cNvGrpSpPr>
                  <a:grpSpLocks/>
                </p:cNvGrpSpPr>
                <p:nvPr/>
              </p:nvGrpSpPr>
              <p:grpSpPr bwMode="auto">
                <a:xfrm>
                  <a:off x="3238500" y="1895475"/>
                  <a:ext cx="45719" cy="118871"/>
                  <a:chOff x="3098006" y="1902619"/>
                  <a:chExt cx="45719" cy="118871"/>
                </a:xfrm>
                <a:grpFill/>
              </p:grpSpPr>
              <p:sp>
                <p:nvSpPr>
                  <p:cNvPr id="845" name="Oval 844"/>
                  <p:cNvSpPr/>
                  <p:nvPr/>
                </p:nvSpPr>
                <p:spPr>
                  <a:xfrm>
                    <a:off x="3097278" y="1902501"/>
                    <a:ext cx="38609"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46" name="Straight Connector 845"/>
                  <p:cNvCxnSpPr>
                    <a:stCxn id="845" idx="4"/>
                  </p:cNvCxnSpPr>
                  <p:nvPr/>
                </p:nvCxnSpPr>
                <p:spPr>
                  <a:xfrm>
                    <a:off x="3114065" y="1947896"/>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828" name="Group 515"/>
              <p:cNvGrpSpPr>
                <a:grpSpLocks/>
              </p:cNvGrpSpPr>
              <p:nvPr/>
            </p:nvGrpSpPr>
            <p:grpSpPr bwMode="auto">
              <a:xfrm>
                <a:off x="3276600" y="1905000"/>
                <a:ext cx="160019" cy="128396"/>
                <a:chOff x="3124200" y="1895475"/>
                <a:chExt cx="160019" cy="128396"/>
              </a:xfrm>
              <a:grpFill/>
            </p:grpSpPr>
            <p:grpSp>
              <p:nvGrpSpPr>
                <p:cNvPr id="829" name="Group 516"/>
                <p:cNvGrpSpPr>
                  <a:grpSpLocks/>
                </p:cNvGrpSpPr>
                <p:nvPr/>
              </p:nvGrpSpPr>
              <p:grpSpPr bwMode="auto">
                <a:xfrm>
                  <a:off x="3124200" y="1905000"/>
                  <a:ext cx="45719" cy="118871"/>
                  <a:chOff x="3098006" y="1902619"/>
                  <a:chExt cx="45719" cy="118871"/>
                </a:xfrm>
                <a:grpFill/>
              </p:grpSpPr>
              <p:sp>
                <p:nvSpPr>
                  <p:cNvPr id="839" name="Oval 838"/>
                  <p:cNvSpPr/>
                  <p:nvPr/>
                </p:nvSpPr>
                <p:spPr>
                  <a:xfrm>
                    <a:off x="3097788" y="1910351"/>
                    <a:ext cx="45325" cy="38669"/>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40" name="Straight Connector 839"/>
                  <p:cNvCxnSpPr>
                    <a:stCxn id="839" idx="4"/>
                  </p:cNvCxnSpPr>
                  <p:nvPr/>
                </p:nvCxnSpPr>
                <p:spPr>
                  <a:xfrm>
                    <a:off x="3121290" y="1949021"/>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30" name="Group 517"/>
                <p:cNvGrpSpPr>
                  <a:grpSpLocks/>
                </p:cNvGrpSpPr>
                <p:nvPr/>
              </p:nvGrpSpPr>
              <p:grpSpPr bwMode="auto">
                <a:xfrm>
                  <a:off x="3200400" y="1905000"/>
                  <a:ext cx="45719" cy="118871"/>
                  <a:chOff x="3098006" y="1902619"/>
                  <a:chExt cx="45719" cy="118871"/>
                </a:xfrm>
                <a:grpFill/>
              </p:grpSpPr>
              <p:sp>
                <p:nvSpPr>
                  <p:cNvPr id="837" name="Oval 836"/>
                  <p:cNvSpPr/>
                  <p:nvPr/>
                </p:nvSpPr>
                <p:spPr>
                  <a:xfrm>
                    <a:off x="3092093" y="1910351"/>
                    <a:ext cx="43645" cy="38669"/>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38" name="Straight Connector 837"/>
                  <p:cNvCxnSpPr>
                    <a:stCxn id="837" idx="4"/>
                  </p:cNvCxnSpPr>
                  <p:nvPr/>
                </p:nvCxnSpPr>
                <p:spPr>
                  <a:xfrm>
                    <a:off x="3113916" y="1949021"/>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31" name="Group 518"/>
                <p:cNvGrpSpPr>
                  <a:grpSpLocks/>
                </p:cNvGrpSpPr>
                <p:nvPr/>
              </p:nvGrpSpPr>
              <p:grpSpPr bwMode="auto">
                <a:xfrm>
                  <a:off x="3162300" y="1895475"/>
                  <a:ext cx="45719" cy="118871"/>
                  <a:chOff x="3098006" y="1902619"/>
                  <a:chExt cx="45719" cy="118871"/>
                </a:xfrm>
                <a:grpFill/>
              </p:grpSpPr>
              <p:sp>
                <p:nvSpPr>
                  <p:cNvPr id="835" name="Oval 834"/>
                  <p:cNvSpPr/>
                  <p:nvPr/>
                </p:nvSpPr>
                <p:spPr>
                  <a:xfrm>
                    <a:off x="3098298" y="1903064"/>
                    <a:ext cx="45324"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36" name="Straight Connector 835"/>
                  <p:cNvCxnSpPr>
                    <a:stCxn id="835" idx="4"/>
                  </p:cNvCxnSpPr>
                  <p:nvPr/>
                </p:nvCxnSpPr>
                <p:spPr>
                  <a:xfrm>
                    <a:off x="3121799" y="1948458"/>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32" name="Group 519"/>
                <p:cNvGrpSpPr>
                  <a:grpSpLocks/>
                </p:cNvGrpSpPr>
                <p:nvPr/>
              </p:nvGrpSpPr>
              <p:grpSpPr bwMode="auto">
                <a:xfrm>
                  <a:off x="3238500" y="1895475"/>
                  <a:ext cx="45719" cy="118871"/>
                  <a:chOff x="3098006" y="1902619"/>
                  <a:chExt cx="45719" cy="118871"/>
                </a:xfrm>
                <a:grpFill/>
              </p:grpSpPr>
              <p:sp>
                <p:nvSpPr>
                  <p:cNvPr id="833" name="Oval 832"/>
                  <p:cNvSpPr/>
                  <p:nvPr/>
                </p:nvSpPr>
                <p:spPr>
                  <a:xfrm>
                    <a:off x="3097638" y="1903064"/>
                    <a:ext cx="45325"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34" name="Straight Connector 833"/>
                  <p:cNvCxnSpPr>
                    <a:stCxn id="833" idx="4"/>
                  </p:cNvCxnSpPr>
                  <p:nvPr/>
                </p:nvCxnSpPr>
                <p:spPr>
                  <a:xfrm>
                    <a:off x="3121139" y="1948458"/>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503" name="Group 540"/>
            <p:cNvGrpSpPr>
              <a:grpSpLocks/>
            </p:cNvGrpSpPr>
            <p:nvPr/>
          </p:nvGrpSpPr>
          <p:grpSpPr bwMode="auto">
            <a:xfrm>
              <a:off x="4362450" y="1885950"/>
              <a:ext cx="312419" cy="137921"/>
              <a:chOff x="3124200" y="1895475"/>
              <a:chExt cx="312419" cy="137921"/>
            </a:xfrm>
            <a:grpFill/>
          </p:grpSpPr>
          <p:grpSp>
            <p:nvGrpSpPr>
              <p:cNvPr id="801" name="Group 541"/>
              <p:cNvGrpSpPr>
                <a:grpSpLocks/>
              </p:cNvGrpSpPr>
              <p:nvPr/>
            </p:nvGrpSpPr>
            <p:grpSpPr bwMode="auto">
              <a:xfrm>
                <a:off x="3124200" y="1895475"/>
                <a:ext cx="160019" cy="128396"/>
                <a:chOff x="3124200" y="1895475"/>
                <a:chExt cx="160019" cy="128396"/>
              </a:xfrm>
              <a:grpFill/>
            </p:grpSpPr>
            <p:grpSp>
              <p:nvGrpSpPr>
                <p:cNvPr id="815" name="Group 555"/>
                <p:cNvGrpSpPr>
                  <a:grpSpLocks/>
                </p:cNvGrpSpPr>
                <p:nvPr/>
              </p:nvGrpSpPr>
              <p:grpSpPr bwMode="auto">
                <a:xfrm>
                  <a:off x="3124200" y="1905000"/>
                  <a:ext cx="45719" cy="118871"/>
                  <a:chOff x="3098006" y="1902619"/>
                  <a:chExt cx="45719" cy="118871"/>
                </a:xfrm>
                <a:grpFill/>
              </p:grpSpPr>
              <p:sp>
                <p:nvSpPr>
                  <p:cNvPr id="825" name="Oval 824"/>
                  <p:cNvSpPr/>
                  <p:nvPr/>
                </p:nvSpPr>
                <p:spPr>
                  <a:xfrm>
                    <a:off x="3098693" y="1912171"/>
                    <a:ext cx="45324" cy="35307"/>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26" name="Straight Connector 566"/>
                  <p:cNvCxnSpPr>
                    <a:stCxn id="825" idx="4"/>
                  </p:cNvCxnSpPr>
                  <p:nvPr/>
                </p:nvCxnSpPr>
                <p:spPr>
                  <a:xfrm>
                    <a:off x="3122195" y="1947478"/>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16" name="Group 556"/>
                <p:cNvGrpSpPr>
                  <a:grpSpLocks/>
                </p:cNvGrpSpPr>
                <p:nvPr/>
              </p:nvGrpSpPr>
              <p:grpSpPr bwMode="auto">
                <a:xfrm>
                  <a:off x="3200400" y="1905000"/>
                  <a:ext cx="45719" cy="118871"/>
                  <a:chOff x="3098006" y="1902619"/>
                  <a:chExt cx="45719" cy="118871"/>
                </a:xfrm>
                <a:grpFill/>
              </p:grpSpPr>
              <p:sp>
                <p:nvSpPr>
                  <p:cNvPr id="823" name="Oval 822"/>
                  <p:cNvSpPr/>
                  <p:nvPr/>
                </p:nvSpPr>
                <p:spPr>
                  <a:xfrm>
                    <a:off x="3098033" y="1912171"/>
                    <a:ext cx="45325" cy="35307"/>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24" name="Straight Connector 823"/>
                  <p:cNvCxnSpPr>
                    <a:stCxn id="823" idx="4"/>
                  </p:cNvCxnSpPr>
                  <p:nvPr/>
                </p:nvCxnSpPr>
                <p:spPr>
                  <a:xfrm>
                    <a:off x="3121535" y="1947478"/>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17" name="Group 557"/>
                <p:cNvGrpSpPr>
                  <a:grpSpLocks/>
                </p:cNvGrpSpPr>
                <p:nvPr/>
              </p:nvGrpSpPr>
              <p:grpSpPr bwMode="auto">
                <a:xfrm>
                  <a:off x="3162300" y="1895475"/>
                  <a:ext cx="45719" cy="118871"/>
                  <a:chOff x="3098006" y="1902619"/>
                  <a:chExt cx="45719" cy="118871"/>
                </a:xfrm>
                <a:grpFill/>
              </p:grpSpPr>
              <p:sp>
                <p:nvSpPr>
                  <p:cNvPr id="821" name="Oval 820"/>
                  <p:cNvSpPr/>
                  <p:nvPr/>
                </p:nvSpPr>
                <p:spPr>
                  <a:xfrm>
                    <a:off x="3105917" y="1904883"/>
                    <a:ext cx="38610" cy="42032"/>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22" name="Straight Connector 821"/>
                  <p:cNvCxnSpPr>
                    <a:stCxn id="821" idx="4"/>
                  </p:cNvCxnSpPr>
                  <p:nvPr/>
                </p:nvCxnSpPr>
                <p:spPr>
                  <a:xfrm>
                    <a:off x="3129418" y="1946915"/>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18" name="Group 558"/>
                <p:cNvGrpSpPr>
                  <a:grpSpLocks/>
                </p:cNvGrpSpPr>
                <p:nvPr/>
              </p:nvGrpSpPr>
              <p:grpSpPr bwMode="auto">
                <a:xfrm>
                  <a:off x="3238500" y="1895475"/>
                  <a:ext cx="45719" cy="118871"/>
                  <a:chOff x="3098006" y="1902619"/>
                  <a:chExt cx="45719" cy="118871"/>
                </a:xfrm>
                <a:grpFill/>
              </p:grpSpPr>
              <p:sp>
                <p:nvSpPr>
                  <p:cNvPr id="819" name="Oval 818"/>
                  <p:cNvSpPr/>
                  <p:nvPr/>
                </p:nvSpPr>
                <p:spPr>
                  <a:xfrm>
                    <a:off x="3098543" y="1904883"/>
                    <a:ext cx="45324" cy="42032"/>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20" name="Straight Connector 819"/>
                  <p:cNvCxnSpPr>
                    <a:stCxn id="819" idx="4"/>
                  </p:cNvCxnSpPr>
                  <p:nvPr/>
                </p:nvCxnSpPr>
                <p:spPr>
                  <a:xfrm>
                    <a:off x="3122045" y="1946915"/>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802" name="Group 542"/>
              <p:cNvGrpSpPr>
                <a:grpSpLocks/>
              </p:cNvGrpSpPr>
              <p:nvPr/>
            </p:nvGrpSpPr>
            <p:grpSpPr bwMode="auto">
              <a:xfrm>
                <a:off x="3276600" y="1905000"/>
                <a:ext cx="160019" cy="128396"/>
                <a:chOff x="3124200" y="1895475"/>
                <a:chExt cx="160019" cy="128396"/>
              </a:xfrm>
              <a:grpFill/>
            </p:grpSpPr>
            <p:grpSp>
              <p:nvGrpSpPr>
                <p:cNvPr id="803" name="Group 543"/>
                <p:cNvGrpSpPr>
                  <a:grpSpLocks/>
                </p:cNvGrpSpPr>
                <p:nvPr/>
              </p:nvGrpSpPr>
              <p:grpSpPr bwMode="auto">
                <a:xfrm>
                  <a:off x="3124200" y="1905000"/>
                  <a:ext cx="45719" cy="118871"/>
                  <a:chOff x="3098006" y="1902619"/>
                  <a:chExt cx="45719" cy="118871"/>
                </a:xfrm>
                <a:grpFill/>
              </p:grpSpPr>
              <p:sp>
                <p:nvSpPr>
                  <p:cNvPr id="813" name="Oval 812"/>
                  <p:cNvSpPr/>
                  <p:nvPr/>
                </p:nvSpPr>
                <p:spPr>
                  <a:xfrm>
                    <a:off x="3105768" y="1912733"/>
                    <a:ext cx="38610" cy="35307"/>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14" name="Straight Connector 554"/>
                  <p:cNvCxnSpPr>
                    <a:stCxn id="813" idx="4"/>
                  </p:cNvCxnSpPr>
                  <p:nvPr/>
                </p:nvCxnSpPr>
                <p:spPr>
                  <a:xfrm>
                    <a:off x="3122554" y="1948040"/>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04" name="Group 544"/>
                <p:cNvGrpSpPr>
                  <a:grpSpLocks/>
                </p:cNvGrpSpPr>
                <p:nvPr/>
              </p:nvGrpSpPr>
              <p:grpSpPr bwMode="auto">
                <a:xfrm>
                  <a:off x="3200400" y="1905000"/>
                  <a:ext cx="45719" cy="118871"/>
                  <a:chOff x="3098006" y="1902619"/>
                  <a:chExt cx="45719" cy="118871"/>
                </a:xfrm>
                <a:grpFill/>
              </p:grpSpPr>
              <p:sp>
                <p:nvSpPr>
                  <p:cNvPr id="811" name="Oval 810"/>
                  <p:cNvSpPr/>
                  <p:nvPr/>
                </p:nvSpPr>
                <p:spPr>
                  <a:xfrm>
                    <a:off x="3098394" y="1912733"/>
                    <a:ext cx="45324" cy="35307"/>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12" name="Straight Connector 811"/>
                  <p:cNvCxnSpPr>
                    <a:stCxn id="811" idx="4"/>
                  </p:cNvCxnSpPr>
                  <p:nvPr/>
                </p:nvCxnSpPr>
                <p:spPr>
                  <a:xfrm>
                    <a:off x="3121895" y="1948040"/>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05" name="Group 545"/>
                <p:cNvGrpSpPr>
                  <a:grpSpLocks/>
                </p:cNvGrpSpPr>
                <p:nvPr/>
              </p:nvGrpSpPr>
              <p:grpSpPr bwMode="auto">
                <a:xfrm>
                  <a:off x="3162300" y="1895475"/>
                  <a:ext cx="45719" cy="118871"/>
                  <a:chOff x="3098006" y="1902619"/>
                  <a:chExt cx="45719" cy="118871"/>
                </a:xfrm>
                <a:grpFill/>
              </p:grpSpPr>
              <p:sp>
                <p:nvSpPr>
                  <p:cNvPr id="809" name="Oval 808"/>
                  <p:cNvSpPr/>
                  <p:nvPr/>
                </p:nvSpPr>
                <p:spPr>
                  <a:xfrm>
                    <a:off x="3106277" y="1912171"/>
                    <a:ext cx="45324" cy="35307"/>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10" name="Straight Connector 809"/>
                  <p:cNvCxnSpPr>
                    <a:stCxn id="809" idx="4"/>
                  </p:cNvCxnSpPr>
                  <p:nvPr/>
                </p:nvCxnSpPr>
                <p:spPr>
                  <a:xfrm>
                    <a:off x="3129779" y="1947478"/>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06" name="Group 546"/>
                <p:cNvGrpSpPr>
                  <a:grpSpLocks/>
                </p:cNvGrpSpPr>
                <p:nvPr/>
              </p:nvGrpSpPr>
              <p:grpSpPr bwMode="auto">
                <a:xfrm>
                  <a:off x="3238500" y="1895475"/>
                  <a:ext cx="45719" cy="118871"/>
                  <a:chOff x="3098006" y="1902619"/>
                  <a:chExt cx="45719" cy="118871"/>
                </a:xfrm>
                <a:grpFill/>
              </p:grpSpPr>
              <p:sp>
                <p:nvSpPr>
                  <p:cNvPr id="807" name="Oval 806"/>
                  <p:cNvSpPr/>
                  <p:nvPr/>
                </p:nvSpPr>
                <p:spPr>
                  <a:xfrm>
                    <a:off x="3105617" y="1912171"/>
                    <a:ext cx="38610" cy="35307"/>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08" name="Straight Connector 807"/>
                  <p:cNvCxnSpPr>
                    <a:stCxn id="807" idx="4"/>
                  </p:cNvCxnSpPr>
                  <p:nvPr/>
                </p:nvCxnSpPr>
                <p:spPr>
                  <a:xfrm>
                    <a:off x="3122404" y="1947478"/>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504" name="Group 567"/>
            <p:cNvGrpSpPr>
              <a:grpSpLocks/>
            </p:cNvGrpSpPr>
            <p:nvPr/>
          </p:nvGrpSpPr>
          <p:grpSpPr bwMode="auto">
            <a:xfrm>
              <a:off x="4669631" y="1883569"/>
              <a:ext cx="312419" cy="137921"/>
              <a:chOff x="3124200" y="1895475"/>
              <a:chExt cx="312419" cy="137921"/>
            </a:xfrm>
            <a:grpFill/>
          </p:grpSpPr>
          <p:grpSp>
            <p:nvGrpSpPr>
              <p:cNvPr id="775" name="Group 568"/>
              <p:cNvGrpSpPr>
                <a:grpSpLocks/>
              </p:cNvGrpSpPr>
              <p:nvPr/>
            </p:nvGrpSpPr>
            <p:grpSpPr bwMode="auto">
              <a:xfrm>
                <a:off x="3124200" y="1895475"/>
                <a:ext cx="160019" cy="128396"/>
                <a:chOff x="3124200" y="1895475"/>
                <a:chExt cx="160019" cy="128396"/>
              </a:xfrm>
              <a:grpFill/>
            </p:grpSpPr>
            <p:grpSp>
              <p:nvGrpSpPr>
                <p:cNvPr id="789" name="Group 582"/>
                <p:cNvGrpSpPr>
                  <a:grpSpLocks/>
                </p:cNvGrpSpPr>
                <p:nvPr/>
              </p:nvGrpSpPr>
              <p:grpSpPr bwMode="auto">
                <a:xfrm>
                  <a:off x="3124200" y="1905000"/>
                  <a:ext cx="45719" cy="118871"/>
                  <a:chOff x="3098006" y="1902619"/>
                  <a:chExt cx="45719" cy="118871"/>
                </a:xfrm>
                <a:grpFill/>
              </p:grpSpPr>
              <p:sp>
                <p:nvSpPr>
                  <p:cNvPr id="799" name="Oval 592"/>
                  <p:cNvSpPr/>
                  <p:nvPr/>
                </p:nvSpPr>
                <p:spPr>
                  <a:xfrm>
                    <a:off x="3102067" y="1902783"/>
                    <a:ext cx="45325"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800" name="Straight Connector 593"/>
                  <p:cNvCxnSpPr/>
                  <p:nvPr/>
                </p:nvCxnSpPr>
                <p:spPr>
                  <a:xfrm>
                    <a:off x="3125568" y="1948177"/>
                    <a:ext cx="0"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90" name="Group 583"/>
                <p:cNvGrpSpPr>
                  <a:grpSpLocks/>
                </p:cNvGrpSpPr>
                <p:nvPr/>
              </p:nvGrpSpPr>
              <p:grpSpPr bwMode="auto">
                <a:xfrm>
                  <a:off x="3200400" y="1905000"/>
                  <a:ext cx="45719" cy="118871"/>
                  <a:chOff x="3098006" y="1902619"/>
                  <a:chExt cx="45719" cy="118871"/>
                </a:xfrm>
                <a:grpFill/>
              </p:grpSpPr>
              <p:sp>
                <p:nvSpPr>
                  <p:cNvPr id="797" name="Oval 796"/>
                  <p:cNvSpPr/>
                  <p:nvPr/>
                </p:nvSpPr>
                <p:spPr>
                  <a:xfrm>
                    <a:off x="3101408" y="1902783"/>
                    <a:ext cx="41966"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98" name="Straight Connector 797"/>
                  <p:cNvCxnSpPr>
                    <a:stCxn id="797" idx="4"/>
                  </p:cNvCxnSpPr>
                  <p:nvPr/>
                </p:nvCxnSpPr>
                <p:spPr>
                  <a:xfrm>
                    <a:off x="3121552" y="1948177"/>
                    <a:ext cx="1678"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91" name="Group 584"/>
                <p:cNvGrpSpPr>
                  <a:grpSpLocks/>
                </p:cNvGrpSpPr>
                <p:nvPr/>
              </p:nvGrpSpPr>
              <p:grpSpPr bwMode="auto">
                <a:xfrm>
                  <a:off x="3162300" y="1895475"/>
                  <a:ext cx="45719" cy="118871"/>
                  <a:chOff x="3098006" y="1902619"/>
                  <a:chExt cx="45719" cy="118871"/>
                </a:xfrm>
                <a:grpFill/>
              </p:grpSpPr>
              <p:sp>
                <p:nvSpPr>
                  <p:cNvPr id="795" name="Oval 794"/>
                  <p:cNvSpPr/>
                  <p:nvPr/>
                </p:nvSpPr>
                <p:spPr>
                  <a:xfrm>
                    <a:off x="3109291" y="1902221"/>
                    <a:ext cx="35252"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96" name="Straight Connector 795"/>
                  <p:cNvCxnSpPr>
                    <a:stCxn id="795" idx="4"/>
                  </p:cNvCxnSpPr>
                  <p:nvPr/>
                </p:nvCxnSpPr>
                <p:spPr>
                  <a:xfrm>
                    <a:off x="3129435" y="1945933"/>
                    <a:ext cx="1678" cy="6725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92" name="Group 585"/>
                <p:cNvGrpSpPr>
                  <a:grpSpLocks/>
                </p:cNvGrpSpPr>
                <p:nvPr/>
              </p:nvGrpSpPr>
              <p:grpSpPr bwMode="auto">
                <a:xfrm>
                  <a:off x="3238500" y="1895475"/>
                  <a:ext cx="45719" cy="118871"/>
                  <a:chOff x="3098006" y="1902619"/>
                  <a:chExt cx="45719" cy="118871"/>
                </a:xfrm>
                <a:grpFill/>
              </p:grpSpPr>
              <p:sp>
                <p:nvSpPr>
                  <p:cNvPr id="793" name="Oval 792"/>
                  <p:cNvSpPr/>
                  <p:nvPr/>
                </p:nvSpPr>
                <p:spPr>
                  <a:xfrm>
                    <a:off x="3098559" y="1902221"/>
                    <a:ext cx="45325"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94" name="Straight Connector 793"/>
                  <p:cNvCxnSpPr>
                    <a:stCxn id="793" idx="4"/>
                  </p:cNvCxnSpPr>
                  <p:nvPr/>
                </p:nvCxnSpPr>
                <p:spPr>
                  <a:xfrm>
                    <a:off x="3122060" y="1945933"/>
                    <a:ext cx="0" cy="6725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776" name="Group 569"/>
              <p:cNvGrpSpPr>
                <a:grpSpLocks/>
              </p:cNvGrpSpPr>
              <p:nvPr/>
            </p:nvGrpSpPr>
            <p:grpSpPr bwMode="auto">
              <a:xfrm>
                <a:off x="3276600" y="1905000"/>
                <a:ext cx="160019" cy="128396"/>
                <a:chOff x="3124200" y="1895475"/>
                <a:chExt cx="160019" cy="128396"/>
              </a:xfrm>
              <a:grpFill/>
            </p:grpSpPr>
            <p:grpSp>
              <p:nvGrpSpPr>
                <p:cNvPr id="777" name="Group 570"/>
                <p:cNvGrpSpPr>
                  <a:grpSpLocks/>
                </p:cNvGrpSpPr>
                <p:nvPr/>
              </p:nvGrpSpPr>
              <p:grpSpPr bwMode="auto">
                <a:xfrm>
                  <a:off x="3124200" y="1905000"/>
                  <a:ext cx="45719" cy="118871"/>
                  <a:chOff x="3098006" y="1902619"/>
                  <a:chExt cx="45719" cy="118871"/>
                </a:xfrm>
                <a:grpFill/>
              </p:grpSpPr>
              <p:sp>
                <p:nvSpPr>
                  <p:cNvPr id="787" name="Oval 580"/>
                  <p:cNvSpPr/>
                  <p:nvPr/>
                </p:nvSpPr>
                <p:spPr>
                  <a:xfrm>
                    <a:off x="3109142" y="1903346"/>
                    <a:ext cx="38609"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88" name="Straight Connector 581"/>
                  <p:cNvCxnSpPr/>
                  <p:nvPr/>
                </p:nvCxnSpPr>
                <p:spPr>
                  <a:xfrm>
                    <a:off x="3125928" y="1948739"/>
                    <a:ext cx="0"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78" name="Group 571"/>
                <p:cNvGrpSpPr>
                  <a:grpSpLocks/>
                </p:cNvGrpSpPr>
                <p:nvPr/>
              </p:nvGrpSpPr>
              <p:grpSpPr bwMode="auto">
                <a:xfrm>
                  <a:off x="3200400" y="1905000"/>
                  <a:ext cx="45719" cy="118871"/>
                  <a:chOff x="3098006" y="1902619"/>
                  <a:chExt cx="45719" cy="118871"/>
                </a:xfrm>
                <a:grpFill/>
              </p:grpSpPr>
              <p:sp>
                <p:nvSpPr>
                  <p:cNvPr id="785" name="Oval 784"/>
                  <p:cNvSpPr/>
                  <p:nvPr/>
                </p:nvSpPr>
                <p:spPr>
                  <a:xfrm>
                    <a:off x="3101767" y="1903346"/>
                    <a:ext cx="41967"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86" name="Straight Connector 785"/>
                  <p:cNvCxnSpPr>
                    <a:stCxn id="785" idx="4"/>
                  </p:cNvCxnSpPr>
                  <p:nvPr/>
                </p:nvCxnSpPr>
                <p:spPr>
                  <a:xfrm>
                    <a:off x="3121911" y="1948739"/>
                    <a:ext cx="1679"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79" name="Group 572"/>
                <p:cNvGrpSpPr>
                  <a:grpSpLocks/>
                </p:cNvGrpSpPr>
                <p:nvPr/>
              </p:nvGrpSpPr>
              <p:grpSpPr bwMode="auto">
                <a:xfrm>
                  <a:off x="3162300" y="1895475"/>
                  <a:ext cx="45719" cy="118871"/>
                  <a:chOff x="3098006" y="1902619"/>
                  <a:chExt cx="45719" cy="118871"/>
                </a:xfrm>
                <a:grpFill/>
              </p:grpSpPr>
              <p:sp>
                <p:nvSpPr>
                  <p:cNvPr id="783" name="Oval 782"/>
                  <p:cNvSpPr/>
                  <p:nvPr/>
                </p:nvSpPr>
                <p:spPr>
                  <a:xfrm>
                    <a:off x="3109650" y="1902783"/>
                    <a:ext cx="41967"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84" name="Straight Connector 783"/>
                  <p:cNvCxnSpPr>
                    <a:stCxn id="783" idx="4"/>
                  </p:cNvCxnSpPr>
                  <p:nvPr/>
                </p:nvCxnSpPr>
                <p:spPr>
                  <a:xfrm>
                    <a:off x="3129794" y="1948177"/>
                    <a:ext cx="1679"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80" name="Group 573"/>
                <p:cNvGrpSpPr>
                  <a:grpSpLocks/>
                </p:cNvGrpSpPr>
                <p:nvPr/>
              </p:nvGrpSpPr>
              <p:grpSpPr bwMode="auto">
                <a:xfrm>
                  <a:off x="3238500" y="1895475"/>
                  <a:ext cx="45719" cy="118871"/>
                  <a:chOff x="3098006" y="1902619"/>
                  <a:chExt cx="45719" cy="118871"/>
                </a:xfrm>
                <a:grpFill/>
              </p:grpSpPr>
              <p:sp>
                <p:nvSpPr>
                  <p:cNvPr id="781" name="Oval 780"/>
                  <p:cNvSpPr/>
                  <p:nvPr/>
                </p:nvSpPr>
                <p:spPr>
                  <a:xfrm>
                    <a:off x="3105634" y="1902783"/>
                    <a:ext cx="38609"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82" name="Straight Connector 781"/>
                  <p:cNvCxnSpPr>
                    <a:stCxn id="781" idx="4"/>
                  </p:cNvCxnSpPr>
                  <p:nvPr/>
                </p:nvCxnSpPr>
                <p:spPr>
                  <a:xfrm>
                    <a:off x="3122421" y="1948177"/>
                    <a:ext cx="0"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505" name="Group 594"/>
            <p:cNvGrpSpPr>
              <a:grpSpLocks/>
            </p:cNvGrpSpPr>
            <p:nvPr/>
          </p:nvGrpSpPr>
          <p:grpSpPr bwMode="auto">
            <a:xfrm>
              <a:off x="4979193" y="1881188"/>
              <a:ext cx="312419" cy="137921"/>
              <a:chOff x="3124200" y="1895475"/>
              <a:chExt cx="312419" cy="137921"/>
            </a:xfrm>
            <a:grpFill/>
          </p:grpSpPr>
          <p:grpSp>
            <p:nvGrpSpPr>
              <p:cNvPr id="749" name="Group 595"/>
              <p:cNvGrpSpPr>
                <a:grpSpLocks/>
              </p:cNvGrpSpPr>
              <p:nvPr/>
            </p:nvGrpSpPr>
            <p:grpSpPr bwMode="auto">
              <a:xfrm>
                <a:off x="3124200" y="1895475"/>
                <a:ext cx="160019" cy="128396"/>
                <a:chOff x="3124200" y="1895475"/>
                <a:chExt cx="160019" cy="128396"/>
              </a:xfrm>
              <a:grpFill/>
            </p:grpSpPr>
            <p:grpSp>
              <p:nvGrpSpPr>
                <p:cNvPr id="763" name="Group 609"/>
                <p:cNvGrpSpPr>
                  <a:grpSpLocks/>
                </p:cNvGrpSpPr>
                <p:nvPr/>
              </p:nvGrpSpPr>
              <p:grpSpPr bwMode="auto">
                <a:xfrm>
                  <a:off x="3124200" y="1905000"/>
                  <a:ext cx="45719" cy="118871"/>
                  <a:chOff x="3098006" y="1902619"/>
                  <a:chExt cx="45719" cy="118871"/>
                </a:xfrm>
                <a:grpFill/>
              </p:grpSpPr>
              <p:sp>
                <p:nvSpPr>
                  <p:cNvPr id="773" name="Oval 619"/>
                  <p:cNvSpPr/>
                  <p:nvPr/>
                </p:nvSpPr>
                <p:spPr>
                  <a:xfrm>
                    <a:off x="3101380" y="1905165"/>
                    <a:ext cx="45325"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74" name="Straight Connector 620"/>
                  <p:cNvCxnSpPr/>
                  <p:nvPr/>
                </p:nvCxnSpPr>
                <p:spPr>
                  <a:xfrm>
                    <a:off x="3124882" y="1948878"/>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64" name="Group 610"/>
                <p:cNvGrpSpPr>
                  <a:grpSpLocks/>
                </p:cNvGrpSpPr>
                <p:nvPr/>
              </p:nvGrpSpPr>
              <p:grpSpPr bwMode="auto">
                <a:xfrm>
                  <a:off x="3200400" y="1905000"/>
                  <a:ext cx="45719" cy="118871"/>
                  <a:chOff x="3098006" y="1902619"/>
                  <a:chExt cx="45719" cy="118871"/>
                </a:xfrm>
                <a:grpFill/>
              </p:grpSpPr>
              <p:sp>
                <p:nvSpPr>
                  <p:cNvPr id="771" name="Oval 770"/>
                  <p:cNvSpPr/>
                  <p:nvPr/>
                </p:nvSpPr>
                <p:spPr>
                  <a:xfrm>
                    <a:off x="3100721" y="1905165"/>
                    <a:ext cx="35252"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72" name="Straight Connector 618"/>
                  <p:cNvCxnSpPr>
                    <a:stCxn id="771" idx="4"/>
                  </p:cNvCxnSpPr>
                  <p:nvPr/>
                </p:nvCxnSpPr>
                <p:spPr>
                  <a:xfrm>
                    <a:off x="3120866" y="1948878"/>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65" name="Group 611"/>
                <p:cNvGrpSpPr>
                  <a:grpSpLocks/>
                </p:cNvGrpSpPr>
                <p:nvPr/>
              </p:nvGrpSpPr>
              <p:grpSpPr bwMode="auto">
                <a:xfrm>
                  <a:off x="3162300" y="1895475"/>
                  <a:ext cx="45719" cy="118871"/>
                  <a:chOff x="3098006" y="1902619"/>
                  <a:chExt cx="45719" cy="118871"/>
                </a:xfrm>
                <a:grpFill/>
              </p:grpSpPr>
              <p:sp>
                <p:nvSpPr>
                  <p:cNvPr id="769" name="Oval 768"/>
                  <p:cNvSpPr/>
                  <p:nvPr/>
                </p:nvSpPr>
                <p:spPr>
                  <a:xfrm>
                    <a:off x="3101890" y="1904603"/>
                    <a:ext cx="41966"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70" name="Straight Connector 769"/>
                  <p:cNvCxnSpPr>
                    <a:stCxn id="769" idx="4"/>
                  </p:cNvCxnSpPr>
                  <p:nvPr/>
                </p:nvCxnSpPr>
                <p:spPr>
                  <a:xfrm>
                    <a:off x="3122034" y="1948315"/>
                    <a:ext cx="1678" cy="68931"/>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66" name="Group 612"/>
                <p:cNvGrpSpPr>
                  <a:grpSpLocks/>
                </p:cNvGrpSpPr>
                <p:nvPr/>
              </p:nvGrpSpPr>
              <p:grpSpPr bwMode="auto">
                <a:xfrm>
                  <a:off x="3238500" y="1895475"/>
                  <a:ext cx="45719" cy="118871"/>
                  <a:chOff x="3098006" y="1902619"/>
                  <a:chExt cx="45719" cy="118871"/>
                </a:xfrm>
                <a:grpFill/>
              </p:grpSpPr>
              <p:sp>
                <p:nvSpPr>
                  <p:cNvPr id="767" name="Oval 766"/>
                  <p:cNvSpPr/>
                  <p:nvPr/>
                </p:nvSpPr>
                <p:spPr>
                  <a:xfrm>
                    <a:off x="3097873" y="1904603"/>
                    <a:ext cx="45325"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68" name="Straight Connector 767"/>
                  <p:cNvCxnSpPr>
                    <a:stCxn id="767" idx="4"/>
                  </p:cNvCxnSpPr>
                  <p:nvPr/>
                </p:nvCxnSpPr>
                <p:spPr>
                  <a:xfrm>
                    <a:off x="3121374" y="1948315"/>
                    <a:ext cx="0" cy="68931"/>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750" name="Group 596"/>
              <p:cNvGrpSpPr>
                <a:grpSpLocks/>
              </p:cNvGrpSpPr>
              <p:nvPr/>
            </p:nvGrpSpPr>
            <p:grpSpPr bwMode="auto">
              <a:xfrm>
                <a:off x="3276600" y="1905000"/>
                <a:ext cx="160019" cy="128396"/>
                <a:chOff x="3124200" y="1895475"/>
                <a:chExt cx="160019" cy="128396"/>
              </a:xfrm>
              <a:grpFill/>
            </p:grpSpPr>
            <p:grpSp>
              <p:nvGrpSpPr>
                <p:cNvPr id="751" name="Group 597"/>
                <p:cNvGrpSpPr>
                  <a:grpSpLocks/>
                </p:cNvGrpSpPr>
                <p:nvPr/>
              </p:nvGrpSpPr>
              <p:grpSpPr bwMode="auto">
                <a:xfrm>
                  <a:off x="3124200" y="1905000"/>
                  <a:ext cx="45719" cy="118871"/>
                  <a:chOff x="3098006" y="1902619"/>
                  <a:chExt cx="45719" cy="118871"/>
                </a:xfrm>
                <a:grpFill/>
              </p:grpSpPr>
              <p:sp>
                <p:nvSpPr>
                  <p:cNvPr id="761" name="Oval 607"/>
                  <p:cNvSpPr/>
                  <p:nvPr/>
                </p:nvSpPr>
                <p:spPr>
                  <a:xfrm>
                    <a:off x="3101741" y="1912452"/>
                    <a:ext cx="45324"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62" name="Straight Connector 608"/>
                  <p:cNvCxnSpPr/>
                  <p:nvPr/>
                </p:nvCxnSpPr>
                <p:spPr>
                  <a:xfrm>
                    <a:off x="3125242" y="1956165"/>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52" name="Group 598"/>
                <p:cNvGrpSpPr>
                  <a:grpSpLocks/>
                </p:cNvGrpSpPr>
                <p:nvPr/>
              </p:nvGrpSpPr>
              <p:grpSpPr bwMode="auto">
                <a:xfrm>
                  <a:off x="3200400" y="1905000"/>
                  <a:ext cx="45719" cy="118871"/>
                  <a:chOff x="3098006" y="1902619"/>
                  <a:chExt cx="45719" cy="118871"/>
                </a:xfrm>
                <a:grpFill/>
              </p:grpSpPr>
              <p:sp>
                <p:nvSpPr>
                  <p:cNvPr id="759" name="Oval 758"/>
                  <p:cNvSpPr/>
                  <p:nvPr/>
                </p:nvSpPr>
                <p:spPr>
                  <a:xfrm>
                    <a:off x="3101081" y="1912452"/>
                    <a:ext cx="41967"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60" name="Straight Connector 606"/>
                  <p:cNvCxnSpPr>
                    <a:stCxn id="759" idx="4"/>
                  </p:cNvCxnSpPr>
                  <p:nvPr/>
                </p:nvCxnSpPr>
                <p:spPr>
                  <a:xfrm>
                    <a:off x="3121225" y="1956165"/>
                    <a:ext cx="1679"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53" name="Group 599"/>
                <p:cNvGrpSpPr>
                  <a:grpSpLocks/>
                </p:cNvGrpSpPr>
                <p:nvPr/>
              </p:nvGrpSpPr>
              <p:grpSpPr bwMode="auto">
                <a:xfrm>
                  <a:off x="3162300" y="1895475"/>
                  <a:ext cx="45719" cy="118871"/>
                  <a:chOff x="3098006" y="1902619"/>
                  <a:chExt cx="45719" cy="118871"/>
                </a:xfrm>
                <a:grpFill/>
              </p:grpSpPr>
              <p:sp>
                <p:nvSpPr>
                  <p:cNvPr id="757" name="Oval 756"/>
                  <p:cNvSpPr/>
                  <p:nvPr/>
                </p:nvSpPr>
                <p:spPr>
                  <a:xfrm>
                    <a:off x="3103929" y="1905165"/>
                    <a:ext cx="40288"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58" name="Straight Connector 757"/>
                  <p:cNvCxnSpPr>
                    <a:stCxn id="757" idx="4"/>
                  </p:cNvCxnSpPr>
                  <p:nvPr/>
                </p:nvCxnSpPr>
                <p:spPr>
                  <a:xfrm>
                    <a:off x="3122393" y="1948878"/>
                    <a:ext cx="1679"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54" name="Group 600"/>
                <p:cNvGrpSpPr>
                  <a:grpSpLocks/>
                </p:cNvGrpSpPr>
                <p:nvPr/>
              </p:nvGrpSpPr>
              <p:grpSpPr bwMode="auto">
                <a:xfrm>
                  <a:off x="3238500" y="1895475"/>
                  <a:ext cx="45719" cy="118871"/>
                  <a:chOff x="3098006" y="1902619"/>
                  <a:chExt cx="45719" cy="118871"/>
                </a:xfrm>
                <a:grpFill/>
              </p:grpSpPr>
              <p:sp>
                <p:nvSpPr>
                  <p:cNvPr id="755" name="Oval 754"/>
                  <p:cNvSpPr/>
                  <p:nvPr/>
                </p:nvSpPr>
                <p:spPr>
                  <a:xfrm>
                    <a:off x="3098233" y="1905165"/>
                    <a:ext cx="45324"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56" name="Straight Connector 755"/>
                  <p:cNvCxnSpPr>
                    <a:stCxn id="755" idx="4"/>
                  </p:cNvCxnSpPr>
                  <p:nvPr/>
                </p:nvCxnSpPr>
                <p:spPr>
                  <a:xfrm>
                    <a:off x="3121735" y="1948878"/>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506" name="Group 621"/>
            <p:cNvGrpSpPr>
              <a:grpSpLocks/>
            </p:cNvGrpSpPr>
            <p:nvPr/>
          </p:nvGrpSpPr>
          <p:grpSpPr bwMode="auto">
            <a:xfrm>
              <a:off x="5286374" y="1878807"/>
              <a:ext cx="312419" cy="137921"/>
              <a:chOff x="3124200" y="1895475"/>
              <a:chExt cx="312419" cy="137921"/>
            </a:xfrm>
            <a:grpFill/>
          </p:grpSpPr>
          <p:grpSp>
            <p:nvGrpSpPr>
              <p:cNvPr id="723" name="Group 622"/>
              <p:cNvGrpSpPr>
                <a:grpSpLocks/>
              </p:cNvGrpSpPr>
              <p:nvPr/>
            </p:nvGrpSpPr>
            <p:grpSpPr bwMode="auto">
              <a:xfrm>
                <a:off x="3124200" y="1895475"/>
                <a:ext cx="160019" cy="128396"/>
                <a:chOff x="3124200" y="1895475"/>
                <a:chExt cx="160019" cy="128396"/>
              </a:xfrm>
              <a:grpFill/>
            </p:grpSpPr>
            <p:grpSp>
              <p:nvGrpSpPr>
                <p:cNvPr id="737" name="Group 636"/>
                <p:cNvGrpSpPr>
                  <a:grpSpLocks/>
                </p:cNvGrpSpPr>
                <p:nvPr/>
              </p:nvGrpSpPr>
              <p:grpSpPr bwMode="auto">
                <a:xfrm>
                  <a:off x="3124200" y="1905000"/>
                  <a:ext cx="45719" cy="118871"/>
                  <a:chOff x="3098006" y="1902619"/>
                  <a:chExt cx="45719" cy="118871"/>
                </a:xfrm>
                <a:grpFill/>
              </p:grpSpPr>
              <p:sp>
                <p:nvSpPr>
                  <p:cNvPr id="747" name="Oval 646"/>
                  <p:cNvSpPr/>
                  <p:nvPr/>
                </p:nvSpPr>
                <p:spPr>
                  <a:xfrm>
                    <a:off x="3098040" y="1902501"/>
                    <a:ext cx="45324"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48" name="Straight Connector 647"/>
                  <p:cNvCxnSpPr/>
                  <p:nvPr/>
                </p:nvCxnSpPr>
                <p:spPr>
                  <a:xfrm>
                    <a:off x="3121541" y="1947896"/>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38" name="Group 637"/>
                <p:cNvGrpSpPr>
                  <a:grpSpLocks/>
                </p:cNvGrpSpPr>
                <p:nvPr/>
              </p:nvGrpSpPr>
              <p:grpSpPr bwMode="auto">
                <a:xfrm>
                  <a:off x="3200400" y="1905000"/>
                  <a:ext cx="45719" cy="118871"/>
                  <a:chOff x="3098006" y="1902619"/>
                  <a:chExt cx="45719" cy="118871"/>
                </a:xfrm>
                <a:grpFill/>
              </p:grpSpPr>
              <p:sp>
                <p:nvSpPr>
                  <p:cNvPr id="745" name="Oval 644"/>
                  <p:cNvSpPr/>
                  <p:nvPr/>
                </p:nvSpPr>
                <p:spPr>
                  <a:xfrm>
                    <a:off x="3097380" y="1902501"/>
                    <a:ext cx="38610"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46" name="Straight Connector 645"/>
                  <p:cNvCxnSpPr/>
                  <p:nvPr/>
                </p:nvCxnSpPr>
                <p:spPr>
                  <a:xfrm>
                    <a:off x="3120881" y="1947896"/>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39" name="Group 638"/>
                <p:cNvGrpSpPr>
                  <a:grpSpLocks/>
                </p:cNvGrpSpPr>
                <p:nvPr/>
              </p:nvGrpSpPr>
              <p:grpSpPr bwMode="auto">
                <a:xfrm>
                  <a:off x="3162300" y="1895475"/>
                  <a:ext cx="45719" cy="118871"/>
                  <a:chOff x="3098006" y="1902619"/>
                  <a:chExt cx="45719" cy="118871"/>
                </a:xfrm>
                <a:grpFill/>
              </p:grpSpPr>
              <p:sp>
                <p:nvSpPr>
                  <p:cNvPr id="743" name="Oval 742"/>
                  <p:cNvSpPr/>
                  <p:nvPr/>
                </p:nvSpPr>
                <p:spPr>
                  <a:xfrm>
                    <a:off x="3098548" y="1901939"/>
                    <a:ext cx="45325" cy="38669"/>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44" name="Straight Connector 743"/>
                  <p:cNvCxnSpPr>
                    <a:stCxn id="743" idx="4"/>
                  </p:cNvCxnSpPr>
                  <p:nvPr/>
                </p:nvCxnSpPr>
                <p:spPr>
                  <a:xfrm>
                    <a:off x="3122050" y="1940609"/>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40" name="Group 639"/>
                <p:cNvGrpSpPr>
                  <a:grpSpLocks/>
                </p:cNvGrpSpPr>
                <p:nvPr/>
              </p:nvGrpSpPr>
              <p:grpSpPr bwMode="auto">
                <a:xfrm>
                  <a:off x="3238500" y="1895475"/>
                  <a:ext cx="45719" cy="118871"/>
                  <a:chOff x="3098006" y="1902619"/>
                  <a:chExt cx="45719" cy="118871"/>
                </a:xfrm>
                <a:grpFill/>
              </p:grpSpPr>
              <p:sp>
                <p:nvSpPr>
                  <p:cNvPr id="741" name="Oval 740"/>
                  <p:cNvSpPr/>
                  <p:nvPr/>
                </p:nvSpPr>
                <p:spPr>
                  <a:xfrm>
                    <a:off x="3097890" y="1901939"/>
                    <a:ext cx="45324" cy="38669"/>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42" name="Straight Connector 741"/>
                  <p:cNvCxnSpPr>
                    <a:stCxn id="741" idx="4"/>
                  </p:cNvCxnSpPr>
                  <p:nvPr/>
                </p:nvCxnSpPr>
                <p:spPr>
                  <a:xfrm>
                    <a:off x="3121391" y="1940609"/>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724" name="Group 623"/>
              <p:cNvGrpSpPr>
                <a:grpSpLocks/>
              </p:cNvGrpSpPr>
              <p:nvPr/>
            </p:nvGrpSpPr>
            <p:grpSpPr bwMode="auto">
              <a:xfrm>
                <a:off x="3276600" y="1905000"/>
                <a:ext cx="160019" cy="128396"/>
                <a:chOff x="3124200" y="1895475"/>
                <a:chExt cx="160019" cy="128396"/>
              </a:xfrm>
              <a:grpFill/>
            </p:grpSpPr>
            <p:grpSp>
              <p:nvGrpSpPr>
                <p:cNvPr id="725" name="Group 624"/>
                <p:cNvGrpSpPr>
                  <a:grpSpLocks/>
                </p:cNvGrpSpPr>
                <p:nvPr/>
              </p:nvGrpSpPr>
              <p:grpSpPr bwMode="auto">
                <a:xfrm>
                  <a:off x="3124200" y="1905000"/>
                  <a:ext cx="45719" cy="118871"/>
                  <a:chOff x="3098006" y="1902619"/>
                  <a:chExt cx="45719" cy="118871"/>
                </a:xfrm>
                <a:grpFill/>
              </p:grpSpPr>
              <p:sp>
                <p:nvSpPr>
                  <p:cNvPr id="735" name="Oval 634"/>
                  <p:cNvSpPr/>
                  <p:nvPr/>
                </p:nvSpPr>
                <p:spPr>
                  <a:xfrm>
                    <a:off x="3098399" y="1903064"/>
                    <a:ext cx="45325"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36" name="Straight Connector 635"/>
                  <p:cNvCxnSpPr/>
                  <p:nvPr/>
                </p:nvCxnSpPr>
                <p:spPr>
                  <a:xfrm>
                    <a:off x="3121901" y="1948458"/>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26" name="Group 625"/>
                <p:cNvGrpSpPr>
                  <a:grpSpLocks/>
                </p:cNvGrpSpPr>
                <p:nvPr/>
              </p:nvGrpSpPr>
              <p:grpSpPr bwMode="auto">
                <a:xfrm>
                  <a:off x="3200400" y="1905000"/>
                  <a:ext cx="45719" cy="118871"/>
                  <a:chOff x="3098006" y="1902619"/>
                  <a:chExt cx="45719" cy="118871"/>
                </a:xfrm>
                <a:grpFill/>
              </p:grpSpPr>
              <p:sp>
                <p:nvSpPr>
                  <p:cNvPr id="733" name="Oval 632"/>
                  <p:cNvSpPr/>
                  <p:nvPr/>
                </p:nvSpPr>
                <p:spPr>
                  <a:xfrm>
                    <a:off x="3097741" y="1903064"/>
                    <a:ext cx="45324"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34" name="Straight Connector 633"/>
                  <p:cNvCxnSpPr/>
                  <p:nvPr/>
                </p:nvCxnSpPr>
                <p:spPr>
                  <a:xfrm>
                    <a:off x="3121242" y="1948458"/>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27" name="Group 626"/>
                <p:cNvGrpSpPr>
                  <a:grpSpLocks/>
                </p:cNvGrpSpPr>
                <p:nvPr/>
              </p:nvGrpSpPr>
              <p:grpSpPr bwMode="auto">
                <a:xfrm>
                  <a:off x="3162300" y="1895475"/>
                  <a:ext cx="45719" cy="118871"/>
                  <a:chOff x="3098006" y="1902619"/>
                  <a:chExt cx="45719" cy="118871"/>
                </a:xfrm>
                <a:grpFill/>
              </p:grpSpPr>
              <p:sp>
                <p:nvSpPr>
                  <p:cNvPr id="731" name="Oval 730"/>
                  <p:cNvSpPr/>
                  <p:nvPr/>
                </p:nvSpPr>
                <p:spPr>
                  <a:xfrm>
                    <a:off x="3105624" y="1902501"/>
                    <a:ext cx="38609"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32" name="Straight Connector 731"/>
                  <p:cNvCxnSpPr>
                    <a:stCxn id="731" idx="4"/>
                  </p:cNvCxnSpPr>
                  <p:nvPr/>
                </p:nvCxnSpPr>
                <p:spPr>
                  <a:xfrm>
                    <a:off x="3122410" y="1947896"/>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28" name="Group 627"/>
                <p:cNvGrpSpPr>
                  <a:grpSpLocks/>
                </p:cNvGrpSpPr>
                <p:nvPr/>
              </p:nvGrpSpPr>
              <p:grpSpPr bwMode="auto">
                <a:xfrm>
                  <a:off x="3238500" y="1895475"/>
                  <a:ext cx="45719" cy="118871"/>
                  <a:chOff x="3098006" y="1902619"/>
                  <a:chExt cx="45719" cy="118871"/>
                </a:xfrm>
                <a:grpFill/>
              </p:grpSpPr>
              <p:sp>
                <p:nvSpPr>
                  <p:cNvPr id="729" name="Oval 728"/>
                  <p:cNvSpPr/>
                  <p:nvPr/>
                </p:nvSpPr>
                <p:spPr>
                  <a:xfrm>
                    <a:off x="3098249" y="1902501"/>
                    <a:ext cx="45325"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30" name="Straight Connector 729"/>
                  <p:cNvCxnSpPr>
                    <a:stCxn id="729" idx="4"/>
                  </p:cNvCxnSpPr>
                  <p:nvPr/>
                </p:nvCxnSpPr>
                <p:spPr>
                  <a:xfrm>
                    <a:off x="3121751" y="1947896"/>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507" name="Group 648"/>
            <p:cNvGrpSpPr>
              <a:grpSpLocks/>
            </p:cNvGrpSpPr>
            <p:nvPr/>
          </p:nvGrpSpPr>
          <p:grpSpPr bwMode="auto">
            <a:xfrm>
              <a:off x="5586664" y="1874620"/>
              <a:ext cx="312419" cy="137921"/>
              <a:chOff x="3124200" y="1895475"/>
              <a:chExt cx="312419" cy="137921"/>
            </a:xfrm>
            <a:grpFill/>
          </p:grpSpPr>
          <p:grpSp>
            <p:nvGrpSpPr>
              <p:cNvPr id="697" name="Group 649"/>
              <p:cNvGrpSpPr>
                <a:grpSpLocks/>
              </p:cNvGrpSpPr>
              <p:nvPr/>
            </p:nvGrpSpPr>
            <p:grpSpPr bwMode="auto">
              <a:xfrm>
                <a:off x="3124200" y="1895475"/>
                <a:ext cx="160019" cy="128396"/>
                <a:chOff x="3124200" y="1895475"/>
                <a:chExt cx="160019" cy="128396"/>
              </a:xfrm>
              <a:grpFill/>
            </p:grpSpPr>
            <p:grpSp>
              <p:nvGrpSpPr>
                <p:cNvPr id="711" name="Group 666"/>
                <p:cNvGrpSpPr>
                  <a:grpSpLocks/>
                </p:cNvGrpSpPr>
                <p:nvPr/>
              </p:nvGrpSpPr>
              <p:grpSpPr bwMode="auto">
                <a:xfrm>
                  <a:off x="3124200" y="1905000"/>
                  <a:ext cx="45719" cy="118871"/>
                  <a:chOff x="3098006" y="1902619"/>
                  <a:chExt cx="45719" cy="118871"/>
                </a:xfrm>
                <a:grpFill/>
              </p:grpSpPr>
              <p:sp>
                <p:nvSpPr>
                  <p:cNvPr id="721" name="Oval 720"/>
                  <p:cNvSpPr/>
                  <p:nvPr/>
                </p:nvSpPr>
                <p:spPr>
                  <a:xfrm>
                    <a:off x="3098232" y="1903325"/>
                    <a:ext cx="45325"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22" name="Straight Connector 721"/>
                  <p:cNvCxnSpPr>
                    <a:stCxn id="721" idx="4"/>
                  </p:cNvCxnSpPr>
                  <p:nvPr/>
                </p:nvCxnSpPr>
                <p:spPr>
                  <a:xfrm>
                    <a:off x="3121734" y="1948720"/>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12" name="Group 667"/>
                <p:cNvGrpSpPr>
                  <a:grpSpLocks/>
                </p:cNvGrpSpPr>
                <p:nvPr/>
              </p:nvGrpSpPr>
              <p:grpSpPr bwMode="auto">
                <a:xfrm>
                  <a:off x="3200400" y="1905000"/>
                  <a:ext cx="45719" cy="118871"/>
                  <a:chOff x="3098006" y="1902619"/>
                  <a:chExt cx="45719" cy="118871"/>
                </a:xfrm>
                <a:grpFill/>
              </p:grpSpPr>
              <p:sp>
                <p:nvSpPr>
                  <p:cNvPr id="719" name="Oval 718"/>
                  <p:cNvSpPr/>
                  <p:nvPr/>
                </p:nvSpPr>
                <p:spPr>
                  <a:xfrm>
                    <a:off x="3097574" y="1903325"/>
                    <a:ext cx="45324"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20" name="Straight Connector 719"/>
                  <p:cNvCxnSpPr>
                    <a:stCxn id="719" idx="4"/>
                  </p:cNvCxnSpPr>
                  <p:nvPr/>
                </p:nvCxnSpPr>
                <p:spPr>
                  <a:xfrm>
                    <a:off x="3121075" y="1948720"/>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13" name="Group 668"/>
                <p:cNvGrpSpPr>
                  <a:grpSpLocks/>
                </p:cNvGrpSpPr>
                <p:nvPr/>
              </p:nvGrpSpPr>
              <p:grpSpPr bwMode="auto">
                <a:xfrm>
                  <a:off x="3162300" y="1895475"/>
                  <a:ext cx="45719" cy="118871"/>
                  <a:chOff x="3098006" y="1902619"/>
                  <a:chExt cx="45719" cy="118871"/>
                </a:xfrm>
                <a:grpFill/>
              </p:grpSpPr>
              <p:sp>
                <p:nvSpPr>
                  <p:cNvPr id="717" name="Oval 716"/>
                  <p:cNvSpPr/>
                  <p:nvPr/>
                </p:nvSpPr>
                <p:spPr>
                  <a:xfrm>
                    <a:off x="3098742" y="1902763"/>
                    <a:ext cx="45324"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18" name="Straight Connector 717"/>
                  <p:cNvCxnSpPr>
                    <a:stCxn id="717" idx="4"/>
                  </p:cNvCxnSpPr>
                  <p:nvPr/>
                </p:nvCxnSpPr>
                <p:spPr>
                  <a:xfrm>
                    <a:off x="3122243" y="1948158"/>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14" name="Group 669"/>
                <p:cNvGrpSpPr>
                  <a:grpSpLocks/>
                </p:cNvGrpSpPr>
                <p:nvPr/>
              </p:nvGrpSpPr>
              <p:grpSpPr bwMode="auto">
                <a:xfrm>
                  <a:off x="3238500" y="1895475"/>
                  <a:ext cx="45719" cy="118871"/>
                  <a:chOff x="3098006" y="1902619"/>
                  <a:chExt cx="45719" cy="118871"/>
                </a:xfrm>
                <a:grpFill/>
              </p:grpSpPr>
              <p:sp>
                <p:nvSpPr>
                  <p:cNvPr id="715" name="Oval 714"/>
                  <p:cNvSpPr/>
                  <p:nvPr/>
                </p:nvSpPr>
                <p:spPr>
                  <a:xfrm>
                    <a:off x="3098082" y="1902763"/>
                    <a:ext cx="45325"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16" name="Straight Connector 715"/>
                  <p:cNvCxnSpPr>
                    <a:stCxn id="715" idx="4"/>
                  </p:cNvCxnSpPr>
                  <p:nvPr/>
                </p:nvCxnSpPr>
                <p:spPr>
                  <a:xfrm>
                    <a:off x="3121583" y="1948158"/>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698" name="Group 650"/>
              <p:cNvGrpSpPr>
                <a:grpSpLocks/>
              </p:cNvGrpSpPr>
              <p:nvPr/>
            </p:nvGrpSpPr>
            <p:grpSpPr bwMode="auto">
              <a:xfrm>
                <a:off x="3276600" y="1905000"/>
                <a:ext cx="160019" cy="128396"/>
                <a:chOff x="3124200" y="1895475"/>
                <a:chExt cx="160019" cy="128396"/>
              </a:xfrm>
              <a:grpFill/>
            </p:grpSpPr>
            <p:grpSp>
              <p:nvGrpSpPr>
                <p:cNvPr id="699" name="Group 651"/>
                <p:cNvGrpSpPr>
                  <a:grpSpLocks/>
                </p:cNvGrpSpPr>
                <p:nvPr/>
              </p:nvGrpSpPr>
              <p:grpSpPr bwMode="auto">
                <a:xfrm>
                  <a:off x="3124200" y="1905000"/>
                  <a:ext cx="45719" cy="118871"/>
                  <a:chOff x="3098006" y="1902619"/>
                  <a:chExt cx="45719" cy="118871"/>
                </a:xfrm>
                <a:grpFill/>
              </p:grpSpPr>
              <p:sp>
                <p:nvSpPr>
                  <p:cNvPr id="709" name="Oval 708"/>
                  <p:cNvSpPr/>
                  <p:nvPr/>
                </p:nvSpPr>
                <p:spPr>
                  <a:xfrm>
                    <a:off x="3098593" y="1910613"/>
                    <a:ext cx="45324" cy="38669"/>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10" name="Straight Connector 709"/>
                  <p:cNvCxnSpPr>
                    <a:stCxn id="709" idx="4"/>
                  </p:cNvCxnSpPr>
                  <p:nvPr/>
                </p:nvCxnSpPr>
                <p:spPr>
                  <a:xfrm>
                    <a:off x="3122094" y="1949282"/>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00" name="Group 652"/>
                <p:cNvGrpSpPr>
                  <a:grpSpLocks/>
                </p:cNvGrpSpPr>
                <p:nvPr/>
              </p:nvGrpSpPr>
              <p:grpSpPr bwMode="auto">
                <a:xfrm>
                  <a:off x="3200400" y="1905000"/>
                  <a:ext cx="45719" cy="118871"/>
                  <a:chOff x="3098006" y="1902619"/>
                  <a:chExt cx="45719" cy="118871"/>
                </a:xfrm>
                <a:grpFill/>
              </p:grpSpPr>
              <p:sp>
                <p:nvSpPr>
                  <p:cNvPr id="707" name="Oval 706"/>
                  <p:cNvSpPr/>
                  <p:nvPr/>
                </p:nvSpPr>
                <p:spPr>
                  <a:xfrm>
                    <a:off x="3097933" y="1910613"/>
                    <a:ext cx="45325" cy="38669"/>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08" name="Straight Connector 707"/>
                  <p:cNvCxnSpPr>
                    <a:stCxn id="707" idx="4"/>
                  </p:cNvCxnSpPr>
                  <p:nvPr/>
                </p:nvCxnSpPr>
                <p:spPr>
                  <a:xfrm>
                    <a:off x="3121434" y="1949282"/>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01" name="Group 653"/>
                <p:cNvGrpSpPr>
                  <a:grpSpLocks/>
                </p:cNvGrpSpPr>
                <p:nvPr/>
              </p:nvGrpSpPr>
              <p:grpSpPr bwMode="auto">
                <a:xfrm>
                  <a:off x="3162300" y="1895475"/>
                  <a:ext cx="45719" cy="118871"/>
                  <a:chOff x="3098006" y="1902619"/>
                  <a:chExt cx="45719" cy="118871"/>
                </a:xfrm>
                <a:grpFill/>
              </p:grpSpPr>
              <p:sp>
                <p:nvSpPr>
                  <p:cNvPr id="705" name="Oval 704"/>
                  <p:cNvSpPr/>
                  <p:nvPr/>
                </p:nvSpPr>
                <p:spPr>
                  <a:xfrm>
                    <a:off x="3105816" y="1903325"/>
                    <a:ext cx="38610"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06" name="Straight Connector 705"/>
                  <p:cNvCxnSpPr>
                    <a:stCxn id="705" idx="4"/>
                  </p:cNvCxnSpPr>
                  <p:nvPr/>
                </p:nvCxnSpPr>
                <p:spPr>
                  <a:xfrm>
                    <a:off x="3129318" y="1948720"/>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702" name="Group 654"/>
                <p:cNvGrpSpPr>
                  <a:grpSpLocks/>
                </p:cNvGrpSpPr>
                <p:nvPr/>
              </p:nvGrpSpPr>
              <p:grpSpPr bwMode="auto">
                <a:xfrm>
                  <a:off x="3238500" y="1895475"/>
                  <a:ext cx="45719" cy="118871"/>
                  <a:chOff x="3098006" y="1902619"/>
                  <a:chExt cx="45719" cy="118871"/>
                </a:xfrm>
                <a:grpFill/>
              </p:grpSpPr>
              <p:sp>
                <p:nvSpPr>
                  <p:cNvPr id="703" name="Oval 702"/>
                  <p:cNvSpPr/>
                  <p:nvPr/>
                </p:nvSpPr>
                <p:spPr>
                  <a:xfrm>
                    <a:off x="3098443" y="1903325"/>
                    <a:ext cx="45324"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704" name="Straight Connector 703"/>
                  <p:cNvCxnSpPr>
                    <a:stCxn id="703" idx="4"/>
                  </p:cNvCxnSpPr>
                  <p:nvPr/>
                </p:nvCxnSpPr>
                <p:spPr>
                  <a:xfrm>
                    <a:off x="3121944" y="1948720"/>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508" name="Group 675"/>
            <p:cNvGrpSpPr>
              <a:grpSpLocks/>
            </p:cNvGrpSpPr>
            <p:nvPr/>
          </p:nvGrpSpPr>
          <p:grpSpPr bwMode="auto">
            <a:xfrm>
              <a:off x="5893845" y="1872239"/>
              <a:ext cx="312419" cy="137921"/>
              <a:chOff x="3124200" y="1895475"/>
              <a:chExt cx="312419" cy="137921"/>
            </a:xfrm>
            <a:grpFill/>
          </p:grpSpPr>
          <p:grpSp>
            <p:nvGrpSpPr>
              <p:cNvPr id="671" name="Group 676"/>
              <p:cNvGrpSpPr>
                <a:grpSpLocks/>
              </p:cNvGrpSpPr>
              <p:nvPr/>
            </p:nvGrpSpPr>
            <p:grpSpPr bwMode="auto">
              <a:xfrm>
                <a:off x="3124200" y="1895475"/>
                <a:ext cx="160019" cy="128396"/>
                <a:chOff x="3124200" y="1895475"/>
                <a:chExt cx="160019" cy="128396"/>
              </a:xfrm>
              <a:grpFill/>
            </p:grpSpPr>
            <p:grpSp>
              <p:nvGrpSpPr>
                <p:cNvPr id="685" name="Group 690"/>
                <p:cNvGrpSpPr>
                  <a:grpSpLocks/>
                </p:cNvGrpSpPr>
                <p:nvPr/>
              </p:nvGrpSpPr>
              <p:grpSpPr bwMode="auto">
                <a:xfrm>
                  <a:off x="3124200" y="1905000"/>
                  <a:ext cx="45719" cy="118871"/>
                  <a:chOff x="3098006" y="1902619"/>
                  <a:chExt cx="45719" cy="118871"/>
                </a:xfrm>
                <a:grpFill/>
              </p:grpSpPr>
              <p:sp>
                <p:nvSpPr>
                  <p:cNvPr id="695" name="Oval 694"/>
                  <p:cNvSpPr/>
                  <p:nvPr/>
                </p:nvSpPr>
                <p:spPr>
                  <a:xfrm>
                    <a:off x="3098249" y="1902345"/>
                    <a:ext cx="48681"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96" name="Straight Connector 695"/>
                  <p:cNvCxnSpPr>
                    <a:stCxn id="695" idx="4"/>
                  </p:cNvCxnSpPr>
                  <p:nvPr/>
                </p:nvCxnSpPr>
                <p:spPr>
                  <a:xfrm>
                    <a:off x="3123429" y="1946057"/>
                    <a:ext cx="0" cy="63888"/>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86" name="Group 691"/>
                <p:cNvGrpSpPr>
                  <a:grpSpLocks/>
                </p:cNvGrpSpPr>
                <p:nvPr/>
              </p:nvGrpSpPr>
              <p:grpSpPr bwMode="auto">
                <a:xfrm>
                  <a:off x="3200400" y="1905000"/>
                  <a:ext cx="45719" cy="118871"/>
                  <a:chOff x="3098006" y="1902619"/>
                  <a:chExt cx="45719" cy="118871"/>
                </a:xfrm>
                <a:grpFill/>
              </p:grpSpPr>
              <p:sp>
                <p:nvSpPr>
                  <p:cNvPr id="693" name="Oval 692"/>
                  <p:cNvSpPr/>
                  <p:nvPr/>
                </p:nvSpPr>
                <p:spPr>
                  <a:xfrm>
                    <a:off x="3097589" y="1902345"/>
                    <a:ext cx="45325"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94" name="Straight Connector 693"/>
                  <p:cNvCxnSpPr>
                    <a:stCxn id="693" idx="4"/>
                  </p:cNvCxnSpPr>
                  <p:nvPr/>
                </p:nvCxnSpPr>
                <p:spPr>
                  <a:xfrm>
                    <a:off x="3121091" y="1946057"/>
                    <a:ext cx="1679" cy="63888"/>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87" name="Group 692"/>
                <p:cNvGrpSpPr>
                  <a:grpSpLocks/>
                </p:cNvGrpSpPr>
                <p:nvPr/>
              </p:nvGrpSpPr>
              <p:grpSpPr bwMode="auto">
                <a:xfrm>
                  <a:off x="3162300" y="1895475"/>
                  <a:ext cx="45719" cy="118871"/>
                  <a:chOff x="3098006" y="1902619"/>
                  <a:chExt cx="45719" cy="118871"/>
                </a:xfrm>
                <a:grpFill/>
              </p:grpSpPr>
              <p:sp>
                <p:nvSpPr>
                  <p:cNvPr id="691" name="Oval 690"/>
                  <p:cNvSpPr/>
                  <p:nvPr/>
                </p:nvSpPr>
                <p:spPr>
                  <a:xfrm>
                    <a:off x="3098758" y="1901782"/>
                    <a:ext cx="45325"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92" name="Straight Connector 691"/>
                  <p:cNvCxnSpPr>
                    <a:stCxn id="691" idx="4"/>
                  </p:cNvCxnSpPr>
                  <p:nvPr/>
                </p:nvCxnSpPr>
                <p:spPr>
                  <a:xfrm>
                    <a:off x="3122259" y="1938770"/>
                    <a:ext cx="1679"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88" name="Group 693"/>
                <p:cNvGrpSpPr>
                  <a:grpSpLocks/>
                </p:cNvGrpSpPr>
                <p:nvPr/>
              </p:nvGrpSpPr>
              <p:grpSpPr bwMode="auto">
                <a:xfrm>
                  <a:off x="3238500" y="1895475"/>
                  <a:ext cx="45719" cy="118871"/>
                  <a:chOff x="3098006" y="1902619"/>
                  <a:chExt cx="45719" cy="118871"/>
                </a:xfrm>
                <a:grpFill/>
              </p:grpSpPr>
              <p:sp>
                <p:nvSpPr>
                  <p:cNvPr id="689" name="Oval 688"/>
                  <p:cNvSpPr/>
                  <p:nvPr/>
                </p:nvSpPr>
                <p:spPr>
                  <a:xfrm>
                    <a:off x="3096420" y="1901782"/>
                    <a:ext cx="47003"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90" name="Straight Connector 689"/>
                  <p:cNvCxnSpPr>
                    <a:stCxn id="689" idx="4"/>
                  </p:cNvCxnSpPr>
                  <p:nvPr/>
                </p:nvCxnSpPr>
                <p:spPr>
                  <a:xfrm>
                    <a:off x="3121600" y="1938770"/>
                    <a:ext cx="0"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672" name="Group 677"/>
              <p:cNvGrpSpPr>
                <a:grpSpLocks/>
              </p:cNvGrpSpPr>
              <p:nvPr/>
            </p:nvGrpSpPr>
            <p:grpSpPr bwMode="auto">
              <a:xfrm>
                <a:off x="3276600" y="1905000"/>
                <a:ext cx="160019" cy="128396"/>
                <a:chOff x="3124200" y="1895475"/>
                <a:chExt cx="160019" cy="128396"/>
              </a:xfrm>
              <a:grpFill/>
            </p:grpSpPr>
            <p:grpSp>
              <p:nvGrpSpPr>
                <p:cNvPr id="673" name="Group 678"/>
                <p:cNvGrpSpPr>
                  <a:grpSpLocks/>
                </p:cNvGrpSpPr>
                <p:nvPr/>
              </p:nvGrpSpPr>
              <p:grpSpPr bwMode="auto">
                <a:xfrm>
                  <a:off x="3124200" y="1905000"/>
                  <a:ext cx="45719" cy="118871"/>
                  <a:chOff x="3098006" y="1902619"/>
                  <a:chExt cx="45719" cy="118871"/>
                </a:xfrm>
                <a:grpFill/>
              </p:grpSpPr>
              <p:sp>
                <p:nvSpPr>
                  <p:cNvPr id="683" name="Oval 682"/>
                  <p:cNvSpPr/>
                  <p:nvPr/>
                </p:nvSpPr>
                <p:spPr>
                  <a:xfrm>
                    <a:off x="3098609" y="1902907"/>
                    <a:ext cx="48682"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84" name="Straight Connector 683"/>
                  <p:cNvCxnSpPr>
                    <a:stCxn id="683" idx="4"/>
                  </p:cNvCxnSpPr>
                  <p:nvPr/>
                </p:nvCxnSpPr>
                <p:spPr>
                  <a:xfrm>
                    <a:off x="3123789" y="1946620"/>
                    <a:ext cx="0" cy="68932"/>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74" name="Group 679"/>
                <p:cNvGrpSpPr>
                  <a:grpSpLocks/>
                </p:cNvGrpSpPr>
                <p:nvPr/>
              </p:nvGrpSpPr>
              <p:grpSpPr bwMode="auto">
                <a:xfrm>
                  <a:off x="3200400" y="1905000"/>
                  <a:ext cx="45719" cy="118871"/>
                  <a:chOff x="3098006" y="1902619"/>
                  <a:chExt cx="45719" cy="118871"/>
                </a:xfrm>
                <a:grpFill/>
              </p:grpSpPr>
              <p:sp>
                <p:nvSpPr>
                  <p:cNvPr id="681" name="Oval 680"/>
                  <p:cNvSpPr/>
                  <p:nvPr/>
                </p:nvSpPr>
                <p:spPr>
                  <a:xfrm>
                    <a:off x="3097950" y="1902907"/>
                    <a:ext cx="45324"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82" name="Straight Connector 681"/>
                  <p:cNvCxnSpPr>
                    <a:stCxn id="681" idx="4"/>
                  </p:cNvCxnSpPr>
                  <p:nvPr/>
                </p:nvCxnSpPr>
                <p:spPr>
                  <a:xfrm>
                    <a:off x="3121451" y="1946620"/>
                    <a:ext cx="0" cy="68932"/>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75" name="Group 680"/>
                <p:cNvGrpSpPr>
                  <a:grpSpLocks/>
                </p:cNvGrpSpPr>
                <p:nvPr/>
              </p:nvGrpSpPr>
              <p:grpSpPr bwMode="auto">
                <a:xfrm>
                  <a:off x="3162300" y="1895475"/>
                  <a:ext cx="45719" cy="118871"/>
                  <a:chOff x="3098006" y="1902619"/>
                  <a:chExt cx="45719" cy="118871"/>
                </a:xfrm>
                <a:grpFill/>
              </p:grpSpPr>
              <p:sp>
                <p:nvSpPr>
                  <p:cNvPr id="679" name="Oval 678"/>
                  <p:cNvSpPr/>
                  <p:nvPr/>
                </p:nvSpPr>
                <p:spPr>
                  <a:xfrm>
                    <a:off x="3105833" y="1902345"/>
                    <a:ext cx="38609"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80" name="Straight Connector 679"/>
                  <p:cNvCxnSpPr>
                    <a:stCxn id="679" idx="4"/>
                  </p:cNvCxnSpPr>
                  <p:nvPr/>
                </p:nvCxnSpPr>
                <p:spPr>
                  <a:xfrm>
                    <a:off x="3129334" y="1946057"/>
                    <a:ext cx="1678" cy="63888"/>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76" name="Group 681"/>
                <p:cNvGrpSpPr>
                  <a:grpSpLocks/>
                </p:cNvGrpSpPr>
                <p:nvPr/>
              </p:nvGrpSpPr>
              <p:grpSpPr bwMode="auto">
                <a:xfrm>
                  <a:off x="3238500" y="1895475"/>
                  <a:ext cx="45719" cy="118871"/>
                  <a:chOff x="3098006" y="1902619"/>
                  <a:chExt cx="45719" cy="118871"/>
                </a:xfrm>
                <a:grpFill/>
              </p:grpSpPr>
              <p:sp>
                <p:nvSpPr>
                  <p:cNvPr id="677" name="Oval 676"/>
                  <p:cNvSpPr/>
                  <p:nvPr/>
                </p:nvSpPr>
                <p:spPr>
                  <a:xfrm>
                    <a:off x="3096780" y="1902345"/>
                    <a:ext cx="47003"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78" name="Straight Connector 677"/>
                  <p:cNvCxnSpPr>
                    <a:stCxn id="677" idx="4"/>
                  </p:cNvCxnSpPr>
                  <p:nvPr/>
                </p:nvCxnSpPr>
                <p:spPr>
                  <a:xfrm>
                    <a:off x="3121960" y="1946057"/>
                    <a:ext cx="0" cy="63888"/>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509" name="Group 702"/>
            <p:cNvGrpSpPr>
              <a:grpSpLocks/>
            </p:cNvGrpSpPr>
            <p:nvPr/>
          </p:nvGrpSpPr>
          <p:grpSpPr bwMode="auto">
            <a:xfrm>
              <a:off x="6203407" y="1869858"/>
              <a:ext cx="312419" cy="137921"/>
              <a:chOff x="3124200" y="1895475"/>
              <a:chExt cx="312419" cy="137921"/>
            </a:xfrm>
            <a:grpFill/>
          </p:grpSpPr>
          <p:grpSp>
            <p:nvGrpSpPr>
              <p:cNvPr id="645" name="Group 703"/>
              <p:cNvGrpSpPr>
                <a:grpSpLocks/>
              </p:cNvGrpSpPr>
              <p:nvPr/>
            </p:nvGrpSpPr>
            <p:grpSpPr bwMode="auto">
              <a:xfrm>
                <a:off x="3124200" y="1895475"/>
                <a:ext cx="160019" cy="128396"/>
                <a:chOff x="3124200" y="1895475"/>
                <a:chExt cx="160019" cy="128396"/>
              </a:xfrm>
              <a:grpFill/>
            </p:grpSpPr>
            <p:grpSp>
              <p:nvGrpSpPr>
                <p:cNvPr id="659" name="Group 717"/>
                <p:cNvGrpSpPr>
                  <a:grpSpLocks/>
                </p:cNvGrpSpPr>
                <p:nvPr/>
              </p:nvGrpSpPr>
              <p:grpSpPr bwMode="auto">
                <a:xfrm>
                  <a:off x="3124200" y="1905000"/>
                  <a:ext cx="45719" cy="118871"/>
                  <a:chOff x="3098006" y="1902619"/>
                  <a:chExt cx="45719" cy="118871"/>
                </a:xfrm>
                <a:grpFill/>
              </p:grpSpPr>
              <p:sp>
                <p:nvSpPr>
                  <p:cNvPr id="669" name="Oval 668"/>
                  <p:cNvSpPr/>
                  <p:nvPr/>
                </p:nvSpPr>
                <p:spPr>
                  <a:xfrm>
                    <a:off x="3097564" y="1903045"/>
                    <a:ext cx="45324"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70" name="Straight Connector 669"/>
                  <p:cNvCxnSpPr>
                    <a:stCxn id="669" idx="4"/>
                  </p:cNvCxnSpPr>
                  <p:nvPr/>
                </p:nvCxnSpPr>
                <p:spPr>
                  <a:xfrm>
                    <a:off x="3122743" y="1948438"/>
                    <a:ext cx="0"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60" name="Group 718"/>
                <p:cNvGrpSpPr>
                  <a:grpSpLocks/>
                </p:cNvGrpSpPr>
                <p:nvPr/>
              </p:nvGrpSpPr>
              <p:grpSpPr bwMode="auto">
                <a:xfrm>
                  <a:off x="3200400" y="1905000"/>
                  <a:ext cx="45719" cy="118871"/>
                  <a:chOff x="3098006" y="1902619"/>
                  <a:chExt cx="45719" cy="118871"/>
                </a:xfrm>
                <a:grpFill/>
              </p:grpSpPr>
              <p:sp>
                <p:nvSpPr>
                  <p:cNvPr id="667" name="Oval 666"/>
                  <p:cNvSpPr/>
                  <p:nvPr/>
                </p:nvSpPr>
                <p:spPr>
                  <a:xfrm>
                    <a:off x="3090189" y="1903045"/>
                    <a:ext cx="45325"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68" name="Straight Connector 667"/>
                  <p:cNvCxnSpPr>
                    <a:stCxn id="667" idx="4"/>
                  </p:cNvCxnSpPr>
                  <p:nvPr/>
                </p:nvCxnSpPr>
                <p:spPr>
                  <a:xfrm>
                    <a:off x="3113691" y="1948438"/>
                    <a:ext cx="0"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61" name="Group 719"/>
                <p:cNvGrpSpPr>
                  <a:grpSpLocks/>
                </p:cNvGrpSpPr>
                <p:nvPr/>
              </p:nvGrpSpPr>
              <p:grpSpPr bwMode="auto">
                <a:xfrm>
                  <a:off x="3162300" y="1895475"/>
                  <a:ext cx="45719" cy="118871"/>
                  <a:chOff x="3098006" y="1902619"/>
                  <a:chExt cx="45719" cy="118871"/>
                </a:xfrm>
                <a:grpFill/>
              </p:grpSpPr>
              <p:sp>
                <p:nvSpPr>
                  <p:cNvPr id="665" name="Oval 664"/>
                  <p:cNvSpPr/>
                  <p:nvPr/>
                </p:nvSpPr>
                <p:spPr>
                  <a:xfrm>
                    <a:off x="3098073" y="1902482"/>
                    <a:ext cx="45325"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66" name="Straight Connector 665"/>
                  <p:cNvCxnSpPr>
                    <a:stCxn id="665" idx="4"/>
                  </p:cNvCxnSpPr>
                  <p:nvPr/>
                </p:nvCxnSpPr>
                <p:spPr>
                  <a:xfrm>
                    <a:off x="3121574" y="1947876"/>
                    <a:ext cx="0"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62" name="Group 720"/>
                <p:cNvGrpSpPr>
                  <a:grpSpLocks/>
                </p:cNvGrpSpPr>
                <p:nvPr/>
              </p:nvGrpSpPr>
              <p:grpSpPr bwMode="auto">
                <a:xfrm>
                  <a:off x="3238500" y="1895475"/>
                  <a:ext cx="45719" cy="118871"/>
                  <a:chOff x="3098006" y="1902619"/>
                  <a:chExt cx="45719" cy="118871"/>
                </a:xfrm>
                <a:grpFill/>
              </p:grpSpPr>
              <p:sp>
                <p:nvSpPr>
                  <p:cNvPr id="663" name="Oval 662"/>
                  <p:cNvSpPr/>
                  <p:nvPr/>
                </p:nvSpPr>
                <p:spPr>
                  <a:xfrm>
                    <a:off x="3095735" y="1902482"/>
                    <a:ext cx="40288"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64" name="Straight Connector 663"/>
                  <p:cNvCxnSpPr>
                    <a:stCxn id="663" idx="4"/>
                  </p:cNvCxnSpPr>
                  <p:nvPr/>
                </p:nvCxnSpPr>
                <p:spPr>
                  <a:xfrm>
                    <a:off x="3120915" y="1947876"/>
                    <a:ext cx="0"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646" name="Group 704"/>
              <p:cNvGrpSpPr>
                <a:grpSpLocks/>
              </p:cNvGrpSpPr>
              <p:nvPr/>
            </p:nvGrpSpPr>
            <p:grpSpPr bwMode="auto">
              <a:xfrm>
                <a:off x="3276600" y="1905000"/>
                <a:ext cx="160019" cy="128396"/>
                <a:chOff x="3124200" y="1895475"/>
                <a:chExt cx="160019" cy="128396"/>
              </a:xfrm>
              <a:grpFill/>
            </p:grpSpPr>
            <p:grpSp>
              <p:nvGrpSpPr>
                <p:cNvPr id="647" name="Group 705"/>
                <p:cNvGrpSpPr>
                  <a:grpSpLocks/>
                </p:cNvGrpSpPr>
                <p:nvPr/>
              </p:nvGrpSpPr>
              <p:grpSpPr bwMode="auto">
                <a:xfrm>
                  <a:off x="3124200" y="1905000"/>
                  <a:ext cx="45719" cy="118871"/>
                  <a:chOff x="3098006" y="1902619"/>
                  <a:chExt cx="45719" cy="118871"/>
                </a:xfrm>
                <a:grpFill/>
              </p:grpSpPr>
              <p:sp>
                <p:nvSpPr>
                  <p:cNvPr id="657" name="Oval 656"/>
                  <p:cNvSpPr/>
                  <p:nvPr/>
                </p:nvSpPr>
                <p:spPr>
                  <a:xfrm>
                    <a:off x="3097924" y="1910332"/>
                    <a:ext cx="48682" cy="3866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58" name="Straight Connector 657"/>
                  <p:cNvCxnSpPr>
                    <a:stCxn id="657" idx="4"/>
                  </p:cNvCxnSpPr>
                  <p:nvPr/>
                </p:nvCxnSpPr>
                <p:spPr>
                  <a:xfrm>
                    <a:off x="3123104" y="1949001"/>
                    <a:ext cx="0"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48" name="Group 706"/>
                <p:cNvGrpSpPr>
                  <a:grpSpLocks/>
                </p:cNvGrpSpPr>
                <p:nvPr/>
              </p:nvGrpSpPr>
              <p:grpSpPr bwMode="auto">
                <a:xfrm>
                  <a:off x="3200400" y="1905000"/>
                  <a:ext cx="45719" cy="118871"/>
                  <a:chOff x="3098006" y="1902619"/>
                  <a:chExt cx="45719" cy="118871"/>
                </a:xfrm>
                <a:grpFill/>
              </p:grpSpPr>
              <p:sp>
                <p:nvSpPr>
                  <p:cNvPr id="655" name="Oval 654"/>
                  <p:cNvSpPr/>
                  <p:nvPr/>
                </p:nvSpPr>
                <p:spPr>
                  <a:xfrm>
                    <a:off x="3097265" y="1910332"/>
                    <a:ext cx="38609" cy="3866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56" name="Straight Connector 655"/>
                  <p:cNvCxnSpPr>
                    <a:stCxn id="655" idx="4"/>
                  </p:cNvCxnSpPr>
                  <p:nvPr/>
                </p:nvCxnSpPr>
                <p:spPr>
                  <a:xfrm>
                    <a:off x="3114051" y="1949001"/>
                    <a:ext cx="0"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49" name="Group 707"/>
                <p:cNvGrpSpPr>
                  <a:grpSpLocks/>
                </p:cNvGrpSpPr>
                <p:nvPr/>
              </p:nvGrpSpPr>
              <p:grpSpPr bwMode="auto">
                <a:xfrm>
                  <a:off x="3162300" y="1895475"/>
                  <a:ext cx="45719" cy="118871"/>
                  <a:chOff x="3098006" y="1902619"/>
                  <a:chExt cx="45719" cy="118871"/>
                </a:xfrm>
                <a:grpFill/>
              </p:grpSpPr>
              <p:sp>
                <p:nvSpPr>
                  <p:cNvPr id="653" name="Oval 652"/>
                  <p:cNvSpPr/>
                  <p:nvPr/>
                </p:nvSpPr>
                <p:spPr>
                  <a:xfrm>
                    <a:off x="3098433" y="1903045"/>
                    <a:ext cx="45324"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54" name="Straight Connector 653"/>
                  <p:cNvCxnSpPr>
                    <a:stCxn id="653" idx="4"/>
                  </p:cNvCxnSpPr>
                  <p:nvPr/>
                </p:nvCxnSpPr>
                <p:spPr>
                  <a:xfrm>
                    <a:off x="3121935" y="1948438"/>
                    <a:ext cx="0"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50" name="Group 708"/>
                <p:cNvGrpSpPr>
                  <a:grpSpLocks/>
                </p:cNvGrpSpPr>
                <p:nvPr/>
              </p:nvGrpSpPr>
              <p:grpSpPr bwMode="auto">
                <a:xfrm>
                  <a:off x="3238500" y="1895475"/>
                  <a:ext cx="45719" cy="118871"/>
                  <a:chOff x="3098006" y="1902619"/>
                  <a:chExt cx="45719" cy="118871"/>
                </a:xfrm>
                <a:grpFill/>
              </p:grpSpPr>
              <p:sp>
                <p:nvSpPr>
                  <p:cNvPr id="651" name="Oval 650"/>
                  <p:cNvSpPr/>
                  <p:nvPr/>
                </p:nvSpPr>
                <p:spPr>
                  <a:xfrm>
                    <a:off x="3096095" y="1903045"/>
                    <a:ext cx="47003"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52" name="Straight Connector 651"/>
                  <p:cNvCxnSpPr>
                    <a:stCxn id="651" idx="4"/>
                  </p:cNvCxnSpPr>
                  <p:nvPr/>
                </p:nvCxnSpPr>
                <p:spPr>
                  <a:xfrm>
                    <a:off x="3121275" y="1948438"/>
                    <a:ext cx="0"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510" name="Group 729"/>
            <p:cNvGrpSpPr>
              <a:grpSpLocks/>
            </p:cNvGrpSpPr>
            <p:nvPr/>
          </p:nvGrpSpPr>
          <p:grpSpPr bwMode="auto">
            <a:xfrm>
              <a:off x="6510588" y="1867477"/>
              <a:ext cx="312419" cy="137921"/>
              <a:chOff x="3124200" y="1895475"/>
              <a:chExt cx="312419" cy="137921"/>
            </a:xfrm>
            <a:grpFill/>
          </p:grpSpPr>
          <p:grpSp>
            <p:nvGrpSpPr>
              <p:cNvPr id="619" name="Group 730"/>
              <p:cNvGrpSpPr>
                <a:grpSpLocks/>
              </p:cNvGrpSpPr>
              <p:nvPr/>
            </p:nvGrpSpPr>
            <p:grpSpPr bwMode="auto">
              <a:xfrm>
                <a:off x="3124200" y="1895475"/>
                <a:ext cx="160019" cy="128396"/>
                <a:chOff x="3124200" y="1895475"/>
                <a:chExt cx="160019" cy="128396"/>
              </a:xfrm>
              <a:grpFill/>
            </p:grpSpPr>
            <p:grpSp>
              <p:nvGrpSpPr>
                <p:cNvPr id="633" name="Group 744"/>
                <p:cNvGrpSpPr>
                  <a:grpSpLocks/>
                </p:cNvGrpSpPr>
                <p:nvPr/>
              </p:nvGrpSpPr>
              <p:grpSpPr bwMode="auto">
                <a:xfrm>
                  <a:off x="3124200" y="1905000"/>
                  <a:ext cx="45719" cy="118871"/>
                  <a:chOff x="3098006" y="1902619"/>
                  <a:chExt cx="45719" cy="118871"/>
                </a:xfrm>
                <a:grpFill/>
              </p:grpSpPr>
              <p:sp>
                <p:nvSpPr>
                  <p:cNvPr id="643" name="Oval 642"/>
                  <p:cNvSpPr/>
                  <p:nvPr/>
                </p:nvSpPr>
                <p:spPr>
                  <a:xfrm>
                    <a:off x="3097580" y="1910469"/>
                    <a:ext cx="45325"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44" name="Straight Connector 643"/>
                  <p:cNvCxnSpPr>
                    <a:stCxn id="643" idx="4"/>
                  </p:cNvCxnSpPr>
                  <p:nvPr/>
                </p:nvCxnSpPr>
                <p:spPr>
                  <a:xfrm>
                    <a:off x="3121081" y="1947456"/>
                    <a:ext cx="0" cy="62207"/>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34" name="Group 745"/>
                <p:cNvGrpSpPr>
                  <a:grpSpLocks/>
                </p:cNvGrpSpPr>
                <p:nvPr/>
              </p:nvGrpSpPr>
              <p:grpSpPr bwMode="auto">
                <a:xfrm>
                  <a:off x="3200400" y="1905000"/>
                  <a:ext cx="45719" cy="118871"/>
                  <a:chOff x="3098006" y="1902619"/>
                  <a:chExt cx="45719" cy="118871"/>
                </a:xfrm>
                <a:grpFill/>
              </p:grpSpPr>
              <p:sp>
                <p:nvSpPr>
                  <p:cNvPr id="641" name="Oval 640"/>
                  <p:cNvSpPr/>
                  <p:nvPr/>
                </p:nvSpPr>
                <p:spPr>
                  <a:xfrm>
                    <a:off x="3090206" y="1910469"/>
                    <a:ext cx="45324"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42" name="Straight Connector 641"/>
                  <p:cNvCxnSpPr>
                    <a:stCxn id="641" idx="4"/>
                  </p:cNvCxnSpPr>
                  <p:nvPr/>
                </p:nvCxnSpPr>
                <p:spPr>
                  <a:xfrm>
                    <a:off x="3113708" y="1947456"/>
                    <a:ext cx="0" cy="62207"/>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35" name="Group 746"/>
                <p:cNvGrpSpPr>
                  <a:grpSpLocks/>
                </p:cNvGrpSpPr>
                <p:nvPr/>
              </p:nvGrpSpPr>
              <p:grpSpPr bwMode="auto">
                <a:xfrm>
                  <a:off x="3162300" y="1895475"/>
                  <a:ext cx="45719" cy="118871"/>
                  <a:chOff x="3098006" y="1902619"/>
                  <a:chExt cx="45719" cy="118871"/>
                </a:xfrm>
                <a:grpFill/>
              </p:grpSpPr>
              <p:sp>
                <p:nvSpPr>
                  <p:cNvPr id="639" name="Oval 638"/>
                  <p:cNvSpPr/>
                  <p:nvPr/>
                </p:nvSpPr>
                <p:spPr>
                  <a:xfrm>
                    <a:off x="3098090" y="1903181"/>
                    <a:ext cx="45324"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40" name="Straight Connector 639"/>
                  <p:cNvCxnSpPr>
                    <a:stCxn id="639" idx="4"/>
                  </p:cNvCxnSpPr>
                  <p:nvPr/>
                </p:nvCxnSpPr>
                <p:spPr>
                  <a:xfrm>
                    <a:off x="3121591" y="1946894"/>
                    <a:ext cx="0" cy="62207"/>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36" name="Group 747"/>
                <p:cNvGrpSpPr>
                  <a:grpSpLocks/>
                </p:cNvGrpSpPr>
                <p:nvPr/>
              </p:nvGrpSpPr>
              <p:grpSpPr bwMode="auto">
                <a:xfrm>
                  <a:off x="3238500" y="1895475"/>
                  <a:ext cx="45719" cy="118871"/>
                  <a:chOff x="3098006" y="1902619"/>
                  <a:chExt cx="45719" cy="118871"/>
                </a:xfrm>
                <a:grpFill/>
              </p:grpSpPr>
              <p:sp>
                <p:nvSpPr>
                  <p:cNvPr id="637" name="Oval 636"/>
                  <p:cNvSpPr/>
                  <p:nvPr/>
                </p:nvSpPr>
                <p:spPr>
                  <a:xfrm>
                    <a:off x="3097430" y="1903181"/>
                    <a:ext cx="38610"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38" name="Straight Connector 637"/>
                  <p:cNvCxnSpPr>
                    <a:stCxn id="637" idx="4"/>
                  </p:cNvCxnSpPr>
                  <p:nvPr/>
                </p:nvCxnSpPr>
                <p:spPr>
                  <a:xfrm>
                    <a:off x="3120931" y="1946894"/>
                    <a:ext cx="0" cy="62207"/>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620" name="Group 731"/>
              <p:cNvGrpSpPr>
                <a:grpSpLocks/>
              </p:cNvGrpSpPr>
              <p:nvPr/>
            </p:nvGrpSpPr>
            <p:grpSpPr bwMode="auto">
              <a:xfrm>
                <a:off x="3276600" y="1905000"/>
                <a:ext cx="160019" cy="128396"/>
                <a:chOff x="3124200" y="1895475"/>
                <a:chExt cx="160019" cy="128396"/>
              </a:xfrm>
              <a:grpFill/>
            </p:grpSpPr>
            <p:grpSp>
              <p:nvGrpSpPr>
                <p:cNvPr id="621" name="Group 732"/>
                <p:cNvGrpSpPr>
                  <a:grpSpLocks/>
                </p:cNvGrpSpPr>
                <p:nvPr/>
              </p:nvGrpSpPr>
              <p:grpSpPr bwMode="auto">
                <a:xfrm>
                  <a:off x="3124200" y="1905000"/>
                  <a:ext cx="45719" cy="118871"/>
                  <a:chOff x="3098006" y="1902619"/>
                  <a:chExt cx="45719" cy="118871"/>
                </a:xfrm>
                <a:grpFill/>
              </p:grpSpPr>
              <p:sp>
                <p:nvSpPr>
                  <p:cNvPr id="631" name="Oval 630"/>
                  <p:cNvSpPr/>
                  <p:nvPr/>
                </p:nvSpPr>
                <p:spPr>
                  <a:xfrm>
                    <a:off x="3097940" y="1911031"/>
                    <a:ext cx="45324"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32" name="Straight Connector 631"/>
                  <p:cNvCxnSpPr>
                    <a:stCxn id="631" idx="4"/>
                  </p:cNvCxnSpPr>
                  <p:nvPr/>
                </p:nvCxnSpPr>
                <p:spPr>
                  <a:xfrm>
                    <a:off x="3121442" y="1948019"/>
                    <a:ext cx="0" cy="62207"/>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22" name="Group 733"/>
                <p:cNvGrpSpPr>
                  <a:grpSpLocks/>
                </p:cNvGrpSpPr>
                <p:nvPr/>
              </p:nvGrpSpPr>
              <p:grpSpPr bwMode="auto">
                <a:xfrm>
                  <a:off x="3200400" y="1905000"/>
                  <a:ext cx="45719" cy="118871"/>
                  <a:chOff x="3098006" y="1902619"/>
                  <a:chExt cx="45719" cy="118871"/>
                </a:xfrm>
                <a:grpFill/>
              </p:grpSpPr>
              <p:sp>
                <p:nvSpPr>
                  <p:cNvPr id="629" name="Oval 628"/>
                  <p:cNvSpPr/>
                  <p:nvPr/>
                </p:nvSpPr>
                <p:spPr>
                  <a:xfrm>
                    <a:off x="3097281" y="1911031"/>
                    <a:ext cx="38610"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30" name="Straight Connector 629"/>
                  <p:cNvCxnSpPr>
                    <a:stCxn id="629" idx="4"/>
                  </p:cNvCxnSpPr>
                  <p:nvPr/>
                </p:nvCxnSpPr>
                <p:spPr>
                  <a:xfrm>
                    <a:off x="3114067" y="1948019"/>
                    <a:ext cx="0" cy="62207"/>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23" name="Group 734"/>
                <p:cNvGrpSpPr>
                  <a:grpSpLocks/>
                </p:cNvGrpSpPr>
                <p:nvPr/>
              </p:nvGrpSpPr>
              <p:grpSpPr bwMode="auto">
                <a:xfrm>
                  <a:off x="3162300" y="1895475"/>
                  <a:ext cx="45719" cy="118871"/>
                  <a:chOff x="3098006" y="1902619"/>
                  <a:chExt cx="45719" cy="118871"/>
                </a:xfrm>
                <a:grpFill/>
              </p:grpSpPr>
              <p:sp>
                <p:nvSpPr>
                  <p:cNvPr id="627" name="Oval 626"/>
                  <p:cNvSpPr/>
                  <p:nvPr/>
                </p:nvSpPr>
                <p:spPr>
                  <a:xfrm>
                    <a:off x="3098449" y="1910469"/>
                    <a:ext cx="45325"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28" name="Straight Connector 627"/>
                  <p:cNvCxnSpPr>
                    <a:stCxn id="627" idx="4"/>
                  </p:cNvCxnSpPr>
                  <p:nvPr/>
                </p:nvCxnSpPr>
                <p:spPr>
                  <a:xfrm>
                    <a:off x="3121950" y="1947456"/>
                    <a:ext cx="0" cy="62207"/>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24" name="Group 735"/>
                <p:cNvGrpSpPr>
                  <a:grpSpLocks/>
                </p:cNvGrpSpPr>
                <p:nvPr/>
              </p:nvGrpSpPr>
              <p:grpSpPr bwMode="auto">
                <a:xfrm>
                  <a:off x="3238500" y="1895475"/>
                  <a:ext cx="45719" cy="118871"/>
                  <a:chOff x="3098006" y="1902619"/>
                  <a:chExt cx="45719" cy="118871"/>
                </a:xfrm>
                <a:grpFill/>
              </p:grpSpPr>
              <p:sp>
                <p:nvSpPr>
                  <p:cNvPr id="625" name="Oval 624"/>
                  <p:cNvSpPr/>
                  <p:nvPr/>
                </p:nvSpPr>
                <p:spPr>
                  <a:xfrm>
                    <a:off x="3097790" y="1910469"/>
                    <a:ext cx="45324"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26" name="Straight Connector 625"/>
                  <p:cNvCxnSpPr>
                    <a:stCxn id="625" idx="4"/>
                  </p:cNvCxnSpPr>
                  <p:nvPr/>
                </p:nvCxnSpPr>
                <p:spPr>
                  <a:xfrm>
                    <a:off x="3121292" y="1947456"/>
                    <a:ext cx="0" cy="62207"/>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511" name="Group 756"/>
            <p:cNvGrpSpPr>
              <a:grpSpLocks/>
            </p:cNvGrpSpPr>
            <p:nvPr/>
          </p:nvGrpSpPr>
          <p:grpSpPr bwMode="auto">
            <a:xfrm>
              <a:off x="6824914" y="1865095"/>
              <a:ext cx="312419" cy="137921"/>
              <a:chOff x="3124200" y="1895475"/>
              <a:chExt cx="312419" cy="137921"/>
            </a:xfrm>
            <a:grpFill/>
          </p:grpSpPr>
          <p:grpSp>
            <p:nvGrpSpPr>
              <p:cNvPr id="593" name="Group 757"/>
              <p:cNvGrpSpPr>
                <a:grpSpLocks/>
              </p:cNvGrpSpPr>
              <p:nvPr/>
            </p:nvGrpSpPr>
            <p:grpSpPr bwMode="auto">
              <a:xfrm>
                <a:off x="3124200" y="1895475"/>
                <a:ext cx="160019" cy="128396"/>
                <a:chOff x="3124200" y="1895475"/>
                <a:chExt cx="160019" cy="128396"/>
              </a:xfrm>
              <a:grpFill/>
            </p:grpSpPr>
            <p:grpSp>
              <p:nvGrpSpPr>
                <p:cNvPr id="607" name="Group 771"/>
                <p:cNvGrpSpPr>
                  <a:grpSpLocks/>
                </p:cNvGrpSpPr>
                <p:nvPr/>
              </p:nvGrpSpPr>
              <p:grpSpPr bwMode="auto">
                <a:xfrm>
                  <a:off x="3124200" y="1905000"/>
                  <a:ext cx="45719" cy="118871"/>
                  <a:chOff x="3098006" y="1902619"/>
                  <a:chExt cx="45719" cy="118871"/>
                </a:xfrm>
                <a:grpFill/>
              </p:grpSpPr>
              <p:sp>
                <p:nvSpPr>
                  <p:cNvPr id="617" name="Oval 616"/>
                  <p:cNvSpPr/>
                  <p:nvPr/>
                </p:nvSpPr>
                <p:spPr>
                  <a:xfrm>
                    <a:off x="3098845" y="1902763"/>
                    <a:ext cx="45325"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18" name="Straight Connector 617"/>
                  <p:cNvCxnSpPr>
                    <a:stCxn id="617" idx="4"/>
                  </p:cNvCxnSpPr>
                  <p:nvPr/>
                </p:nvCxnSpPr>
                <p:spPr>
                  <a:xfrm>
                    <a:off x="3122346" y="1948158"/>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08" name="Group 772"/>
                <p:cNvGrpSpPr>
                  <a:grpSpLocks/>
                </p:cNvGrpSpPr>
                <p:nvPr/>
              </p:nvGrpSpPr>
              <p:grpSpPr bwMode="auto">
                <a:xfrm>
                  <a:off x="3200400" y="1905000"/>
                  <a:ext cx="45719" cy="118871"/>
                  <a:chOff x="3098006" y="1902619"/>
                  <a:chExt cx="45719" cy="118871"/>
                </a:xfrm>
                <a:grpFill/>
              </p:grpSpPr>
              <p:sp>
                <p:nvSpPr>
                  <p:cNvPr id="615" name="Oval 614"/>
                  <p:cNvSpPr/>
                  <p:nvPr/>
                </p:nvSpPr>
                <p:spPr>
                  <a:xfrm>
                    <a:off x="3098186" y="1902763"/>
                    <a:ext cx="45324"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16" name="Straight Connector 615"/>
                  <p:cNvCxnSpPr>
                    <a:stCxn id="615" idx="4"/>
                  </p:cNvCxnSpPr>
                  <p:nvPr/>
                </p:nvCxnSpPr>
                <p:spPr>
                  <a:xfrm>
                    <a:off x="3121687" y="1948158"/>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09" name="Group 773"/>
                <p:cNvGrpSpPr>
                  <a:grpSpLocks/>
                </p:cNvGrpSpPr>
                <p:nvPr/>
              </p:nvGrpSpPr>
              <p:grpSpPr bwMode="auto">
                <a:xfrm>
                  <a:off x="3162300" y="1895475"/>
                  <a:ext cx="45719" cy="118871"/>
                  <a:chOff x="3098006" y="1902619"/>
                  <a:chExt cx="45719" cy="118871"/>
                </a:xfrm>
                <a:grpFill/>
              </p:grpSpPr>
              <p:sp>
                <p:nvSpPr>
                  <p:cNvPr id="613" name="Oval 612"/>
                  <p:cNvSpPr/>
                  <p:nvPr/>
                </p:nvSpPr>
                <p:spPr>
                  <a:xfrm>
                    <a:off x="3106069" y="1902201"/>
                    <a:ext cx="45324" cy="42032"/>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14" name="Straight Connector 613"/>
                  <p:cNvCxnSpPr>
                    <a:stCxn id="613" idx="4"/>
                  </p:cNvCxnSpPr>
                  <p:nvPr/>
                </p:nvCxnSpPr>
                <p:spPr>
                  <a:xfrm>
                    <a:off x="3129570" y="1944233"/>
                    <a:ext cx="0" cy="68931"/>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10" name="Group 774"/>
                <p:cNvGrpSpPr>
                  <a:grpSpLocks/>
                </p:cNvGrpSpPr>
                <p:nvPr/>
              </p:nvGrpSpPr>
              <p:grpSpPr bwMode="auto">
                <a:xfrm>
                  <a:off x="3238500" y="1895475"/>
                  <a:ext cx="45719" cy="118871"/>
                  <a:chOff x="3098006" y="1902619"/>
                  <a:chExt cx="45719" cy="118871"/>
                </a:xfrm>
                <a:grpFill/>
              </p:grpSpPr>
              <p:sp>
                <p:nvSpPr>
                  <p:cNvPr id="611" name="Oval 610"/>
                  <p:cNvSpPr/>
                  <p:nvPr/>
                </p:nvSpPr>
                <p:spPr>
                  <a:xfrm>
                    <a:off x="3098694" y="1902201"/>
                    <a:ext cx="45325" cy="42032"/>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12" name="Straight Connector 611"/>
                  <p:cNvCxnSpPr>
                    <a:stCxn id="611" idx="4"/>
                  </p:cNvCxnSpPr>
                  <p:nvPr/>
                </p:nvCxnSpPr>
                <p:spPr>
                  <a:xfrm>
                    <a:off x="3122196" y="1944233"/>
                    <a:ext cx="0" cy="68931"/>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594" name="Group 758"/>
              <p:cNvGrpSpPr>
                <a:grpSpLocks/>
              </p:cNvGrpSpPr>
              <p:nvPr/>
            </p:nvGrpSpPr>
            <p:grpSpPr bwMode="auto">
              <a:xfrm>
                <a:off x="3276600" y="1905000"/>
                <a:ext cx="160019" cy="128396"/>
                <a:chOff x="3124200" y="1895475"/>
                <a:chExt cx="160019" cy="128396"/>
              </a:xfrm>
              <a:grpFill/>
            </p:grpSpPr>
            <p:grpSp>
              <p:nvGrpSpPr>
                <p:cNvPr id="595" name="Group 759"/>
                <p:cNvGrpSpPr>
                  <a:grpSpLocks/>
                </p:cNvGrpSpPr>
                <p:nvPr/>
              </p:nvGrpSpPr>
              <p:grpSpPr bwMode="auto">
                <a:xfrm>
                  <a:off x="3124200" y="1905000"/>
                  <a:ext cx="45719" cy="118871"/>
                  <a:chOff x="3098006" y="1902619"/>
                  <a:chExt cx="45719" cy="118871"/>
                </a:xfrm>
                <a:grpFill/>
              </p:grpSpPr>
              <p:sp>
                <p:nvSpPr>
                  <p:cNvPr id="605" name="Oval 604"/>
                  <p:cNvSpPr/>
                  <p:nvPr/>
                </p:nvSpPr>
                <p:spPr>
                  <a:xfrm>
                    <a:off x="3105920" y="1903325"/>
                    <a:ext cx="38609"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06" name="Straight Connector 605"/>
                  <p:cNvCxnSpPr>
                    <a:stCxn id="605" idx="4"/>
                  </p:cNvCxnSpPr>
                  <p:nvPr/>
                </p:nvCxnSpPr>
                <p:spPr>
                  <a:xfrm>
                    <a:off x="3129421" y="1948720"/>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596" name="Group 760"/>
                <p:cNvGrpSpPr>
                  <a:grpSpLocks/>
                </p:cNvGrpSpPr>
                <p:nvPr/>
              </p:nvGrpSpPr>
              <p:grpSpPr bwMode="auto">
                <a:xfrm>
                  <a:off x="3200400" y="1905000"/>
                  <a:ext cx="45719" cy="118871"/>
                  <a:chOff x="3098006" y="1902619"/>
                  <a:chExt cx="45719" cy="118871"/>
                </a:xfrm>
                <a:grpFill/>
              </p:grpSpPr>
              <p:sp>
                <p:nvSpPr>
                  <p:cNvPr id="603" name="Oval 602"/>
                  <p:cNvSpPr/>
                  <p:nvPr/>
                </p:nvSpPr>
                <p:spPr>
                  <a:xfrm>
                    <a:off x="3098545" y="1903325"/>
                    <a:ext cx="45325"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04" name="Straight Connector 603"/>
                  <p:cNvCxnSpPr>
                    <a:stCxn id="603" idx="4"/>
                  </p:cNvCxnSpPr>
                  <p:nvPr/>
                </p:nvCxnSpPr>
                <p:spPr>
                  <a:xfrm>
                    <a:off x="3122047" y="1948720"/>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597" name="Group 761"/>
                <p:cNvGrpSpPr>
                  <a:grpSpLocks/>
                </p:cNvGrpSpPr>
                <p:nvPr/>
              </p:nvGrpSpPr>
              <p:grpSpPr bwMode="auto">
                <a:xfrm>
                  <a:off x="3162300" y="1895475"/>
                  <a:ext cx="45719" cy="118871"/>
                  <a:chOff x="3098006" y="1902619"/>
                  <a:chExt cx="45719" cy="118871"/>
                </a:xfrm>
                <a:grpFill/>
              </p:grpSpPr>
              <p:sp>
                <p:nvSpPr>
                  <p:cNvPr id="601" name="Oval 600"/>
                  <p:cNvSpPr/>
                  <p:nvPr/>
                </p:nvSpPr>
                <p:spPr>
                  <a:xfrm>
                    <a:off x="3106428" y="1902763"/>
                    <a:ext cx="45325"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02" name="Straight Connector 601"/>
                  <p:cNvCxnSpPr>
                    <a:stCxn id="601" idx="4"/>
                  </p:cNvCxnSpPr>
                  <p:nvPr/>
                </p:nvCxnSpPr>
                <p:spPr>
                  <a:xfrm>
                    <a:off x="3129930" y="1948158"/>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598" name="Group 762"/>
                <p:cNvGrpSpPr>
                  <a:grpSpLocks/>
                </p:cNvGrpSpPr>
                <p:nvPr/>
              </p:nvGrpSpPr>
              <p:grpSpPr bwMode="auto">
                <a:xfrm>
                  <a:off x="3238500" y="1895475"/>
                  <a:ext cx="45719" cy="118871"/>
                  <a:chOff x="3098006" y="1902619"/>
                  <a:chExt cx="45719" cy="118871"/>
                </a:xfrm>
                <a:grpFill/>
              </p:grpSpPr>
              <p:sp>
                <p:nvSpPr>
                  <p:cNvPr id="599" name="Oval 598"/>
                  <p:cNvSpPr/>
                  <p:nvPr/>
                </p:nvSpPr>
                <p:spPr>
                  <a:xfrm>
                    <a:off x="3105770" y="1902763"/>
                    <a:ext cx="38609"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600" name="Straight Connector 599"/>
                  <p:cNvCxnSpPr>
                    <a:stCxn id="599" idx="4"/>
                  </p:cNvCxnSpPr>
                  <p:nvPr/>
                </p:nvCxnSpPr>
                <p:spPr>
                  <a:xfrm>
                    <a:off x="3122556" y="1948158"/>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512" name="Group 783"/>
            <p:cNvGrpSpPr>
              <a:grpSpLocks/>
            </p:cNvGrpSpPr>
            <p:nvPr/>
          </p:nvGrpSpPr>
          <p:grpSpPr bwMode="auto">
            <a:xfrm>
              <a:off x="7132095" y="1862714"/>
              <a:ext cx="312419" cy="137921"/>
              <a:chOff x="3124200" y="1895475"/>
              <a:chExt cx="312419" cy="137921"/>
            </a:xfrm>
            <a:grpFill/>
          </p:grpSpPr>
          <p:grpSp>
            <p:nvGrpSpPr>
              <p:cNvPr id="567" name="Group 784"/>
              <p:cNvGrpSpPr>
                <a:grpSpLocks/>
              </p:cNvGrpSpPr>
              <p:nvPr/>
            </p:nvGrpSpPr>
            <p:grpSpPr bwMode="auto">
              <a:xfrm>
                <a:off x="3124200" y="1895475"/>
                <a:ext cx="160019" cy="128396"/>
                <a:chOff x="3124200" y="1895475"/>
                <a:chExt cx="160019" cy="128396"/>
              </a:xfrm>
              <a:grpFill/>
            </p:grpSpPr>
            <p:grpSp>
              <p:nvGrpSpPr>
                <p:cNvPr id="581" name="Group 798"/>
                <p:cNvGrpSpPr>
                  <a:grpSpLocks/>
                </p:cNvGrpSpPr>
                <p:nvPr/>
              </p:nvGrpSpPr>
              <p:grpSpPr bwMode="auto">
                <a:xfrm>
                  <a:off x="3124200" y="1905000"/>
                  <a:ext cx="45719" cy="118871"/>
                  <a:chOff x="3098006" y="1902619"/>
                  <a:chExt cx="45719" cy="118871"/>
                </a:xfrm>
                <a:grpFill/>
              </p:grpSpPr>
              <p:sp>
                <p:nvSpPr>
                  <p:cNvPr id="591" name="Oval 590"/>
                  <p:cNvSpPr/>
                  <p:nvPr/>
                </p:nvSpPr>
                <p:spPr>
                  <a:xfrm>
                    <a:off x="3097182" y="1903464"/>
                    <a:ext cx="40288"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592" name="Straight Connector 591"/>
                  <p:cNvCxnSpPr>
                    <a:stCxn id="591" idx="4"/>
                  </p:cNvCxnSpPr>
                  <p:nvPr/>
                </p:nvCxnSpPr>
                <p:spPr>
                  <a:xfrm>
                    <a:off x="3113969" y="1947177"/>
                    <a:ext cx="0"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582" name="Group 799"/>
                <p:cNvGrpSpPr>
                  <a:grpSpLocks/>
                </p:cNvGrpSpPr>
                <p:nvPr/>
              </p:nvGrpSpPr>
              <p:grpSpPr bwMode="auto">
                <a:xfrm>
                  <a:off x="3200400" y="1905000"/>
                  <a:ext cx="45719" cy="118871"/>
                  <a:chOff x="3098006" y="1902619"/>
                  <a:chExt cx="45719" cy="118871"/>
                </a:xfrm>
                <a:grpFill/>
              </p:grpSpPr>
              <p:sp>
                <p:nvSpPr>
                  <p:cNvPr id="589" name="Oval 588"/>
                  <p:cNvSpPr/>
                  <p:nvPr/>
                </p:nvSpPr>
                <p:spPr>
                  <a:xfrm>
                    <a:off x="3098202" y="1903464"/>
                    <a:ext cx="45325"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590" name="Straight Connector 589"/>
                  <p:cNvCxnSpPr>
                    <a:stCxn id="589" idx="4"/>
                  </p:cNvCxnSpPr>
                  <p:nvPr/>
                </p:nvCxnSpPr>
                <p:spPr>
                  <a:xfrm>
                    <a:off x="3120025" y="1947177"/>
                    <a:ext cx="1678"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583" name="Group 800"/>
                <p:cNvGrpSpPr>
                  <a:grpSpLocks/>
                </p:cNvGrpSpPr>
                <p:nvPr/>
              </p:nvGrpSpPr>
              <p:grpSpPr bwMode="auto">
                <a:xfrm>
                  <a:off x="3162300" y="1895475"/>
                  <a:ext cx="45719" cy="118871"/>
                  <a:chOff x="3098006" y="1902619"/>
                  <a:chExt cx="45719" cy="118871"/>
                </a:xfrm>
                <a:grpFill/>
              </p:grpSpPr>
              <p:sp>
                <p:nvSpPr>
                  <p:cNvPr id="587" name="Oval 586"/>
                  <p:cNvSpPr/>
                  <p:nvPr/>
                </p:nvSpPr>
                <p:spPr>
                  <a:xfrm>
                    <a:off x="3097692" y="1902902"/>
                    <a:ext cx="45324"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588" name="Straight Connector 587"/>
                  <p:cNvCxnSpPr>
                    <a:stCxn id="587" idx="4"/>
                  </p:cNvCxnSpPr>
                  <p:nvPr/>
                </p:nvCxnSpPr>
                <p:spPr>
                  <a:xfrm>
                    <a:off x="3119514" y="1946614"/>
                    <a:ext cx="1679" cy="6725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584" name="Group 801"/>
                <p:cNvGrpSpPr>
                  <a:grpSpLocks/>
                </p:cNvGrpSpPr>
                <p:nvPr/>
              </p:nvGrpSpPr>
              <p:grpSpPr bwMode="auto">
                <a:xfrm>
                  <a:off x="3238500" y="1895475"/>
                  <a:ext cx="45719" cy="118871"/>
                  <a:chOff x="3098006" y="1902619"/>
                  <a:chExt cx="45719" cy="118871"/>
                </a:xfrm>
                <a:grpFill/>
              </p:grpSpPr>
              <p:sp>
                <p:nvSpPr>
                  <p:cNvPr id="585" name="Oval 584"/>
                  <p:cNvSpPr/>
                  <p:nvPr/>
                </p:nvSpPr>
                <p:spPr>
                  <a:xfrm>
                    <a:off x="3095354" y="1902902"/>
                    <a:ext cx="48681"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586" name="Straight Connector 585"/>
                  <p:cNvCxnSpPr>
                    <a:stCxn id="585" idx="4"/>
                  </p:cNvCxnSpPr>
                  <p:nvPr/>
                </p:nvCxnSpPr>
                <p:spPr>
                  <a:xfrm>
                    <a:off x="3120533" y="1946614"/>
                    <a:ext cx="0" cy="6725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568" name="Group 785"/>
              <p:cNvGrpSpPr>
                <a:grpSpLocks/>
              </p:cNvGrpSpPr>
              <p:nvPr/>
            </p:nvGrpSpPr>
            <p:grpSpPr bwMode="auto">
              <a:xfrm>
                <a:off x="3276600" y="1905000"/>
                <a:ext cx="160019" cy="128396"/>
                <a:chOff x="3124200" y="1895475"/>
                <a:chExt cx="160019" cy="128396"/>
              </a:xfrm>
              <a:grpFill/>
            </p:grpSpPr>
            <p:grpSp>
              <p:nvGrpSpPr>
                <p:cNvPr id="569" name="Group 786"/>
                <p:cNvGrpSpPr>
                  <a:grpSpLocks/>
                </p:cNvGrpSpPr>
                <p:nvPr/>
              </p:nvGrpSpPr>
              <p:grpSpPr bwMode="auto">
                <a:xfrm>
                  <a:off x="3124200" y="1905000"/>
                  <a:ext cx="45719" cy="118871"/>
                  <a:chOff x="3098006" y="1902619"/>
                  <a:chExt cx="45719" cy="118871"/>
                </a:xfrm>
                <a:grpFill/>
              </p:grpSpPr>
              <p:sp>
                <p:nvSpPr>
                  <p:cNvPr id="579" name="Oval 578"/>
                  <p:cNvSpPr/>
                  <p:nvPr/>
                </p:nvSpPr>
                <p:spPr>
                  <a:xfrm>
                    <a:off x="3097543" y="1910752"/>
                    <a:ext cx="43645"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580" name="Straight Connector 579"/>
                  <p:cNvCxnSpPr>
                    <a:stCxn id="579" idx="4"/>
                  </p:cNvCxnSpPr>
                  <p:nvPr/>
                </p:nvCxnSpPr>
                <p:spPr>
                  <a:xfrm>
                    <a:off x="3121044" y="1954464"/>
                    <a:ext cx="0" cy="63888"/>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570" name="Group 787"/>
                <p:cNvGrpSpPr>
                  <a:grpSpLocks/>
                </p:cNvGrpSpPr>
                <p:nvPr/>
              </p:nvGrpSpPr>
              <p:grpSpPr bwMode="auto">
                <a:xfrm>
                  <a:off x="3200400" y="1905000"/>
                  <a:ext cx="45719" cy="118871"/>
                  <a:chOff x="3098006" y="1902619"/>
                  <a:chExt cx="45719" cy="118871"/>
                </a:xfrm>
                <a:grpFill/>
              </p:grpSpPr>
              <p:sp>
                <p:nvSpPr>
                  <p:cNvPr id="577" name="Oval 576"/>
                  <p:cNvSpPr/>
                  <p:nvPr/>
                </p:nvSpPr>
                <p:spPr>
                  <a:xfrm>
                    <a:off x="3098562" y="1910752"/>
                    <a:ext cx="45324"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578" name="Straight Connector 577"/>
                  <p:cNvCxnSpPr>
                    <a:stCxn id="577" idx="4"/>
                  </p:cNvCxnSpPr>
                  <p:nvPr/>
                </p:nvCxnSpPr>
                <p:spPr>
                  <a:xfrm>
                    <a:off x="3120384" y="1954464"/>
                    <a:ext cx="1679" cy="63888"/>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571" name="Group 788"/>
                <p:cNvGrpSpPr>
                  <a:grpSpLocks/>
                </p:cNvGrpSpPr>
                <p:nvPr/>
              </p:nvGrpSpPr>
              <p:grpSpPr bwMode="auto">
                <a:xfrm>
                  <a:off x="3162300" y="1895475"/>
                  <a:ext cx="45719" cy="118871"/>
                  <a:chOff x="3098006" y="1902619"/>
                  <a:chExt cx="45719" cy="118871"/>
                </a:xfrm>
                <a:grpFill/>
              </p:grpSpPr>
              <p:sp>
                <p:nvSpPr>
                  <p:cNvPr id="575" name="Oval 574"/>
                  <p:cNvSpPr/>
                  <p:nvPr/>
                </p:nvSpPr>
                <p:spPr>
                  <a:xfrm>
                    <a:off x="3098051" y="1903464"/>
                    <a:ext cx="45325"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576" name="Straight Connector 575"/>
                  <p:cNvCxnSpPr>
                    <a:stCxn id="575" idx="4"/>
                  </p:cNvCxnSpPr>
                  <p:nvPr/>
                </p:nvCxnSpPr>
                <p:spPr>
                  <a:xfrm>
                    <a:off x="3119875" y="1947177"/>
                    <a:ext cx="1678"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572" name="Group 789"/>
                <p:cNvGrpSpPr>
                  <a:grpSpLocks/>
                </p:cNvGrpSpPr>
                <p:nvPr/>
              </p:nvGrpSpPr>
              <p:grpSpPr bwMode="auto">
                <a:xfrm>
                  <a:off x="3238500" y="1895475"/>
                  <a:ext cx="45719" cy="118871"/>
                  <a:chOff x="3098006" y="1902619"/>
                  <a:chExt cx="45719" cy="118871"/>
                </a:xfrm>
                <a:grpFill/>
              </p:grpSpPr>
              <p:sp>
                <p:nvSpPr>
                  <p:cNvPr id="573" name="Oval 572"/>
                  <p:cNvSpPr/>
                  <p:nvPr/>
                </p:nvSpPr>
                <p:spPr>
                  <a:xfrm>
                    <a:off x="3102428" y="1903464"/>
                    <a:ext cx="41967"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574" name="Straight Connector 573"/>
                  <p:cNvCxnSpPr>
                    <a:stCxn id="573" idx="4"/>
                  </p:cNvCxnSpPr>
                  <p:nvPr/>
                </p:nvCxnSpPr>
                <p:spPr>
                  <a:xfrm>
                    <a:off x="3124251" y="1947177"/>
                    <a:ext cx="0"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513" name="Group 810"/>
            <p:cNvGrpSpPr>
              <a:grpSpLocks/>
            </p:cNvGrpSpPr>
            <p:nvPr/>
          </p:nvGrpSpPr>
          <p:grpSpPr bwMode="auto">
            <a:xfrm>
              <a:off x="7441657" y="1860333"/>
              <a:ext cx="312419" cy="137921"/>
              <a:chOff x="3124200" y="1895475"/>
              <a:chExt cx="312419" cy="137921"/>
            </a:xfrm>
            <a:grpFill/>
          </p:grpSpPr>
          <p:grpSp>
            <p:nvGrpSpPr>
              <p:cNvPr id="541" name="Group 811"/>
              <p:cNvGrpSpPr>
                <a:grpSpLocks/>
              </p:cNvGrpSpPr>
              <p:nvPr/>
            </p:nvGrpSpPr>
            <p:grpSpPr bwMode="auto">
              <a:xfrm>
                <a:off x="3124200" y="1895475"/>
                <a:ext cx="160019" cy="128396"/>
                <a:chOff x="3124200" y="1895475"/>
                <a:chExt cx="160019" cy="128396"/>
              </a:xfrm>
              <a:grpFill/>
            </p:grpSpPr>
            <p:grpSp>
              <p:nvGrpSpPr>
                <p:cNvPr id="555" name="Group 825"/>
                <p:cNvGrpSpPr>
                  <a:grpSpLocks/>
                </p:cNvGrpSpPr>
                <p:nvPr/>
              </p:nvGrpSpPr>
              <p:grpSpPr bwMode="auto">
                <a:xfrm>
                  <a:off x="3124200" y="1905000"/>
                  <a:ext cx="45719" cy="118871"/>
                  <a:chOff x="3098006" y="1902619"/>
                  <a:chExt cx="45719" cy="118871"/>
                </a:xfrm>
                <a:grpFill/>
              </p:grpSpPr>
              <p:sp>
                <p:nvSpPr>
                  <p:cNvPr id="565" name="Oval 564"/>
                  <p:cNvSpPr/>
                  <p:nvPr/>
                </p:nvSpPr>
                <p:spPr>
                  <a:xfrm>
                    <a:off x="3098175" y="1902482"/>
                    <a:ext cx="47003"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566" name="Straight Connector 565"/>
                  <p:cNvCxnSpPr>
                    <a:stCxn id="565" idx="4"/>
                  </p:cNvCxnSpPr>
                  <p:nvPr/>
                </p:nvCxnSpPr>
                <p:spPr>
                  <a:xfrm>
                    <a:off x="3121677" y="1947876"/>
                    <a:ext cx="0"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556" name="Group 826"/>
                <p:cNvGrpSpPr>
                  <a:grpSpLocks/>
                </p:cNvGrpSpPr>
                <p:nvPr/>
              </p:nvGrpSpPr>
              <p:grpSpPr bwMode="auto">
                <a:xfrm>
                  <a:off x="3200400" y="1905000"/>
                  <a:ext cx="45719" cy="118871"/>
                  <a:chOff x="3098006" y="1902619"/>
                  <a:chExt cx="45719" cy="118871"/>
                </a:xfrm>
                <a:grpFill/>
              </p:grpSpPr>
              <p:sp>
                <p:nvSpPr>
                  <p:cNvPr id="563" name="Oval 562"/>
                  <p:cNvSpPr/>
                  <p:nvPr/>
                </p:nvSpPr>
                <p:spPr>
                  <a:xfrm>
                    <a:off x="3097515" y="1902482"/>
                    <a:ext cx="40288"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564" name="Straight Connector 563"/>
                  <p:cNvCxnSpPr>
                    <a:stCxn id="563" idx="4"/>
                  </p:cNvCxnSpPr>
                  <p:nvPr/>
                </p:nvCxnSpPr>
                <p:spPr>
                  <a:xfrm>
                    <a:off x="3119339" y="1947876"/>
                    <a:ext cx="1678"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557" name="Group 827"/>
                <p:cNvGrpSpPr>
                  <a:grpSpLocks/>
                </p:cNvGrpSpPr>
                <p:nvPr/>
              </p:nvGrpSpPr>
              <p:grpSpPr bwMode="auto">
                <a:xfrm>
                  <a:off x="3162300" y="1895475"/>
                  <a:ext cx="45719" cy="118871"/>
                  <a:chOff x="3098006" y="1902619"/>
                  <a:chExt cx="45719" cy="118871"/>
                </a:xfrm>
                <a:grpFill/>
              </p:grpSpPr>
              <p:sp>
                <p:nvSpPr>
                  <p:cNvPr id="561" name="Oval 560"/>
                  <p:cNvSpPr/>
                  <p:nvPr/>
                </p:nvSpPr>
                <p:spPr>
                  <a:xfrm>
                    <a:off x="3098684" y="1901920"/>
                    <a:ext cx="45325" cy="3866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562" name="Straight Connector 561"/>
                  <p:cNvCxnSpPr>
                    <a:stCxn id="561" idx="4"/>
                  </p:cNvCxnSpPr>
                  <p:nvPr/>
                </p:nvCxnSpPr>
                <p:spPr>
                  <a:xfrm>
                    <a:off x="3120507" y="1940588"/>
                    <a:ext cx="1678"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558" name="Group 828"/>
                <p:cNvGrpSpPr>
                  <a:grpSpLocks/>
                </p:cNvGrpSpPr>
                <p:nvPr/>
              </p:nvGrpSpPr>
              <p:grpSpPr bwMode="auto">
                <a:xfrm>
                  <a:off x="3238500" y="1895475"/>
                  <a:ext cx="45719" cy="118871"/>
                  <a:chOff x="3098006" y="1902619"/>
                  <a:chExt cx="45719" cy="118871"/>
                </a:xfrm>
                <a:grpFill/>
              </p:grpSpPr>
              <p:sp>
                <p:nvSpPr>
                  <p:cNvPr id="559" name="Oval 558"/>
                  <p:cNvSpPr/>
                  <p:nvPr/>
                </p:nvSpPr>
                <p:spPr>
                  <a:xfrm>
                    <a:off x="3094668" y="1901920"/>
                    <a:ext cx="48681" cy="3866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560" name="Straight Connector 559"/>
                  <p:cNvCxnSpPr>
                    <a:stCxn id="559" idx="4"/>
                  </p:cNvCxnSpPr>
                  <p:nvPr/>
                </p:nvCxnSpPr>
                <p:spPr>
                  <a:xfrm>
                    <a:off x="3119847" y="1940588"/>
                    <a:ext cx="0"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542" name="Group 812"/>
              <p:cNvGrpSpPr>
                <a:grpSpLocks/>
              </p:cNvGrpSpPr>
              <p:nvPr/>
            </p:nvGrpSpPr>
            <p:grpSpPr bwMode="auto">
              <a:xfrm>
                <a:off x="3276600" y="1905000"/>
                <a:ext cx="160019" cy="128396"/>
                <a:chOff x="3124200" y="1895475"/>
                <a:chExt cx="160019" cy="128396"/>
              </a:xfrm>
              <a:grpFill/>
            </p:grpSpPr>
            <p:grpSp>
              <p:nvGrpSpPr>
                <p:cNvPr id="543" name="Group 813"/>
                <p:cNvGrpSpPr>
                  <a:grpSpLocks/>
                </p:cNvGrpSpPr>
                <p:nvPr/>
              </p:nvGrpSpPr>
              <p:grpSpPr bwMode="auto">
                <a:xfrm>
                  <a:off x="3124200" y="1905000"/>
                  <a:ext cx="45719" cy="118871"/>
                  <a:chOff x="3098006" y="1902619"/>
                  <a:chExt cx="45719" cy="118871"/>
                </a:xfrm>
                <a:grpFill/>
              </p:grpSpPr>
              <p:sp>
                <p:nvSpPr>
                  <p:cNvPr id="553" name="Oval 552"/>
                  <p:cNvSpPr/>
                  <p:nvPr/>
                </p:nvSpPr>
                <p:spPr>
                  <a:xfrm>
                    <a:off x="3098535" y="1903045"/>
                    <a:ext cx="47003"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554" name="Straight Connector 553"/>
                  <p:cNvCxnSpPr>
                    <a:stCxn id="553" idx="4"/>
                  </p:cNvCxnSpPr>
                  <p:nvPr/>
                </p:nvCxnSpPr>
                <p:spPr>
                  <a:xfrm>
                    <a:off x="3122036" y="1948438"/>
                    <a:ext cx="0"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544" name="Group 814"/>
                <p:cNvGrpSpPr>
                  <a:grpSpLocks/>
                </p:cNvGrpSpPr>
                <p:nvPr/>
              </p:nvGrpSpPr>
              <p:grpSpPr bwMode="auto">
                <a:xfrm>
                  <a:off x="3200400" y="1905000"/>
                  <a:ext cx="45719" cy="118871"/>
                  <a:chOff x="3098006" y="1902619"/>
                  <a:chExt cx="45719" cy="118871"/>
                </a:xfrm>
                <a:grpFill/>
              </p:grpSpPr>
              <p:sp>
                <p:nvSpPr>
                  <p:cNvPr id="551" name="Oval 550"/>
                  <p:cNvSpPr/>
                  <p:nvPr/>
                </p:nvSpPr>
                <p:spPr>
                  <a:xfrm>
                    <a:off x="3097876" y="1903045"/>
                    <a:ext cx="45324"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552" name="Straight Connector 551"/>
                  <p:cNvCxnSpPr>
                    <a:stCxn id="551" idx="4"/>
                  </p:cNvCxnSpPr>
                  <p:nvPr/>
                </p:nvCxnSpPr>
                <p:spPr>
                  <a:xfrm>
                    <a:off x="3119698" y="1948438"/>
                    <a:ext cx="1679"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545" name="Group 815"/>
                <p:cNvGrpSpPr>
                  <a:grpSpLocks/>
                </p:cNvGrpSpPr>
                <p:nvPr/>
              </p:nvGrpSpPr>
              <p:grpSpPr bwMode="auto">
                <a:xfrm>
                  <a:off x="3162300" y="1895475"/>
                  <a:ext cx="45719" cy="118871"/>
                  <a:chOff x="3098006" y="1902619"/>
                  <a:chExt cx="45719" cy="118871"/>
                </a:xfrm>
                <a:grpFill/>
              </p:grpSpPr>
              <p:sp>
                <p:nvSpPr>
                  <p:cNvPr id="549" name="Oval 548"/>
                  <p:cNvSpPr/>
                  <p:nvPr/>
                </p:nvSpPr>
                <p:spPr>
                  <a:xfrm>
                    <a:off x="3105759" y="1902482"/>
                    <a:ext cx="38609"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550" name="Straight Connector 549"/>
                  <p:cNvCxnSpPr>
                    <a:stCxn id="549" idx="4"/>
                  </p:cNvCxnSpPr>
                  <p:nvPr/>
                </p:nvCxnSpPr>
                <p:spPr>
                  <a:xfrm>
                    <a:off x="3122546" y="1947876"/>
                    <a:ext cx="0"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546" name="Group 816"/>
                <p:cNvGrpSpPr>
                  <a:grpSpLocks/>
                </p:cNvGrpSpPr>
                <p:nvPr/>
              </p:nvGrpSpPr>
              <p:grpSpPr bwMode="auto">
                <a:xfrm>
                  <a:off x="3238500" y="1895475"/>
                  <a:ext cx="45719" cy="118871"/>
                  <a:chOff x="3098006" y="1902619"/>
                  <a:chExt cx="45719" cy="118871"/>
                </a:xfrm>
                <a:grpFill/>
              </p:grpSpPr>
              <p:sp>
                <p:nvSpPr>
                  <p:cNvPr id="547" name="Oval 546"/>
                  <p:cNvSpPr/>
                  <p:nvPr/>
                </p:nvSpPr>
                <p:spPr>
                  <a:xfrm>
                    <a:off x="3095027" y="1902482"/>
                    <a:ext cx="48682"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548" name="Straight Connector 547"/>
                  <p:cNvCxnSpPr>
                    <a:stCxn id="547" idx="4"/>
                  </p:cNvCxnSpPr>
                  <p:nvPr/>
                </p:nvCxnSpPr>
                <p:spPr>
                  <a:xfrm>
                    <a:off x="3118529" y="1947876"/>
                    <a:ext cx="0"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514" name="Group 837"/>
            <p:cNvGrpSpPr>
              <a:grpSpLocks/>
            </p:cNvGrpSpPr>
            <p:nvPr/>
          </p:nvGrpSpPr>
          <p:grpSpPr bwMode="auto">
            <a:xfrm>
              <a:off x="7748838" y="1857952"/>
              <a:ext cx="312419" cy="137921"/>
              <a:chOff x="3124200" y="1895475"/>
              <a:chExt cx="312419" cy="137921"/>
            </a:xfrm>
            <a:grpFill/>
          </p:grpSpPr>
          <p:grpSp>
            <p:nvGrpSpPr>
              <p:cNvPr id="515" name="Group 838"/>
              <p:cNvGrpSpPr>
                <a:grpSpLocks/>
              </p:cNvGrpSpPr>
              <p:nvPr/>
            </p:nvGrpSpPr>
            <p:grpSpPr bwMode="auto">
              <a:xfrm>
                <a:off x="3124200" y="1895475"/>
                <a:ext cx="160019" cy="128396"/>
                <a:chOff x="3124200" y="1895475"/>
                <a:chExt cx="160019" cy="128396"/>
              </a:xfrm>
              <a:grpFill/>
            </p:grpSpPr>
            <p:grpSp>
              <p:nvGrpSpPr>
                <p:cNvPr id="529" name="Group 852"/>
                <p:cNvGrpSpPr>
                  <a:grpSpLocks/>
                </p:cNvGrpSpPr>
                <p:nvPr/>
              </p:nvGrpSpPr>
              <p:grpSpPr bwMode="auto">
                <a:xfrm>
                  <a:off x="3124200" y="1905000"/>
                  <a:ext cx="45719" cy="118871"/>
                  <a:chOff x="3098006" y="1902619"/>
                  <a:chExt cx="45719" cy="118871"/>
                </a:xfrm>
                <a:grpFill/>
              </p:grpSpPr>
              <p:sp>
                <p:nvSpPr>
                  <p:cNvPr id="539" name="Oval 538"/>
                  <p:cNvSpPr/>
                  <p:nvPr/>
                </p:nvSpPr>
                <p:spPr>
                  <a:xfrm>
                    <a:off x="3098191" y="1903181"/>
                    <a:ext cx="45325"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540" name="Straight Connector 539"/>
                  <p:cNvCxnSpPr>
                    <a:stCxn id="539" idx="4"/>
                  </p:cNvCxnSpPr>
                  <p:nvPr/>
                </p:nvCxnSpPr>
                <p:spPr>
                  <a:xfrm>
                    <a:off x="3121692" y="1946894"/>
                    <a:ext cx="0"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530" name="Group 853"/>
                <p:cNvGrpSpPr>
                  <a:grpSpLocks/>
                </p:cNvGrpSpPr>
                <p:nvPr/>
              </p:nvGrpSpPr>
              <p:grpSpPr bwMode="auto">
                <a:xfrm>
                  <a:off x="3200400" y="1905000"/>
                  <a:ext cx="45719" cy="118871"/>
                  <a:chOff x="3098006" y="1902619"/>
                  <a:chExt cx="45719" cy="118871"/>
                </a:xfrm>
                <a:grpFill/>
              </p:grpSpPr>
              <p:sp>
                <p:nvSpPr>
                  <p:cNvPr id="537" name="Oval 536"/>
                  <p:cNvSpPr/>
                  <p:nvPr/>
                </p:nvSpPr>
                <p:spPr>
                  <a:xfrm>
                    <a:off x="3097532" y="1903181"/>
                    <a:ext cx="41966"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538" name="Straight Connector 537"/>
                  <p:cNvCxnSpPr>
                    <a:stCxn id="537" idx="4"/>
                  </p:cNvCxnSpPr>
                  <p:nvPr/>
                </p:nvCxnSpPr>
                <p:spPr>
                  <a:xfrm>
                    <a:off x="3121034" y="1946894"/>
                    <a:ext cx="0"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531" name="Group 854"/>
                <p:cNvGrpSpPr>
                  <a:grpSpLocks/>
                </p:cNvGrpSpPr>
                <p:nvPr/>
              </p:nvGrpSpPr>
              <p:grpSpPr bwMode="auto">
                <a:xfrm>
                  <a:off x="3162300" y="1895475"/>
                  <a:ext cx="45719" cy="118871"/>
                  <a:chOff x="3098006" y="1902619"/>
                  <a:chExt cx="45719" cy="118871"/>
                </a:xfrm>
                <a:grpFill/>
              </p:grpSpPr>
              <p:sp>
                <p:nvSpPr>
                  <p:cNvPr id="535" name="Oval 534"/>
                  <p:cNvSpPr/>
                  <p:nvPr/>
                </p:nvSpPr>
                <p:spPr>
                  <a:xfrm>
                    <a:off x="3098701" y="1902619"/>
                    <a:ext cx="45324"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536" name="Straight Connector 535"/>
                  <p:cNvCxnSpPr>
                    <a:stCxn id="535" idx="4"/>
                  </p:cNvCxnSpPr>
                  <p:nvPr/>
                </p:nvCxnSpPr>
                <p:spPr>
                  <a:xfrm>
                    <a:off x="3122202" y="1946332"/>
                    <a:ext cx="0" cy="63888"/>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532" name="Group 855"/>
                <p:cNvGrpSpPr>
                  <a:grpSpLocks/>
                </p:cNvGrpSpPr>
                <p:nvPr/>
              </p:nvGrpSpPr>
              <p:grpSpPr bwMode="auto">
                <a:xfrm>
                  <a:off x="3238500" y="1895475"/>
                  <a:ext cx="45719" cy="118871"/>
                  <a:chOff x="3098006" y="1902619"/>
                  <a:chExt cx="45719" cy="118871"/>
                </a:xfrm>
                <a:grpFill/>
              </p:grpSpPr>
              <p:sp>
                <p:nvSpPr>
                  <p:cNvPr id="533" name="Oval 532"/>
                  <p:cNvSpPr/>
                  <p:nvPr/>
                </p:nvSpPr>
                <p:spPr>
                  <a:xfrm>
                    <a:off x="3098041" y="1902619"/>
                    <a:ext cx="45325"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534" name="Straight Connector 533"/>
                  <p:cNvCxnSpPr>
                    <a:stCxn id="533" idx="4"/>
                  </p:cNvCxnSpPr>
                  <p:nvPr/>
                </p:nvCxnSpPr>
                <p:spPr>
                  <a:xfrm>
                    <a:off x="3121542" y="1946332"/>
                    <a:ext cx="0" cy="63888"/>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516" name="Group 839"/>
              <p:cNvGrpSpPr>
                <a:grpSpLocks/>
              </p:cNvGrpSpPr>
              <p:nvPr/>
            </p:nvGrpSpPr>
            <p:grpSpPr bwMode="auto">
              <a:xfrm>
                <a:off x="3276600" y="1905000"/>
                <a:ext cx="160019" cy="128396"/>
                <a:chOff x="3124200" y="1895475"/>
                <a:chExt cx="160019" cy="128396"/>
              </a:xfrm>
              <a:grpFill/>
            </p:grpSpPr>
            <p:grpSp>
              <p:nvGrpSpPr>
                <p:cNvPr id="517" name="Group 840"/>
                <p:cNvGrpSpPr>
                  <a:grpSpLocks/>
                </p:cNvGrpSpPr>
                <p:nvPr/>
              </p:nvGrpSpPr>
              <p:grpSpPr bwMode="auto">
                <a:xfrm>
                  <a:off x="3124200" y="1905000"/>
                  <a:ext cx="45719" cy="118871"/>
                  <a:chOff x="3098006" y="1902619"/>
                  <a:chExt cx="45719" cy="118871"/>
                </a:xfrm>
                <a:grpFill/>
              </p:grpSpPr>
              <p:sp>
                <p:nvSpPr>
                  <p:cNvPr id="527" name="Oval 526"/>
                  <p:cNvSpPr/>
                  <p:nvPr/>
                </p:nvSpPr>
                <p:spPr>
                  <a:xfrm>
                    <a:off x="3098552" y="1910469"/>
                    <a:ext cx="45324"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528" name="Straight Connector 527"/>
                  <p:cNvCxnSpPr>
                    <a:stCxn id="527" idx="4"/>
                  </p:cNvCxnSpPr>
                  <p:nvPr/>
                </p:nvCxnSpPr>
                <p:spPr>
                  <a:xfrm>
                    <a:off x="3122053" y="1947456"/>
                    <a:ext cx="0"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518" name="Group 841"/>
                <p:cNvGrpSpPr>
                  <a:grpSpLocks/>
                </p:cNvGrpSpPr>
                <p:nvPr/>
              </p:nvGrpSpPr>
              <p:grpSpPr bwMode="auto">
                <a:xfrm>
                  <a:off x="3200400" y="1905000"/>
                  <a:ext cx="45719" cy="118871"/>
                  <a:chOff x="3098006" y="1902619"/>
                  <a:chExt cx="45719" cy="118871"/>
                </a:xfrm>
                <a:grpFill/>
              </p:grpSpPr>
              <p:sp>
                <p:nvSpPr>
                  <p:cNvPr id="525" name="Oval 524"/>
                  <p:cNvSpPr/>
                  <p:nvPr/>
                </p:nvSpPr>
                <p:spPr>
                  <a:xfrm>
                    <a:off x="3097892" y="1910469"/>
                    <a:ext cx="45325"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526" name="Straight Connector 525"/>
                  <p:cNvCxnSpPr>
                    <a:stCxn id="525" idx="4"/>
                  </p:cNvCxnSpPr>
                  <p:nvPr/>
                </p:nvCxnSpPr>
                <p:spPr>
                  <a:xfrm>
                    <a:off x="3121393" y="1947456"/>
                    <a:ext cx="0"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519" name="Group 842"/>
                <p:cNvGrpSpPr>
                  <a:grpSpLocks/>
                </p:cNvGrpSpPr>
                <p:nvPr/>
              </p:nvGrpSpPr>
              <p:grpSpPr bwMode="auto">
                <a:xfrm>
                  <a:off x="3162300" y="1895475"/>
                  <a:ext cx="45719" cy="118871"/>
                  <a:chOff x="3098006" y="1902619"/>
                  <a:chExt cx="45719" cy="118871"/>
                </a:xfrm>
                <a:grpFill/>
              </p:grpSpPr>
              <p:sp>
                <p:nvSpPr>
                  <p:cNvPr id="523" name="Oval 522"/>
                  <p:cNvSpPr/>
                  <p:nvPr/>
                </p:nvSpPr>
                <p:spPr>
                  <a:xfrm>
                    <a:off x="3105775" y="1903181"/>
                    <a:ext cx="38610"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524" name="Straight Connector 523"/>
                  <p:cNvCxnSpPr>
                    <a:stCxn id="523" idx="4"/>
                  </p:cNvCxnSpPr>
                  <p:nvPr/>
                </p:nvCxnSpPr>
                <p:spPr>
                  <a:xfrm>
                    <a:off x="3124241" y="1946894"/>
                    <a:ext cx="0"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520" name="Group 843"/>
                <p:cNvGrpSpPr>
                  <a:grpSpLocks/>
                </p:cNvGrpSpPr>
                <p:nvPr/>
              </p:nvGrpSpPr>
              <p:grpSpPr bwMode="auto">
                <a:xfrm>
                  <a:off x="3238500" y="1895475"/>
                  <a:ext cx="45719" cy="118871"/>
                  <a:chOff x="3098006" y="1902619"/>
                  <a:chExt cx="45719" cy="118871"/>
                </a:xfrm>
                <a:grpFill/>
              </p:grpSpPr>
              <p:sp>
                <p:nvSpPr>
                  <p:cNvPr id="521" name="Oval 520"/>
                  <p:cNvSpPr/>
                  <p:nvPr/>
                </p:nvSpPr>
                <p:spPr>
                  <a:xfrm>
                    <a:off x="3098401" y="1903181"/>
                    <a:ext cx="45324"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522" name="Straight Connector 521"/>
                  <p:cNvCxnSpPr>
                    <a:stCxn id="521" idx="4"/>
                  </p:cNvCxnSpPr>
                  <p:nvPr/>
                </p:nvCxnSpPr>
                <p:spPr>
                  <a:xfrm>
                    <a:off x="3121903" y="1946894"/>
                    <a:ext cx="0"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grpSp>
        <p:nvGrpSpPr>
          <p:cNvPr id="66" name="Group 865"/>
          <p:cNvGrpSpPr>
            <a:grpSpLocks/>
          </p:cNvGrpSpPr>
          <p:nvPr/>
        </p:nvGrpSpPr>
        <p:grpSpPr bwMode="auto">
          <a:xfrm rot="21540000" flipV="1">
            <a:off x="332802" y="2468168"/>
            <a:ext cx="4190708" cy="170530"/>
            <a:chOff x="3124200" y="1857952"/>
            <a:chExt cx="4937057" cy="175444"/>
          </a:xfrm>
          <a:solidFill>
            <a:srgbClr val="CF6A59"/>
          </a:solidFill>
        </p:grpSpPr>
        <p:grpSp>
          <p:nvGrpSpPr>
            <p:cNvPr id="67" name="Group 866"/>
            <p:cNvGrpSpPr>
              <a:grpSpLocks/>
            </p:cNvGrpSpPr>
            <p:nvPr/>
          </p:nvGrpSpPr>
          <p:grpSpPr bwMode="auto">
            <a:xfrm>
              <a:off x="3124200" y="1895475"/>
              <a:ext cx="312419" cy="137921"/>
              <a:chOff x="3124200" y="1895475"/>
              <a:chExt cx="312419" cy="137921"/>
            </a:xfrm>
            <a:grpFill/>
          </p:grpSpPr>
          <p:grpSp>
            <p:nvGrpSpPr>
              <p:cNvPr id="473" name="Group 1288"/>
              <p:cNvGrpSpPr>
                <a:grpSpLocks/>
              </p:cNvGrpSpPr>
              <p:nvPr/>
            </p:nvGrpSpPr>
            <p:grpSpPr bwMode="auto">
              <a:xfrm>
                <a:off x="3124200" y="1895475"/>
                <a:ext cx="160019" cy="128396"/>
                <a:chOff x="3124200" y="1895475"/>
                <a:chExt cx="160019" cy="128396"/>
              </a:xfrm>
              <a:grpFill/>
            </p:grpSpPr>
            <p:grpSp>
              <p:nvGrpSpPr>
                <p:cNvPr id="487" name="Group 1302"/>
                <p:cNvGrpSpPr>
                  <a:grpSpLocks/>
                </p:cNvGrpSpPr>
                <p:nvPr/>
              </p:nvGrpSpPr>
              <p:grpSpPr bwMode="auto">
                <a:xfrm>
                  <a:off x="3124200" y="1905000"/>
                  <a:ext cx="45719" cy="118871"/>
                  <a:chOff x="3098006" y="1902619"/>
                  <a:chExt cx="45719" cy="118871"/>
                </a:xfrm>
                <a:grpFill/>
              </p:grpSpPr>
              <p:sp>
                <p:nvSpPr>
                  <p:cNvPr id="497" name="Oval 496"/>
                  <p:cNvSpPr/>
                  <p:nvPr/>
                </p:nvSpPr>
                <p:spPr>
                  <a:xfrm>
                    <a:off x="3085863" y="1920406"/>
                    <a:ext cx="43645"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98" name="Straight Connector 497"/>
                  <p:cNvCxnSpPr>
                    <a:stCxn id="497" idx="4"/>
                  </p:cNvCxnSpPr>
                  <p:nvPr/>
                </p:nvCxnSpPr>
                <p:spPr>
                  <a:xfrm>
                    <a:off x="3101953" y="1962545"/>
                    <a:ext cx="0"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88" name="Group 1303"/>
                <p:cNvGrpSpPr>
                  <a:grpSpLocks/>
                </p:cNvGrpSpPr>
                <p:nvPr/>
              </p:nvGrpSpPr>
              <p:grpSpPr bwMode="auto">
                <a:xfrm>
                  <a:off x="3200400" y="1905000"/>
                  <a:ext cx="45719" cy="118871"/>
                  <a:chOff x="3098006" y="1902619"/>
                  <a:chExt cx="45719" cy="118871"/>
                </a:xfrm>
                <a:grpFill/>
              </p:grpSpPr>
              <p:sp>
                <p:nvSpPr>
                  <p:cNvPr id="495" name="Oval 494"/>
                  <p:cNvSpPr/>
                  <p:nvPr/>
                </p:nvSpPr>
                <p:spPr>
                  <a:xfrm>
                    <a:off x="3078596" y="1929274"/>
                    <a:ext cx="45325"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96" name="Straight Connector 495"/>
                  <p:cNvCxnSpPr>
                    <a:stCxn id="495" idx="4"/>
                  </p:cNvCxnSpPr>
                  <p:nvPr/>
                </p:nvCxnSpPr>
                <p:spPr>
                  <a:xfrm>
                    <a:off x="3101342" y="1964586"/>
                    <a:ext cx="0"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89" name="Group 1304"/>
                <p:cNvGrpSpPr>
                  <a:grpSpLocks/>
                </p:cNvGrpSpPr>
                <p:nvPr/>
              </p:nvGrpSpPr>
              <p:grpSpPr bwMode="auto">
                <a:xfrm>
                  <a:off x="3162300" y="1895475"/>
                  <a:ext cx="45719" cy="118871"/>
                  <a:chOff x="3098006" y="1902619"/>
                  <a:chExt cx="45719" cy="118871"/>
                </a:xfrm>
                <a:grpFill/>
              </p:grpSpPr>
              <p:sp>
                <p:nvSpPr>
                  <p:cNvPr id="493" name="Oval 492"/>
                  <p:cNvSpPr/>
                  <p:nvPr/>
                </p:nvSpPr>
                <p:spPr>
                  <a:xfrm>
                    <a:off x="3098057" y="1929037"/>
                    <a:ext cx="45324"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94" name="Straight Connector 493"/>
                  <p:cNvCxnSpPr>
                    <a:stCxn id="493" idx="4"/>
                  </p:cNvCxnSpPr>
                  <p:nvPr/>
                </p:nvCxnSpPr>
                <p:spPr>
                  <a:xfrm>
                    <a:off x="3113898" y="1954381"/>
                    <a:ext cx="0"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90" name="Group 1305"/>
                <p:cNvGrpSpPr>
                  <a:grpSpLocks/>
                </p:cNvGrpSpPr>
                <p:nvPr/>
              </p:nvGrpSpPr>
              <p:grpSpPr bwMode="auto">
                <a:xfrm>
                  <a:off x="3238500" y="1895475"/>
                  <a:ext cx="45719" cy="118871"/>
                  <a:chOff x="3098006" y="1902619"/>
                  <a:chExt cx="45719" cy="118871"/>
                </a:xfrm>
                <a:grpFill/>
              </p:grpSpPr>
              <p:sp>
                <p:nvSpPr>
                  <p:cNvPr id="491" name="Oval 490"/>
                  <p:cNvSpPr/>
                  <p:nvPr/>
                </p:nvSpPr>
                <p:spPr>
                  <a:xfrm>
                    <a:off x="3097357" y="1922730"/>
                    <a:ext cx="38610"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92" name="Straight Connector 491"/>
                  <p:cNvCxnSpPr>
                    <a:stCxn id="491" idx="4"/>
                  </p:cNvCxnSpPr>
                  <p:nvPr/>
                </p:nvCxnSpPr>
                <p:spPr>
                  <a:xfrm>
                    <a:off x="3113316" y="1961466"/>
                    <a:ext cx="0" cy="63888"/>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474" name="Group 1289"/>
              <p:cNvGrpSpPr>
                <a:grpSpLocks/>
              </p:cNvGrpSpPr>
              <p:nvPr/>
            </p:nvGrpSpPr>
            <p:grpSpPr bwMode="auto">
              <a:xfrm>
                <a:off x="3276600" y="1905000"/>
                <a:ext cx="160019" cy="128396"/>
                <a:chOff x="3124200" y="1895475"/>
                <a:chExt cx="160019" cy="128396"/>
              </a:xfrm>
              <a:grpFill/>
            </p:grpSpPr>
            <p:grpSp>
              <p:nvGrpSpPr>
                <p:cNvPr id="475" name="Group 1290"/>
                <p:cNvGrpSpPr>
                  <a:grpSpLocks/>
                </p:cNvGrpSpPr>
                <p:nvPr/>
              </p:nvGrpSpPr>
              <p:grpSpPr bwMode="auto">
                <a:xfrm>
                  <a:off x="3124200" y="1905000"/>
                  <a:ext cx="45719" cy="118871"/>
                  <a:chOff x="3098006" y="1902619"/>
                  <a:chExt cx="45719" cy="118871"/>
                </a:xfrm>
                <a:grpFill/>
              </p:grpSpPr>
              <p:sp>
                <p:nvSpPr>
                  <p:cNvPr id="485" name="Oval 484"/>
                  <p:cNvSpPr/>
                  <p:nvPr/>
                </p:nvSpPr>
                <p:spPr>
                  <a:xfrm>
                    <a:off x="3074655" y="1920153"/>
                    <a:ext cx="47003"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86" name="Straight Connector 485"/>
                  <p:cNvCxnSpPr>
                    <a:stCxn id="485" idx="4"/>
                  </p:cNvCxnSpPr>
                  <p:nvPr/>
                </p:nvCxnSpPr>
                <p:spPr>
                  <a:xfrm>
                    <a:off x="3097444" y="1962206"/>
                    <a:ext cx="0"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76" name="Group 1291"/>
                <p:cNvGrpSpPr>
                  <a:grpSpLocks/>
                </p:cNvGrpSpPr>
                <p:nvPr/>
              </p:nvGrpSpPr>
              <p:grpSpPr bwMode="auto">
                <a:xfrm>
                  <a:off x="3200400" y="1905000"/>
                  <a:ext cx="45719" cy="118871"/>
                  <a:chOff x="3098006" y="1902619"/>
                  <a:chExt cx="45719" cy="118871"/>
                </a:xfrm>
                <a:grpFill/>
              </p:grpSpPr>
              <p:sp>
                <p:nvSpPr>
                  <p:cNvPr id="483" name="Oval 482"/>
                  <p:cNvSpPr/>
                  <p:nvPr/>
                </p:nvSpPr>
                <p:spPr>
                  <a:xfrm>
                    <a:off x="3074043" y="1923905"/>
                    <a:ext cx="43645" cy="40350"/>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84" name="Straight Connector 483"/>
                  <p:cNvCxnSpPr>
                    <a:stCxn id="483" idx="4"/>
                  </p:cNvCxnSpPr>
                  <p:nvPr/>
                </p:nvCxnSpPr>
                <p:spPr>
                  <a:xfrm>
                    <a:off x="3090090" y="1962683"/>
                    <a:ext cx="0"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77" name="Group 1292"/>
                <p:cNvGrpSpPr>
                  <a:grpSpLocks/>
                </p:cNvGrpSpPr>
                <p:nvPr/>
              </p:nvGrpSpPr>
              <p:grpSpPr bwMode="auto">
                <a:xfrm>
                  <a:off x="3162300" y="1895475"/>
                  <a:ext cx="45719" cy="118871"/>
                  <a:chOff x="3098006" y="1902619"/>
                  <a:chExt cx="45719" cy="118871"/>
                </a:xfrm>
                <a:grpFill/>
              </p:grpSpPr>
              <p:sp>
                <p:nvSpPr>
                  <p:cNvPr id="481" name="Oval 480"/>
                  <p:cNvSpPr/>
                  <p:nvPr/>
                </p:nvSpPr>
                <p:spPr>
                  <a:xfrm>
                    <a:off x="3086586" y="1912003"/>
                    <a:ext cx="45324" cy="40350"/>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82" name="Straight Connector 481"/>
                  <p:cNvCxnSpPr>
                    <a:stCxn id="481" idx="4"/>
                  </p:cNvCxnSpPr>
                  <p:nvPr/>
                </p:nvCxnSpPr>
                <p:spPr>
                  <a:xfrm>
                    <a:off x="3109360" y="1950679"/>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78" name="Group 1293"/>
                <p:cNvGrpSpPr>
                  <a:grpSpLocks/>
                </p:cNvGrpSpPr>
                <p:nvPr/>
              </p:nvGrpSpPr>
              <p:grpSpPr bwMode="auto">
                <a:xfrm>
                  <a:off x="3238500" y="1895475"/>
                  <a:ext cx="45719" cy="118871"/>
                  <a:chOff x="3098006" y="1902619"/>
                  <a:chExt cx="45719" cy="118871"/>
                </a:xfrm>
                <a:grpFill/>
              </p:grpSpPr>
              <p:sp>
                <p:nvSpPr>
                  <p:cNvPr id="479" name="Oval 478"/>
                  <p:cNvSpPr/>
                  <p:nvPr/>
                </p:nvSpPr>
                <p:spPr>
                  <a:xfrm>
                    <a:off x="3086002" y="1917406"/>
                    <a:ext cx="45325"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80" name="Straight Connector 479"/>
                  <p:cNvCxnSpPr>
                    <a:stCxn id="479" idx="4"/>
                  </p:cNvCxnSpPr>
                  <p:nvPr/>
                </p:nvCxnSpPr>
                <p:spPr>
                  <a:xfrm>
                    <a:off x="3102064" y="1956199"/>
                    <a:ext cx="0" cy="68931"/>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68" name="Group 867"/>
            <p:cNvGrpSpPr>
              <a:grpSpLocks/>
            </p:cNvGrpSpPr>
            <p:nvPr/>
          </p:nvGrpSpPr>
          <p:grpSpPr bwMode="auto">
            <a:xfrm>
              <a:off x="3431381" y="1893094"/>
              <a:ext cx="312419" cy="137921"/>
              <a:chOff x="3124200" y="1895475"/>
              <a:chExt cx="312419" cy="137921"/>
            </a:xfrm>
            <a:grpFill/>
          </p:grpSpPr>
          <p:grpSp>
            <p:nvGrpSpPr>
              <p:cNvPr id="447" name="Group 1262"/>
              <p:cNvGrpSpPr>
                <a:grpSpLocks/>
              </p:cNvGrpSpPr>
              <p:nvPr/>
            </p:nvGrpSpPr>
            <p:grpSpPr bwMode="auto">
              <a:xfrm>
                <a:off x="3124200" y="1895475"/>
                <a:ext cx="160019" cy="128396"/>
                <a:chOff x="3124200" y="1895475"/>
                <a:chExt cx="160019" cy="128396"/>
              </a:xfrm>
              <a:grpFill/>
            </p:grpSpPr>
            <p:grpSp>
              <p:nvGrpSpPr>
                <p:cNvPr id="461" name="Group 1276"/>
                <p:cNvGrpSpPr>
                  <a:grpSpLocks/>
                </p:cNvGrpSpPr>
                <p:nvPr/>
              </p:nvGrpSpPr>
              <p:grpSpPr bwMode="auto">
                <a:xfrm>
                  <a:off x="3124200" y="1905000"/>
                  <a:ext cx="45719" cy="118871"/>
                  <a:chOff x="3098006" y="1902619"/>
                  <a:chExt cx="45719" cy="118871"/>
                </a:xfrm>
                <a:grpFill/>
              </p:grpSpPr>
              <p:sp>
                <p:nvSpPr>
                  <p:cNvPr id="471" name="Oval 470"/>
                  <p:cNvSpPr/>
                  <p:nvPr/>
                </p:nvSpPr>
                <p:spPr>
                  <a:xfrm>
                    <a:off x="3087760" y="1934183"/>
                    <a:ext cx="45324" cy="3866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72" name="Straight Connector 471"/>
                  <p:cNvCxnSpPr>
                    <a:stCxn id="471" idx="4"/>
                  </p:cNvCxnSpPr>
                  <p:nvPr/>
                </p:nvCxnSpPr>
                <p:spPr>
                  <a:xfrm>
                    <a:off x="3102158" y="1973005"/>
                    <a:ext cx="0"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62" name="Group 1277"/>
                <p:cNvGrpSpPr>
                  <a:grpSpLocks/>
                </p:cNvGrpSpPr>
                <p:nvPr/>
              </p:nvGrpSpPr>
              <p:grpSpPr bwMode="auto">
                <a:xfrm>
                  <a:off x="3200400" y="1905000"/>
                  <a:ext cx="45719" cy="118871"/>
                  <a:chOff x="3098006" y="1902619"/>
                  <a:chExt cx="45719" cy="118871"/>
                </a:xfrm>
                <a:grpFill/>
              </p:grpSpPr>
              <p:sp>
                <p:nvSpPr>
                  <p:cNvPr id="469" name="Oval 468"/>
                  <p:cNvSpPr/>
                  <p:nvPr/>
                </p:nvSpPr>
                <p:spPr>
                  <a:xfrm>
                    <a:off x="3085544" y="1936312"/>
                    <a:ext cx="38609" cy="47075"/>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70" name="Straight Connector 469"/>
                  <p:cNvCxnSpPr>
                    <a:stCxn id="469" idx="4"/>
                  </p:cNvCxnSpPr>
                  <p:nvPr/>
                </p:nvCxnSpPr>
                <p:spPr>
                  <a:xfrm>
                    <a:off x="3099926" y="1981785"/>
                    <a:ext cx="1678"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63" name="Group 1278"/>
                <p:cNvGrpSpPr>
                  <a:grpSpLocks/>
                </p:cNvGrpSpPr>
                <p:nvPr/>
              </p:nvGrpSpPr>
              <p:grpSpPr bwMode="auto">
                <a:xfrm>
                  <a:off x="3162300" y="1895475"/>
                  <a:ext cx="45719" cy="118871"/>
                  <a:chOff x="3098006" y="1902619"/>
                  <a:chExt cx="45719" cy="118871"/>
                </a:xfrm>
                <a:grpFill/>
              </p:grpSpPr>
              <p:sp>
                <p:nvSpPr>
                  <p:cNvPr id="467" name="Oval 466"/>
                  <p:cNvSpPr/>
                  <p:nvPr/>
                </p:nvSpPr>
                <p:spPr>
                  <a:xfrm>
                    <a:off x="3098246" y="1934452"/>
                    <a:ext cx="45325"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68" name="Straight Connector 467"/>
                  <p:cNvCxnSpPr>
                    <a:stCxn id="467" idx="4"/>
                  </p:cNvCxnSpPr>
                  <p:nvPr/>
                </p:nvCxnSpPr>
                <p:spPr>
                  <a:xfrm>
                    <a:off x="3114176" y="1971550"/>
                    <a:ext cx="1678"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64" name="Group 1279"/>
                <p:cNvGrpSpPr>
                  <a:grpSpLocks/>
                </p:cNvGrpSpPr>
                <p:nvPr/>
              </p:nvGrpSpPr>
              <p:grpSpPr bwMode="auto">
                <a:xfrm>
                  <a:off x="3238500" y="1895475"/>
                  <a:ext cx="45719" cy="118871"/>
                  <a:chOff x="3098006" y="1902619"/>
                  <a:chExt cx="45719" cy="118871"/>
                </a:xfrm>
                <a:grpFill/>
              </p:grpSpPr>
              <p:sp>
                <p:nvSpPr>
                  <p:cNvPr id="465" name="Oval 464"/>
                  <p:cNvSpPr/>
                  <p:nvPr/>
                </p:nvSpPr>
                <p:spPr>
                  <a:xfrm>
                    <a:off x="3094073" y="1924815"/>
                    <a:ext cx="41966"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66" name="Straight Connector 465"/>
                  <p:cNvCxnSpPr>
                    <a:stCxn id="465" idx="4"/>
                  </p:cNvCxnSpPr>
                  <p:nvPr/>
                </p:nvCxnSpPr>
                <p:spPr>
                  <a:xfrm>
                    <a:off x="3110133" y="1968622"/>
                    <a:ext cx="0" cy="6725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448" name="Group 1263"/>
              <p:cNvGrpSpPr>
                <a:grpSpLocks/>
              </p:cNvGrpSpPr>
              <p:nvPr/>
            </p:nvGrpSpPr>
            <p:grpSpPr bwMode="auto">
              <a:xfrm>
                <a:off x="3276600" y="1905000"/>
                <a:ext cx="160019" cy="128396"/>
                <a:chOff x="3124200" y="1895475"/>
                <a:chExt cx="160019" cy="128396"/>
              </a:xfrm>
              <a:grpFill/>
            </p:grpSpPr>
            <p:grpSp>
              <p:nvGrpSpPr>
                <p:cNvPr id="449" name="Group 1264"/>
                <p:cNvGrpSpPr>
                  <a:grpSpLocks/>
                </p:cNvGrpSpPr>
                <p:nvPr/>
              </p:nvGrpSpPr>
              <p:grpSpPr bwMode="auto">
                <a:xfrm>
                  <a:off x="3124200" y="1905000"/>
                  <a:ext cx="45719" cy="118871"/>
                  <a:chOff x="3098006" y="1902619"/>
                  <a:chExt cx="45719" cy="118871"/>
                </a:xfrm>
                <a:grpFill/>
              </p:grpSpPr>
              <p:sp>
                <p:nvSpPr>
                  <p:cNvPr id="459" name="Oval 458"/>
                  <p:cNvSpPr/>
                  <p:nvPr/>
                </p:nvSpPr>
                <p:spPr>
                  <a:xfrm>
                    <a:off x="3078142" y="1925526"/>
                    <a:ext cx="45325"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60" name="Straight Connector 459"/>
                  <p:cNvCxnSpPr>
                    <a:stCxn id="459" idx="4"/>
                  </p:cNvCxnSpPr>
                  <p:nvPr/>
                </p:nvCxnSpPr>
                <p:spPr>
                  <a:xfrm>
                    <a:off x="3099283" y="1969274"/>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50" name="Group 1265"/>
                <p:cNvGrpSpPr>
                  <a:grpSpLocks/>
                </p:cNvGrpSpPr>
                <p:nvPr/>
              </p:nvGrpSpPr>
              <p:grpSpPr bwMode="auto">
                <a:xfrm>
                  <a:off x="3200400" y="1905000"/>
                  <a:ext cx="45719" cy="118871"/>
                  <a:chOff x="3098006" y="1902619"/>
                  <a:chExt cx="45719" cy="118871"/>
                </a:xfrm>
                <a:grpFill/>
              </p:grpSpPr>
              <p:sp>
                <p:nvSpPr>
                  <p:cNvPr id="457" name="Oval 456"/>
                  <p:cNvSpPr/>
                  <p:nvPr/>
                </p:nvSpPr>
                <p:spPr>
                  <a:xfrm>
                    <a:off x="3077560" y="1932654"/>
                    <a:ext cx="40288" cy="38669"/>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58" name="Straight Connector 457"/>
                  <p:cNvCxnSpPr>
                    <a:stCxn id="457" idx="4"/>
                  </p:cNvCxnSpPr>
                  <p:nvPr/>
                </p:nvCxnSpPr>
                <p:spPr>
                  <a:xfrm>
                    <a:off x="3090278" y="1971447"/>
                    <a:ext cx="1679"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51" name="Group 1266"/>
                <p:cNvGrpSpPr>
                  <a:grpSpLocks/>
                </p:cNvGrpSpPr>
                <p:nvPr/>
              </p:nvGrpSpPr>
              <p:grpSpPr bwMode="auto">
                <a:xfrm>
                  <a:off x="3162300" y="1895475"/>
                  <a:ext cx="45719" cy="118871"/>
                  <a:chOff x="3098006" y="1902619"/>
                  <a:chExt cx="45719" cy="118871"/>
                </a:xfrm>
                <a:grpFill/>
              </p:grpSpPr>
              <p:sp>
                <p:nvSpPr>
                  <p:cNvPr id="455" name="Oval 454"/>
                  <p:cNvSpPr/>
                  <p:nvPr/>
                </p:nvSpPr>
                <p:spPr>
                  <a:xfrm>
                    <a:off x="3088468" y="1922447"/>
                    <a:ext cx="43645" cy="40350"/>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56" name="Straight Connector 455"/>
                  <p:cNvCxnSpPr>
                    <a:stCxn id="455" idx="4"/>
                  </p:cNvCxnSpPr>
                  <p:nvPr/>
                </p:nvCxnSpPr>
                <p:spPr>
                  <a:xfrm>
                    <a:off x="3107915" y="1962833"/>
                    <a:ext cx="1679"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52" name="Group 1267"/>
                <p:cNvGrpSpPr>
                  <a:grpSpLocks/>
                </p:cNvGrpSpPr>
                <p:nvPr/>
              </p:nvGrpSpPr>
              <p:grpSpPr bwMode="auto">
                <a:xfrm>
                  <a:off x="3238500" y="1895475"/>
                  <a:ext cx="45719" cy="118871"/>
                  <a:chOff x="3098006" y="1902619"/>
                  <a:chExt cx="45719" cy="118871"/>
                </a:xfrm>
                <a:grpFill/>
              </p:grpSpPr>
              <p:sp>
                <p:nvSpPr>
                  <p:cNvPr id="453" name="Oval 452"/>
                  <p:cNvSpPr/>
                  <p:nvPr/>
                </p:nvSpPr>
                <p:spPr>
                  <a:xfrm>
                    <a:off x="3084542" y="1924518"/>
                    <a:ext cx="47003"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54" name="Straight Connector 453"/>
                  <p:cNvCxnSpPr>
                    <a:stCxn id="453" idx="4"/>
                  </p:cNvCxnSpPr>
                  <p:nvPr/>
                </p:nvCxnSpPr>
                <p:spPr>
                  <a:xfrm>
                    <a:off x="3098911" y="1968398"/>
                    <a:ext cx="0"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69" name="Group 868"/>
            <p:cNvGrpSpPr>
              <a:grpSpLocks/>
            </p:cNvGrpSpPr>
            <p:nvPr/>
          </p:nvGrpSpPr>
          <p:grpSpPr bwMode="auto">
            <a:xfrm>
              <a:off x="3740943" y="1890713"/>
              <a:ext cx="312419" cy="137921"/>
              <a:chOff x="3124200" y="1895475"/>
              <a:chExt cx="312419" cy="137921"/>
            </a:xfrm>
            <a:grpFill/>
          </p:grpSpPr>
          <p:grpSp>
            <p:nvGrpSpPr>
              <p:cNvPr id="421" name="Group 1236"/>
              <p:cNvGrpSpPr>
                <a:grpSpLocks/>
              </p:cNvGrpSpPr>
              <p:nvPr/>
            </p:nvGrpSpPr>
            <p:grpSpPr bwMode="auto">
              <a:xfrm>
                <a:off x="3124200" y="1895475"/>
                <a:ext cx="160019" cy="128396"/>
                <a:chOff x="3124200" y="1895475"/>
                <a:chExt cx="160019" cy="128396"/>
              </a:xfrm>
              <a:grpFill/>
            </p:grpSpPr>
            <p:grpSp>
              <p:nvGrpSpPr>
                <p:cNvPr id="435" name="Group 1250"/>
                <p:cNvGrpSpPr>
                  <a:grpSpLocks/>
                </p:cNvGrpSpPr>
                <p:nvPr/>
              </p:nvGrpSpPr>
              <p:grpSpPr bwMode="auto">
                <a:xfrm>
                  <a:off x="3124200" y="1905000"/>
                  <a:ext cx="45719" cy="118871"/>
                  <a:chOff x="3098006" y="1902619"/>
                  <a:chExt cx="45719" cy="118871"/>
                </a:xfrm>
                <a:grpFill/>
              </p:grpSpPr>
              <p:sp>
                <p:nvSpPr>
                  <p:cNvPr id="445" name="Oval 444"/>
                  <p:cNvSpPr/>
                  <p:nvPr/>
                </p:nvSpPr>
                <p:spPr>
                  <a:xfrm>
                    <a:off x="3082007" y="1929572"/>
                    <a:ext cx="45325"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46" name="Straight Connector 445"/>
                  <p:cNvCxnSpPr>
                    <a:stCxn id="445" idx="4"/>
                  </p:cNvCxnSpPr>
                  <p:nvPr/>
                </p:nvCxnSpPr>
                <p:spPr>
                  <a:xfrm>
                    <a:off x="3101396" y="1971669"/>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36" name="Group 1251"/>
                <p:cNvGrpSpPr>
                  <a:grpSpLocks/>
                </p:cNvGrpSpPr>
                <p:nvPr/>
              </p:nvGrpSpPr>
              <p:grpSpPr bwMode="auto">
                <a:xfrm>
                  <a:off x="3200400" y="1905000"/>
                  <a:ext cx="45719" cy="118871"/>
                  <a:chOff x="3098006" y="1902619"/>
                  <a:chExt cx="45719" cy="118871"/>
                </a:xfrm>
                <a:grpFill/>
              </p:grpSpPr>
              <p:sp>
                <p:nvSpPr>
                  <p:cNvPr id="443" name="Oval 442"/>
                  <p:cNvSpPr/>
                  <p:nvPr/>
                </p:nvSpPr>
                <p:spPr>
                  <a:xfrm>
                    <a:off x="3088094" y="1929830"/>
                    <a:ext cx="43645"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44" name="Straight Connector 443"/>
                  <p:cNvCxnSpPr>
                    <a:stCxn id="443" idx="4"/>
                  </p:cNvCxnSpPr>
                  <p:nvPr/>
                </p:nvCxnSpPr>
                <p:spPr>
                  <a:xfrm>
                    <a:off x="3105834" y="1975288"/>
                    <a:ext cx="1678" cy="63888"/>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37" name="Group 1252"/>
                <p:cNvGrpSpPr>
                  <a:grpSpLocks/>
                </p:cNvGrpSpPr>
                <p:nvPr/>
              </p:nvGrpSpPr>
              <p:grpSpPr bwMode="auto">
                <a:xfrm>
                  <a:off x="3162300" y="1895475"/>
                  <a:ext cx="45719" cy="118871"/>
                  <a:chOff x="3098006" y="1902619"/>
                  <a:chExt cx="45719" cy="118871"/>
                </a:xfrm>
                <a:grpFill/>
              </p:grpSpPr>
              <p:sp>
                <p:nvSpPr>
                  <p:cNvPr id="441" name="Oval 440"/>
                  <p:cNvSpPr/>
                  <p:nvPr/>
                </p:nvSpPr>
                <p:spPr>
                  <a:xfrm>
                    <a:off x="3097353" y="1923088"/>
                    <a:ext cx="38610"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42" name="Straight Connector 441"/>
                  <p:cNvCxnSpPr>
                    <a:stCxn id="441" idx="4"/>
                  </p:cNvCxnSpPr>
                  <p:nvPr/>
                </p:nvCxnSpPr>
                <p:spPr>
                  <a:xfrm>
                    <a:off x="3111691" y="1965199"/>
                    <a:ext cx="1679" cy="63888"/>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38" name="Group 1253"/>
                <p:cNvGrpSpPr>
                  <a:grpSpLocks/>
                </p:cNvGrpSpPr>
                <p:nvPr/>
              </p:nvGrpSpPr>
              <p:grpSpPr bwMode="auto">
                <a:xfrm>
                  <a:off x="3238500" y="1895475"/>
                  <a:ext cx="45719" cy="118871"/>
                  <a:chOff x="3098006" y="1902619"/>
                  <a:chExt cx="45719" cy="118871"/>
                </a:xfrm>
                <a:grpFill/>
              </p:grpSpPr>
              <p:sp>
                <p:nvSpPr>
                  <p:cNvPr id="439" name="Oval 438"/>
                  <p:cNvSpPr/>
                  <p:nvPr/>
                </p:nvSpPr>
                <p:spPr>
                  <a:xfrm>
                    <a:off x="3096653" y="1920013"/>
                    <a:ext cx="47003"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40" name="Straight Connector 439"/>
                  <p:cNvCxnSpPr>
                    <a:stCxn id="439" idx="4"/>
                  </p:cNvCxnSpPr>
                  <p:nvPr/>
                </p:nvCxnSpPr>
                <p:spPr>
                  <a:xfrm>
                    <a:off x="3117779" y="1962095"/>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422" name="Group 1237"/>
              <p:cNvGrpSpPr>
                <a:grpSpLocks/>
              </p:cNvGrpSpPr>
              <p:nvPr/>
            </p:nvGrpSpPr>
            <p:grpSpPr bwMode="auto">
              <a:xfrm>
                <a:off x="3276600" y="1905000"/>
                <a:ext cx="160019" cy="128396"/>
                <a:chOff x="3124200" y="1895475"/>
                <a:chExt cx="160019" cy="128396"/>
              </a:xfrm>
              <a:grpFill/>
            </p:grpSpPr>
            <p:grpSp>
              <p:nvGrpSpPr>
                <p:cNvPr id="423" name="Group 1238"/>
                <p:cNvGrpSpPr>
                  <a:grpSpLocks/>
                </p:cNvGrpSpPr>
                <p:nvPr/>
              </p:nvGrpSpPr>
              <p:grpSpPr bwMode="auto">
                <a:xfrm>
                  <a:off x="3124200" y="1905000"/>
                  <a:ext cx="45719" cy="118871"/>
                  <a:chOff x="3098006" y="1902619"/>
                  <a:chExt cx="45719" cy="118871"/>
                </a:xfrm>
                <a:grpFill/>
              </p:grpSpPr>
              <p:sp>
                <p:nvSpPr>
                  <p:cNvPr id="433" name="Oval 432"/>
                  <p:cNvSpPr/>
                  <p:nvPr/>
                </p:nvSpPr>
                <p:spPr>
                  <a:xfrm>
                    <a:off x="3077425" y="1927580"/>
                    <a:ext cx="41967"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34" name="Straight Connector 433"/>
                  <p:cNvCxnSpPr>
                    <a:stCxn id="433" idx="4"/>
                  </p:cNvCxnSpPr>
                  <p:nvPr/>
                </p:nvCxnSpPr>
                <p:spPr>
                  <a:xfrm>
                    <a:off x="3091778" y="1964692"/>
                    <a:ext cx="0" cy="68932"/>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24" name="Group 1239"/>
                <p:cNvGrpSpPr>
                  <a:grpSpLocks/>
                </p:cNvGrpSpPr>
                <p:nvPr/>
              </p:nvGrpSpPr>
              <p:grpSpPr bwMode="auto">
                <a:xfrm>
                  <a:off x="3200400" y="1905000"/>
                  <a:ext cx="45719" cy="118871"/>
                  <a:chOff x="3098006" y="1902619"/>
                  <a:chExt cx="45719" cy="118871"/>
                </a:xfrm>
                <a:grpFill/>
              </p:grpSpPr>
              <p:sp>
                <p:nvSpPr>
                  <p:cNvPr id="431" name="Oval 430"/>
                  <p:cNvSpPr/>
                  <p:nvPr/>
                </p:nvSpPr>
                <p:spPr>
                  <a:xfrm>
                    <a:off x="3078520" y="1927911"/>
                    <a:ext cx="41967"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32" name="Straight Connector 431"/>
                  <p:cNvCxnSpPr>
                    <a:stCxn id="431" idx="4"/>
                  </p:cNvCxnSpPr>
                  <p:nvPr/>
                </p:nvCxnSpPr>
                <p:spPr>
                  <a:xfrm>
                    <a:off x="3097924" y="1971645"/>
                    <a:ext cx="1678" cy="63888"/>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25" name="Group 1240"/>
                <p:cNvGrpSpPr>
                  <a:grpSpLocks/>
                </p:cNvGrpSpPr>
                <p:nvPr/>
              </p:nvGrpSpPr>
              <p:grpSpPr bwMode="auto">
                <a:xfrm>
                  <a:off x="3162300" y="1895475"/>
                  <a:ext cx="45719" cy="118871"/>
                  <a:chOff x="3098006" y="1902619"/>
                  <a:chExt cx="45719" cy="118871"/>
                </a:xfrm>
                <a:grpFill/>
              </p:grpSpPr>
              <p:sp>
                <p:nvSpPr>
                  <p:cNvPr id="429" name="Oval 428"/>
                  <p:cNvSpPr/>
                  <p:nvPr/>
                </p:nvSpPr>
                <p:spPr>
                  <a:xfrm>
                    <a:off x="3087736" y="1917749"/>
                    <a:ext cx="43645"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30" name="Straight Connector 429"/>
                  <p:cNvCxnSpPr>
                    <a:stCxn id="429" idx="4"/>
                  </p:cNvCxnSpPr>
                  <p:nvPr/>
                </p:nvCxnSpPr>
                <p:spPr>
                  <a:xfrm>
                    <a:off x="3100439" y="1961615"/>
                    <a:ext cx="1679"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26" name="Group 1241"/>
                <p:cNvGrpSpPr>
                  <a:grpSpLocks/>
                </p:cNvGrpSpPr>
                <p:nvPr/>
              </p:nvGrpSpPr>
              <p:grpSpPr bwMode="auto">
                <a:xfrm>
                  <a:off x="3238500" y="1895475"/>
                  <a:ext cx="45719" cy="118871"/>
                  <a:chOff x="3098006" y="1902619"/>
                  <a:chExt cx="45719" cy="118871"/>
                </a:xfrm>
                <a:grpFill/>
              </p:grpSpPr>
              <p:sp>
                <p:nvSpPr>
                  <p:cNvPr id="427" name="Oval 426"/>
                  <p:cNvSpPr/>
                  <p:nvPr/>
                </p:nvSpPr>
                <p:spPr>
                  <a:xfrm>
                    <a:off x="3088787" y="1919761"/>
                    <a:ext cx="43645" cy="42031"/>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28" name="Straight Connector 427"/>
                  <p:cNvCxnSpPr>
                    <a:stCxn id="427" idx="4"/>
                  </p:cNvCxnSpPr>
                  <p:nvPr/>
                </p:nvCxnSpPr>
                <p:spPr>
                  <a:xfrm>
                    <a:off x="3106483" y="1960191"/>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70" name="Group 869"/>
            <p:cNvGrpSpPr>
              <a:grpSpLocks/>
            </p:cNvGrpSpPr>
            <p:nvPr/>
          </p:nvGrpSpPr>
          <p:grpSpPr bwMode="auto">
            <a:xfrm>
              <a:off x="4048124" y="1888332"/>
              <a:ext cx="312419" cy="137921"/>
              <a:chOff x="3124200" y="1895475"/>
              <a:chExt cx="312419" cy="137921"/>
            </a:xfrm>
            <a:grpFill/>
          </p:grpSpPr>
          <p:grpSp>
            <p:nvGrpSpPr>
              <p:cNvPr id="395" name="Group 1210"/>
              <p:cNvGrpSpPr>
                <a:grpSpLocks/>
              </p:cNvGrpSpPr>
              <p:nvPr/>
            </p:nvGrpSpPr>
            <p:grpSpPr bwMode="auto">
              <a:xfrm>
                <a:off x="3124200" y="1895475"/>
                <a:ext cx="160019" cy="128396"/>
                <a:chOff x="3124200" y="1895475"/>
                <a:chExt cx="160019" cy="128396"/>
              </a:xfrm>
              <a:grpFill/>
            </p:grpSpPr>
            <p:grpSp>
              <p:nvGrpSpPr>
                <p:cNvPr id="409" name="Group 1224"/>
                <p:cNvGrpSpPr>
                  <a:grpSpLocks/>
                </p:cNvGrpSpPr>
                <p:nvPr/>
              </p:nvGrpSpPr>
              <p:grpSpPr bwMode="auto">
                <a:xfrm>
                  <a:off x="3124200" y="1905000"/>
                  <a:ext cx="45719" cy="118871"/>
                  <a:chOff x="3098006" y="1902619"/>
                  <a:chExt cx="45719" cy="118871"/>
                </a:xfrm>
                <a:grpFill/>
              </p:grpSpPr>
              <p:sp>
                <p:nvSpPr>
                  <p:cNvPr id="419" name="Oval 418"/>
                  <p:cNvSpPr/>
                  <p:nvPr/>
                </p:nvSpPr>
                <p:spPr>
                  <a:xfrm>
                    <a:off x="3080342" y="1928309"/>
                    <a:ext cx="43645"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20" name="Straight Connector 419"/>
                  <p:cNvCxnSpPr>
                    <a:stCxn id="419" idx="4"/>
                  </p:cNvCxnSpPr>
                  <p:nvPr/>
                </p:nvCxnSpPr>
                <p:spPr>
                  <a:xfrm>
                    <a:off x="3101424" y="1972043"/>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10" name="Group 1225"/>
                <p:cNvGrpSpPr>
                  <a:grpSpLocks/>
                </p:cNvGrpSpPr>
                <p:nvPr/>
              </p:nvGrpSpPr>
              <p:grpSpPr bwMode="auto">
                <a:xfrm>
                  <a:off x="3200400" y="1905000"/>
                  <a:ext cx="45719" cy="118871"/>
                  <a:chOff x="3098006" y="1902619"/>
                  <a:chExt cx="45719" cy="118871"/>
                </a:xfrm>
                <a:grpFill/>
              </p:grpSpPr>
              <p:sp>
                <p:nvSpPr>
                  <p:cNvPr id="417" name="Oval 416"/>
                  <p:cNvSpPr/>
                  <p:nvPr/>
                </p:nvSpPr>
                <p:spPr>
                  <a:xfrm>
                    <a:off x="3078022" y="1928683"/>
                    <a:ext cx="45325"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18" name="Straight Connector 417"/>
                  <p:cNvCxnSpPr>
                    <a:stCxn id="417" idx="4"/>
                  </p:cNvCxnSpPr>
                  <p:nvPr/>
                </p:nvCxnSpPr>
                <p:spPr>
                  <a:xfrm>
                    <a:off x="3099162" y="1972431"/>
                    <a:ext cx="0"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11" name="Group 1226"/>
                <p:cNvGrpSpPr>
                  <a:grpSpLocks/>
                </p:cNvGrpSpPr>
                <p:nvPr/>
              </p:nvGrpSpPr>
              <p:grpSpPr bwMode="auto">
                <a:xfrm>
                  <a:off x="3162300" y="1895475"/>
                  <a:ext cx="45719" cy="118871"/>
                  <a:chOff x="3098006" y="1902619"/>
                  <a:chExt cx="45719" cy="118871"/>
                </a:xfrm>
                <a:grpFill/>
              </p:grpSpPr>
              <p:sp>
                <p:nvSpPr>
                  <p:cNvPr id="415" name="Oval 414"/>
                  <p:cNvSpPr/>
                  <p:nvPr/>
                </p:nvSpPr>
                <p:spPr>
                  <a:xfrm>
                    <a:off x="3097338" y="1920100"/>
                    <a:ext cx="38609"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16" name="Straight Connector 415"/>
                  <p:cNvCxnSpPr>
                    <a:stCxn id="415" idx="4"/>
                  </p:cNvCxnSpPr>
                  <p:nvPr/>
                </p:nvCxnSpPr>
                <p:spPr>
                  <a:xfrm>
                    <a:off x="3113398" y="1960515"/>
                    <a:ext cx="0" cy="7397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12" name="Group 1227"/>
                <p:cNvGrpSpPr>
                  <a:grpSpLocks/>
                </p:cNvGrpSpPr>
                <p:nvPr/>
              </p:nvGrpSpPr>
              <p:grpSpPr bwMode="auto">
                <a:xfrm>
                  <a:off x="3238500" y="1895475"/>
                  <a:ext cx="45719" cy="118871"/>
                  <a:chOff x="3098006" y="1902619"/>
                  <a:chExt cx="45719" cy="118871"/>
                </a:xfrm>
                <a:grpFill/>
              </p:grpSpPr>
              <p:sp>
                <p:nvSpPr>
                  <p:cNvPr id="413" name="Oval 412"/>
                  <p:cNvSpPr/>
                  <p:nvPr/>
                </p:nvSpPr>
                <p:spPr>
                  <a:xfrm>
                    <a:off x="3090055" y="1927243"/>
                    <a:ext cx="45325" cy="40350"/>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14" name="Straight Connector 413"/>
                  <p:cNvCxnSpPr>
                    <a:stCxn id="413" idx="4"/>
                  </p:cNvCxnSpPr>
                  <p:nvPr/>
                </p:nvCxnSpPr>
                <p:spPr>
                  <a:xfrm>
                    <a:off x="3112772" y="1962556"/>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396" name="Group 1211"/>
              <p:cNvGrpSpPr>
                <a:grpSpLocks/>
              </p:cNvGrpSpPr>
              <p:nvPr/>
            </p:nvGrpSpPr>
            <p:grpSpPr bwMode="auto">
              <a:xfrm>
                <a:off x="3276600" y="1905000"/>
                <a:ext cx="160019" cy="128396"/>
                <a:chOff x="3124200" y="1895475"/>
                <a:chExt cx="160019" cy="128396"/>
              </a:xfrm>
              <a:grpFill/>
            </p:grpSpPr>
            <p:grpSp>
              <p:nvGrpSpPr>
                <p:cNvPr id="397" name="Group 1212"/>
                <p:cNvGrpSpPr>
                  <a:grpSpLocks/>
                </p:cNvGrpSpPr>
                <p:nvPr/>
              </p:nvGrpSpPr>
              <p:grpSpPr bwMode="auto">
                <a:xfrm>
                  <a:off x="3124200" y="1905000"/>
                  <a:ext cx="45719" cy="118871"/>
                  <a:chOff x="3098006" y="1902619"/>
                  <a:chExt cx="45719" cy="118871"/>
                </a:xfrm>
                <a:grpFill/>
              </p:grpSpPr>
              <p:sp>
                <p:nvSpPr>
                  <p:cNvPr id="407" name="Oval 406"/>
                  <p:cNvSpPr/>
                  <p:nvPr/>
                </p:nvSpPr>
                <p:spPr>
                  <a:xfrm>
                    <a:off x="3074111" y="1924635"/>
                    <a:ext cx="43645"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08" name="Straight Connector 407"/>
                  <p:cNvCxnSpPr>
                    <a:stCxn id="407" idx="4"/>
                  </p:cNvCxnSpPr>
                  <p:nvPr/>
                </p:nvCxnSpPr>
                <p:spPr>
                  <a:xfrm>
                    <a:off x="3090157" y="1968457"/>
                    <a:ext cx="0"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98" name="Group 1213"/>
                <p:cNvGrpSpPr>
                  <a:grpSpLocks/>
                </p:cNvGrpSpPr>
                <p:nvPr/>
              </p:nvGrpSpPr>
              <p:grpSpPr bwMode="auto">
                <a:xfrm>
                  <a:off x="3200400" y="1905000"/>
                  <a:ext cx="45719" cy="118871"/>
                  <a:chOff x="3098006" y="1902619"/>
                  <a:chExt cx="45719" cy="118871"/>
                </a:xfrm>
                <a:grpFill/>
              </p:grpSpPr>
              <p:sp>
                <p:nvSpPr>
                  <p:cNvPr id="405" name="Oval 404"/>
                  <p:cNvSpPr/>
                  <p:nvPr/>
                </p:nvSpPr>
                <p:spPr>
                  <a:xfrm>
                    <a:off x="3066755" y="1925099"/>
                    <a:ext cx="45325"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06" name="Straight Connector 405"/>
                  <p:cNvCxnSpPr>
                    <a:stCxn id="405" idx="4"/>
                  </p:cNvCxnSpPr>
                  <p:nvPr/>
                </p:nvCxnSpPr>
                <p:spPr>
                  <a:xfrm>
                    <a:off x="3089560" y="1968817"/>
                    <a:ext cx="0"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99" name="Group 1214"/>
                <p:cNvGrpSpPr>
                  <a:grpSpLocks/>
                </p:cNvGrpSpPr>
                <p:nvPr/>
              </p:nvGrpSpPr>
              <p:grpSpPr bwMode="auto">
                <a:xfrm>
                  <a:off x="3162300" y="1895475"/>
                  <a:ext cx="45719" cy="118871"/>
                  <a:chOff x="3098006" y="1902619"/>
                  <a:chExt cx="45719" cy="118871"/>
                </a:xfrm>
                <a:grpFill/>
              </p:grpSpPr>
              <p:sp>
                <p:nvSpPr>
                  <p:cNvPr id="403" name="Oval 402"/>
                  <p:cNvSpPr/>
                  <p:nvPr/>
                </p:nvSpPr>
                <p:spPr>
                  <a:xfrm>
                    <a:off x="3086071" y="1916456"/>
                    <a:ext cx="45324"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04" name="Straight Connector 403"/>
                  <p:cNvCxnSpPr>
                    <a:stCxn id="403" idx="4"/>
                  </p:cNvCxnSpPr>
                  <p:nvPr/>
                </p:nvCxnSpPr>
                <p:spPr>
                  <a:xfrm>
                    <a:off x="3102146" y="1960292"/>
                    <a:ext cx="0" cy="68932"/>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400" name="Group 1215"/>
                <p:cNvGrpSpPr>
                  <a:grpSpLocks/>
                </p:cNvGrpSpPr>
                <p:nvPr/>
              </p:nvGrpSpPr>
              <p:grpSpPr bwMode="auto">
                <a:xfrm>
                  <a:off x="3238500" y="1895475"/>
                  <a:ext cx="45719" cy="118871"/>
                  <a:chOff x="3098006" y="1902619"/>
                  <a:chExt cx="45719" cy="118871"/>
                </a:xfrm>
                <a:grpFill/>
              </p:grpSpPr>
              <p:sp>
                <p:nvSpPr>
                  <p:cNvPr id="401" name="Oval 400"/>
                  <p:cNvSpPr/>
                  <p:nvPr/>
                </p:nvSpPr>
                <p:spPr>
                  <a:xfrm>
                    <a:off x="3083751" y="1916890"/>
                    <a:ext cx="40288"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402" name="Straight Connector 401"/>
                  <p:cNvCxnSpPr>
                    <a:stCxn id="401" idx="4"/>
                  </p:cNvCxnSpPr>
                  <p:nvPr/>
                </p:nvCxnSpPr>
                <p:spPr>
                  <a:xfrm>
                    <a:off x="3101534" y="1960652"/>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71" name="Group 870"/>
            <p:cNvGrpSpPr>
              <a:grpSpLocks/>
            </p:cNvGrpSpPr>
            <p:nvPr/>
          </p:nvGrpSpPr>
          <p:grpSpPr bwMode="auto">
            <a:xfrm>
              <a:off x="4362450" y="1885950"/>
              <a:ext cx="312419" cy="137921"/>
              <a:chOff x="3124200" y="1895475"/>
              <a:chExt cx="312419" cy="137921"/>
            </a:xfrm>
            <a:grpFill/>
          </p:grpSpPr>
          <p:grpSp>
            <p:nvGrpSpPr>
              <p:cNvPr id="369" name="Group 1184"/>
              <p:cNvGrpSpPr>
                <a:grpSpLocks/>
              </p:cNvGrpSpPr>
              <p:nvPr/>
            </p:nvGrpSpPr>
            <p:grpSpPr bwMode="auto">
              <a:xfrm>
                <a:off x="3124200" y="1895475"/>
                <a:ext cx="160019" cy="128396"/>
                <a:chOff x="3124200" y="1895475"/>
                <a:chExt cx="160019" cy="128396"/>
              </a:xfrm>
              <a:grpFill/>
            </p:grpSpPr>
            <p:grpSp>
              <p:nvGrpSpPr>
                <p:cNvPr id="383" name="Group 1198"/>
                <p:cNvGrpSpPr>
                  <a:grpSpLocks/>
                </p:cNvGrpSpPr>
                <p:nvPr/>
              </p:nvGrpSpPr>
              <p:grpSpPr bwMode="auto">
                <a:xfrm>
                  <a:off x="3124200" y="1905000"/>
                  <a:ext cx="45719" cy="118871"/>
                  <a:chOff x="3098006" y="1902619"/>
                  <a:chExt cx="45719" cy="118871"/>
                </a:xfrm>
                <a:grpFill/>
              </p:grpSpPr>
              <p:sp>
                <p:nvSpPr>
                  <p:cNvPr id="393" name="Oval 392"/>
                  <p:cNvSpPr/>
                  <p:nvPr/>
                </p:nvSpPr>
                <p:spPr>
                  <a:xfrm>
                    <a:off x="3083252" y="1930173"/>
                    <a:ext cx="45324"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94" name="Straight Connector 393"/>
                  <p:cNvCxnSpPr>
                    <a:stCxn id="393" idx="4"/>
                  </p:cNvCxnSpPr>
                  <p:nvPr/>
                </p:nvCxnSpPr>
                <p:spPr>
                  <a:xfrm>
                    <a:off x="3105982" y="1967168"/>
                    <a:ext cx="0" cy="6725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84" name="Group 1199"/>
                <p:cNvGrpSpPr>
                  <a:grpSpLocks/>
                </p:cNvGrpSpPr>
                <p:nvPr/>
              </p:nvGrpSpPr>
              <p:grpSpPr bwMode="auto">
                <a:xfrm>
                  <a:off x="3200400" y="1905000"/>
                  <a:ext cx="45719" cy="118871"/>
                  <a:chOff x="3098006" y="1902619"/>
                  <a:chExt cx="45719" cy="118871"/>
                </a:xfrm>
                <a:grpFill/>
              </p:grpSpPr>
              <p:sp>
                <p:nvSpPr>
                  <p:cNvPr id="391" name="Oval 390"/>
                  <p:cNvSpPr/>
                  <p:nvPr/>
                </p:nvSpPr>
                <p:spPr>
                  <a:xfrm>
                    <a:off x="3082683" y="1932214"/>
                    <a:ext cx="45325" cy="42032"/>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92" name="Straight Connector 391"/>
                  <p:cNvCxnSpPr>
                    <a:stCxn id="391" idx="4"/>
                  </p:cNvCxnSpPr>
                  <p:nvPr/>
                </p:nvCxnSpPr>
                <p:spPr>
                  <a:xfrm>
                    <a:off x="3098686" y="1972689"/>
                    <a:ext cx="0" cy="63888"/>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85" name="Group 1200"/>
                <p:cNvGrpSpPr>
                  <a:grpSpLocks/>
                </p:cNvGrpSpPr>
                <p:nvPr/>
              </p:nvGrpSpPr>
              <p:grpSpPr bwMode="auto">
                <a:xfrm>
                  <a:off x="3162300" y="1895475"/>
                  <a:ext cx="45719" cy="118871"/>
                  <a:chOff x="3098006" y="1902619"/>
                  <a:chExt cx="45719" cy="118871"/>
                </a:xfrm>
                <a:grpFill/>
              </p:grpSpPr>
              <p:sp>
                <p:nvSpPr>
                  <p:cNvPr id="389" name="Oval 388"/>
                  <p:cNvSpPr/>
                  <p:nvPr/>
                </p:nvSpPr>
                <p:spPr>
                  <a:xfrm>
                    <a:off x="3095241" y="1920328"/>
                    <a:ext cx="45324"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90" name="Straight Connector 389"/>
                  <p:cNvCxnSpPr>
                    <a:stCxn id="389" idx="4"/>
                  </p:cNvCxnSpPr>
                  <p:nvPr/>
                </p:nvCxnSpPr>
                <p:spPr>
                  <a:xfrm>
                    <a:off x="3117971" y="1962365"/>
                    <a:ext cx="0" cy="63888"/>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86" name="Group 1201"/>
                <p:cNvGrpSpPr>
                  <a:grpSpLocks/>
                </p:cNvGrpSpPr>
                <p:nvPr/>
              </p:nvGrpSpPr>
              <p:grpSpPr bwMode="auto">
                <a:xfrm>
                  <a:off x="3238500" y="1895475"/>
                  <a:ext cx="45719" cy="118871"/>
                  <a:chOff x="3098006" y="1902619"/>
                  <a:chExt cx="45719" cy="118871"/>
                </a:xfrm>
                <a:grpFill/>
              </p:grpSpPr>
              <p:sp>
                <p:nvSpPr>
                  <p:cNvPr id="387" name="Oval 386"/>
                  <p:cNvSpPr/>
                  <p:nvPr/>
                </p:nvSpPr>
                <p:spPr>
                  <a:xfrm>
                    <a:off x="3094643" y="1925731"/>
                    <a:ext cx="45325" cy="3866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88" name="Straight Connector 387"/>
                  <p:cNvCxnSpPr>
                    <a:stCxn id="387" idx="4"/>
                  </p:cNvCxnSpPr>
                  <p:nvPr/>
                </p:nvCxnSpPr>
                <p:spPr>
                  <a:xfrm>
                    <a:off x="3110631" y="1962843"/>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370" name="Group 1185"/>
              <p:cNvGrpSpPr>
                <a:grpSpLocks/>
              </p:cNvGrpSpPr>
              <p:nvPr/>
            </p:nvGrpSpPr>
            <p:grpSpPr bwMode="auto">
              <a:xfrm>
                <a:off x="3276600" y="1905000"/>
                <a:ext cx="160019" cy="128396"/>
                <a:chOff x="3124200" y="1895475"/>
                <a:chExt cx="160019" cy="128396"/>
              </a:xfrm>
              <a:grpFill/>
            </p:grpSpPr>
            <p:grpSp>
              <p:nvGrpSpPr>
                <p:cNvPr id="371" name="Group 1186"/>
                <p:cNvGrpSpPr>
                  <a:grpSpLocks/>
                </p:cNvGrpSpPr>
                <p:nvPr/>
              </p:nvGrpSpPr>
              <p:grpSpPr bwMode="auto">
                <a:xfrm>
                  <a:off x="3124200" y="1905000"/>
                  <a:ext cx="45719" cy="118871"/>
                  <a:chOff x="3098006" y="1902619"/>
                  <a:chExt cx="45719" cy="118871"/>
                </a:xfrm>
                <a:grpFill/>
              </p:grpSpPr>
              <p:sp>
                <p:nvSpPr>
                  <p:cNvPr id="381" name="Oval 380"/>
                  <p:cNvSpPr/>
                  <p:nvPr/>
                </p:nvSpPr>
                <p:spPr>
                  <a:xfrm>
                    <a:off x="3077050" y="1928211"/>
                    <a:ext cx="41967"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82" name="Straight Connector 381"/>
                  <p:cNvCxnSpPr>
                    <a:stCxn id="381" idx="4"/>
                  </p:cNvCxnSpPr>
                  <p:nvPr/>
                </p:nvCxnSpPr>
                <p:spPr>
                  <a:xfrm>
                    <a:off x="3094672" y="1963584"/>
                    <a:ext cx="0" cy="62206"/>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72" name="Group 1187"/>
                <p:cNvGrpSpPr>
                  <a:grpSpLocks/>
                </p:cNvGrpSpPr>
                <p:nvPr/>
              </p:nvGrpSpPr>
              <p:grpSpPr bwMode="auto">
                <a:xfrm>
                  <a:off x="3200400" y="1905000"/>
                  <a:ext cx="45719" cy="118871"/>
                  <a:chOff x="3098006" y="1902619"/>
                  <a:chExt cx="45719" cy="118871"/>
                </a:xfrm>
                <a:grpFill/>
              </p:grpSpPr>
              <p:sp>
                <p:nvSpPr>
                  <p:cNvPr id="379" name="Oval 378"/>
                  <p:cNvSpPr/>
                  <p:nvPr/>
                </p:nvSpPr>
                <p:spPr>
                  <a:xfrm>
                    <a:off x="3071416" y="1928615"/>
                    <a:ext cx="47003" cy="42031"/>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80" name="Straight Connector 379"/>
                  <p:cNvCxnSpPr>
                    <a:stCxn id="379" idx="4"/>
                  </p:cNvCxnSpPr>
                  <p:nvPr/>
                </p:nvCxnSpPr>
                <p:spPr>
                  <a:xfrm>
                    <a:off x="3094163" y="1970667"/>
                    <a:ext cx="0" cy="63888"/>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73" name="Group 1188"/>
                <p:cNvGrpSpPr>
                  <a:grpSpLocks/>
                </p:cNvGrpSpPr>
                <p:nvPr/>
              </p:nvGrpSpPr>
              <p:grpSpPr bwMode="auto">
                <a:xfrm>
                  <a:off x="3162300" y="1895475"/>
                  <a:ext cx="45719" cy="118871"/>
                  <a:chOff x="3098006" y="1902619"/>
                  <a:chExt cx="45719" cy="118871"/>
                </a:xfrm>
                <a:grpFill/>
              </p:grpSpPr>
              <p:sp>
                <p:nvSpPr>
                  <p:cNvPr id="377" name="Oval 376"/>
                  <p:cNvSpPr/>
                  <p:nvPr/>
                </p:nvSpPr>
                <p:spPr>
                  <a:xfrm>
                    <a:off x="3090703" y="1918365"/>
                    <a:ext cx="38609" cy="42031"/>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78" name="Straight Connector 377"/>
                  <p:cNvCxnSpPr>
                    <a:stCxn id="377" idx="4"/>
                  </p:cNvCxnSpPr>
                  <p:nvPr/>
                </p:nvCxnSpPr>
                <p:spPr>
                  <a:xfrm>
                    <a:off x="3106719" y="1958781"/>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74" name="Group 1189"/>
                <p:cNvGrpSpPr>
                  <a:grpSpLocks/>
                </p:cNvGrpSpPr>
                <p:nvPr/>
              </p:nvGrpSpPr>
              <p:grpSpPr bwMode="auto">
                <a:xfrm>
                  <a:off x="3238500" y="1895475"/>
                  <a:ext cx="45719" cy="118871"/>
                  <a:chOff x="3098006" y="1902619"/>
                  <a:chExt cx="45719" cy="118871"/>
                </a:xfrm>
                <a:grpFill/>
              </p:grpSpPr>
              <p:sp>
                <p:nvSpPr>
                  <p:cNvPr id="375" name="Oval 374"/>
                  <p:cNvSpPr/>
                  <p:nvPr/>
                </p:nvSpPr>
                <p:spPr>
                  <a:xfrm>
                    <a:off x="3083376" y="1920465"/>
                    <a:ext cx="45325" cy="42031"/>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76" name="Straight Connector 375"/>
                  <p:cNvCxnSpPr>
                    <a:stCxn id="375" idx="4"/>
                  </p:cNvCxnSpPr>
                  <p:nvPr/>
                </p:nvCxnSpPr>
                <p:spPr>
                  <a:xfrm>
                    <a:off x="3106108" y="1962503"/>
                    <a:ext cx="0" cy="62207"/>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72" name="Group 871"/>
            <p:cNvGrpSpPr>
              <a:grpSpLocks/>
            </p:cNvGrpSpPr>
            <p:nvPr/>
          </p:nvGrpSpPr>
          <p:grpSpPr bwMode="auto">
            <a:xfrm>
              <a:off x="4669631" y="1883569"/>
              <a:ext cx="312419" cy="137921"/>
              <a:chOff x="3124200" y="1895475"/>
              <a:chExt cx="312419" cy="137921"/>
            </a:xfrm>
            <a:grpFill/>
          </p:grpSpPr>
          <p:grpSp>
            <p:nvGrpSpPr>
              <p:cNvPr id="343" name="Group 1158"/>
              <p:cNvGrpSpPr>
                <a:grpSpLocks/>
              </p:cNvGrpSpPr>
              <p:nvPr/>
            </p:nvGrpSpPr>
            <p:grpSpPr bwMode="auto">
              <a:xfrm>
                <a:off x="3124200" y="1895475"/>
                <a:ext cx="160019" cy="128396"/>
                <a:chOff x="3124200" y="1895475"/>
                <a:chExt cx="160019" cy="128396"/>
              </a:xfrm>
              <a:grpFill/>
            </p:grpSpPr>
            <p:grpSp>
              <p:nvGrpSpPr>
                <p:cNvPr id="357" name="Group 1172"/>
                <p:cNvGrpSpPr>
                  <a:grpSpLocks/>
                </p:cNvGrpSpPr>
                <p:nvPr/>
              </p:nvGrpSpPr>
              <p:grpSpPr bwMode="auto">
                <a:xfrm>
                  <a:off x="3124200" y="1905000"/>
                  <a:ext cx="45719" cy="118871"/>
                  <a:chOff x="3098006" y="1902619"/>
                  <a:chExt cx="45719" cy="118871"/>
                </a:xfrm>
                <a:grpFill/>
              </p:grpSpPr>
              <p:sp>
                <p:nvSpPr>
                  <p:cNvPr id="367" name="Oval 366"/>
                  <p:cNvSpPr/>
                  <p:nvPr/>
                </p:nvSpPr>
                <p:spPr>
                  <a:xfrm>
                    <a:off x="3079967" y="1928910"/>
                    <a:ext cx="47003"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68" name="Straight Connector 367"/>
                  <p:cNvCxnSpPr>
                    <a:stCxn id="367" idx="4"/>
                  </p:cNvCxnSpPr>
                  <p:nvPr/>
                </p:nvCxnSpPr>
                <p:spPr>
                  <a:xfrm>
                    <a:off x="3101107" y="1972672"/>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58" name="Group 1173"/>
                <p:cNvGrpSpPr>
                  <a:grpSpLocks/>
                </p:cNvGrpSpPr>
                <p:nvPr/>
              </p:nvGrpSpPr>
              <p:grpSpPr bwMode="auto">
                <a:xfrm>
                  <a:off x="3200400" y="1905000"/>
                  <a:ext cx="45719" cy="118871"/>
                  <a:chOff x="3098006" y="1902619"/>
                  <a:chExt cx="45719" cy="118871"/>
                </a:xfrm>
                <a:grpFill/>
              </p:grpSpPr>
              <p:sp>
                <p:nvSpPr>
                  <p:cNvPr id="365" name="Oval 364"/>
                  <p:cNvSpPr/>
                  <p:nvPr/>
                </p:nvSpPr>
                <p:spPr>
                  <a:xfrm>
                    <a:off x="3079384" y="1936023"/>
                    <a:ext cx="43645" cy="38669"/>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66" name="Straight Connector 365"/>
                  <p:cNvCxnSpPr>
                    <a:stCxn id="365" idx="4"/>
                  </p:cNvCxnSpPr>
                  <p:nvPr/>
                </p:nvCxnSpPr>
                <p:spPr>
                  <a:xfrm>
                    <a:off x="3092117" y="1976526"/>
                    <a:ext cx="1679"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59" name="Group 1174"/>
                <p:cNvGrpSpPr>
                  <a:grpSpLocks/>
                </p:cNvGrpSpPr>
                <p:nvPr/>
              </p:nvGrpSpPr>
              <p:grpSpPr bwMode="auto">
                <a:xfrm>
                  <a:off x="3162300" y="1895475"/>
                  <a:ext cx="45719" cy="118871"/>
                  <a:chOff x="3098006" y="1902619"/>
                  <a:chExt cx="45719" cy="118871"/>
                </a:xfrm>
                <a:grpFill/>
              </p:grpSpPr>
              <p:sp>
                <p:nvSpPr>
                  <p:cNvPr id="363" name="Oval 362"/>
                  <p:cNvSpPr/>
                  <p:nvPr/>
                </p:nvSpPr>
                <p:spPr>
                  <a:xfrm>
                    <a:off x="3090336" y="1929194"/>
                    <a:ext cx="45324" cy="38669"/>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64" name="Straight Connector 363"/>
                  <p:cNvCxnSpPr>
                    <a:stCxn id="363" idx="4"/>
                  </p:cNvCxnSpPr>
                  <p:nvPr/>
                </p:nvCxnSpPr>
                <p:spPr>
                  <a:xfrm>
                    <a:off x="3111418" y="1966203"/>
                    <a:ext cx="1678"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60" name="Group 1175"/>
                <p:cNvGrpSpPr>
                  <a:grpSpLocks/>
                </p:cNvGrpSpPr>
                <p:nvPr/>
              </p:nvGrpSpPr>
              <p:grpSpPr bwMode="auto">
                <a:xfrm>
                  <a:off x="3238500" y="1895475"/>
                  <a:ext cx="45719" cy="118871"/>
                  <a:chOff x="3098006" y="1902619"/>
                  <a:chExt cx="45719" cy="118871"/>
                </a:xfrm>
                <a:grpFill/>
              </p:grpSpPr>
              <p:sp>
                <p:nvSpPr>
                  <p:cNvPr id="361" name="Oval 360"/>
                  <p:cNvSpPr/>
                  <p:nvPr/>
                </p:nvSpPr>
                <p:spPr>
                  <a:xfrm>
                    <a:off x="3086352" y="1926236"/>
                    <a:ext cx="47003" cy="47075"/>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62" name="Straight Connector 361"/>
                  <p:cNvCxnSpPr>
                    <a:stCxn id="361" idx="4"/>
                  </p:cNvCxnSpPr>
                  <p:nvPr/>
                </p:nvCxnSpPr>
                <p:spPr>
                  <a:xfrm>
                    <a:off x="3105771" y="1971709"/>
                    <a:ext cx="0"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344" name="Group 1159"/>
              <p:cNvGrpSpPr>
                <a:grpSpLocks/>
              </p:cNvGrpSpPr>
              <p:nvPr/>
            </p:nvGrpSpPr>
            <p:grpSpPr bwMode="auto">
              <a:xfrm>
                <a:off x="3276600" y="1905000"/>
                <a:ext cx="160019" cy="128396"/>
                <a:chOff x="3124200" y="1895475"/>
                <a:chExt cx="160019" cy="128396"/>
              </a:xfrm>
              <a:grpFill/>
            </p:grpSpPr>
            <p:grpSp>
              <p:nvGrpSpPr>
                <p:cNvPr id="345" name="Group 1160"/>
                <p:cNvGrpSpPr>
                  <a:grpSpLocks/>
                </p:cNvGrpSpPr>
                <p:nvPr/>
              </p:nvGrpSpPr>
              <p:grpSpPr bwMode="auto">
                <a:xfrm>
                  <a:off x="3124200" y="1905000"/>
                  <a:ext cx="45719" cy="118871"/>
                  <a:chOff x="3098006" y="1902619"/>
                  <a:chExt cx="45719" cy="118871"/>
                </a:xfrm>
                <a:grpFill/>
              </p:grpSpPr>
              <p:sp>
                <p:nvSpPr>
                  <p:cNvPr id="355" name="Oval 354"/>
                  <p:cNvSpPr/>
                  <p:nvPr/>
                </p:nvSpPr>
                <p:spPr>
                  <a:xfrm>
                    <a:off x="3073736" y="1925280"/>
                    <a:ext cx="41966"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56" name="Straight Connector 355"/>
                  <p:cNvCxnSpPr>
                    <a:stCxn id="355" idx="4"/>
                  </p:cNvCxnSpPr>
                  <p:nvPr/>
                </p:nvCxnSpPr>
                <p:spPr>
                  <a:xfrm>
                    <a:off x="3089855" y="1969087"/>
                    <a:ext cx="0" cy="7397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46" name="Group 1161"/>
                <p:cNvGrpSpPr>
                  <a:grpSpLocks/>
                </p:cNvGrpSpPr>
                <p:nvPr/>
              </p:nvGrpSpPr>
              <p:grpSpPr bwMode="auto">
                <a:xfrm>
                  <a:off x="3200400" y="1905000"/>
                  <a:ext cx="45719" cy="118871"/>
                  <a:chOff x="3098006" y="1902619"/>
                  <a:chExt cx="45719" cy="118871"/>
                </a:xfrm>
                <a:grpFill/>
              </p:grpSpPr>
              <p:sp>
                <p:nvSpPr>
                  <p:cNvPr id="353" name="Oval 352"/>
                  <p:cNvSpPr/>
                  <p:nvPr/>
                </p:nvSpPr>
                <p:spPr>
                  <a:xfrm>
                    <a:off x="3069796" y="1930742"/>
                    <a:ext cx="41967" cy="42032"/>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54" name="Straight Connector 353"/>
                  <p:cNvCxnSpPr>
                    <a:stCxn id="353" idx="4"/>
                  </p:cNvCxnSpPr>
                  <p:nvPr/>
                </p:nvCxnSpPr>
                <p:spPr>
                  <a:xfrm>
                    <a:off x="3089258" y="1972810"/>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47" name="Group 1162"/>
                <p:cNvGrpSpPr>
                  <a:grpSpLocks/>
                </p:cNvGrpSpPr>
                <p:nvPr/>
              </p:nvGrpSpPr>
              <p:grpSpPr bwMode="auto">
                <a:xfrm>
                  <a:off x="3162300" y="1895475"/>
                  <a:ext cx="45719" cy="118871"/>
                  <a:chOff x="3098006" y="1902619"/>
                  <a:chExt cx="45719" cy="118871"/>
                </a:xfrm>
                <a:grpFill/>
              </p:grpSpPr>
              <p:sp>
                <p:nvSpPr>
                  <p:cNvPr id="351" name="Oval 350"/>
                  <p:cNvSpPr/>
                  <p:nvPr/>
                </p:nvSpPr>
                <p:spPr>
                  <a:xfrm>
                    <a:off x="3087403" y="1920478"/>
                    <a:ext cx="38610" cy="42032"/>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52" name="Straight Connector 351"/>
                  <p:cNvCxnSpPr>
                    <a:stCxn id="351" idx="4"/>
                  </p:cNvCxnSpPr>
                  <p:nvPr/>
                </p:nvCxnSpPr>
                <p:spPr>
                  <a:xfrm>
                    <a:off x="3100152" y="1962618"/>
                    <a:ext cx="1678"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48" name="Group 1163"/>
                <p:cNvGrpSpPr>
                  <a:grpSpLocks/>
                </p:cNvGrpSpPr>
                <p:nvPr/>
              </p:nvGrpSpPr>
              <p:grpSpPr bwMode="auto">
                <a:xfrm>
                  <a:off x="3238500" y="1895475"/>
                  <a:ext cx="45719" cy="118871"/>
                  <a:chOff x="3098006" y="1902619"/>
                  <a:chExt cx="45719" cy="118871"/>
                </a:xfrm>
                <a:grpFill/>
              </p:grpSpPr>
              <p:sp>
                <p:nvSpPr>
                  <p:cNvPr id="349" name="Oval 348"/>
                  <p:cNvSpPr/>
                  <p:nvPr/>
                </p:nvSpPr>
                <p:spPr>
                  <a:xfrm>
                    <a:off x="3076735" y="1924303"/>
                    <a:ext cx="47003" cy="40350"/>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50" name="Straight Connector 349"/>
                  <p:cNvCxnSpPr>
                    <a:stCxn id="349" idx="4"/>
                  </p:cNvCxnSpPr>
                  <p:nvPr/>
                </p:nvCxnSpPr>
                <p:spPr>
                  <a:xfrm>
                    <a:off x="3097846" y="1966384"/>
                    <a:ext cx="0" cy="6725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73" name="Group 872"/>
            <p:cNvGrpSpPr>
              <a:grpSpLocks/>
            </p:cNvGrpSpPr>
            <p:nvPr/>
          </p:nvGrpSpPr>
          <p:grpSpPr bwMode="auto">
            <a:xfrm>
              <a:off x="4979193" y="1881188"/>
              <a:ext cx="312419" cy="137921"/>
              <a:chOff x="3124200" y="1895475"/>
              <a:chExt cx="312419" cy="137921"/>
            </a:xfrm>
            <a:grpFill/>
          </p:grpSpPr>
          <p:grpSp>
            <p:nvGrpSpPr>
              <p:cNvPr id="317" name="Group 1132"/>
              <p:cNvGrpSpPr>
                <a:grpSpLocks/>
              </p:cNvGrpSpPr>
              <p:nvPr/>
            </p:nvGrpSpPr>
            <p:grpSpPr bwMode="auto">
              <a:xfrm>
                <a:off x="3124200" y="1895475"/>
                <a:ext cx="160019" cy="128396"/>
                <a:chOff x="3124200" y="1895475"/>
                <a:chExt cx="160019" cy="128396"/>
              </a:xfrm>
              <a:grpFill/>
            </p:grpSpPr>
            <p:grpSp>
              <p:nvGrpSpPr>
                <p:cNvPr id="331" name="Group 1146"/>
                <p:cNvGrpSpPr>
                  <a:grpSpLocks/>
                </p:cNvGrpSpPr>
                <p:nvPr/>
              </p:nvGrpSpPr>
              <p:grpSpPr bwMode="auto">
                <a:xfrm>
                  <a:off x="3124200" y="1905000"/>
                  <a:ext cx="45719" cy="118871"/>
                  <a:chOff x="3098006" y="1902619"/>
                  <a:chExt cx="45719" cy="118871"/>
                </a:xfrm>
                <a:grpFill/>
              </p:grpSpPr>
              <p:sp>
                <p:nvSpPr>
                  <p:cNvPr id="341" name="Oval 340"/>
                  <p:cNvSpPr/>
                  <p:nvPr/>
                </p:nvSpPr>
                <p:spPr>
                  <a:xfrm>
                    <a:off x="3075980" y="1936037"/>
                    <a:ext cx="47003"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42" name="Straight Connector 341"/>
                  <p:cNvCxnSpPr>
                    <a:stCxn id="341" idx="4"/>
                  </p:cNvCxnSpPr>
                  <p:nvPr/>
                </p:nvCxnSpPr>
                <p:spPr>
                  <a:xfrm>
                    <a:off x="3090348" y="1974874"/>
                    <a:ext cx="0" cy="6725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32" name="Group 1147"/>
                <p:cNvGrpSpPr>
                  <a:grpSpLocks/>
                </p:cNvGrpSpPr>
                <p:nvPr/>
              </p:nvGrpSpPr>
              <p:grpSpPr bwMode="auto">
                <a:xfrm>
                  <a:off x="3200400" y="1905000"/>
                  <a:ext cx="45719" cy="118871"/>
                  <a:chOff x="3098006" y="1902619"/>
                  <a:chExt cx="45719" cy="118871"/>
                </a:xfrm>
                <a:grpFill/>
              </p:grpSpPr>
              <p:sp>
                <p:nvSpPr>
                  <p:cNvPr id="339" name="Oval 338"/>
                  <p:cNvSpPr/>
                  <p:nvPr/>
                </p:nvSpPr>
                <p:spPr>
                  <a:xfrm>
                    <a:off x="3072041" y="1936514"/>
                    <a:ext cx="40288"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40" name="Straight Connector 339"/>
                  <p:cNvCxnSpPr>
                    <a:stCxn id="339" idx="4"/>
                  </p:cNvCxnSpPr>
                  <p:nvPr/>
                </p:nvCxnSpPr>
                <p:spPr>
                  <a:xfrm>
                    <a:off x="3088087" y="1980292"/>
                    <a:ext cx="1679" cy="63888"/>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33" name="Group 1148"/>
                <p:cNvGrpSpPr>
                  <a:grpSpLocks/>
                </p:cNvGrpSpPr>
                <p:nvPr/>
              </p:nvGrpSpPr>
              <p:grpSpPr bwMode="auto">
                <a:xfrm>
                  <a:off x="3162300" y="1895475"/>
                  <a:ext cx="45719" cy="118871"/>
                  <a:chOff x="3098006" y="1902619"/>
                  <a:chExt cx="45719" cy="118871"/>
                </a:xfrm>
                <a:grpFill/>
              </p:grpSpPr>
              <p:sp>
                <p:nvSpPr>
                  <p:cNvPr id="337" name="Oval 336"/>
                  <p:cNvSpPr/>
                  <p:nvPr/>
                </p:nvSpPr>
                <p:spPr>
                  <a:xfrm>
                    <a:off x="3086291" y="1926235"/>
                    <a:ext cx="45324"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38" name="Straight Connector 337"/>
                  <p:cNvCxnSpPr>
                    <a:stCxn id="337" idx="4"/>
                  </p:cNvCxnSpPr>
                  <p:nvPr/>
                </p:nvCxnSpPr>
                <p:spPr>
                  <a:xfrm>
                    <a:off x="3102352" y="1970056"/>
                    <a:ext cx="1679"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34" name="Group 1149"/>
                <p:cNvGrpSpPr>
                  <a:grpSpLocks/>
                </p:cNvGrpSpPr>
                <p:nvPr/>
              </p:nvGrpSpPr>
              <p:grpSpPr bwMode="auto">
                <a:xfrm>
                  <a:off x="3238500" y="1895475"/>
                  <a:ext cx="45719" cy="118871"/>
                  <a:chOff x="3098006" y="1902619"/>
                  <a:chExt cx="45719" cy="118871"/>
                </a:xfrm>
                <a:grpFill/>
              </p:grpSpPr>
              <p:sp>
                <p:nvSpPr>
                  <p:cNvPr id="335" name="Oval 334"/>
                  <p:cNvSpPr/>
                  <p:nvPr/>
                </p:nvSpPr>
                <p:spPr>
                  <a:xfrm>
                    <a:off x="3084001" y="1928364"/>
                    <a:ext cx="38609"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36" name="Straight Connector 335"/>
                  <p:cNvCxnSpPr>
                    <a:stCxn id="335" idx="4"/>
                  </p:cNvCxnSpPr>
                  <p:nvPr/>
                </p:nvCxnSpPr>
                <p:spPr>
                  <a:xfrm>
                    <a:off x="3098383" y="1970490"/>
                    <a:ext cx="0" cy="68931"/>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318" name="Group 1133"/>
              <p:cNvGrpSpPr>
                <a:grpSpLocks/>
              </p:cNvGrpSpPr>
              <p:nvPr/>
            </p:nvGrpSpPr>
            <p:grpSpPr bwMode="auto">
              <a:xfrm>
                <a:off x="3276600" y="1905000"/>
                <a:ext cx="160019" cy="128396"/>
                <a:chOff x="3124200" y="1895475"/>
                <a:chExt cx="160019" cy="128396"/>
              </a:xfrm>
              <a:grpFill/>
            </p:grpSpPr>
            <p:grpSp>
              <p:nvGrpSpPr>
                <p:cNvPr id="319" name="Group 1134"/>
                <p:cNvGrpSpPr>
                  <a:grpSpLocks/>
                </p:cNvGrpSpPr>
                <p:nvPr/>
              </p:nvGrpSpPr>
              <p:grpSpPr bwMode="auto">
                <a:xfrm>
                  <a:off x="3124200" y="1905000"/>
                  <a:ext cx="45719" cy="118871"/>
                  <a:chOff x="3098006" y="1902619"/>
                  <a:chExt cx="45719" cy="118871"/>
                </a:xfrm>
                <a:grpFill/>
              </p:grpSpPr>
              <p:sp>
                <p:nvSpPr>
                  <p:cNvPr id="329" name="Oval 328"/>
                  <p:cNvSpPr/>
                  <p:nvPr/>
                </p:nvSpPr>
                <p:spPr>
                  <a:xfrm>
                    <a:off x="3064698" y="1930771"/>
                    <a:ext cx="47003" cy="3866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30" name="Straight Connector 329"/>
                  <p:cNvCxnSpPr>
                    <a:stCxn id="329" idx="4"/>
                  </p:cNvCxnSpPr>
                  <p:nvPr/>
                </p:nvCxnSpPr>
                <p:spPr>
                  <a:xfrm>
                    <a:off x="3087489" y="1969461"/>
                    <a:ext cx="0"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20" name="Group 1135"/>
                <p:cNvGrpSpPr>
                  <a:grpSpLocks/>
                </p:cNvGrpSpPr>
                <p:nvPr/>
              </p:nvGrpSpPr>
              <p:grpSpPr bwMode="auto">
                <a:xfrm>
                  <a:off x="3200400" y="1905000"/>
                  <a:ext cx="45719" cy="118871"/>
                  <a:chOff x="3098006" y="1902619"/>
                  <a:chExt cx="45719" cy="118871"/>
                </a:xfrm>
                <a:grpFill/>
              </p:grpSpPr>
              <p:sp>
                <p:nvSpPr>
                  <p:cNvPr id="327" name="Oval 326"/>
                  <p:cNvSpPr/>
                  <p:nvPr/>
                </p:nvSpPr>
                <p:spPr>
                  <a:xfrm>
                    <a:off x="3065809" y="1934522"/>
                    <a:ext cx="40288" cy="40350"/>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28" name="Straight Connector 327"/>
                  <p:cNvCxnSpPr>
                    <a:stCxn id="327" idx="4"/>
                  </p:cNvCxnSpPr>
                  <p:nvPr/>
                </p:nvCxnSpPr>
                <p:spPr>
                  <a:xfrm>
                    <a:off x="3078514" y="1974996"/>
                    <a:ext cx="1678" cy="68932"/>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21" name="Group 1136"/>
                <p:cNvGrpSpPr>
                  <a:grpSpLocks/>
                </p:cNvGrpSpPr>
                <p:nvPr/>
              </p:nvGrpSpPr>
              <p:grpSpPr bwMode="auto">
                <a:xfrm>
                  <a:off x="3162300" y="1895475"/>
                  <a:ext cx="45719" cy="118871"/>
                  <a:chOff x="3098006" y="1902619"/>
                  <a:chExt cx="45719" cy="118871"/>
                </a:xfrm>
                <a:grpFill/>
              </p:grpSpPr>
              <p:sp>
                <p:nvSpPr>
                  <p:cNvPr id="325" name="Oval 324"/>
                  <p:cNvSpPr/>
                  <p:nvPr/>
                </p:nvSpPr>
                <p:spPr>
                  <a:xfrm>
                    <a:off x="3076702" y="1924316"/>
                    <a:ext cx="43645" cy="40350"/>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26" name="Straight Connector 325"/>
                  <p:cNvCxnSpPr>
                    <a:stCxn id="325" idx="4"/>
                  </p:cNvCxnSpPr>
                  <p:nvPr/>
                </p:nvCxnSpPr>
                <p:spPr>
                  <a:xfrm>
                    <a:off x="3096121" y="1966384"/>
                    <a:ext cx="1678"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22" name="Group 1137"/>
                <p:cNvGrpSpPr>
                  <a:grpSpLocks/>
                </p:cNvGrpSpPr>
                <p:nvPr/>
              </p:nvGrpSpPr>
              <p:grpSpPr bwMode="auto">
                <a:xfrm>
                  <a:off x="3238500" y="1895475"/>
                  <a:ext cx="45719" cy="118871"/>
                  <a:chOff x="3098006" y="1902619"/>
                  <a:chExt cx="45719" cy="118871"/>
                </a:xfrm>
                <a:grpFill/>
              </p:grpSpPr>
              <p:sp>
                <p:nvSpPr>
                  <p:cNvPr id="323" name="Oval 322"/>
                  <p:cNvSpPr/>
                  <p:nvPr/>
                </p:nvSpPr>
                <p:spPr>
                  <a:xfrm>
                    <a:off x="3072734" y="1924706"/>
                    <a:ext cx="47003"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24" name="Straight Connector 323"/>
                  <p:cNvCxnSpPr>
                    <a:stCxn id="323" idx="4"/>
                  </p:cNvCxnSpPr>
                  <p:nvPr/>
                </p:nvCxnSpPr>
                <p:spPr>
                  <a:xfrm>
                    <a:off x="3087073" y="1966905"/>
                    <a:ext cx="0" cy="63888"/>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74" name="Group 873"/>
            <p:cNvGrpSpPr>
              <a:grpSpLocks/>
            </p:cNvGrpSpPr>
            <p:nvPr/>
          </p:nvGrpSpPr>
          <p:grpSpPr bwMode="auto">
            <a:xfrm>
              <a:off x="5286374" y="1878807"/>
              <a:ext cx="312419" cy="137921"/>
              <a:chOff x="3124200" y="1895475"/>
              <a:chExt cx="312419" cy="137921"/>
            </a:xfrm>
            <a:grpFill/>
          </p:grpSpPr>
          <p:grpSp>
            <p:nvGrpSpPr>
              <p:cNvPr id="291" name="Group 1106"/>
              <p:cNvGrpSpPr>
                <a:grpSpLocks/>
              </p:cNvGrpSpPr>
              <p:nvPr/>
            </p:nvGrpSpPr>
            <p:grpSpPr bwMode="auto">
              <a:xfrm>
                <a:off x="3124200" y="1895475"/>
                <a:ext cx="160019" cy="128396"/>
                <a:chOff x="3124200" y="1895475"/>
                <a:chExt cx="160019" cy="128396"/>
              </a:xfrm>
              <a:grpFill/>
            </p:grpSpPr>
            <p:grpSp>
              <p:nvGrpSpPr>
                <p:cNvPr id="305" name="Group 1120"/>
                <p:cNvGrpSpPr>
                  <a:grpSpLocks/>
                </p:cNvGrpSpPr>
                <p:nvPr/>
              </p:nvGrpSpPr>
              <p:grpSpPr bwMode="auto">
                <a:xfrm>
                  <a:off x="3124200" y="1905000"/>
                  <a:ext cx="45719" cy="118871"/>
                  <a:chOff x="3098006" y="1902619"/>
                  <a:chExt cx="45719" cy="118871"/>
                </a:xfrm>
                <a:grpFill/>
              </p:grpSpPr>
              <p:sp>
                <p:nvSpPr>
                  <p:cNvPr id="315" name="Oval 314"/>
                  <p:cNvSpPr/>
                  <p:nvPr/>
                </p:nvSpPr>
                <p:spPr>
                  <a:xfrm>
                    <a:off x="3074256" y="1928049"/>
                    <a:ext cx="45325"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16" name="Straight Connector 315"/>
                  <p:cNvCxnSpPr>
                    <a:stCxn id="315" idx="4"/>
                  </p:cNvCxnSpPr>
                  <p:nvPr/>
                </p:nvCxnSpPr>
                <p:spPr>
                  <a:xfrm>
                    <a:off x="3090304" y="1971885"/>
                    <a:ext cx="0"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06" name="Group 1121"/>
                <p:cNvGrpSpPr>
                  <a:grpSpLocks/>
                </p:cNvGrpSpPr>
                <p:nvPr/>
              </p:nvGrpSpPr>
              <p:grpSpPr bwMode="auto">
                <a:xfrm>
                  <a:off x="3200400" y="1905000"/>
                  <a:ext cx="45719" cy="118871"/>
                  <a:chOff x="3098006" y="1902619"/>
                  <a:chExt cx="45719" cy="118871"/>
                </a:xfrm>
                <a:grpFill/>
              </p:grpSpPr>
              <p:sp>
                <p:nvSpPr>
                  <p:cNvPr id="313" name="Oval 312"/>
                  <p:cNvSpPr/>
                  <p:nvPr/>
                </p:nvSpPr>
                <p:spPr>
                  <a:xfrm>
                    <a:off x="3070259" y="1928498"/>
                    <a:ext cx="41966"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14" name="Straight Connector 313"/>
                  <p:cNvCxnSpPr>
                    <a:stCxn id="313" idx="4"/>
                  </p:cNvCxnSpPr>
                  <p:nvPr/>
                </p:nvCxnSpPr>
                <p:spPr>
                  <a:xfrm>
                    <a:off x="3089705" y="1972246"/>
                    <a:ext cx="0"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07" name="Group 1122"/>
                <p:cNvGrpSpPr>
                  <a:grpSpLocks/>
                </p:cNvGrpSpPr>
                <p:nvPr/>
              </p:nvGrpSpPr>
              <p:grpSpPr bwMode="auto">
                <a:xfrm>
                  <a:off x="3162300" y="1895475"/>
                  <a:ext cx="45719" cy="118871"/>
                  <a:chOff x="3098006" y="1902619"/>
                  <a:chExt cx="45719" cy="118871"/>
                </a:xfrm>
                <a:grpFill/>
              </p:grpSpPr>
              <p:sp>
                <p:nvSpPr>
                  <p:cNvPr id="311" name="Oval 310"/>
                  <p:cNvSpPr/>
                  <p:nvPr/>
                </p:nvSpPr>
                <p:spPr>
                  <a:xfrm>
                    <a:off x="3086216" y="1919884"/>
                    <a:ext cx="45325"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12" name="Straight Connector 311"/>
                  <p:cNvCxnSpPr>
                    <a:stCxn id="311" idx="4"/>
                  </p:cNvCxnSpPr>
                  <p:nvPr/>
                </p:nvCxnSpPr>
                <p:spPr>
                  <a:xfrm>
                    <a:off x="3102307" y="1963720"/>
                    <a:ext cx="0"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308" name="Group 1123"/>
                <p:cNvGrpSpPr>
                  <a:grpSpLocks/>
                </p:cNvGrpSpPr>
                <p:nvPr/>
              </p:nvGrpSpPr>
              <p:grpSpPr bwMode="auto">
                <a:xfrm>
                  <a:off x="3238500" y="1895475"/>
                  <a:ext cx="45719" cy="118871"/>
                  <a:chOff x="3098006" y="1902619"/>
                  <a:chExt cx="45719" cy="118871"/>
                </a:xfrm>
                <a:grpFill/>
              </p:grpSpPr>
              <p:sp>
                <p:nvSpPr>
                  <p:cNvPr id="309" name="Oval 308"/>
                  <p:cNvSpPr/>
                  <p:nvPr/>
                </p:nvSpPr>
                <p:spPr>
                  <a:xfrm>
                    <a:off x="3085576" y="1920303"/>
                    <a:ext cx="38609"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10" name="Straight Connector 309"/>
                  <p:cNvCxnSpPr>
                    <a:stCxn id="309" idx="4"/>
                  </p:cNvCxnSpPr>
                  <p:nvPr/>
                </p:nvCxnSpPr>
                <p:spPr>
                  <a:xfrm>
                    <a:off x="3100002" y="1964110"/>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292" name="Group 1107"/>
              <p:cNvGrpSpPr>
                <a:grpSpLocks/>
              </p:cNvGrpSpPr>
              <p:nvPr/>
            </p:nvGrpSpPr>
            <p:grpSpPr bwMode="auto">
              <a:xfrm>
                <a:off x="3276600" y="1905000"/>
                <a:ext cx="160019" cy="128396"/>
                <a:chOff x="3124200" y="1895475"/>
                <a:chExt cx="160019" cy="128396"/>
              </a:xfrm>
              <a:grpFill/>
            </p:grpSpPr>
            <p:grpSp>
              <p:nvGrpSpPr>
                <p:cNvPr id="293" name="Group 1108"/>
                <p:cNvGrpSpPr>
                  <a:grpSpLocks/>
                </p:cNvGrpSpPr>
                <p:nvPr/>
              </p:nvGrpSpPr>
              <p:grpSpPr bwMode="auto">
                <a:xfrm>
                  <a:off x="3124200" y="1905000"/>
                  <a:ext cx="45719" cy="118871"/>
                  <a:chOff x="3098006" y="1902619"/>
                  <a:chExt cx="45719" cy="118871"/>
                </a:xfrm>
                <a:grpFill/>
              </p:grpSpPr>
              <p:sp>
                <p:nvSpPr>
                  <p:cNvPr id="303" name="Oval 302"/>
                  <p:cNvSpPr/>
                  <p:nvPr/>
                </p:nvSpPr>
                <p:spPr>
                  <a:xfrm>
                    <a:off x="3062990" y="1926130"/>
                    <a:ext cx="47003" cy="42032"/>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04" name="Straight Connector 303"/>
                  <p:cNvCxnSpPr>
                    <a:stCxn id="303" idx="4"/>
                  </p:cNvCxnSpPr>
                  <p:nvPr/>
                </p:nvCxnSpPr>
                <p:spPr>
                  <a:xfrm>
                    <a:off x="3085795" y="1969864"/>
                    <a:ext cx="0" cy="6725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94" name="Group 1109"/>
                <p:cNvGrpSpPr>
                  <a:grpSpLocks/>
                </p:cNvGrpSpPr>
                <p:nvPr/>
              </p:nvGrpSpPr>
              <p:grpSpPr bwMode="auto">
                <a:xfrm>
                  <a:off x="3200400" y="1905000"/>
                  <a:ext cx="45719" cy="118871"/>
                  <a:chOff x="3098006" y="1902619"/>
                  <a:chExt cx="45719" cy="118871"/>
                </a:xfrm>
                <a:grpFill/>
              </p:grpSpPr>
              <p:sp>
                <p:nvSpPr>
                  <p:cNvPr id="301" name="Oval 300"/>
                  <p:cNvSpPr/>
                  <p:nvPr/>
                </p:nvSpPr>
                <p:spPr>
                  <a:xfrm>
                    <a:off x="3062407" y="1928186"/>
                    <a:ext cx="45324"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02" name="Straight Connector 301"/>
                  <p:cNvCxnSpPr>
                    <a:stCxn id="301" idx="4"/>
                  </p:cNvCxnSpPr>
                  <p:nvPr/>
                </p:nvCxnSpPr>
                <p:spPr>
                  <a:xfrm>
                    <a:off x="3078454" y="1972023"/>
                    <a:ext cx="0"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95" name="Group 1110"/>
                <p:cNvGrpSpPr>
                  <a:grpSpLocks/>
                </p:cNvGrpSpPr>
                <p:nvPr/>
              </p:nvGrpSpPr>
              <p:grpSpPr bwMode="auto">
                <a:xfrm>
                  <a:off x="3162300" y="1895475"/>
                  <a:ext cx="45719" cy="118871"/>
                  <a:chOff x="3098006" y="1902619"/>
                  <a:chExt cx="45719" cy="118871"/>
                </a:xfrm>
                <a:grpFill/>
              </p:grpSpPr>
              <p:sp>
                <p:nvSpPr>
                  <p:cNvPr id="299" name="Oval 298"/>
                  <p:cNvSpPr/>
                  <p:nvPr/>
                </p:nvSpPr>
                <p:spPr>
                  <a:xfrm>
                    <a:off x="3074949" y="1916299"/>
                    <a:ext cx="45325"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00" name="Straight Connector 299"/>
                  <p:cNvCxnSpPr>
                    <a:stCxn id="299" idx="4"/>
                  </p:cNvCxnSpPr>
                  <p:nvPr/>
                </p:nvCxnSpPr>
                <p:spPr>
                  <a:xfrm>
                    <a:off x="3097710" y="1960019"/>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96" name="Group 1111"/>
                <p:cNvGrpSpPr>
                  <a:grpSpLocks/>
                </p:cNvGrpSpPr>
                <p:nvPr/>
              </p:nvGrpSpPr>
              <p:grpSpPr bwMode="auto">
                <a:xfrm>
                  <a:off x="3238500" y="1895475"/>
                  <a:ext cx="45719" cy="118871"/>
                  <a:chOff x="3098006" y="1902619"/>
                  <a:chExt cx="45719" cy="118871"/>
                </a:xfrm>
                <a:grpFill/>
              </p:grpSpPr>
              <p:sp>
                <p:nvSpPr>
                  <p:cNvPr id="297" name="Oval 296"/>
                  <p:cNvSpPr/>
                  <p:nvPr/>
                </p:nvSpPr>
                <p:spPr>
                  <a:xfrm>
                    <a:off x="3074308" y="1916659"/>
                    <a:ext cx="45324"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98" name="Straight Connector 297"/>
                  <p:cNvCxnSpPr>
                    <a:stCxn id="297" idx="4"/>
                  </p:cNvCxnSpPr>
                  <p:nvPr/>
                </p:nvCxnSpPr>
                <p:spPr>
                  <a:xfrm>
                    <a:off x="3090399" y="1960495"/>
                    <a:ext cx="0"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75" name="Group 874"/>
            <p:cNvGrpSpPr>
              <a:grpSpLocks/>
            </p:cNvGrpSpPr>
            <p:nvPr/>
          </p:nvGrpSpPr>
          <p:grpSpPr bwMode="auto">
            <a:xfrm>
              <a:off x="5586664" y="1874620"/>
              <a:ext cx="312419" cy="137921"/>
              <a:chOff x="3124200" y="1895475"/>
              <a:chExt cx="312419" cy="137921"/>
            </a:xfrm>
            <a:grpFill/>
          </p:grpSpPr>
          <p:grpSp>
            <p:nvGrpSpPr>
              <p:cNvPr id="265" name="Group 1080"/>
              <p:cNvGrpSpPr>
                <a:grpSpLocks/>
              </p:cNvGrpSpPr>
              <p:nvPr/>
            </p:nvGrpSpPr>
            <p:grpSpPr bwMode="auto">
              <a:xfrm>
                <a:off x="3124200" y="1895475"/>
                <a:ext cx="160019" cy="128396"/>
                <a:chOff x="3124200" y="1895475"/>
                <a:chExt cx="160019" cy="128396"/>
              </a:xfrm>
              <a:grpFill/>
            </p:grpSpPr>
            <p:grpSp>
              <p:nvGrpSpPr>
                <p:cNvPr id="279" name="Group 1094"/>
                <p:cNvGrpSpPr>
                  <a:grpSpLocks/>
                </p:cNvGrpSpPr>
                <p:nvPr/>
              </p:nvGrpSpPr>
              <p:grpSpPr bwMode="auto">
                <a:xfrm>
                  <a:off x="3124200" y="1905000"/>
                  <a:ext cx="45719" cy="118871"/>
                  <a:chOff x="3098006" y="1902619"/>
                  <a:chExt cx="45719" cy="118871"/>
                </a:xfrm>
                <a:grpFill/>
              </p:grpSpPr>
              <p:sp>
                <p:nvSpPr>
                  <p:cNvPr id="289" name="Oval 288"/>
                  <p:cNvSpPr/>
                  <p:nvPr/>
                </p:nvSpPr>
                <p:spPr>
                  <a:xfrm>
                    <a:off x="3086152" y="1926778"/>
                    <a:ext cx="45325"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90" name="Straight Connector 289"/>
                  <p:cNvCxnSpPr>
                    <a:stCxn id="289" idx="4"/>
                  </p:cNvCxnSpPr>
                  <p:nvPr/>
                </p:nvCxnSpPr>
                <p:spPr>
                  <a:xfrm>
                    <a:off x="3100608" y="1972325"/>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80" name="Group 1095"/>
                <p:cNvGrpSpPr>
                  <a:grpSpLocks/>
                </p:cNvGrpSpPr>
                <p:nvPr/>
              </p:nvGrpSpPr>
              <p:grpSpPr bwMode="auto">
                <a:xfrm>
                  <a:off x="3200400" y="1905000"/>
                  <a:ext cx="45719" cy="118871"/>
                  <a:chOff x="3098006" y="1902619"/>
                  <a:chExt cx="45719" cy="118871"/>
                </a:xfrm>
                <a:grpFill/>
              </p:grpSpPr>
              <p:sp>
                <p:nvSpPr>
                  <p:cNvPr id="287" name="Oval 286"/>
                  <p:cNvSpPr/>
                  <p:nvPr/>
                </p:nvSpPr>
                <p:spPr>
                  <a:xfrm>
                    <a:off x="3083847" y="1927212"/>
                    <a:ext cx="40288" cy="47075"/>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88" name="Straight Connector 287"/>
                  <p:cNvCxnSpPr>
                    <a:stCxn id="287" idx="4"/>
                  </p:cNvCxnSpPr>
                  <p:nvPr/>
                </p:nvCxnSpPr>
                <p:spPr>
                  <a:xfrm>
                    <a:off x="3099967" y="1972685"/>
                    <a:ext cx="0"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81" name="Group 1096"/>
                <p:cNvGrpSpPr>
                  <a:grpSpLocks/>
                </p:cNvGrpSpPr>
                <p:nvPr/>
              </p:nvGrpSpPr>
              <p:grpSpPr bwMode="auto">
                <a:xfrm>
                  <a:off x="3162300" y="1895475"/>
                  <a:ext cx="45719" cy="118871"/>
                  <a:chOff x="3098006" y="1902619"/>
                  <a:chExt cx="45719" cy="118871"/>
                </a:xfrm>
                <a:grpFill/>
              </p:grpSpPr>
              <p:sp>
                <p:nvSpPr>
                  <p:cNvPr id="285" name="Oval 284"/>
                  <p:cNvSpPr/>
                  <p:nvPr/>
                </p:nvSpPr>
                <p:spPr>
                  <a:xfrm>
                    <a:off x="3098258" y="1927019"/>
                    <a:ext cx="45325"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86" name="Straight Connector 285"/>
                  <p:cNvCxnSpPr>
                    <a:stCxn id="285" idx="4"/>
                  </p:cNvCxnSpPr>
                  <p:nvPr/>
                </p:nvCxnSpPr>
                <p:spPr>
                  <a:xfrm>
                    <a:off x="3114188" y="1960769"/>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82" name="Group 1097"/>
                <p:cNvGrpSpPr>
                  <a:grpSpLocks/>
                </p:cNvGrpSpPr>
                <p:nvPr/>
              </p:nvGrpSpPr>
              <p:grpSpPr bwMode="auto">
                <a:xfrm>
                  <a:off x="3238500" y="1895475"/>
                  <a:ext cx="45719" cy="118871"/>
                  <a:chOff x="3098006" y="1902619"/>
                  <a:chExt cx="45719" cy="118871"/>
                </a:xfrm>
                <a:grpFill/>
              </p:grpSpPr>
              <p:sp>
                <p:nvSpPr>
                  <p:cNvPr id="283" name="Oval 282"/>
                  <p:cNvSpPr/>
                  <p:nvPr/>
                </p:nvSpPr>
                <p:spPr>
                  <a:xfrm>
                    <a:off x="3097559" y="1927423"/>
                    <a:ext cx="40288" cy="38669"/>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84" name="Straight Connector 283"/>
                  <p:cNvCxnSpPr>
                    <a:stCxn id="283" idx="4"/>
                  </p:cNvCxnSpPr>
                  <p:nvPr/>
                </p:nvCxnSpPr>
                <p:spPr>
                  <a:xfrm>
                    <a:off x="3110190" y="1961187"/>
                    <a:ext cx="0"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266" name="Group 1081"/>
              <p:cNvGrpSpPr>
                <a:grpSpLocks/>
              </p:cNvGrpSpPr>
              <p:nvPr/>
            </p:nvGrpSpPr>
            <p:grpSpPr bwMode="auto">
              <a:xfrm>
                <a:off x="3276600" y="1905000"/>
                <a:ext cx="160019" cy="128396"/>
                <a:chOff x="3124200" y="1895475"/>
                <a:chExt cx="160019" cy="128396"/>
              </a:xfrm>
              <a:grpFill/>
            </p:grpSpPr>
            <p:grpSp>
              <p:nvGrpSpPr>
                <p:cNvPr id="267" name="Group 1082"/>
                <p:cNvGrpSpPr>
                  <a:grpSpLocks/>
                </p:cNvGrpSpPr>
                <p:nvPr/>
              </p:nvGrpSpPr>
              <p:grpSpPr bwMode="auto">
                <a:xfrm>
                  <a:off x="3124200" y="1905000"/>
                  <a:ext cx="45719" cy="118871"/>
                  <a:chOff x="3098006" y="1902619"/>
                  <a:chExt cx="45719" cy="118871"/>
                </a:xfrm>
                <a:grpFill/>
              </p:grpSpPr>
              <p:sp>
                <p:nvSpPr>
                  <p:cNvPr id="277" name="Oval 276"/>
                  <p:cNvSpPr/>
                  <p:nvPr/>
                </p:nvSpPr>
                <p:spPr>
                  <a:xfrm>
                    <a:off x="3074915" y="1924874"/>
                    <a:ext cx="45325"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78" name="Straight Connector 277"/>
                  <p:cNvCxnSpPr>
                    <a:stCxn id="277" idx="4"/>
                  </p:cNvCxnSpPr>
                  <p:nvPr/>
                </p:nvCxnSpPr>
                <p:spPr>
                  <a:xfrm>
                    <a:off x="3095997" y="1968623"/>
                    <a:ext cx="0"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68" name="Group 1083"/>
                <p:cNvGrpSpPr>
                  <a:grpSpLocks/>
                </p:cNvGrpSpPr>
                <p:nvPr/>
              </p:nvGrpSpPr>
              <p:grpSpPr bwMode="auto">
                <a:xfrm>
                  <a:off x="3200400" y="1905000"/>
                  <a:ext cx="45719" cy="118871"/>
                  <a:chOff x="3098006" y="1902619"/>
                  <a:chExt cx="45719" cy="118871"/>
                </a:xfrm>
                <a:grpFill/>
              </p:grpSpPr>
              <p:sp>
                <p:nvSpPr>
                  <p:cNvPr id="275" name="Oval 274"/>
                  <p:cNvSpPr/>
                  <p:nvPr/>
                </p:nvSpPr>
                <p:spPr>
                  <a:xfrm>
                    <a:off x="3074274" y="1925235"/>
                    <a:ext cx="45324"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76" name="Straight Connector 275"/>
                  <p:cNvCxnSpPr>
                    <a:stCxn id="275" idx="4"/>
                  </p:cNvCxnSpPr>
                  <p:nvPr/>
                </p:nvCxnSpPr>
                <p:spPr>
                  <a:xfrm>
                    <a:off x="3088701" y="1969101"/>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69" name="Group 1084"/>
                <p:cNvGrpSpPr>
                  <a:grpSpLocks/>
                </p:cNvGrpSpPr>
                <p:nvPr/>
              </p:nvGrpSpPr>
              <p:grpSpPr bwMode="auto">
                <a:xfrm>
                  <a:off x="3162300" y="1895475"/>
                  <a:ext cx="45719" cy="118871"/>
                  <a:chOff x="3098006" y="1902619"/>
                  <a:chExt cx="45719" cy="118871"/>
                </a:xfrm>
                <a:grpFill/>
              </p:grpSpPr>
              <p:sp>
                <p:nvSpPr>
                  <p:cNvPr id="273" name="Oval 272"/>
                  <p:cNvSpPr/>
                  <p:nvPr/>
                </p:nvSpPr>
                <p:spPr>
                  <a:xfrm>
                    <a:off x="3086831" y="1913347"/>
                    <a:ext cx="45325" cy="47075"/>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74" name="Straight Connector 273"/>
                  <p:cNvCxnSpPr>
                    <a:stCxn id="273" idx="4"/>
                  </p:cNvCxnSpPr>
                  <p:nvPr/>
                </p:nvCxnSpPr>
                <p:spPr>
                  <a:xfrm>
                    <a:off x="3108015" y="1960458"/>
                    <a:ext cx="0"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70" name="Group 1085"/>
                <p:cNvGrpSpPr>
                  <a:grpSpLocks/>
                </p:cNvGrpSpPr>
                <p:nvPr/>
              </p:nvGrpSpPr>
              <p:grpSpPr bwMode="auto">
                <a:xfrm>
                  <a:off x="3238500" y="1895475"/>
                  <a:ext cx="45719" cy="118871"/>
                  <a:chOff x="3098006" y="1902619"/>
                  <a:chExt cx="45719" cy="118871"/>
                </a:xfrm>
                <a:grpFill/>
              </p:grpSpPr>
              <p:sp>
                <p:nvSpPr>
                  <p:cNvPr id="271" name="Oval 270"/>
                  <p:cNvSpPr/>
                  <p:nvPr/>
                </p:nvSpPr>
                <p:spPr>
                  <a:xfrm>
                    <a:off x="3086248" y="1918751"/>
                    <a:ext cx="45324"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72" name="Straight Connector 271"/>
                  <p:cNvCxnSpPr>
                    <a:stCxn id="271" idx="4"/>
                  </p:cNvCxnSpPr>
                  <p:nvPr/>
                </p:nvCxnSpPr>
                <p:spPr>
                  <a:xfrm>
                    <a:off x="3102338" y="1960906"/>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76" name="Group 875"/>
            <p:cNvGrpSpPr>
              <a:grpSpLocks/>
            </p:cNvGrpSpPr>
            <p:nvPr/>
          </p:nvGrpSpPr>
          <p:grpSpPr bwMode="auto">
            <a:xfrm>
              <a:off x="5893845" y="1872239"/>
              <a:ext cx="312419" cy="137921"/>
              <a:chOff x="3124200" y="1895475"/>
              <a:chExt cx="312419" cy="137921"/>
            </a:xfrm>
            <a:grpFill/>
          </p:grpSpPr>
          <p:grpSp>
            <p:nvGrpSpPr>
              <p:cNvPr id="239" name="Group 1054"/>
              <p:cNvGrpSpPr>
                <a:grpSpLocks/>
              </p:cNvGrpSpPr>
              <p:nvPr/>
            </p:nvGrpSpPr>
            <p:grpSpPr bwMode="auto">
              <a:xfrm>
                <a:off x="3124200" y="1895475"/>
                <a:ext cx="160019" cy="128396"/>
                <a:chOff x="3124200" y="1895475"/>
                <a:chExt cx="160019" cy="128396"/>
              </a:xfrm>
              <a:grpFill/>
            </p:grpSpPr>
            <p:grpSp>
              <p:nvGrpSpPr>
                <p:cNvPr id="253" name="Group 1068"/>
                <p:cNvGrpSpPr>
                  <a:grpSpLocks/>
                </p:cNvGrpSpPr>
                <p:nvPr/>
              </p:nvGrpSpPr>
              <p:grpSpPr bwMode="auto">
                <a:xfrm>
                  <a:off x="3124200" y="1905000"/>
                  <a:ext cx="45719" cy="118871"/>
                  <a:chOff x="3098006" y="1902619"/>
                  <a:chExt cx="45719" cy="118871"/>
                </a:xfrm>
                <a:grpFill/>
              </p:grpSpPr>
              <p:sp>
                <p:nvSpPr>
                  <p:cNvPr id="263" name="Oval 262"/>
                  <p:cNvSpPr/>
                  <p:nvPr/>
                </p:nvSpPr>
                <p:spPr>
                  <a:xfrm>
                    <a:off x="3086078" y="1922109"/>
                    <a:ext cx="45324"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64" name="Straight Connector 263"/>
                  <p:cNvCxnSpPr>
                    <a:stCxn id="263" idx="4"/>
                  </p:cNvCxnSpPr>
                  <p:nvPr/>
                </p:nvCxnSpPr>
                <p:spPr>
                  <a:xfrm>
                    <a:off x="3102168" y="1964264"/>
                    <a:ext cx="0"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54" name="Group 1069"/>
                <p:cNvGrpSpPr>
                  <a:grpSpLocks/>
                </p:cNvGrpSpPr>
                <p:nvPr/>
              </p:nvGrpSpPr>
              <p:grpSpPr bwMode="auto">
                <a:xfrm>
                  <a:off x="3200400" y="1905000"/>
                  <a:ext cx="45719" cy="118871"/>
                  <a:chOff x="3098006" y="1902619"/>
                  <a:chExt cx="45719" cy="118871"/>
                </a:xfrm>
                <a:grpFill/>
              </p:grpSpPr>
              <p:sp>
                <p:nvSpPr>
                  <p:cNvPr id="261" name="Oval 260"/>
                  <p:cNvSpPr/>
                  <p:nvPr/>
                </p:nvSpPr>
                <p:spPr>
                  <a:xfrm>
                    <a:off x="3083832" y="1929282"/>
                    <a:ext cx="38609" cy="38669"/>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62" name="Straight Connector 261"/>
                  <p:cNvCxnSpPr>
                    <a:stCxn id="261" idx="4"/>
                  </p:cNvCxnSpPr>
                  <p:nvPr/>
                </p:nvCxnSpPr>
                <p:spPr>
                  <a:xfrm>
                    <a:off x="3098214" y="1968031"/>
                    <a:ext cx="1678"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55" name="Group 1070"/>
                <p:cNvGrpSpPr>
                  <a:grpSpLocks/>
                </p:cNvGrpSpPr>
                <p:nvPr/>
              </p:nvGrpSpPr>
              <p:grpSpPr bwMode="auto">
                <a:xfrm>
                  <a:off x="3162300" y="1895475"/>
                  <a:ext cx="45719" cy="118871"/>
                  <a:chOff x="3098006" y="1902619"/>
                  <a:chExt cx="45719" cy="118871"/>
                </a:xfrm>
                <a:grpFill/>
              </p:grpSpPr>
              <p:sp>
                <p:nvSpPr>
                  <p:cNvPr id="259" name="Oval 258"/>
                  <p:cNvSpPr/>
                  <p:nvPr/>
                </p:nvSpPr>
                <p:spPr>
                  <a:xfrm>
                    <a:off x="3098097" y="1920698"/>
                    <a:ext cx="41966"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60" name="Straight Connector 259"/>
                  <p:cNvCxnSpPr>
                    <a:stCxn id="259" idx="4"/>
                  </p:cNvCxnSpPr>
                  <p:nvPr/>
                </p:nvCxnSpPr>
                <p:spPr>
                  <a:xfrm>
                    <a:off x="3115792" y="1956070"/>
                    <a:ext cx="0"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56" name="Group 1071"/>
                <p:cNvGrpSpPr>
                  <a:grpSpLocks/>
                </p:cNvGrpSpPr>
                <p:nvPr/>
              </p:nvGrpSpPr>
              <p:grpSpPr bwMode="auto">
                <a:xfrm>
                  <a:off x="3238500" y="1895475"/>
                  <a:ext cx="45719" cy="118871"/>
                  <a:chOff x="3098006" y="1902619"/>
                  <a:chExt cx="45719" cy="118871"/>
                </a:xfrm>
                <a:grpFill/>
              </p:grpSpPr>
              <p:sp>
                <p:nvSpPr>
                  <p:cNvPr id="257" name="Oval 256"/>
                  <p:cNvSpPr/>
                  <p:nvPr/>
                </p:nvSpPr>
                <p:spPr>
                  <a:xfrm>
                    <a:off x="3094128" y="1919465"/>
                    <a:ext cx="38610"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58" name="Straight Connector 257"/>
                  <p:cNvCxnSpPr>
                    <a:stCxn id="257" idx="4"/>
                  </p:cNvCxnSpPr>
                  <p:nvPr/>
                </p:nvCxnSpPr>
                <p:spPr>
                  <a:xfrm>
                    <a:off x="3110160" y="1961561"/>
                    <a:ext cx="0"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240" name="Group 1055"/>
              <p:cNvGrpSpPr>
                <a:grpSpLocks/>
              </p:cNvGrpSpPr>
              <p:nvPr/>
            </p:nvGrpSpPr>
            <p:grpSpPr bwMode="auto">
              <a:xfrm>
                <a:off x="3276600" y="1905000"/>
                <a:ext cx="160019" cy="128396"/>
                <a:chOff x="3124200" y="1895475"/>
                <a:chExt cx="160019" cy="128396"/>
              </a:xfrm>
              <a:grpFill/>
            </p:grpSpPr>
            <p:grpSp>
              <p:nvGrpSpPr>
                <p:cNvPr id="241" name="Group 1056"/>
                <p:cNvGrpSpPr>
                  <a:grpSpLocks/>
                </p:cNvGrpSpPr>
                <p:nvPr/>
              </p:nvGrpSpPr>
              <p:grpSpPr bwMode="auto">
                <a:xfrm>
                  <a:off x="3124200" y="1905000"/>
                  <a:ext cx="45719" cy="118871"/>
                  <a:chOff x="3098006" y="1902619"/>
                  <a:chExt cx="45719" cy="118871"/>
                </a:xfrm>
                <a:grpFill/>
              </p:grpSpPr>
              <p:sp>
                <p:nvSpPr>
                  <p:cNvPr id="251" name="Oval 250"/>
                  <p:cNvSpPr/>
                  <p:nvPr/>
                </p:nvSpPr>
                <p:spPr>
                  <a:xfrm>
                    <a:off x="3074841" y="1920191"/>
                    <a:ext cx="47003"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52" name="Straight Connector 251"/>
                  <p:cNvCxnSpPr>
                    <a:stCxn id="251" idx="4"/>
                  </p:cNvCxnSpPr>
                  <p:nvPr/>
                </p:nvCxnSpPr>
                <p:spPr>
                  <a:xfrm>
                    <a:off x="3097630" y="1962243"/>
                    <a:ext cx="0"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42" name="Group 1057"/>
                <p:cNvGrpSpPr>
                  <a:grpSpLocks/>
                </p:cNvGrpSpPr>
                <p:nvPr/>
              </p:nvGrpSpPr>
              <p:grpSpPr bwMode="auto">
                <a:xfrm>
                  <a:off x="3200400" y="1905000"/>
                  <a:ext cx="45719" cy="118871"/>
                  <a:chOff x="3098006" y="1902619"/>
                  <a:chExt cx="45719" cy="118871"/>
                </a:xfrm>
                <a:grpFill/>
              </p:grpSpPr>
              <p:sp>
                <p:nvSpPr>
                  <p:cNvPr id="249" name="Oval 248"/>
                  <p:cNvSpPr/>
                  <p:nvPr/>
                </p:nvSpPr>
                <p:spPr>
                  <a:xfrm>
                    <a:off x="3075907" y="1923913"/>
                    <a:ext cx="43645" cy="40350"/>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50" name="Straight Connector 249"/>
                  <p:cNvCxnSpPr>
                    <a:stCxn id="249" idx="4"/>
                  </p:cNvCxnSpPr>
                  <p:nvPr/>
                </p:nvCxnSpPr>
                <p:spPr>
                  <a:xfrm>
                    <a:off x="3088626" y="1964416"/>
                    <a:ext cx="1679"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43" name="Group 1058"/>
                <p:cNvGrpSpPr>
                  <a:grpSpLocks/>
                </p:cNvGrpSpPr>
                <p:nvPr/>
              </p:nvGrpSpPr>
              <p:grpSpPr bwMode="auto">
                <a:xfrm>
                  <a:off x="3162300" y="1895475"/>
                  <a:ext cx="45719" cy="118871"/>
                  <a:chOff x="3098006" y="1902619"/>
                  <a:chExt cx="45719" cy="118871"/>
                </a:xfrm>
                <a:grpFill/>
              </p:grpSpPr>
              <p:sp>
                <p:nvSpPr>
                  <p:cNvPr id="247" name="Oval 246"/>
                  <p:cNvSpPr/>
                  <p:nvPr/>
                </p:nvSpPr>
                <p:spPr>
                  <a:xfrm>
                    <a:off x="3086816" y="1915418"/>
                    <a:ext cx="43645" cy="3866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48" name="Straight Connector 247"/>
                  <p:cNvCxnSpPr>
                    <a:stCxn id="247" idx="4"/>
                  </p:cNvCxnSpPr>
                  <p:nvPr/>
                </p:nvCxnSpPr>
                <p:spPr>
                  <a:xfrm>
                    <a:off x="3106248" y="1954122"/>
                    <a:ext cx="1679"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44" name="Group 1059"/>
                <p:cNvGrpSpPr>
                  <a:grpSpLocks/>
                </p:cNvGrpSpPr>
                <p:nvPr/>
              </p:nvGrpSpPr>
              <p:grpSpPr bwMode="auto">
                <a:xfrm>
                  <a:off x="3238500" y="1895475"/>
                  <a:ext cx="45719" cy="118871"/>
                  <a:chOff x="3098006" y="1902619"/>
                  <a:chExt cx="45719" cy="118871"/>
                </a:xfrm>
                <a:grpFill/>
              </p:grpSpPr>
              <p:sp>
                <p:nvSpPr>
                  <p:cNvPr id="245" name="Oval 244"/>
                  <p:cNvSpPr/>
                  <p:nvPr/>
                </p:nvSpPr>
                <p:spPr>
                  <a:xfrm>
                    <a:off x="3082875" y="1919169"/>
                    <a:ext cx="47003" cy="38669"/>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46" name="Straight Connector 245"/>
                  <p:cNvCxnSpPr>
                    <a:stCxn id="245" idx="4"/>
                  </p:cNvCxnSpPr>
                  <p:nvPr/>
                </p:nvCxnSpPr>
                <p:spPr>
                  <a:xfrm>
                    <a:off x="3100586" y="1957947"/>
                    <a:ext cx="0" cy="6725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77" name="Group 876"/>
            <p:cNvGrpSpPr>
              <a:grpSpLocks/>
            </p:cNvGrpSpPr>
            <p:nvPr/>
          </p:nvGrpSpPr>
          <p:grpSpPr bwMode="auto">
            <a:xfrm>
              <a:off x="6203407" y="1869858"/>
              <a:ext cx="312419" cy="137921"/>
              <a:chOff x="3124200" y="1895475"/>
              <a:chExt cx="312419" cy="137921"/>
            </a:xfrm>
            <a:grpFill/>
          </p:grpSpPr>
          <p:grpSp>
            <p:nvGrpSpPr>
              <p:cNvPr id="213" name="Group 1012"/>
              <p:cNvGrpSpPr>
                <a:grpSpLocks/>
              </p:cNvGrpSpPr>
              <p:nvPr/>
            </p:nvGrpSpPr>
            <p:grpSpPr bwMode="auto">
              <a:xfrm>
                <a:off x="3124200" y="1895475"/>
                <a:ext cx="160019" cy="128396"/>
                <a:chOff x="3124200" y="1895475"/>
                <a:chExt cx="160019" cy="128396"/>
              </a:xfrm>
              <a:grpFill/>
            </p:grpSpPr>
            <p:grpSp>
              <p:nvGrpSpPr>
                <p:cNvPr id="227" name="Group 1042"/>
                <p:cNvGrpSpPr>
                  <a:grpSpLocks/>
                </p:cNvGrpSpPr>
                <p:nvPr/>
              </p:nvGrpSpPr>
              <p:grpSpPr bwMode="auto">
                <a:xfrm>
                  <a:off x="3124200" y="1905000"/>
                  <a:ext cx="45719" cy="118871"/>
                  <a:chOff x="3098006" y="1902619"/>
                  <a:chExt cx="45719" cy="118871"/>
                </a:xfrm>
                <a:grpFill/>
              </p:grpSpPr>
              <p:sp>
                <p:nvSpPr>
                  <p:cNvPr id="237" name="Oval 236"/>
                  <p:cNvSpPr/>
                  <p:nvPr/>
                </p:nvSpPr>
                <p:spPr>
                  <a:xfrm>
                    <a:off x="3082092" y="1927584"/>
                    <a:ext cx="41966" cy="38669"/>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38" name="Straight Connector 237"/>
                  <p:cNvCxnSpPr>
                    <a:stCxn id="237" idx="4"/>
                  </p:cNvCxnSpPr>
                  <p:nvPr/>
                </p:nvCxnSpPr>
                <p:spPr>
                  <a:xfrm>
                    <a:off x="3101494" y="1964607"/>
                    <a:ext cx="0"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28" name="Group 1043"/>
                <p:cNvGrpSpPr>
                  <a:grpSpLocks/>
                </p:cNvGrpSpPr>
                <p:nvPr/>
              </p:nvGrpSpPr>
              <p:grpSpPr bwMode="auto">
                <a:xfrm>
                  <a:off x="3200400" y="1905000"/>
                  <a:ext cx="45719" cy="118871"/>
                  <a:chOff x="3098006" y="1902619"/>
                  <a:chExt cx="45719" cy="118871"/>
                </a:xfrm>
                <a:grpFill/>
              </p:grpSpPr>
              <p:sp>
                <p:nvSpPr>
                  <p:cNvPr id="235" name="Oval 234"/>
                  <p:cNvSpPr/>
                  <p:nvPr/>
                </p:nvSpPr>
                <p:spPr>
                  <a:xfrm>
                    <a:off x="3078151" y="1927988"/>
                    <a:ext cx="43645"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36" name="Straight Connector 235"/>
                  <p:cNvCxnSpPr>
                    <a:stCxn id="235" idx="4"/>
                  </p:cNvCxnSpPr>
                  <p:nvPr/>
                </p:nvCxnSpPr>
                <p:spPr>
                  <a:xfrm>
                    <a:off x="3097584" y="1973417"/>
                    <a:ext cx="1678"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29" name="Group 1044"/>
                <p:cNvGrpSpPr>
                  <a:grpSpLocks/>
                </p:cNvGrpSpPr>
                <p:nvPr/>
              </p:nvGrpSpPr>
              <p:grpSpPr bwMode="auto">
                <a:xfrm>
                  <a:off x="3162300" y="1895475"/>
                  <a:ext cx="45719" cy="118871"/>
                  <a:chOff x="3098006" y="1902619"/>
                  <a:chExt cx="45719" cy="118871"/>
                </a:xfrm>
                <a:grpFill/>
              </p:grpSpPr>
              <p:sp>
                <p:nvSpPr>
                  <p:cNvPr id="233" name="Oval 232"/>
                  <p:cNvSpPr/>
                  <p:nvPr/>
                </p:nvSpPr>
                <p:spPr>
                  <a:xfrm>
                    <a:off x="3097438" y="1917738"/>
                    <a:ext cx="35252"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34" name="Straight Connector 233"/>
                  <p:cNvCxnSpPr>
                    <a:stCxn id="233" idx="4"/>
                  </p:cNvCxnSpPr>
                  <p:nvPr/>
                </p:nvCxnSpPr>
                <p:spPr>
                  <a:xfrm>
                    <a:off x="3110141" y="1961530"/>
                    <a:ext cx="1679" cy="6725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30" name="Group 1045"/>
                <p:cNvGrpSpPr>
                  <a:grpSpLocks/>
                </p:cNvGrpSpPr>
                <p:nvPr/>
              </p:nvGrpSpPr>
              <p:grpSpPr bwMode="auto">
                <a:xfrm>
                  <a:off x="3238500" y="1895475"/>
                  <a:ext cx="45719" cy="118871"/>
                  <a:chOff x="3098006" y="1902619"/>
                  <a:chExt cx="45719" cy="118871"/>
                </a:xfrm>
                <a:grpFill/>
              </p:grpSpPr>
              <p:sp>
                <p:nvSpPr>
                  <p:cNvPr id="231" name="Oval 230"/>
                  <p:cNvSpPr/>
                  <p:nvPr/>
                </p:nvSpPr>
                <p:spPr>
                  <a:xfrm>
                    <a:off x="3086725" y="1918185"/>
                    <a:ext cx="45325"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32" name="Straight Connector 231"/>
                  <p:cNvCxnSpPr>
                    <a:stCxn id="231" idx="4"/>
                  </p:cNvCxnSpPr>
                  <p:nvPr/>
                </p:nvCxnSpPr>
                <p:spPr>
                  <a:xfrm>
                    <a:off x="3109500" y="1961905"/>
                    <a:ext cx="0" cy="6725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214" name="Group 1013"/>
              <p:cNvGrpSpPr>
                <a:grpSpLocks/>
              </p:cNvGrpSpPr>
              <p:nvPr/>
            </p:nvGrpSpPr>
            <p:grpSpPr bwMode="auto">
              <a:xfrm>
                <a:off x="3276600" y="1905000"/>
                <a:ext cx="160019" cy="128396"/>
                <a:chOff x="3124200" y="1895475"/>
                <a:chExt cx="160019" cy="128396"/>
              </a:xfrm>
              <a:grpFill/>
            </p:grpSpPr>
            <p:grpSp>
              <p:nvGrpSpPr>
                <p:cNvPr id="215" name="Group 1014"/>
                <p:cNvGrpSpPr>
                  <a:grpSpLocks/>
                </p:cNvGrpSpPr>
                <p:nvPr/>
              </p:nvGrpSpPr>
              <p:grpSpPr bwMode="auto">
                <a:xfrm>
                  <a:off x="3124200" y="1905000"/>
                  <a:ext cx="45719" cy="118871"/>
                  <a:chOff x="3098006" y="1902619"/>
                  <a:chExt cx="45719" cy="118871"/>
                </a:xfrm>
                <a:grpFill/>
              </p:grpSpPr>
              <p:sp>
                <p:nvSpPr>
                  <p:cNvPr id="225" name="Oval 224"/>
                  <p:cNvSpPr/>
                  <p:nvPr/>
                </p:nvSpPr>
                <p:spPr>
                  <a:xfrm>
                    <a:off x="3074152" y="1920534"/>
                    <a:ext cx="47003" cy="42031"/>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26" name="Straight Connector 225"/>
                  <p:cNvCxnSpPr>
                    <a:stCxn id="225" idx="4"/>
                  </p:cNvCxnSpPr>
                  <p:nvPr/>
                </p:nvCxnSpPr>
                <p:spPr>
                  <a:xfrm>
                    <a:off x="3090228" y="1961023"/>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16" name="Group 1015"/>
                <p:cNvGrpSpPr>
                  <a:grpSpLocks/>
                </p:cNvGrpSpPr>
                <p:nvPr/>
              </p:nvGrpSpPr>
              <p:grpSpPr bwMode="auto">
                <a:xfrm>
                  <a:off x="3200400" y="1905000"/>
                  <a:ext cx="45719" cy="118871"/>
                  <a:chOff x="3098006" y="1902619"/>
                  <a:chExt cx="45719" cy="118871"/>
                </a:xfrm>
                <a:grpFill/>
              </p:grpSpPr>
              <p:sp>
                <p:nvSpPr>
                  <p:cNvPr id="223" name="Oval 222"/>
                  <p:cNvSpPr/>
                  <p:nvPr/>
                </p:nvSpPr>
                <p:spPr>
                  <a:xfrm>
                    <a:off x="3068535" y="1924388"/>
                    <a:ext cx="41966" cy="42032"/>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24" name="Straight Connector 223"/>
                  <p:cNvCxnSpPr>
                    <a:stCxn id="223" idx="4"/>
                  </p:cNvCxnSpPr>
                  <p:nvPr/>
                </p:nvCxnSpPr>
                <p:spPr>
                  <a:xfrm>
                    <a:off x="3087967" y="1966456"/>
                    <a:ext cx="0" cy="68931"/>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17" name="Group 1016"/>
                <p:cNvGrpSpPr>
                  <a:grpSpLocks/>
                </p:cNvGrpSpPr>
                <p:nvPr/>
              </p:nvGrpSpPr>
              <p:grpSpPr bwMode="auto">
                <a:xfrm>
                  <a:off x="3162300" y="1895475"/>
                  <a:ext cx="45719" cy="118871"/>
                  <a:chOff x="3098006" y="1902619"/>
                  <a:chExt cx="45719" cy="118871"/>
                </a:xfrm>
                <a:grpFill/>
              </p:grpSpPr>
              <p:sp>
                <p:nvSpPr>
                  <p:cNvPr id="221" name="Oval 220"/>
                  <p:cNvSpPr/>
                  <p:nvPr/>
                </p:nvSpPr>
                <p:spPr>
                  <a:xfrm>
                    <a:off x="3086142" y="1915761"/>
                    <a:ext cx="43645" cy="3866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22" name="Straight Connector 221"/>
                  <p:cNvCxnSpPr>
                    <a:stCxn id="221" idx="4"/>
                  </p:cNvCxnSpPr>
                  <p:nvPr/>
                </p:nvCxnSpPr>
                <p:spPr>
                  <a:xfrm>
                    <a:off x="3098889" y="1957945"/>
                    <a:ext cx="1679" cy="68932"/>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18" name="Group 1017"/>
                <p:cNvGrpSpPr>
                  <a:grpSpLocks/>
                </p:cNvGrpSpPr>
                <p:nvPr/>
              </p:nvGrpSpPr>
              <p:grpSpPr bwMode="auto">
                <a:xfrm>
                  <a:off x="3238500" y="1895475"/>
                  <a:ext cx="45719" cy="118871"/>
                  <a:chOff x="3098006" y="1902619"/>
                  <a:chExt cx="45719" cy="118871"/>
                </a:xfrm>
                <a:grpFill/>
              </p:grpSpPr>
              <p:sp>
                <p:nvSpPr>
                  <p:cNvPr id="219" name="Oval 218"/>
                  <p:cNvSpPr/>
                  <p:nvPr/>
                </p:nvSpPr>
                <p:spPr>
                  <a:xfrm>
                    <a:off x="3082202" y="1916208"/>
                    <a:ext cx="40288"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20" name="Straight Connector 219"/>
                  <p:cNvCxnSpPr>
                    <a:stCxn id="219" idx="4"/>
                  </p:cNvCxnSpPr>
                  <p:nvPr/>
                </p:nvCxnSpPr>
                <p:spPr>
                  <a:xfrm>
                    <a:off x="3098248" y="1960001"/>
                    <a:ext cx="0"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78" name="Group 877"/>
            <p:cNvGrpSpPr>
              <a:grpSpLocks/>
            </p:cNvGrpSpPr>
            <p:nvPr/>
          </p:nvGrpSpPr>
          <p:grpSpPr bwMode="auto">
            <a:xfrm>
              <a:off x="6510588" y="1867477"/>
              <a:ext cx="312419" cy="137921"/>
              <a:chOff x="3124200" y="1895475"/>
              <a:chExt cx="312419" cy="137921"/>
            </a:xfrm>
            <a:grpFill/>
          </p:grpSpPr>
          <p:grpSp>
            <p:nvGrpSpPr>
              <p:cNvPr id="187" name="Group 986"/>
              <p:cNvGrpSpPr>
                <a:grpSpLocks/>
              </p:cNvGrpSpPr>
              <p:nvPr/>
            </p:nvGrpSpPr>
            <p:grpSpPr bwMode="auto">
              <a:xfrm>
                <a:off x="3124200" y="1895475"/>
                <a:ext cx="160019" cy="128396"/>
                <a:chOff x="3124200" y="1895475"/>
                <a:chExt cx="160019" cy="128396"/>
              </a:xfrm>
              <a:grpFill/>
            </p:grpSpPr>
            <p:grpSp>
              <p:nvGrpSpPr>
                <p:cNvPr id="201" name="Group 1000"/>
                <p:cNvGrpSpPr>
                  <a:grpSpLocks/>
                </p:cNvGrpSpPr>
                <p:nvPr/>
              </p:nvGrpSpPr>
              <p:grpSpPr bwMode="auto">
                <a:xfrm>
                  <a:off x="3124200" y="1905000"/>
                  <a:ext cx="45719" cy="118871"/>
                  <a:chOff x="3098006" y="1902619"/>
                  <a:chExt cx="45719" cy="118871"/>
                </a:xfrm>
                <a:grpFill/>
              </p:grpSpPr>
              <p:sp>
                <p:nvSpPr>
                  <p:cNvPr id="211" name="Oval 210"/>
                  <p:cNvSpPr/>
                  <p:nvPr/>
                </p:nvSpPr>
                <p:spPr>
                  <a:xfrm>
                    <a:off x="3083916" y="1936348"/>
                    <a:ext cx="40288" cy="35306"/>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12" name="Straight Connector 211"/>
                  <p:cNvCxnSpPr>
                    <a:stCxn id="211" idx="4"/>
                  </p:cNvCxnSpPr>
                  <p:nvPr/>
                </p:nvCxnSpPr>
                <p:spPr>
                  <a:xfrm>
                    <a:off x="3099859" y="1970054"/>
                    <a:ext cx="0" cy="63888"/>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02" name="Group 1001"/>
                <p:cNvGrpSpPr>
                  <a:grpSpLocks/>
                </p:cNvGrpSpPr>
                <p:nvPr/>
              </p:nvGrpSpPr>
              <p:grpSpPr bwMode="auto">
                <a:xfrm>
                  <a:off x="3200400" y="1905000"/>
                  <a:ext cx="45719" cy="118871"/>
                  <a:chOff x="3098006" y="1902619"/>
                  <a:chExt cx="45719" cy="118871"/>
                </a:xfrm>
                <a:grpFill/>
              </p:grpSpPr>
              <p:sp>
                <p:nvSpPr>
                  <p:cNvPr id="209" name="Oval 208"/>
                  <p:cNvSpPr/>
                  <p:nvPr/>
                </p:nvSpPr>
                <p:spPr>
                  <a:xfrm>
                    <a:off x="3078253" y="1936752"/>
                    <a:ext cx="45324"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10" name="Straight Connector 209"/>
                  <p:cNvCxnSpPr>
                    <a:stCxn id="209" idx="4"/>
                  </p:cNvCxnSpPr>
                  <p:nvPr/>
                </p:nvCxnSpPr>
                <p:spPr>
                  <a:xfrm>
                    <a:off x="3099233" y="1972095"/>
                    <a:ext cx="0" cy="62206"/>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03" name="Group 1002"/>
                <p:cNvGrpSpPr>
                  <a:grpSpLocks/>
                </p:cNvGrpSpPr>
                <p:nvPr/>
              </p:nvGrpSpPr>
              <p:grpSpPr bwMode="auto">
                <a:xfrm>
                  <a:off x="3162300" y="1895475"/>
                  <a:ext cx="45719" cy="118871"/>
                  <a:chOff x="3098006" y="1902619"/>
                  <a:chExt cx="45719" cy="118871"/>
                </a:xfrm>
                <a:grpFill/>
              </p:grpSpPr>
              <p:sp>
                <p:nvSpPr>
                  <p:cNvPr id="207" name="Oval 206"/>
                  <p:cNvSpPr/>
                  <p:nvPr/>
                </p:nvSpPr>
                <p:spPr>
                  <a:xfrm>
                    <a:off x="3095831" y="1924821"/>
                    <a:ext cx="40288"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08" name="Straight Connector 207"/>
                  <p:cNvCxnSpPr>
                    <a:stCxn id="207" idx="4"/>
                  </p:cNvCxnSpPr>
                  <p:nvPr/>
                </p:nvCxnSpPr>
                <p:spPr>
                  <a:xfrm>
                    <a:off x="3110126" y="1960237"/>
                    <a:ext cx="0"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204" name="Group 1003"/>
                <p:cNvGrpSpPr>
                  <a:grpSpLocks/>
                </p:cNvGrpSpPr>
                <p:nvPr/>
              </p:nvGrpSpPr>
              <p:grpSpPr bwMode="auto">
                <a:xfrm>
                  <a:off x="3238500" y="1895475"/>
                  <a:ext cx="45719" cy="118871"/>
                  <a:chOff x="3098006" y="1902619"/>
                  <a:chExt cx="45719" cy="118871"/>
                </a:xfrm>
                <a:grpFill/>
              </p:grpSpPr>
              <p:sp>
                <p:nvSpPr>
                  <p:cNvPr id="205" name="Oval 204"/>
                  <p:cNvSpPr/>
                  <p:nvPr/>
                </p:nvSpPr>
                <p:spPr>
                  <a:xfrm>
                    <a:off x="3088548" y="1926921"/>
                    <a:ext cx="47003" cy="42031"/>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06" name="Straight Connector 205"/>
                  <p:cNvCxnSpPr>
                    <a:stCxn id="205" idx="4"/>
                  </p:cNvCxnSpPr>
                  <p:nvPr/>
                </p:nvCxnSpPr>
                <p:spPr>
                  <a:xfrm>
                    <a:off x="3109601" y="1967322"/>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188" name="Group 987"/>
              <p:cNvGrpSpPr>
                <a:grpSpLocks/>
              </p:cNvGrpSpPr>
              <p:nvPr/>
            </p:nvGrpSpPr>
            <p:grpSpPr bwMode="auto">
              <a:xfrm>
                <a:off x="3276600" y="1905000"/>
                <a:ext cx="160019" cy="128396"/>
                <a:chOff x="3124200" y="1895475"/>
                <a:chExt cx="160019" cy="128396"/>
              </a:xfrm>
              <a:grpFill/>
            </p:grpSpPr>
            <p:grpSp>
              <p:nvGrpSpPr>
                <p:cNvPr id="189" name="Group 988"/>
                <p:cNvGrpSpPr>
                  <a:grpSpLocks/>
                </p:cNvGrpSpPr>
                <p:nvPr/>
              </p:nvGrpSpPr>
              <p:grpSpPr bwMode="auto">
                <a:xfrm>
                  <a:off x="3124200" y="1905000"/>
                  <a:ext cx="45719" cy="118871"/>
                  <a:chOff x="3098006" y="1902619"/>
                  <a:chExt cx="45719" cy="118871"/>
                </a:xfrm>
                <a:grpFill/>
              </p:grpSpPr>
              <p:sp>
                <p:nvSpPr>
                  <p:cNvPr id="199" name="Oval 198"/>
                  <p:cNvSpPr/>
                  <p:nvPr/>
                </p:nvSpPr>
                <p:spPr>
                  <a:xfrm>
                    <a:off x="3074327" y="1931009"/>
                    <a:ext cx="45325" cy="3866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00" name="Straight Connector 199"/>
                  <p:cNvCxnSpPr>
                    <a:stCxn id="199" idx="4"/>
                  </p:cNvCxnSpPr>
                  <p:nvPr/>
                </p:nvCxnSpPr>
                <p:spPr>
                  <a:xfrm>
                    <a:off x="3088607" y="1968150"/>
                    <a:ext cx="0" cy="62206"/>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90" name="Group 989"/>
                <p:cNvGrpSpPr>
                  <a:grpSpLocks/>
                </p:cNvGrpSpPr>
                <p:nvPr/>
              </p:nvGrpSpPr>
              <p:grpSpPr bwMode="auto">
                <a:xfrm>
                  <a:off x="3200400" y="1905000"/>
                  <a:ext cx="45719" cy="118871"/>
                  <a:chOff x="3098006" y="1902619"/>
                  <a:chExt cx="45719" cy="118871"/>
                </a:xfrm>
                <a:grpFill/>
              </p:grpSpPr>
              <p:sp>
                <p:nvSpPr>
                  <p:cNvPr id="197" name="Oval 196"/>
                  <p:cNvSpPr/>
                  <p:nvPr/>
                </p:nvSpPr>
                <p:spPr>
                  <a:xfrm>
                    <a:off x="3070344" y="1933138"/>
                    <a:ext cx="41966"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98" name="Straight Connector 197"/>
                  <p:cNvCxnSpPr>
                    <a:stCxn id="197" idx="4"/>
                  </p:cNvCxnSpPr>
                  <p:nvPr/>
                </p:nvCxnSpPr>
                <p:spPr>
                  <a:xfrm>
                    <a:off x="3087981" y="1968510"/>
                    <a:ext cx="0" cy="63888"/>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91" name="Group 990"/>
                <p:cNvGrpSpPr>
                  <a:grpSpLocks/>
                </p:cNvGrpSpPr>
                <p:nvPr/>
              </p:nvGrpSpPr>
              <p:grpSpPr bwMode="auto">
                <a:xfrm>
                  <a:off x="3162300" y="1895475"/>
                  <a:ext cx="45719" cy="118871"/>
                  <a:chOff x="3098006" y="1902619"/>
                  <a:chExt cx="45719" cy="118871"/>
                </a:xfrm>
                <a:grpFill/>
              </p:grpSpPr>
              <p:sp>
                <p:nvSpPr>
                  <p:cNvPr id="195" name="Oval 194"/>
                  <p:cNvSpPr/>
                  <p:nvPr/>
                </p:nvSpPr>
                <p:spPr>
                  <a:xfrm>
                    <a:off x="3086286" y="1924524"/>
                    <a:ext cx="45325" cy="35307"/>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96" name="Straight Connector 195"/>
                  <p:cNvCxnSpPr>
                    <a:stCxn id="195" idx="4"/>
                  </p:cNvCxnSpPr>
                  <p:nvPr/>
                </p:nvCxnSpPr>
                <p:spPr>
                  <a:xfrm>
                    <a:off x="3098889" y="1960015"/>
                    <a:ext cx="0" cy="62206"/>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92" name="Group 991"/>
                <p:cNvGrpSpPr>
                  <a:grpSpLocks/>
                </p:cNvGrpSpPr>
                <p:nvPr/>
              </p:nvGrpSpPr>
              <p:grpSpPr bwMode="auto">
                <a:xfrm>
                  <a:off x="3238500" y="1895475"/>
                  <a:ext cx="45719" cy="118871"/>
                  <a:chOff x="3098006" y="1902619"/>
                  <a:chExt cx="45719" cy="118871"/>
                </a:xfrm>
                <a:grpFill/>
              </p:grpSpPr>
              <p:sp>
                <p:nvSpPr>
                  <p:cNvPr id="193" name="Oval 192"/>
                  <p:cNvSpPr/>
                  <p:nvPr/>
                </p:nvSpPr>
                <p:spPr>
                  <a:xfrm>
                    <a:off x="3085660" y="1924944"/>
                    <a:ext cx="38609"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94" name="Straight Connector 193"/>
                  <p:cNvCxnSpPr>
                    <a:stCxn id="193" idx="4"/>
                  </p:cNvCxnSpPr>
                  <p:nvPr/>
                </p:nvCxnSpPr>
                <p:spPr>
                  <a:xfrm>
                    <a:off x="3098305" y="1962056"/>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79" name="Group 878"/>
            <p:cNvGrpSpPr>
              <a:grpSpLocks/>
            </p:cNvGrpSpPr>
            <p:nvPr/>
          </p:nvGrpSpPr>
          <p:grpSpPr bwMode="auto">
            <a:xfrm>
              <a:off x="6824914" y="1865095"/>
              <a:ext cx="312419" cy="137921"/>
              <a:chOff x="3124200" y="1895475"/>
              <a:chExt cx="312419" cy="137921"/>
            </a:xfrm>
            <a:grpFill/>
          </p:grpSpPr>
          <p:grpSp>
            <p:nvGrpSpPr>
              <p:cNvPr id="161" name="Group 960"/>
              <p:cNvGrpSpPr>
                <a:grpSpLocks/>
              </p:cNvGrpSpPr>
              <p:nvPr/>
            </p:nvGrpSpPr>
            <p:grpSpPr bwMode="auto">
              <a:xfrm>
                <a:off x="3124200" y="1895475"/>
                <a:ext cx="160019" cy="128396"/>
                <a:chOff x="3124200" y="1895475"/>
                <a:chExt cx="160019" cy="128396"/>
              </a:xfrm>
              <a:grpFill/>
            </p:grpSpPr>
            <p:grpSp>
              <p:nvGrpSpPr>
                <p:cNvPr id="175" name="Group 974"/>
                <p:cNvGrpSpPr>
                  <a:grpSpLocks/>
                </p:cNvGrpSpPr>
                <p:nvPr/>
              </p:nvGrpSpPr>
              <p:grpSpPr bwMode="auto">
                <a:xfrm>
                  <a:off x="3124200" y="1905000"/>
                  <a:ext cx="45719" cy="118871"/>
                  <a:chOff x="3098006" y="1902619"/>
                  <a:chExt cx="45719" cy="118871"/>
                </a:xfrm>
                <a:grpFill/>
              </p:grpSpPr>
              <p:sp>
                <p:nvSpPr>
                  <p:cNvPr id="185" name="Oval 184"/>
                  <p:cNvSpPr/>
                  <p:nvPr/>
                </p:nvSpPr>
                <p:spPr>
                  <a:xfrm>
                    <a:off x="3078418" y="1928244"/>
                    <a:ext cx="45324"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86" name="Straight Connector 185"/>
                  <p:cNvCxnSpPr>
                    <a:stCxn id="185" idx="4"/>
                  </p:cNvCxnSpPr>
                  <p:nvPr/>
                </p:nvCxnSpPr>
                <p:spPr>
                  <a:xfrm>
                    <a:off x="3099500" y="1971992"/>
                    <a:ext cx="0"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76" name="Group 975"/>
                <p:cNvGrpSpPr>
                  <a:grpSpLocks/>
                </p:cNvGrpSpPr>
                <p:nvPr/>
              </p:nvGrpSpPr>
              <p:grpSpPr bwMode="auto">
                <a:xfrm>
                  <a:off x="3200400" y="1905000"/>
                  <a:ext cx="45719" cy="118871"/>
                  <a:chOff x="3098006" y="1902619"/>
                  <a:chExt cx="45719" cy="118871"/>
                </a:xfrm>
                <a:grpFill/>
              </p:grpSpPr>
              <p:sp>
                <p:nvSpPr>
                  <p:cNvPr id="183" name="Oval 182"/>
                  <p:cNvSpPr/>
                  <p:nvPr/>
                </p:nvSpPr>
                <p:spPr>
                  <a:xfrm>
                    <a:off x="3077776" y="1928605"/>
                    <a:ext cx="45325"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84" name="Straight Connector 183"/>
                  <p:cNvCxnSpPr>
                    <a:stCxn id="183" idx="4"/>
                  </p:cNvCxnSpPr>
                  <p:nvPr/>
                </p:nvCxnSpPr>
                <p:spPr>
                  <a:xfrm>
                    <a:off x="3093882" y="1972441"/>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77" name="Group 976"/>
                <p:cNvGrpSpPr>
                  <a:grpSpLocks/>
                </p:cNvGrpSpPr>
                <p:nvPr/>
              </p:nvGrpSpPr>
              <p:grpSpPr bwMode="auto">
                <a:xfrm>
                  <a:off x="3162300" y="1895475"/>
                  <a:ext cx="45719" cy="118871"/>
                  <a:chOff x="3098006" y="1902619"/>
                  <a:chExt cx="45719" cy="118871"/>
                </a:xfrm>
                <a:grpFill/>
              </p:grpSpPr>
              <p:sp>
                <p:nvSpPr>
                  <p:cNvPr id="181" name="Oval 180"/>
                  <p:cNvSpPr/>
                  <p:nvPr/>
                </p:nvSpPr>
                <p:spPr>
                  <a:xfrm>
                    <a:off x="3088670" y="1918413"/>
                    <a:ext cx="47003"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82" name="Straight Connector 181"/>
                  <p:cNvCxnSpPr>
                    <a:stCxn id="181" idx="4"/>
                  </p:cNvCxnSpPr>
                  <p:nvPr/>
                </p:nvCxnSpPr>
                <p:spPr>
                  <a:xfrm>
                    <a:off x="3109810" y="1962176"/>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78" name="Group 977"/>
                <p:cNvGrpSpPr>
                  <a:grpSpLocks/>
                </p:cNvGrpSpPr>
                <p:nvPr/>
              </p:nvGrpSpPr>
              <p:grpSpPr bwMode="auto">
                <a:xfrm>
                  <a:off x="3238500" y="1895475"/>
                  <a:ext cx="45719" cy="118871"/>
                  <a:chOff x="3098006" y="1902619"/>
                  <a:chExt cx="45719" cy="118871"/>
                </a:xfrm>
                <a:grpFill/>
              </p:grpSpPr>
              <p:sp>
                <p:nvSpPr>
                  <p:cNvPr id="179" name="Oval 178"/>
                  <p:cNvSpPr/>
                  <p:nvPr/>
                </p:nvSpPr>
                <p:spPr>
                  <a:xfrm>
                    <a:off x="3088058" y="1920454"/>
                    <a:ext cx="47003"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80" name="Straight Connector 179"/>
                  <p:cNvCxnSpPr>
                    <a:stCxn id="179" idx="4"/>
                  </p:cNvCxnSpPr>
                  <p:nvPr/>
                </p:nvCxnSpPr>
                <p:spPr>
                  <a:xfrm>
                    <a:off x="3109198" y="1964217"/>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162" name="Group 961"/>
              <p:cNvGrpSpPr>
                <a:grpSpLocks/>
              </p:cNvGrpSpPr>
              <p:nvPr/>
            </p:nvGrpSpPr>
            <p:grpSpPr bwMode="auto">
              <a:xfrm>
                <a:off x="3276600" y="1905000"/>
                <a:ext cx="160019" cy="128396"/>
                <a:chOff x="3124200" y="1895475"/>
                <a:chExt cx="160019" cy="128396"/>
              </a:xfrm>
              <a:grpFill/>
            </p:grpSpPr>
            <p:grpSp>
              <p:nvGrpSpPr>
                <p:cNvPr id="163" name="Group 962"/>
                <p:cNvGrpSpPr>
                  <a:grpSpLocks/>
                </p:cNvGrpSpPr>
                <p:nvPr/>
              </p:nvGrpSpPr>
              <p:grpSpPr bwMode="auto">
                <a:xfrm>
                  <a:off x="3124200" y="1905000"/>
                  <a:ext cx="45719" cy="118871"/>
                  <a:chOff x="3098006" y="1902619"/>
                  <a:chExt cx="45719" cy="118871"/>
                </a:xfrm>
                <a:grpFill/>
              </p:grpSpPr>
              <p:sp>
                <p:nvSpPr>
                  <p:cNvPr id="173" name="Oval 172"/>
                  <p:cNvSpPr/>
                  <p:nvPr/>
                </p:nvSpPr>
                <p:spPr>
                  <a:xfrm>
                    <a:off x="3073866" y="1924601"/>
                    <a:ext cx="38609"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74" name="Straight Connector 173"/>
                  <p:cNvCxnSpPr>
                    <a:stCxn id="173" idx="4"/>
                  </p:cNvCxnSpPr>
                  <p:nvPr/>
                </p:nvCxnSpPr>
                <p:spPr>
                  <a:xfrm>
                    <a:off x="3088234" y="1968408"/>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64" name="Group 963"/>
                <p:cNvGrpSpPr>
                  <a:grpSpLocks/>
                </p:cNvGrpSpPr>
                <p:nvPr/>
              </p:nvGrpSpPr>
              <p:grpSpPr bwMode="auto">
                <a:xfrm>
                  <a:off x="3200400" y="1905000"/>
                  <a:ext cx="45719" cy="118871"/>
                  <a:chOff x="3098006" y="1902619"/>
                  <a:chExt cx="45719" cy="118871"/>
                </a:xfrm>
                <a:grpFill/>
              </p:grpSpPr>
              <p:sp>
                <p:nvSpPr>
                  <p:cNvPr id="171" name="Oval 170"/>
                  <p:cNvSpPr/>
                  <p:nvPr/>
                </p:nvSpPr>
                <p:spPr>
                  <a:xfrm>
                    <a:off x="3066524" y="1925019"/>
                    <a:ext cx="45325" cy="47075"/>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72" name="Straight Connector 171"/>
                  <p:cNvCxnSpPr>
                    <a:stCxn id="171" idx="4"/>
                  </p:cNvCxnSpPr>
                  <p:nvPr/>
                </p:nvCxnSpPr>
                <p:spPr>
                  <a:xfrm>
                    <a:off x="3087635" y="1970449"/>
                    <a:ext cx="0" cy="6725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65" name="Group 964"/>
                <p:cNvGrpSpPr>
                  <a:grpSpLocks/>
                </p:cNvGrpSpPr>
                <p:nvPr/>
              </p:nvGrpSpPr>
              <p:grpSpPr bwMode="auto">
                <a:xfrm>
                  <a:off x="3162300" y="1895475"/>
                  <a:ext cx="45719" cy="118871"/>
                  <a:chOff x="3098006" y="1902619"/>
                  <a:chExt cx="45719" cy="118871"/>
                </a:xfrm>
                <a:grpFill/>
              </p:grpSpPr>
              <p:sp>
                <p:nvSpPr>
                  <p:cNvPr id="169" name="Oval 168"/>
                  <p:cNvSpPr/>
                  <p:nvPr/>
                </p:nvSpPr>
                <p:spPr>
                  <a:xfrm>
                    <a:off x="3085825" y="1916392"/>
                    <a:ext cx="43645"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70" name="Straight Connector 169"/>
                  <p:cNvCxnSpPr>
                    <a:stCxn id="169" idx="4"/>
                  </p:cNvCxnSpPr>
                  <p:nvPr/>
                </p:nvCxnSpPr>
                <p:spPr>
                  <a:xfrm>
                    <a:off x="3098529" y="1960272"/>
                    <a:ext cx="0" cy="6725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66" name="Group 965"/>
                <p:cNvGrpSpPr>
                  <a:grpSpLocks/>
                </p:cNvGrpSpPr>
                <p:nvPr/>
              </p:nvGrpSpPr>
              <p:grpSpPr bwMode="auto">
                <a:xfrm>
                  <a:off x="3238500" y="1895475"/>
                  <a:ext cx="45719" cy="118871"/>
                  <a:chOff x="3098006" y="1902619"/>
                  <a:chExt cx="45719" cy="118871"/>
                </a:xfrm>
                <a:grpFill/>
              </p:grpSpPr>
              <p:sp>
                <p:nvSpPr>
                  <p:cNvPr id="167" name="Oval 166"/>
                  <p:cNvSpPr/>
                  <p:nvPr/>
                </p:nvSpPr>
                <p:spPr>
                  <a:xfrm>
                    <a:off x="3078469" y="1916854"/>
                    <a:ext cx="45325"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68" name="Straight Connector 167"/>
                  <p:cNvCxnSpPr>
                    <a:stCxn id="167" idx="4"/>
                  </p:cNvCxnSpPr>
                  <p:nvPr/>
                </p:nvCxnSpPr>
                <p:spPr>
                  <a:xfrm>
                    <a:off x="3099610" y="1960602"/>
                    <a:ext cx="0"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80" name="Group 879"/>
            <p:cNvGrpSpPr>
              <a:grpSpLocks/>
            </p:cNvGrpSpPr>
            <p:nvPr/>
          </p:nvGrpSpPr>
          <p:grpSpPr bwMode="auto">
            <a:xfrm>
              <a:off x="7132095" y="1862714"/>
              <a:ext cx="312419" cy="137921"/>
              <a:chOff x="3124200" y="1895475"/>
              <a:chExt cx="312419" cy="137921"/>
            </a:xfrm>
            <a:grpFill/>
          </p:grpSpPr>
          <p:grpSp>
            <p:nvGrpSpPr>
              <p:cNvPr id="135" name="Group 934"/>
              <p:cNvGrpSpPr>
                <a:grpSpLocks/>
              </p:cNvGrpSpPr>
              <p:nvPr/>
            </p:nvGrpSpPr>
            <p:grpSpPr bwMode="auto">
              <a:xfrm>
                <a:off x="3124200" y="1895475"/>
                <a:ext cx="160019" cy="128396"/>
                <a:chOff x="3124200" y="1895475"/>
                <a:chExt cx="160019" cy="128396"/>
              </a:xfrm>
              <a:grpFill/>
            </p:grpSpPr>
            <p:grpSp>
              <p:nvGrpSpPr>
                <p:cNvPr id="149" name="Group 948"/>
                <p:cNvGrpSpPr>
                  <a:grpSpLocks/>
                </p:cNvGrpSpPr>
                <p:nvPr/>
              </p:nvGrpSpPr>
              <p:grpSpPr bwMode="auto">
                <a:xfrm>
                  <a:off x="3124200" y="1905000"/>
                  <a:ext cx="45719" cy="118871"/>
                  <a:chOff x="3098006" y="1902619"/>
                  <a:chExt cx="45719" cy="118871"/>
                </a:xfrm>
                <a:grpFill/>
              </p:grpSpPr>
              <p:sp>
                <p:nvSpPr>
                  <p:cNvPr id="159" name="Oval 158"/>
                  <p:cNvSpPr/>
                  <p:nvPr/>
                </p:nvSpPr>
                <p:spPr>
                  <a:xfrm>
                    <a:off x="3066683" y="1928823"/>
                    <a:ext cx="45324"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60" name="Straight Connector 159"/>
                  <p:cNvCxnSpPr>
                    <a:stCxn id="159" idx="4"/>
                  </p:cNvCxnSpPr>
                  <p:nvPr/>
                </p:nvCxnSpPr>
                <p:spPr>
                  <a:xfrm>
                    <a:off x="3089472" y="1970861"/>
                    <a:ext cx="0"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50" name="Group 949"/>
                <p:cNvGrpSpPr>
                  <a:grpSpLocks/>
                </p:cNvGrpSpPr>
                <p:nvPr/>
              </p:nvGrpSpPr>
              <p:grpSpPr bwMode="auto">
                <a:xfrm>
                  <a:off x="3200400" y="1905000"/>
                  <a:ext cx="45719" cy="118871"/>
                  <a:chOff x="3098006" y="1902619"/>
                  <a:chExt cx="45719" cy="118871"/>
                </a:xfrm>
                <a:grpFill/>
              </p:grpSpPr>
              <p:sp>
                <p:nvSpPr>
                  <p:cNvPr id="157" name="Oval 156"/>
                  <p:cNvSpPr/>
                  <p:nvPr/>
                </p:nvSpPr>
                <p:spPr>
                  <a:xfrm>
                    <a:off x="3074492" y="1935776"/>
                    <a:ext cx="43645"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58" name="Straight Connector 157"/>
                  <p:cNvCxnSpPr>
                    <a:stCxn id="157" idx="4"/>
                  </p:cNvCxnSpPr>
                  <p:nvPr/>
                </p:nvCxnSpPr>
                <p:spPr>
                  <a:xfrm>
                    <a:off x="3088860" y="1972888"/>
                    <a:ext cx="1678"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51" name="Group 950"/>
                <p:cNvGrpSpPr>
                  <a:grpSpLocks/>
                </p:cNvGrpSpPr>
                <p:nvPr/>
              </p:nvGrpSpPr>
              <p:grpSpPr bwMode="auto">
                <a:xfrm>
                  <a:off x="3162300" y="1895475"/>
                  <a:ext cx="45719" cy="118871"/>
                  <a:chOff x="3098006" y="1902619"/>
                  <a:chExt cx="45719" cy="118871"/>
                </a:xfrm>
                <a:grpFill/>
              </p:grpSpPr>
              <p:sp>
                <p:nvSpPr>
                  <p:cNvPr id="155" name="Oval 154"/>
                  <p:cNvSpPr/>
                  <p:nvPr/>
                </p:nvSpPr>
                <p:spPr>
                  <a:xfrm>
                    <a:off x="3080350" y="1925717"/>
                    <a:ext cx="40288"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56" name="Straight Connector 155"/>
                  <p:cNvCxnSpPr>
                    <a:stCxn id="155" idx="4"/>
                  </p:cNvCxnSpPr>
                  <p:nvPr/>
                </p:nvCxnSpPr>
                <p:spPr>
                  <a:xfrm>
                    <a:off x="3098089" y="1962740"/>
                    <a:ext cx="1679"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52" name="Group 951"/>
                <p:cNvGrpSpPr>
                  <a:grpSpLocks/>
                </p:cNvGrpSpPr>
                <p:nvPr/>
              </p:nvGrpSpPr>
              <p:grpSpPr bwMode="auto">
                <a:xfrm>
                  <a:off x="3238500" y="1895475"/>
                  <a:ext cx="45719" cy="118871"/>
                  <a:chOff x="3098006" y="1902619"/>
                  <a:chExt cx="45719" cy="118871"/>
                </a:xfrm>
                <a:grpFill/>
              </p:grpSpPr>
              <p:sp>
                <p:nvSpPr>
                  <p:cNvPr id="153" name="Oval 152"/>
                  <p:cNvSpPr/>
                  <p:nvPr/>
                </p:nvSpPr>
                <p:spPr>
                  <a:xfrm>
                    <a:off x="3083124" y="1927655"/>
                    <a:ext cx="45324" cy="40350"/>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54" name="Straight Connector 153"/>
                  <p:cNvCxnSpPr>
                    <a:stCxn id="153" idx="4"/>
                  </p:cNvCxnSpPr>
                  <p:nvPr/>
                </p:nvCxnSpPr>
                <p:spPr>
                  <a:xfrm>
                    <a:off x="3105884" y="1969692"/>
                    <a:ext cx="0" cy="63888"/>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136" name="Group 935"/>
              <p:cNvGrpSpPr>
                <a:grpSpLocks/>
              </p:cNvGrpSpPr>
              <p:nvPr/>
            </p:nvGrpSpPr>
            <p:grpSpPr bwMode="auto">
              <a:xfrm>
                <a:off x="3276600" y="1905000"/>
                <a:ext cx="160019" cy="128396"/>
                <a:chOff x="3124200" y="1895475"/>
                <a:chExt cx="160019" cy="128396"/>
              </a:xfrm>
              <a:grpFill/>
            </p:grpSpPr>
            <p:grpSp>
              <p:nvGrpSpPr>
                <p:cNvPr id="137" name="Group 936"/>
                <p:cNvGrpSpPr>
                  <a:grpSpLocks/>
                </p:cNvGrpSpPr>
                <p:nvPr/>
              </p:nvGrpSpPr>
              <p:grpSpPr bwMode="auto">
                <a:xfrm>
                  <a:off x="3124200" y="1905000"/>
                  <a:ext cx="45719" cy="118871"/>
                  <a:chOff x="3098006" y="1902619"/>
                  <a:chExt cx="45719" cy="118871"/>
                </a:xfrm>
                <a:grpFill/>
              </p:grpSpPr>
              <p:sp>
                <p:nvSpPr>
                  <p:cNvPr id="147" name="Oval 146"/>
                  <p:cNvSpPr/>
                  <p:nvPr/>
                </p:nvSpPr>
                <p:spPr>
                  <a:xfrm>
                    <a:off x="3063808" y="1925136"/>
                    <a:ext cx="40288"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48" name="Straight Connector 147"/>
                  <p:cNvCxnSpPr>
                    <a:stCxn id="147" idx="4"/>
                  </p:cNvCxnSpPr>
                  <p:nvPr/>
                </p:nvCxnSpPr>
                <p:spPr>
                  <a:xfrm>
                    <a:off x="3078235" y="1968957"/>
                    <a:ext cx="0"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38" name="Group 937"/>
                <p:cNvGrpSpPr>
                  <a:grpSpLocks/>
                </p:cNvGrpSpPr>
                <p:nvPr/>
              </p:nvGrpSpPr>
              <p:grpSpPr bwMode="auto">
                <a:xfrm>
                  <a:off x="3200400" y="1905000"/>
                  <a:ext cx="45719" cy="118871"/>
                  <a:chOff x="3098006" y="1902619"/>
                  <a:chExt cx="45719" cy="118871"/>
                </a:xfrm>
                <a:grpFill/>
              </p:grpSpPr>
              <p:sp>
                <p:nvSpPr>
                  <p:cNvPr id="145" name="Oval 144"/>
                  <p:cNvSpPr/>
                  <p:nvPr/>
                </p:nvSpPr>
                <p:spPr>
                  <a:xfrm>
                    <a:off x="3064874" y="1927133"/>
                    <a:ext cx="41967"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46" name="Straight Connector 145"/>
                  <p:cNvCxnSpPr>
                    <a:stCxn id="145" idx="4"/>
                  </p:cNvCxnSpPr>
                  <p:nvPr/>
                </p:nvCxnSpPr>
                <p:spPr>
                  <a:xfrm>
                    <a:off x="3082672" y="1970896"/>
                    <a:ext cx="1679"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39" name="Group 938"/>
                <p:cNvGrpSpPr>
                  <a:grpSpLocks/>
                </p:cNvGrpSpPr>
                <p:nvPr/>
              </p:nvGrpSpPr>
              <p:grpSpPr bwMode="auto">
                <a:xfrm>
                  <a:off x="3162300" y="1895475"/>
                  <a:ext cx="45719" cy="118871"/>
                  <a:chOff x="3098006" y="1902619"/>
                  <a:chExt cx="45719" cy="118871"/>
                </a:xfrm>
                <a:grpFill/>
              </p:grpSpPr>
              <p:sp>
                <p:nvSpPr>
                  <p:cNvPr id="143" name="Oval 142"/>
                  <p:cNvSpPr/>
                  <p:nvPr/>
                </p:nvSpPr>
                <p:spPr>
                  <a:xfrm>
                    <a:off x="3074090" y="1916971"/>
                    <a:ext cx="43645"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44" name="Straight Connector 143"/>
                  <p:cNvCxnSpPr>
                    <a:stCxn id="143" idx="4"/>
                  </p:cNvCxnSpPr>
                  <p:nvPr/>
                </p:nvCxnSpPr>
                <p:spPr>
                  <a:xfrm>
                    <a:off x="3086837" y="1960836"/>
                    <a:ext cx="1679"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40" name="Group 939"/>
                <p:cNvGrpSpPr>
                  <a:grpSpLocks/>
                </p:cNvGrpSpPr>
                <p:nvPr/>
              </p:nvGrpSpPr>
              <p:grpSpPr bwMode="auto">
                <a:xfrm>
                  <a:off x="3238500" y="1895475"/>
                  <a:ext cx="45719" cy="118871"/>
                  <a:chOff x="3098006" y="1902619"/>
                  <a:chExt cx="45719" cy="118871"/>
                </a:xfrm>
                <a:grpFill/>
              </p:grpSpPr>
              <p:sp>
                <p:nvSpPr>
                  <p:cNvPr id="141" name="Oval 140"/>
                  <p:cNvSpPr/>
                  <p:nvPr/>
                </p:nvSpPr>
                <p:spPr>
                  <a:xfrm>
                    <a:off x="3071828" y="1924055"/>
                    <a:ext cx="47003"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42" name="Straight Connector 141"/>
                  <p:cNvCxnSpPr>
                    <a:stCxn id="141" idx="4"/>
                  </p:cNvCxnSpPr>
                  <p:nvPr/>
                </p:nvCxnSpPr>
                <p:spPr>
                  <a:xfrm>
                    <a:off x="3094559" y="1959383"/>
                    <a:ext cx="0"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81" name="Group 880"/>
            <p:cNvGrpSpPr>
              <a:grpSpLocks/>
            </p:cNvGrpSpPr>
            <p:nvPr/>
          </p:nvGrpSpPr>
          <p:grpSpPr bwMode="auto">
            <a:xfrm>
              <a:off x="7441657" y="1860333"/>
              <a:ext cx="312419" cy="137921"/>
              <a:chOff x="3124200" y="1895475"/>
              <a:chExt cx="312419" cy="137921"/>
            </a:xfrm>
            <a:grpFill/>
          </p:grpSpPr>
          <p:grpSp>
            <p:nvGrpSpPr>
              <p:cNvPr id="109" name="Group 908"/>
              <p:cNvGrpSpPr>
                <a:grpSpLocks/>
              </p:cNvGrpSpPr>
              <p:nvPr/>
            </p:nvGrpSpPr>
            <p:grpSpPr bwMode="auto">
              <a:xfrm>
                <a:off x="3124200" y="1895475"/>
                <a:ext cx="160019" cy="128396"/>
                <a:chOff x="3124200" y="1895475"/>
                <a:chExt cx="160019" cy="128396"/>
              </a:xfrm>
              <a:grpFill/>
            </p:grpSpPr>
            <p:grpSp>
              <p:nvGrpSpPr>
                <p:cNvPr id="123" name="Group 922"/>
                <p:cNvGrpSpPr>
                  <a:grpSpLocks/>
                </p:cNvGrpSpPr>
                <p:nvPr/>
              </p:nvGrpSpPr>
              <p:grpSpPr bwMode="auto">
                <a:xfrm>
                  <a:off x="3124200" y="1905000"/>
                  <a:ext cx="45719" cy="118871"/>
                  <a:chOff x="3098006" y="1902619"/>
                  <a:chExt cx="45719" cy="118871"/>
                </a:xfrm>
                <a:grpFill/>
              </p:grpSpPr>
              <p:sp>
                <p:nvSpPr>
                  <p:cNvPr id="133" name="Oval 132"/>
                  <p:cNvSpPr/>
                  <p:nvPr/>
                </p:nvSpPr>
                <p:spPr>
                  <a:xfrm>
                    <a:off x="3074312" y="1925658"/>
                    <a:ext cx="45325" cy="40350"/>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34" name="Straight Connector 133"/>
                  <p:cNvCxnSpPr>
                    <a:stCxn id="133" idx="4"/>
                  </p:cNvCxnSpPr>
                  <p:nvPr/>
                </p:nvCxnSpPr>
                <p:spPr>
                  <a:xfrm>
                    <a:off x="3090374" y="1964451"/>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24" name="Group 923"/>
                <p:cNvGrpSpPr>
                  <a:grpSpLocks/>
                </p:cNvGrpSpPr>
                <p:nvPr/>
              </p:nvGrpSpPr>
              <p:grpSpPr bwMode="auto">
                <a:xfrm>
                  <a:off x="3200400" y="1905000"/>
                  <a:ext cx="45719" cy="118871"/>
                  <a:chOff x="3098006" y="1902619"/>
                  <a:chExt cx="45719" cy="118871"/>
                </a:xfrm>
                <a:grpFill/>
              </p:grpSpPr>
              <p:sp>
                <p:nvSpPr>
                  <p:cNvPr id="131" name="Oval 130"/>
                  <p:cNvSpPr/>
                  <p:nvPr/>
                </p:nvSpPr>
                <p:spPr>
                  <a:xfrm>
                    <a:off x="3072037" y="1927787"/>
                    <a:ext cx="38610" cy="42032"/>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32" name="Straight Connector 131"/>
                  <p:cNvCxnSpPr>
                    <a:stCxn id="131" idx="4"/>
                  </p:cNvCxnSpPr>
                  <p:nvPr/>
                </p:nvCxnSpPr>
                <p:spPr>
                  <a:xfrm>
                    <a:off x="3086463" y="1971579"/>
                    <a:ext cx="1679" cy="68932"/>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25" name="Group 924"/>
                <p:cNvGrpSpPr>
                  <a:grpSpLocks/>
                </p:cNvGrpSpPr>
                <p:nvPr/>
              </p:nvGrpSpPr>
              <p:grpSpPr bwMode="auto">
                <a:xfrm>
                  <a:off x="3162300" y="1895475"/>
                  <a:ext cx="45719" cy="118871"/>
                  <a:chOff x="3098006" y="1902619"/>
                  <a:chExt cx="45719" cy="118871"/>
                </a:xfrm>
                <a:grpFill/>
              </p:grpSpPr>
              <p:sp>
                <p:nvSpPr>
                  <p:cNvPr id="129" name="Oval 128"/>
                  <p:cNvSpPr/>
                  <p:nvPr/>
                </p:nvSpPr>
                <p:spPr>
                  <a:xfrm>
                    <a:off x="3086302" y="1917522"/>
                    <a:ext cx="41967"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30" name="Straight Connector 129"/>
                  <p:cNvCxnSpPr>
                    <a:stCxn id="129" idx="4"/>
                  </p:cNvCxnSpPr>
                  <p:nvPr/>
                </p:nvCxnSpPr>
                <p:spPr>
                  <a:xfrm>
                    <a:off x="3105749" y="1961255"/>
                    <a:ext cx="1678" cy="68932"/>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26" name="Group 925"/>
                <p:cNvGrpSpPr>
                  <a:grpSpLocks/>
                </p:cNvGrpSpPr>
                <p:nvPr/>
              </p:nvGrpSpPr>
              <p:grpSpPr bwMode="auto">
                <a:xfrm>
                  <a:off x="3238500" y="1895475"/>
                  <a:ext cx="45719" cy="118871"/>
                  <a:chOff x="3098006" y="1902619"/>
                  <a:chExt cx="45719" cy="118871"/>
                </a:xfrm>
                <a:grpFill/>
              </p:grpSpPr>
              <p:sp>
                <p:nvSpPr>
                  <p:cNvPr id="127" name="Oval 126"/>
                  <p:cNvSpPr/>
                  <p:nvPr/>
                </p:nvSpPr>
                <p:spPr>
                  <a:xfrm>
                    <a:off x="3082348" y="1919636"/>
                    <a:ext cx="40288" cy="45394"/>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28" name="Straight Connector 127"/>
                  <p:cNvCxnSpPr>
                    <a:stCxn id="127" idx="4"/>
                  </p:cNvCxnSpPr>
                  <p:nvPr/>
                </p:nvCxnSpPr>
                <p:spPr>
                  <a:xfrm>
                    <a:off x="3098394" y="1963429"/>
                    <a:ext cx="0"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110" name="Group 909"/>
              <p:cNvGrpSpPr>
                <a:grpSpLocks/>
              </p:cNvGrpSpPr>
              <p:nvPr/>
            </p:nvGrpSpPr>
            <p:grpSpPr bwMode="auto">
              <a:xfrm>
                <a:off x="3276600" y="1905000"/>
                <a:ext cx="160019" cy="128396"/>
                <a:chOff x="3124200" y="1895475"/>
                <a:chExt cx="160019" cy="128396"/>
              </a:xfrm>
              <a:grpFill/>
            </p:grpSpPr>
            <p:grpSp>
              <p:nvGrpSpPr>
                <p:cNvPr id="111" name="Group 910"/>
                <p:cNvGrpSpPr>
                  <a:grpSpLocks/>
                </p:cNvGrpSpPr>
                <p:nvPr/>
              </p:nvGrpSpPr>
              <p:grpSpPr bwMode="auto">
                <a:xfrm>
                  <a:off x="3124200" y="1905000"/>
                  <a:ext cx="45719" cy="118871"/>
                  <a:chOff x="3098006" y="1902619"/>
                  <a:chExt cx="45719" cy="118871"/>
                </a:xfrm>
                <a:grpFill/>
              </p:grpSpPr>
              <p:sp>
                <p:nvSpPr>
                  <p:cNvPr id="121" name="Oval 120"/>
                  <p:cNvSpPr/>
                  <p:nvPr/>
                </p:nvSpPr>
                <p:spPr>
                  <a:xfrm>
                    <a:off x="3064710" y="1918682"/>
                    <a:ext cx="45324"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22" name="Straight Connector 121"/>
                  <p:cNvCxnSpPr>
                    <a:stCxn id="121" idx="4"/>
                  </p:cNvCxnSpPr>
                  <p:nvPr/>
                </p:nvCxnSpPr>
                <p:spPr>
                  <a:xfrm>
                    <a:off x="3085851" y="1962430"/>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12" name="Group 911"/>
                <p:cNvGrpSpPr>
                  <a:grpSpLocks/>
                </p:cNvGrpSpPr>
                <p:nvPr/>
              </p:nvGrpSpPr>
              <p:grpSpPr bwMode="auto">
                <a:xfrm>
                  <a:off x="3200400" y="1905000"/>
                  <a:ext cx="45719" cy="118871"/>
                  <a:chOff x="3098006" y="1902619"/>
                  <a:chExt cx="45719" cy="118871"/>
                </a:xfrm>
                <a:grpFill/>
              </p:grpSpPr>
              <p:sp>
                <p:nvSpPr>
                  <p:cNvPr id="119" name="Oval 118"/>
                  <p:cNvSpPr/>
                  <p:nvPr/>
                </p:nvSpPr>
                <p:spPr>
                  <a:xfrm>
                    <a:off x="3064142" y="1925795"/>
                    <a:ext cx="41967" cy="40350"/>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20" name="Straight Connector 119"/>
                  <p:cNvCxnSpPr>
                    <a:stCxn id="119" idx="4"/>
                  </p:cNvCxnSpPr>
                  <p:nvPr/>
                </p:nvCxnSpPr>
                <p:spPr>
                  <a:xfrm>
                    <a:off x="3075197" y="1966313"/>
                    <a:ext cx="1679" cy="72295"/>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13" name="Group 912"/>
                <p:cNvGrpSpPr>
                  <a:grpSpLocks/>
                </p:cNvGrpSpPr>
                <p:nvPr/>
              </p:nvGrpSpPr>
              <p:grpSpPr bwMode="auto">
                <a:xfrm>
                  <a:off x="3162300" y="1895475"/>
                  <a:ext cx="45719" cy="118871"/>
                  <a:chOff x="3098006" y="1902619"/>
                  <a:chExt cx="45719" cy="118871"/>
                </a:xfrm>
                <a:grpFill/>
              </p:grpSpPr>
              <p:sp>
                <p:nvSpPr>
                  <p:cNvPr id="117" name="Oval 116"/>
                  <p:cNvSpPr/>
                  <p:nvPr/>
                </p:nvSpPr>
                <p:spPr>
                  <a:xfrm>
                    <a:off x="3075020" y="1915604"/>
                    <a:ext cx="43645" cy="38669"/>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18" name="Straight Connector 117"/>
                  <p:cNvCxnSpPr>
                    <a:stCxn id="117" idx="4"/>
                  </p:cNvCxnSpPr>
                  <p:nvPr/>
                </p:nvCxnSpPr>
                <p:spPr>
                  <a:xfrm>
                    <a:off x="3094453" y="1954309"/>
                    <a:ext cx="1678"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14" name="Group 913"/>
                <p:cNvGrpSpPr>
                  <a:grpSpLocks/>
                </p:cNvGrpSpPr>
                <p:nvPr/>
              </p:nvGrpSpPr>
              <p:grpSpPr bwMode="auto">
                <a:xfrm>
                  <a:off x="3238500" y="1895475"/>
                  <a:ext cx="45719" cy="118871"/>
                  <a:chOff x="3098006" y="1902619"/>
                  <a:chExt cx="45719" cy="118871"/>
                </a:xfrm>
                <a:grpFill/>
              </p:grpSpPr>
              <p:sp>
                <p:nvSpPr>
                  <p:cNvPr id="115" name="Oval 114"/>
                  <p:cNvSpPr/>
                  <p:nvPr/>
                </p:nvSpPr>
                <p:spPr>
                  <a:xfrm>
                    <a:off x="3071081" y="1915993"/>
                    <a:ext cx="47003" cy="4539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16" name="Straight Connector 115"/>
                  <p:cNvCxnSpPr>
                    <a:stCxn id="115" idx="4"/>
                  </p:cNvCxnSpPr>
                  <p:nvPr/>
                </p:nvCxnSpPr>
                <p:spPr>
                  <a:xfrm>
                    <a:off x="3090484" y="1959786"/>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nvGrpSpPr>
            <p:cNvPr id="82" name="Group 881"/>
            <p:cNvGrpSpPr>
              <a:grpSpLocks/>
            </p:cNvGrpSpPr>
            <p:nvPr/>
          </p:nvGrpSpPr>
          <p:grpSpPr bwMode="auto">
            <a:xfrm>
              <a:off x="7748838" y="1857952"/>
              <a:ext cx="312419" cy="137921"/>
              <a:chOff x="3124200" y="1895475"/>
              <a:chExt cx="312419" cy="137921"/>
            </a:xfrm>
            <a:grpFill/>
          </p:grpSpPr>
          <p:grpSp>
            <p:nvGrpSpPr>
              <p:cNvPr id="83" name="Group 882"/>
              <p:cNvGrpSpPr>
                <a:grpSpLocks/>
              </p:cNvGrpSpPr>
              <p:nvPr/>
            </p:nvGrpSpPr>
            <p:grpSpPr bwMode="auto">
              <a:xfrm>
                <a:off x="3124200" y="1895475"/>
                <a:ext cx="160019" cy="128396"/>
                <a:chOff x="3124200" y="1895475"/>
                <a:chExt cx="160019" cy="128396"/>
              </a:xfrm>
              <a:grpFill/>
            </p:grpSpPr>
            <p:grpSp>
              <p:nvGrpSpPr>
                <p:cNvPr id="97" name="Group 896"/>
                <p:cNvGrpSpPr>
                  <a:grpSpLocks/>
                </p:cNvGrpSpPr>
                <p:nvPr/>
              </p:nvGrpSpPr>
              <p:grpSpPr bwMode="auto">
                <a:xfrm>
                  <a:off x="3124200" y="1905000"/>
                  <a:ext cx="45719" cy="118871"/>
                  <a:chOff x="3098006" y="1902619"/>
                  <a:chExt cx="45719" cy="118871"/>
                </a:xfrm>
                <a:grpFill/>
              </p:grpSpPr>
              <p:sp>
                <p:nvSpPr>
                  <p:cNvPr id="107" name="Oval 106"/>
                  <p:cNvSpPr/>
                  <p:nvPr/>
                </p:nvSpPr>
                <p:spPr>
                  <a:xfrm>
                    <a:off x="3072823" y="1936132"/>
                    <a:ext cx="47003" cy="38669"/>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08" name="Straight Connector 107"/>
                  <p:cNvCxnSpPr>
                    <a:stCxn id="107" idx="4"/>
                  </p:cNvCxnSpPr>
                  <p:nvPr/>
                </p:nvCxnSpPr>
                <p:spPr>
                  <a:xfrm>
                    <a:off x="3090548" y="1976591"/>
                    <a:ext cx="0"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98" name="Group 897"/>
                <p:cNvGrpSpPr>
                  <a:grpSpLocks/>
                </p:cNvGrpSpPr>
                <p:nvPr/>
              </p:nvGrpSpPr>
              <p:grpSpPr bwMode="auto">
                <a:xfrm>
                  <a:off x="3200400" y="1905000"/>
                  <a:ext cx="45719" cy="118871"/>
                  <a:chOff x="3098006" y="1902619"/>
                  <a:chExt cx="45719" cy="118871"/>
                </a:xfrm>
                <a:grpFill/>
              </p:grpSpPr>
              <p:sp>
                <p:nvSpPr>
                  <p:cNvPr id="105" name="Oval 104"/>
                  <p:cNvSpPr/>
                  <p:nvPr/>
                </p:nvSpPr>
                <p:spPr>
                  <a:xfrm>
                    <a:off x="3070548" y="1936566"/>
                    <a:ext cx="41967"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06" name="Straight Connector 105"/>
                  <p:cNvCxnSpPr>
                    <a:stCxn id="105" idx="4"/>
                  </p:cNvCxnSpPr>
                  <p:nvPr/>
                </p:nvCxnSpPr>
                <p:spPr>
                  <a:xfrm>
                    <a:off x="3088258" y="1978662"/>
                    <a:ext cx="0"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99" name="Group 898"/>
                <p:cNvGrpSpPr>
                  <a:grpSpLocks/>
                </p:cNvGrpSpPr>
                <p:nvPr/>
              </p:nvGrpSpPr>
              <p:grpSpPr bwMode="auto">
                <a:xfrm>
                  <a:off x="3162300" y="1895475"/>
                  <a:ext cx="45719" cy="118871"/>
                  <a:chOff x="3098006" y="1902619"/>
                  <a:chExt cx="45719" cy="118871"/>
                </a:xfrm>
                <a:grpFill/>
              </p:grpSpPr>
              <p:sp>
                <p:nvSpPr>
                  <p:cNvPr id="103" name="Oval 102"/>
                  <p:cNvSpPr/>
                  <p:nvPr/>
                </p:nvSpPr>
                <p:spPr>
                  <a:xfrm>
                    <a:off x="3084827" y="1927967"/>
                    <a:ext cx="47003"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04" name="Straight Connector 103"/>
                  <p:cNvCxnSpPr>
                    <a:stCxn id="103" idx="4"/>
                  </p:cNvCxnSpPr>
                  <p:nvPr/>
                </p:nvCxnSpPr>
                <p:spPr>
                  <a:xfrm>
                    <a:off x="3105880" y="1970049"/>
                    <a:ext cx="0" cy="63888"/>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100" name="Group 899"/>
                <p:cNvGrpSpPr>
                  <a:grpSpLocks/>
                </p:cNvGrpSpPr>
                <p:nvPr/>
              </p:nvGrpSpPr>
              <p:grpSpPr bwMode="auto">
                <a:xfrm>
                  <a:off x="3238500" y="1895475"/>
                  <a:ext cx="45719" cy="118871"/>
                  <a:chOff x="3098006" y="1902619"/>
                  <a:chExt cx="45719" cy="118871"/>
                </a:xfrm>
                <a:grpFill/>
              </p:grpSpPr>
              <p:sp>
                <p:nvSpPr>
                  <p:cNvPr id="101" name="Oval 100"/>
                  <p:cNvSpPr/>
                  <p:nvPr/>
                </p:nvSpPr>
                <p:spPr>
                  <a:xfrm>
                    <a:off x="3084186" y="1928357"/>
                    <a:ext cx="43645"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102" name="Straight Connector 101"/>
                  <p:cNvCxnSpPr>
                    <a:stCxn id="101" idx="4"/>
                  </p:cNvCxnSpPr>
                  <p:nvPr/>
                </p:nvCxnSpPr>
                <p:spPr>
                  <a:xfrm>
                    <a:off x="3098584" y="1970526"/>
                    <a:ext cx="0" cy="70613"/>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nvGrpSpPr>
              <p:cNvPr id="84" name="Group 883"/>
              <p:cNvGrpSpPr>
                <a:grpSpLocks/>
              </p:cNvGrpSpPr>
              <p:nvPr/>
            </p:nvGrpSpPr>
            <p:grpSpPr bwMode="auto">
              <a:xfrm>
                <a:off x="3276600" y="1905000"/>
                <a:ext cx="160019" cy="128396"/>
                <a:chOff x="3124200" y="1895475"/>
                <a:chExt cx="160019" cy="128396"/>
              </a:xfrm>
              <a:grpFill/>
            </p:grpSpPr>
            <p:grpSp>
              <p:nvGrpSpPr>
                <p:cNvPr id="85" name="Group 884"/>
                <p:cNvGrpSpPr>
                  <a:grpSpLocks/>
                </p:cNvGrpSpPr>
                <p:nvPr/>
              </p:nvGrpSpPr>
              <p:grpSpPr bwMode="auto">
                <a:xfrm>
                  <a:off x="3124200" y="1905000"/>
                  <a:ext cx="45719" cy="118871"/>
                  <a:chOff x="3098006" y="1902619"/>
                  <a:chExt cx="45719" cy="118871"/>
                </a:xfrm>
                <a:grpFill/>
              </p:grpSpPr>
              <p:sp>
                <p:nvSpPr>
                  <p:cNvPr id="95" name="Oval 94"/>
                  <p:cNvSpPr/>
                  <p:nvPr/>
                </p:nvSpPr>
                <p:spPr>
                  <a:xfrm>
                    <a:off x="3063250" y="1934213"/>
                    <a:ext cx="45324" cy="36988"/>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96" name="Straight Connector 95"/>
                  <p:cNvCxnSpPr>
                    <a:stCxn id="95" idx="4"/>
                  </p:cNvCxnSpPr>
                  <p:nvPr/>
                </p:nvCxnSpPr>
                <p:spPr>
                  <a:xfrm>
                    <a:off x="3084318" y="1969556"/>
                    <a:ext cx="0" cy="72294"/>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6" name="Group 885"/>
                <p:cNvGrpSpPr>
                  <a:grpSpLocks/>
                </p:cNvGrpSpPr>
                <p:nvPr/>
              </p:nvGrpSpPr>
              <p:grpSpPr bwMode="auto">
                <a:xfrm>
                  <a:off x="3200400" y="1905000"/>
                  <a:ext cx="45719" cy="118871"/>
                  <a:chOff x="3098006" y="1902619"/>
                  <a:chExt cx="45719" cy="118871"/>
                </a:xfrm>
                <a:grpFill/>
              </p:grpSpPr>
              <p:sp>
                <p:nvSpPr>
                  <p:cNvPr id="93" name="Oval 92"/>
                  <p:cNvSpPr/>
                  <p:nvPr/>
                </p:nvSpPr>
                <p:spPr>
                  <a:xfrm>
                    <a:off x="3062667" y="1936254"/>
                    <a:ext cx="45325" cy="40350"/>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94" name="Straight Connector 93"/>
                  <p:cNvCxnSpPr>
                    <a:stCxn id="93" idx="4"/>
                  </p:cNvCxnSpPr>
                  <p:nvPr/>
                </p:nvCxnSpPr>
                <p:spPr>
                  <a:xfrm>
                    <a:off x="3078699" y="1976729"/>
                    <a:ext cx="0" cy="65570"/>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7" name="Group 886"/>
                <p:cNvGrpSpPr>
                  <a:grpSpLocks/>
                </p:cNvGrpSpPr>
                <p:nvPr/>
              </p:nvGrpSpPr>
              <p:grpSpPr bwMode="auto">
                <a:xfrm>
                  <a:off x="3162300" y="1895475"/>
                  <a:ext cx="45719" cy="118871"/>
                  <a:chOff x="3098006" y="1902619"/>
                  <a:chExt cx="45719" cy="118871"/>
                </a:xfrm>
                <a:grpFill/>
              </p:grpSpPr>
              <p:sp>
                <p:nvSpPr>
                  <p:cNvPr id="91" name="Oval 90"/>
                  <p:cNvSpPr/>
                  <p:nvPr/>
                </p:nvSpPr>
                <p:spPr>
                  <a:xfrm>
                    <a:off x="3075239" y="1924368"/>
                    <a:ext cx="45324"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92" name="Straight Connector 91"/>
                  <p:cNvCxnSpPr>
                    <a:stCxn id="91" idx="4"/>
                  </p:cNvCxnSpPr>
                  <p:nvPr/>
                </p:nvCxnSpPr>
                <p:spPr>
                  <a:xfrm>
                    <a:off x="3096292" y="1966435"/>
                    <a:ext cx="0" cy="63888"/>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88" name="Group 887"/>
                <p:cNvGrpSpPr>
                  <a:grpSpLocks/>
                </p:cNvGrpSpPr>
                <p:nvPr/>
              </p:nvGrpSpPr>
              <p:grpSpPr bwMode="auto">
                <a:xfrm>
                  <a:off x="3238500" y="1895475"/>
                  <a:ext cx="45719" cy="118871"/>
                  <a:chOff x="3098006" y="1902619"/>
                  <a:chExt cx="45719" cy="118871"/>
                </a:xfrm>
                <a:grpFill/>
              </p:grpSpPr>
              <p:sp>
                <p:nvSpPr>
                  <p:cNvPr id="89" name="Oval 88"/>
                  <p:cNvSpPr/>
                  <p:nvPr/>
                </p:nvSpPr>
                <p:spPr>
                  <a:xfrm>
                    <a:off x="3072919" y="1924742"/>
                    <a:ext cx="47003" cy="43713"/>
                  </a:xfrm>
                  <a:prstGeom prst="ellipse">
                    <a:avLst/>
                  </a:prstGeom>
                  <a:grp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90" name="Straight Connector 89"/>
                  <p:cNvCxnSpPr>
                    <a:stCxn id="89" idx="4"/>
                  </p:cNvCxnSpPr>
                  <p:nvPr/>
                </p:nvCxnSpPr>
                <p:spPr>
                  <a:xfrm>
                    <a:off x="3092308" y="1966854"/>
                    <a:ext cx="0" cy="65569"/>
                  </a:xfrm>
                  <a:prstGeom prst="line">
                    <a:avLst/>
                  </a:prstGeom>
                  <a:grpFill/>
                  <a:ln w="25400" cmpd="dbl">
                    <a:solidFill>
                      <a:srgbClr val="FFFFFF"/>
                    </a:solidFill>
                  </a:ln>
                </p:spPr>
                <p:style>
                  <a:lnRef idx="1">
                    <a:schemeClr val="accent1"/>
                  </a:lnRef>
                  <a:fillRef idx="0">
                    <a:schemeClr val="accent1"/>
                  </a:fillRef>
                  <a:effectRef idx="0">
                    <a:schemeClr val="accent1"/>
                  </a:effectRef>
                  <a:fontRef idx="minor">
                    <a:schemeClr val="tx1"/>
                  </a:fontRef>
                </p:style>
              </p:cxnSp>
            </p:grpSp>
          </p:grpSp>
        </p:grpSp>
      </p:grpSp>
      <p:sp>
        <p:nvSpPr>
          <p:cNvPr id="15" name="Rounded Rectangle 14"/>
          <p:cNvSpPr/>
          <p:nvPr/>
        </p:nvSpPr>
        <p:spPr bwMode="auto">
          <a:xfrm>
            <a:off x="959865" y="3393357"/>
            <a:ext cx="368300" cy="201613"/>
          </a:xfrm>
          <a:prstGeom prst="roundRect">
            <a:avLst>
              <a:gd name="adj" fmla="val 29710"/>
            </a:avLst>
          </a:prstGeom>
          <a:solidFill>
            <a:srgbClr val="59CCC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buFont typeface="Arial" charset="0"/>
              <a:buNone/>
              <a:defRPr/>
            </a:pPr>
            <a:r>
              <a:rPr lang="en-US" sz="1000" dirty="0">
                <a:solidFill>
                  <a:schemeClr val="bg2">
                    <a:lumMod val="10000"/>
                  </a:schemeClr>
                </a:solidFill>
              </a:rPr>
              <a:t>PI3K</a:t>
            </a:r>
          </a:p>
        </p:txBody>
      </p:sp>
      <p:sp>
        <p:nvSpPr>
          <p:cNvPr id="16" name="Rounded Rectangle 15"/>
          <p:cNvSpPr/>
          <p:nvPr/>
        </p:nvSpPr>
        <p:spPr bwMode="auto">
          <a:xfrm>
            <a:off x="1213865" y="3899770"/>
            <a:ext cx="315912" cy="204787"/>
          </a:xfrm>
          <a:prstGeom prst="roundRect">
            <a:avLst>
              <a:gd name="adj" fmla="val 29710"/>
            </a:avLst>
          </a:prstGeom>
          <a:solidFill>
            <a:srgbClr val="EAC11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buFont typeface="Arial" charset="0"/>
              <a:buNone/>
              <a:defRPr/>
            </a:pPr>
            <a:r>
              <a:rPr lang="en-US" sz="1000" dirty="0">
                <a:solidFill>
                  <a:schemeClr val="bg2">
                    <a:lumMod val="10000"/>
                  </a:schemeClr>
                </a:solidFill>
              </a:rPr>
              <a:t>AKT</a:t>
            </a:r>
          </a:p>
        </p:txBody>
      </p:sp>
      <p:sp>
        <p:nvSpPr>
          <p:cNvPr id="17" name="Rounded Rectangle 16"/>
          <p:cNvSpPr/>
          <p:nvPr/>
        </p:nvSpPr>
        <p:spPr bwMode="auto">
          <a:xfrm>
            <a:off x="1810765" y="3458445"/>
            <a:ext cx="376237" cy="211137"/>
          </a:xfrm>
          <a:prstGeom prst="roundRect">
            <a:avLst>
              <a:gd name="adj" fmla="val 29710"/>
            </a:avLst>
          </a:prstGeom>
          <a:solidFill>
            <a:srgbClr val="12AE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buFont typeface="Arial" charset="0"/>
              <a:buNone/>
              <a:defRPr/>
            </a:pPr>
            <a:r>
              <a:rPr lang="en-US" sz="1000" dirty="0">
                <a:solidFill>
                  <a:schemeClr val="bg2">
                    <a:lumMod val="10000"/>
                  </a:schemeClr>
                </a:solidFill>
              </a:rPr>
              <a:t>PTEN</a:t>
            </a:r>
          </a:p>
        </p:txBody>
      </p:sp>
      <p:sp>
        <p:nvSpPr>
          <p:cNvPr id="18" name="Rounded Rectangle 17"/>
          <p:cNvSpPr/>
          <p:nvPr/>
        </p:nvSpPr>
        <p:spPr bwMode="auto">
          <a:xfrm>
            <a:off x="1464690" y="4404595"/>
            <a:ext cx="415925" cy="198437"/>
          </a:xfrm>
          <a:prstGeom prst="roundRect">
            <a:avLst>
              <a:gd name="adj" fmla="val 29710"/>
            </a:avLst>
          </a:prstGeom>
          <a:solidFill>
            <a:srgbClr val="CF6A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buFont typeface="Arial" charset="0"/>
              <a:buNone/>
              <a:defRPr/>
            </a:pPr>
            <a:r>
              <a:rPr lang="en-US" sz="1000" dirty="0">
                <a:solidFill>
                  <a:schemeClr val="bg2">
                    <a:lumMod val="10000"/>
                  </a:schemeClr>
                </a:solidFill>
              </a:rPr>
              <a:t>mTOR</a:t>
            </a:r>
          </a:p>
        </p:txBody>
      </p:sp>
      <p:sp>
        <p:nvSpPr>
          <p:cNvPr id="19" name="Rounded Rectangle 18"/>
          <p:cNvSpPr/>
          <p:nvPr/>
        </p:nvSpPr>
        <p:spPr bwMode="auto">
          <a:xfrm flipH="1">
            <a:off x="485202" y="3396532"/>
            <a:ext cx="314325" cy="206375"/>
          </a:xfrm>
          <a:prstGeom prst="roundRect">
            <a:avLst>
              <a:gd name="adj" fmla="val 29710"/>
            </a:avLst>
          </a:prstGeom>
          <a:solidFill>
            <a:srgbClr val="73AF1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buFont typeface="Arial" charset="0"/>
              <a:buNone/>
              <a:defRPr/>
            </a:pPr>
            <a:r>
              <a:rPr lang="en-US" sz="1000" dirty="0">
                <a:solidFill>
                  <a:schemeClr val="bg2">
                    <a:lumMod val="10000"/>
                  </a:schemeClr>
                </a:solidFill>
              </a:rPr>
              <a:t>RAS</a:t>
            </a:r>
          </a:p>
        </p:txBody>
      </p:sp>
      <p:sp>
        <p:nvSpPr>
          <p:cNvPr id="20" name="Rounded Rectangle 19"/>
          <p:cNvSpPr/>
          <p:nvPr/>
        </p:nvSpPr>
        <p:spPr bwMode="auto">
          <a:xfrm flipH="1">
            <a:off x="586802" y="3772770"/>
            <a:ext cx="314325" cy="207962"/>
          </a:xfrm>
          <a:prstGeom prst="roundRect">
            <a:avLst>
              <a:gd name="adj" fmla="val 2971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buFont typeface="Arial" charset="0"/>
              <a:buNone/>
              <a:defRPr/>
            </a:pPr>
            <a:r>
              <a:rPr lang="en-US" sz="1000" dirty="0">
                <a:solidFill>
                  <a:schemeClr val="bg2">
                    <a:lumMod val="10000"/>
                  </a:schemeClr>
                </a:solidFill>
              </a:rPr>
              <a:t>RAF</a:t>
            </a:r>
          </a:p>
        </p:txBody>
      </p:sp>
      <p:sp>
        <p:nvSpPr>
          <p:cNvPr id="21" name="Rounded Rectangle 20"/>
          <p:cNvSpPr/>
          <p:nvPr/>
        </p:nvSpPr>
        <p:spPr bwMode="auto">
          <a:xfrm flipH="1">
            <a:off x="726502" y="4083920"/>
            <a:ext cx="350838" cy="174625"/>
          </a:xfrm>
          <a:prstGeom prst="roundRect">
            <a:avLst>
              <a:gd name="adj" fmla="val 29710"/>
            </a:avLst>
          </a:prstGeom>
          <a:solidFill>
            <a:srgbClr val="58C4F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buFont typeface="Arial" charset="0"/>
              <a:buNone/>
              <a:defRPr/>
            </a:pPr>
            <a:r>
              <a:rPr lang="en-US" sz="1000" dirty="0">
                <a:solidFill>
                  <a:schemeClr val="bg2">
                    <a:lumMod val="10000"/>
                  </a:schemeClr>
                </a:solidFill>
              </a:rPr>
              <a:t>MEK</a:t>
            </a:r>
          </a:p>
        </p:txBody>
      </p:sp>
      <p:sp>
        <p:nvSpPr>
          <p:cNvPr id="22" name="Rounded Rectangle 21"/>
          <p:cNvSpPr/>
          <p:nvPr/>
        </p:nvSpPr>
        <p:spPr bwMode="auto">
          <a:xfrm flipH="1">
            <a:off x="837627" y="4410945"/>
            <a:ext cx="452438" cy="195262"/>
          </a:xfrm>
          <a:prstGeom prst="roundRect">
            <a:avLst>
              <a:gd name="adj" fmla="val 29710"/>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buFont typeface="Arial" charset="0"/>
              <a:buNone/>
              <a:defRPr/>
            </a:pPr>
            <a:r>
              <a:rPr lang="en-US" sz="1000" dirty="0">
                <a:solidFill>
                  <a:schemeClr val="bg2">
                    <a:lumMod val="10000"/>
                  </a:schemeClr>
                </a:solidFill>
              </a:rPr>
              <a:t>MAPK</a:t>
            </a:r>
          </a:p>
        </p:txBody>
      </p:sp>
      <p:grpSp>
        <p:nvGrpSpPr>
          <p:cNvPr id="23" name="Group 1400"/>
          <p:cNvGrpSpPr>
            <a:grpSpLocks/>
          </p:cNvGrpSpPr>
          <p:nvPr/>
        </p:nvGrpSpPr>
        <p:grpSpPr bwMode="auto">
          <a:xfrm>
            <a:off x="630260" y="3083795"/>
            <a:ext cx="488885" cy="263525"/>
            <a:chOff x="5400675" y="3309937"/>
            <a:chExt cx="636120" cy="157163"/>
          </a:xfrm>
        </p:grpSpPr>
        <p:sp>
          <p:nvSpPr>
            <p:cNvPr id="63" name="Freeform 62"/>
            <p:cNvSpPr/>
            <p:nvPr/>
          </p:nvSpPr>
          <p:spPr>
            <a:xfrm flipV="1">
              <a:off x="5399901" y="3309937"/>
              <a:ext cx="316036" cy="153376"/>
            </a:xfrm>
            <a:custGeom>
              <a:avLst/>
              <a:gdLst>
                <a:gd name="connsiteX0" fmla="*/ 0 w 317033"/>
                <a:gd name="connsiteY0" fmla="*/ 0 h 154781"/>
                <a:gd name="connsiteX1" fmla="*/ 104775 w 317033"/>
                <a:gd name="connsiteY1" fmla="*/ 85725 h 154781"/>
                <a:gd name="connsiteX2" fmla="*/ 283369 w 317033"/>
                <a:gd name="connsiteY2" fmla="*/ 97631 h 154781"/>
                <a:gd name="connsiteX3" fmla="*/ 316706 w 317033"/>
                <a:gd name="connsiteY3" fmla="*/ 154781 h 154781"/>
              </a:gdLst>
              <a:ahLst/>
              <a:cxnLst>
                <a:cxn ang="0">
                  <a:pos x="connsiteX0" y="connsiteY0"/>
                </a:cxn>
                <a:cxn ang="0">
                  <a:pos x="connsiteX1" y="connsiteY1"/>
                </a:cxn>
                <a:cxn ang="0">
                  <a:pos x="connsiteX2" y="connsiteY2"/>
                </a:cxn>
                <a:cxn ang="0">
                  <a:pos x="connsiteX3" y="connsiteY3"/>
                </a:cxn>
              </a:cxnLst>
              <a:rect l="l" t="t" r="r" b="b"/>
              <a:pathLst>
                <a:path w="317033" h="154781">
                  <a:moveTo>
                    <a:pt x="0" y="0"/>
                  </a:moveTo>
                  <a:cubicBezTo>
                    <a:pt x="28773" y="34726"/>
                    <a:pt x="57547" y="69453"/>
                    <a:pt x="104775" y="85725"/>
                  </a:cubicBezTo>
                  <a:cubicBezTo>
                    <a:pt x="152003" y="101997"/>
                    <a:pt x="248047" y="86122"/>
                    <a:pt x="283369" y="97631"/>
                  </a:cubicBezTo>
                  <a:cubicBezTo>
                    <a:pt x="318691" y="109140"/>
                    <a:pt x="317698" y="131960"/>
                    <a:pt x="316706" y="154781"/>
                  </a:cubicBezTo>
                </a:path>
              </a:pathLst>
            </a:custGeom>
            <a:noFill/>
            <a:ln w="28575">
              <a:solidFill>
                <a:srgbClr val="FFFFFF"/>
              </a:solidFill>
              <a:head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sp>
          <p:nvSpPr>
            <p:cNvPr id="64" name="Freeform 63"/>
            <p:cNvSpPr/>
            <p:nvPr/>
          </p:nvSpPr>
          <p:spPr>
            <a:xfrm flipH="1" flipV="1">
              <a:off x="5718003" y="3313724"/>
              <a:ext cx="318102" cy="153376"/>
            </a:xfrm>
            <a:custGeom>
              <a:avLst/>
              <a:gdLst>
                <a:gd name="connsiteX0" fmla="*/ 0 w 317033"/>
                <a:gd name="connsiteY0" fmla="*/ 0 h 154781"/>
                <a:gd name="connsiteX1" fmla="*/ 104775 w 317033"/>
                <a:gd name="connsiteY1" fmla="*/ 85725 h 154781"/>
                <a:gd name="connsiteX2" fmla="*/ 283369 w 317033"/>
                <a:gd name="connsiteY2" fmla="*/ 97631 h 154781"/>
                <a:gd name="connsiteX3" fmla="*/ 316706 w 317033"/>
                <a:gd name="connsiteY3" fmla="*/ 154781 h 154781"/>
              </a:gdLst>
              <a:ahLst/>
              <a:cxnLst>
                <a:cxn ang="0">
                  <a:pos x="connsiteX0" y="connsiteY0"/>
                </a:cxn>
                <a:cxn ang="0">
                  <a:pos x="connsiteX1" y="connsiteY1"/>
                </a:cxn>
                <a:cxn ang="0">
                  <a:pos x="connsiteX2" y="connsiteY2"/>
                </a:cxn>
                <a:cxn ang="0">
                  <a:pos x="connsiteX3" y="connsiteY3"/>
                </a:cxn>
              </a:cxnLst>
              <a:rect l="l" t="t" r="r" b="b"/>
              <a:pathLst>
                <a:path w="317033" h="154781">
                  <a:moveTo>
                    <a:pt x="0" y="0"/>
                  </a:moveTo>
                  <a:cubicBezTo>
                    <a:pt x="28773" y="34726"/>
                    <a:pt x="57547" y="69453"/>
                    <a:pt x="104775" y="85725"/>
                  </a:cubicBezTo>
                  <a:cubicBezTo>
                    <a:pt x="152003" y="101997"/>
                    <a:pt x="248047" y="86122"/>
                    <a:pt x="283369" y="97631"/>
                  </a:cubicBezTo>
                  <a:cubicBezTo>
                    <a:pt x="318691" y="109140"/>
                    <a:pt x="317698" y="131960"/>
                    <a:pt x="316706" y="154781"/>
                  </a:cubicBezTo>
                </a:path>
              </a:pathLst>
            </a:custGeom>
            <a:noFill/>
            <a:ln w="28575">
              <a:solidFill>
                <a:srgbClr val="FFFFFF"/>
              </a:solidFill>
              <a:head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grpSp>
      <p:sp>
        <p:nvSpPr>
          <p:cNvPr id="24" name="Freeform 23"/>
          <p:cNvSpPr/>
          <p:nvPr/>
        </p:nvSpPr>
        <p:spPr bwMode="auto">
          <a:xfrm rot="16994704">
            <a:off x="420114" y="3679108"/>
            <a:ext cx="169863" cy="106362"/>
          </a:xfrm>
          <a:custGeom>
            <a:avLst/>
            <a:gdLst>
              <a:gd name="connsiteX0" fmla="*/ 180975 w 180975"/>
              <a:gd name="connsiteY0" fmla="*/ 9853 h 112246"/>
              <a:gd name="connsiteX1" fmla="*/ 76200 w 180975"/>
              <a:gd name="connsiteY1" fmla="*/ 9853 h 112246"/>
              <a:gd name="connsiteX2" fmla="*/ 0 w 180975"/>
              <a:gd name="connsiteY2" fmla="*/ 112246 h 112246"/>
            </a:gdLst>
            <a:ahLst/>
            <a:cxnLst>
              <a:cxn ang="0">
                <a:pos x="connsiteX0" y="connsiteY0"/>
              </a:cxn>
              <a:cxn ang="0">
                <a:pos x="connsiteX1" y="connsiteY1"/>
              </a:cxn>
              <a:cxn ang="0">
                <a:pos x="connsiteX2" y="connsiteY2"/>
              </a:cxn>
            </a:cxnLst>
            <a:rect l="l" t="t" r="r" b="b"/>
            <a:pathLst>
              <a:path w="180975" h="112246">
                <a:moveTo>
                  <a:pt x="180975" y="9853"/>
                </a:moveTo>
                <a:cubicBezTo>
                  <a:pt x="143669" y="1320"/>
                  <a:pt x="106363" y="-7213"/>
                  <a:pt x="76200" y="9853"/>
                </a:cubicBezTo>
                <a:cubicBezTo>
                  <a:pt x="46037" y="26919"/>
                  <a:pt x="23018" y="69582"/>
                  <a:pt x="0" y="112246"/>
                </a:cubicBezTo>
              </a:path>
            </a:pathLst>
          </a:custGeom>
          <a:noFill/>
          <a:ln>
            <a:solidFill>
              <a:srgbClr val="FFFFF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sp>
        <p:nvSpPr>
          <p:cNvPr id="25" name="Freeform 24"/>
          <p:cNvSpPr/>
          <p:nvPr/>
        </p:nvSpPr>
        <p:spPr bwMode="auto">
          <a:xfrm rot="4064603" flipH="1">
            <a:off x="2573559" y="2463875"/>
            <a:ext cx="1104900" cy="303213"/>
          </a:xfrm>
          <a:custGeom>
            <a:avLst/>
            <a:gdLst>
              <a:gd name="connsiteX0" fmla="*/ 180975 w 180975"/>
              <a:gd name="connsiteY0" fmla="*/ 9853 h 112246"/>
              <a:gd name="connsiteX1" fmla="*/ 76200 w 180975"/>
              <a:gd name="connsiteY1" fmla="*/ 9853 h 112246"/>
              <a:gd name="connsiteX2" fmla="*/ 0 w 180975"/>
              <a:gd name="connsiteY2" fmla="*/ 112246 h 112246"/>
            </a:gdLst>
            <a:ahLst/>
            <a:cxnLst>
              <a:cxn ang="0">
                <a:pos x="connsiteX0" y="connsiteY0"/>
              </a:cxn>
              <a:cxn ang="0">
                <a:pos x="connsiteX1" y="connsiteY1"/>
              </a:cxn>
              <a:cxn ang="0">
                <a:pos x="connsiteX2" y="connsiteY2"/>
              </a:cxn>
            </a:cxnLst>
            <a:rect l="l" t="t" r="r" b="b"/>
            <a:pathLst>
              <a:path w="180975" h="112246">
                <a:moveTo>
                  <a:pt x="180975" y="9853"/>
                </a:moveTo>
                <a:cubicBezTo>
                  <a:pt x="143669" y="1320"/>
                  <a:pt x="106363" y="-7213"/>
                  <a:pt x="76200" y="9853"/>
                </a:cubicBezTo>
                <a:cubicBezTo>
                  <a:pt x="46037" y="26919"/>
                  <a:pt x="23018" y="69582"/>
                  <a:pt x="0" y="112246"/>
                </a:cubicBezTo>
              </a:path>
            </a:pathLst>
          </a:custGeom>
          <a:noFill/>
          <a:ln>
            <a:solidFill>
              <a:srgbClr val="FFFFF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sp>
        <p:nvSpPr>
          <p:cNvPr id="26" name="Freeform 25"/>
          <p:cNvSpPr/>
          <p:nvPr/>
        </p:nvSpPr>
        <p:spPr bwMode="auto">
          <a:xfrm rot="19575914">
            <a:off x="2036190" y="4593507"/>
            <a:ext cx="1460500" cy="404813"/>
          </a:xfrm>
          <a:custGeom>
            <a:avLst/>
            <a:gdLst>
              <a:gd name="connsiteX0" fmla="*/ 180975 w 180975"/>
              <a:gd name="connsiteY0" fmla="*/ 9853 h 112246"/>
              <a:gd name="connsiteX1" fmla="*/ 76200 w 180975"/>
              <a:gd name="connsiteY1" fmla="*/ 9853 h 112246"/>
              <a:gd name="connsiteX2" fmla="*/ 0 w 180975"/>
              <a:gd name="connsiteY2" fmla="*/ 112246 h 112246"/>
            </a:gdLst>
            <a:ahLst/>
            <a:cxnLst>
              <a:cxn ang="0">
                <a:pos x="connsiteX0" y="connsiteY0"/>
              </a:cxn>
              <a:cxn ang="0">
                <a:pos x="connsiteX1" y="connsiteY1"/>
              </a:cxn>
              <a:cxn ang="0">
                <a:pos x="connsiteX2" y="connsiteY2"/>
              </a:cxn>
            </a:cxnLst>
            <a:rect l="l" t="t" r="r" b="b"/>
            <a:pathLst>
              <a:path w="180975" h="112246">
                <a:moveTo>
                  <a:pt x="180975" y="9853"/>
                </a:moveTo>
                <a:cubicBezTo>
                  <a:pt x="143669" y="1320"/>
                  <a:pt x="106363" y="-7213"/>
                  <a:pt x="76200" y="9853"/>
                </a:cubicBezTo>
                <a:cubicBezTo>
                  <a:pt x="46037" y="26919"/>
                  <a:pt x="23018" y="69582"/>
                  <a:pt x="0" y="112246"/>
                </a:cubicBezTo>
              </a:path>
            </a:pathLst>
          </a:custGeom>
          <a:noFill/>
          <a:ln>
            <a:solidFill>
              <a:srgbClr val="FFFFF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sp>
        <p:nvSpPr>
          <p:cNvPr id="27" name="Freeform 26"/>
          <p:cNvSpPr/>
          <p:nvPr/>
        </p:nvSpPr>
        <p:spPr bwMode="auto">
          <a:xfrm rot="1768775" flipH="1">
            <a:off x="1255140" y="3594970"/>
            <a:ext cx="236537" cy="225425"/>
          </a:xfrm>
          <a:custGeom>
            <a:avLst/>
            <a:gdLst>
              <a:gd name="connsiteX0" fmla="*/ 180975 w 180975"/>
              <a:gd name="connsiteY0" fmla="*/ 9853 h 112246"/>
              <a:gd name="connsiteX1" fmla="*/ 76200 w 180975"/>
              <a:gd name="connsiteY1" fmla="*/ 9853 h 112246"/>
              <a:gd name="connsiteX2" fmla="*/ 0 w 180975"/>
              <a:gd name="connsiteY2" fmla="*/ 112246 h 112246"/>
            </a:gdLst>
            <a:ahLst/>
            <a:cxnLst>
              <a:cxn ang="0">
                <a:pos x="connsiteX0" y="connsiteY0"/>
              </a:cxn>
              <a:cxn ang="0">
                <a:pos x="connsiteX1" y="connsiteY1"/>
              </a:cxn>
              <a:cxn ang="0">
                <a:pos x="connsiteX2" y="connsiteY2"/>
              </a:cxn>
            </a:cxnLst>
            <a:rect l="l" t="t" r="r" b="b"/>
            <a:pathLst>
              <a:path w="180975" h="112246">
                <a:moveTo>
                  <a:pt x="180975" y="9853"/>
                </a:moveTo>
                <a:cubicBezTo>
                  <a:pt x="143669" y="1320"/>
                  <a:pt x="106363" y="-7213"/>
                  <a:pt x="76200" y="9853"/>
                </a:cubicBezTo>
                <a:cubicBezTo>
                  <a:pt x="46037" y="26919"/>
                  <a:pt x="23018" y="69582"/>
                  <a:pt x="0" y="112246"/>
                </a:cubicBezTo>
              </a:path>
            </a:pathLst>
          </a:custGeom>
          <a:noFill/>
          <a:ln w="28575">
            <a:solidFill>
              <a:srgbClr val="FFFFF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28" name="Straight Connector 27"/>
          <p:cNvCxnSpPr/>
          <p:nvPr/>
        </p:nvCxnSpPr>
        <p:spPr bwMode="auto">
          <a:xfrm flipV="1">
            <a:off x="1509140" y="3556870"/>
            <a:ext cx="273050" cy="8255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a:off x="1488502" y="3563220"/>
            <a:ext cx="41275" cy="134937"/>
          </a:xfrm>
          <a:prstGeom prst="line">
            <a:avLst/>
          </a:prstGeom>
          <a:ln w="254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auto">
          <a:xfrm flipH="1" flipV="1">
            <a:off x="1226565" y="4688757"/>
            <a:ext cx="719137" cy="681038"/>
          </a:xfrm>
          <a:prstGeom prst="line">
            <a:avLst/>
          </a:prstGeom>
          <a:ln w="28575">
            <a:solidFill>
              <a:srgbClr val="FFFFFF"/>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auto">
          <a:xfrm flipV="1">
            <a:off x="2833115" y="5644432"/>
            <a:ext cx="531812" cy="0"/>
          </a:xfrm>
          <a:prstGeom prst="line">
            <a:avLst/>
          </a:prstGeom>
          <a:ln w="28575">
            <a:solidFill>
              <a:srgbClr val="FFFFFF"/>
            </a:solidFill>
            <a:headEnd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auto">
          <a:xfrm>
            <a:off x="2829940" y="5630145"/>
            <a:ext cx="0" cy="212725"/>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33" name="TextBox 1430"/>
          <p:cNvSpPr txBox="1">
            <a:spLocks noChangeArrowheads="1"/>
          </p:cNvSpPr>
          <p:nvPr/>
        </p:nvSpPr>
        <p:spPr bwMode="auto">
          <a:xfrm>
            <a:off x="3315953" y="5407895"/>
            <a:ext cx="14103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ea typeface="ＭＳ Ｐゴシック" charset="0"/>
              </a:defRPr>
            </a:lvl9pPr>
          </a:lstStyle>
          <a:p>
            <a:pPr eaLnBrk="1" hangingPunct="1">
              <a:buFont typeface="Arial" charset="0"/>
              <a:buNone/>
            </a:pPr>
            <a:r>
              <a:rPr lang="en-US" sz="1200" dirty="0">
                <a:solidFill>
                  <a:srgbClr val="FFFFFF"/>
                </a:solidFill>
              </a:rPr>
              <a:t>ER target gene transcription</a:t>
            </a:r>
          </a:p>
        </p:txBody>
      </p:sp>
      <p:grpSp>
        <p:nvGrpSpPr>
          <p:cNvPr id="34" name="Group 931"/>
          <p:cNvGrpSpPr>
            <a:grpSpLocks/>
          </p:cNvGrpSpPr>
          <p:nvPr/>
        </p:nvGrpSpPr>
        <p:grpSpPr bwMode="auto">
          <a:xfrm>
            <a:off x="512190" y="1508995"/>
            <a:ext cx="725487" cy="1547812"/>
            <a:chOff x="1664678" y="2085974"/>
            <a:chExt cx="725583" cy="1547815"/>
          </a:xfrm>
        </p:grpSpPr>
        <p:sp>
          <p:nvSpPr>
            <p:cNvPr id="51" name="Oval 1319"/>
            <p:cNvSpPr/>
            <p:nvPr/>
          </p:nvSpPr>
          <p:spPr bwMode="auto">
            <a:xfrm>
              <a:off x="1664678" y="3406777"/>
              <a:ext cx="173060" cy="173037"/>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buFont typeface="Arial" charset="0"/>
                <a:buNone/>
                <a:defRPr/>
              </a:pPr>
              <a:r>
                <a:rPr lang="en-US" sz="1200" dirty="0">
                  <a:solidFill>
                    <a:schemeClr val="bg2">
                      <a:lumMod val="10000"/>
                    </a:schemeClr>
                  </a:solidFill>
                </a:rPr>
                <a:t>P</a:t>
              </a:r>
            </a:p>
          </p:txBody>
        </p:sp>
        <p:sp>
          <p:nvSpPr>
            <p:cNvPr id="52" name="Oval 1320"/>
            <p:cNvSpPr/>
            <p:nvPr/>
          </p:nvSpPr>
          <p:spPr bwMode="auto">
            <a:xfrm>
              <a:off x="2217201" y="3398839"/>
              <a:ext cx="173060" cy="173038"/>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buFont typeface="Arial" charset="0"/>
                <a:buNone/>
                <a:defRPr/>
              </a:pPr>
              <a:r>
                <a:rPr lang="en-US" sz="1200" dirty="0">
                  <a:solidFill>
                    <a:schemeClr val="bg2">
                      <a:lumMod val="10000"/>
                    </a:schemeClr>
                  </a:solidFill>
                </a:rPr>
                <a:t>P</a:t>
              </a:r>
            </a:p>
          </p:txBody>
        </p:sp>
        <p:grpSp>
          <p:nvGrpSpPr>
            <p:cNvPr id="53" name="Group 7"/>
            <p:cNvGrpSpPr>
              <a:grpSpLocks/>
            </p:cNvGrpSpPr>
            <p:nvPr/>
          </p:nvGrpSpPr>
          <p:grpSpPr bwMode="auto">
            <a:xfrm>
              <a:off x="1785938" y="2166938"/>
              <a:ext cx="228600" cy="1457325"/>
              <a:chOff x="1785938" y="2166938"/>
              <a:chExt cx="228600" cy="1457325"/>
            </a:xfrm>
          </p:grpSpPr>
          <p:sp>
            <p:nvSpPr>
              <p:cNvPr id="60" name="Oval 59"/>
              <p:cNvSpPr/>
              <p:nvPr/>
            </p:nvSpPr>
            <p:spPr bwMode="auto">
              <a:xfrm>
                <a:off x="1785344" y="2166936"/>
                <a:ext cx="223866" cy="614364"/>
              </a:xfrm>
              <a:prstGeom prst="ellipse">
                <a:avLst/>
              </a:prstGeom>
              <a:solidFill>
                <a:schemeClr val="accent3">
                  <a:lumMod val="75000"/>
                </a:schemeClr>
              </a:solidFill>
              <a:ln w="9525" cap="flat" cmpd="sng" algn="ctr">
                <a:noFill/>
                <a:prstDash val="solid"/>
                <a:round/>
                <a:headEnd type="none" w="med" len="med"/>
                <a:tailEnd type="none" w="med" len="med"/>
              </a:ln>
              <a:effectLst/>
            </p:spPr>
            <p:txBody>
              <a:bodyPr/>
              <a:lstStyle/>
              <a:p>
                <a:pPr>
                  <a:buFont typeface="Arial" charset="0"/>
                  <a:buNone/>
                  <a:defRPr/>
                </a:pPr>
                <a:endParaRPr lang="en-US" dirty="0">
                  <a:ea typeface="+mn-ea"/>
                  <a:cs typeface="Arial" pitchFamily="34" charset="0"/>
                </a:endParaRPr>
              </a:p>
            </p:txBody>
          </p:sp>
          <p:sp>
            <p:nvSpPr>
              <p:cNvPr id="61" name="Oval 60"/>
              <p:cNvSpPr/>
              <p:nvPr/>
            </p:nvSpPr>
            <p:spPr bwMode="auto">
              <a:xfrm>
                <a:off x="1790107" y="3267076"/>
                <a:ext cx="223867" cy="357188"/>
              </a:xfrm>
              <a:prstGeom prst="ellipse">
                <a:avLst/>
              </a:prstGeom>
              <a:solidFill>
                <a:schemeClr val="accent3">
                  <a:lumMod val="75000"/>
                </a:schemeClr>
              </a:solidFill>
              <a:ln w="9525" cap="flat" cmpd="sng" algn="ctr">
                <a:noFill/>
                <a:prstDash val="solid"/>
                <a:round/>
                <a:headEnd type="none" w="med" len="med"/>
                <a:tailEnd type="none" w="med" len="med"/>
              </a:ln>
              <a:effectLst/>
            </p:spPr>
            <p:txBody>
              <a:bodyPr/>
              <a:lstStyle/>
              <a:p>
                <a:pPr>
                  <a:buFont typeface="Arial" charset="0"/>
                  <a:buNone/>
                  <a:defRPr/>
                </a:pPr>
                <a:endParaRPr lang="en-US" dirty="0">
                  <a:ea typeface="+mn-ea"/>
                  <a:cs typeface="Arial" pitchFamily="34" charset="0"/>
                </a:endParaRPr>
              </a:p>
            </p:txBody>
          </p:sp>
          <p:cxnSp>
            <p:nvCxnSpPr>
              <p:cNvPr id="62" name="Straight Connector 61"/>
              <p:cNvCxnSpPr/>
              <p:nvPr/>
            </p:nvCxnSpPr>
            <p:spPr bwMode="auto">
              <a:xfrm>
                <a:off x="1894895" y="2738437"/>
                <a:ext cx="0" cy="566739"/>
              </a:xfrm>
              <a:prstGeom prst="line">
                <a:avLst/>
              </a:prstGeom>
              <a:noFill/>
              <a:ln w="50800" cap="flat" cmpd="sng" algn="ctr">
                <a:solidFill>
                  <a:schemeClr val="accent3">
                    <a:lumMod val="75000"/>
                  </a:schemeClr>
                </a:solidFill>
                <a:prstDash val="solid"/>
                <a:round/>
                <a:headEnd type="none" w="med" len="med"/>
                <a:tailEnd type="none" w="med" len="med"/>
              </a:ln>
              <a:effectLst/>
            </p:spPr>
          </p:cxnSp>
        </p:grpSp>
        <p:grpSp>
          <p:nvGrpSpPr>
            <p:cNvPr id="54" name="Group 925"/>
            <p:cNvGrpSpPr>
              <a:grpSpLocks/>
            </p:cNvGrpSpPr>
            <p:nvPr/>
          </p:nvGrpSpPr>
          <p:grpSpPr bwMode="auto">
            <a:xfrm>
              <a:off x="2019301" y="2176464"/>
              <a:ext cx="228600" cy="1457325"/>
              <a:chOff x="1785938" y="2166938"/>
              <a:chExt cx="228600" cy="1457325"/>
            </a:xfrm>
          </p:grpSpPr>
          <p:sp>
            <p:nvSpPr>
              <p:cNvPr id="57" name="Oval 56"/>
              <p:cNvSpPr/>
              <p:nvPr/>
            </p:nvSpPr>
            <p:spPr bwMode="auto">
              <a:xfrm>
                <a:off x="1785374" y="2166935"/>
                <a:ext cx="223867" cy="614364"/>
              </a:xfrm>
              <a:prstGeom prst="ellipse">
                <a:avLst/>
              </a:prstGeom>
              <a:solidFill>
                <a:schemeClr val="accent3">
                  <a:lumMod val="75000"/>
                </a:schemeClr>
              </a:solidFill>
              <a:ln w="9525" cap="flat" cmpd="sng" algn="ctr">
                <a:noFill/>
                <a:prstDash val="solid"/>
                <a:round/>
                <a:headEnd type="none" w="med" len="med"/>
                <a:tailEnd type="none" w="med" len="med"/>
              </a:ln>
              <a:effectLst/>
            </p:spPr>
            <p:txBody>
              <a:bodyPr/>
              <a:lstStyle/>
              <a:p>
                <a:pPr>
                  <a:buFont typeface="Arial" charset="0"/>
                  <a:buNone/>
                  <a:defRPr/>
                </a:pPr>
                <a:endParaRPr lang="en-US" dirty="0">
                  <a:ea typeface="+mn-ea"/>
                  <a:cs typeface="Arial" pitchFamily="34" charset="0"/>
                </a:endParaRPr>
              </a:p>
            </p:txBody>
          </p:sp>
          <p:sp>
            <p:nvSpPr>
              <p:cNvPr id="58" name="Oval 57"/>
              <p:cNvSpPr/>
              <p:nvPr/>
            </p:nvSpPr>
            <p:spPr bwMode="auto">
              <a:xfrm>
                <a:off x="1790138" y="3267075"/>
                <a:ext cx="223866" cy="357188"/>
              </a:xfrm>
              <a:prstGeom prst="ellipse">
                <a:avLst/>
              </a:prstGeom>
              <a:solidFill>
                <a:schemeClr val="accent3">
                  <a:lumMod val="75000"/>
                </a:schemeClr>
              </a:solidFill>
              <a:ln w="9525" cap="flat" cmpd="sng" algn="ctr">
                <a:noFill/>
                <a:prstDash val="solid"/>
                <a:round/>
                <a:headEnd type="none" w="med" len="med"/>
                <a:tailEnd type="none" w="med" len="med"/>
              </a:ln>
              <a:effectLst/>
            </p:spPr>
            <p:txBody>
              <a:bodyPr/>
              <a:lstStyle/>
              <a:p>
                <a:pPr>
                  <a:buFont typeface="Arial" charset="0"/>
                  <a:buNone/>
                  <a:defRPr/>
                </a:pPr>
                <a:endParaRPr lang="en-US" dirty="0">
                  <a:ea typeface="+mn-ea"/>
                  <a:cs typeface="Arial" pitchFamily="34" charset="0"/>
                </a:endParaRPr>
              </a:p>
            </p:txBody>
          </p:sp>
          <p:cxnSp>
            <p:nvCxnSpPr>
              <p:cNvPr id="59" name="Straight Connector 58"/>
              <p:cNvCxnSpPr/>
              <p:nvPr/>
            </p:nvCxnSpPr>
            <p:spPr bwMode="auto">
              <a:xfrm>
                <a:off x="1894926" y="2738436"/>
                <a:ext cx="0" cy="566739"/>
              </a:xfrm>
              <a:prstGeom prst="line">
                <a:avLst/>
              </a:prstGeom>
              <a:noFill/>
              <a:ln w="50800" cap="flat" cmpd="sng" algn="ctr">
                <a:solidFill>
                  <a:schemeClr val="accent3">
                    <a:lumMod val="75000"/>
                  </a:schemeClr>
                </a:solidFill>
                <a:prstDash val="solid"/>
                <a:round/>
                <a:headEnd type="none" w="med" len="med"/>
                <a:tailEnd type="none" w="med" len="med"/>
              </a:ln>
              <a:effectLst/>
            </p:spPr>
          </p:cxnSp>
        </p:grpSp>
        <p:sp>
          <p:nvSpPr>
            <p:cNvPr id="55" name="Isosceles Triangle 54"/>
            <p:cNvSpPr/>
            <p:nvPr/>
          </p:nvSpPr>
          <p:spPr bwMode="auto">
            <a:xfrm flipV="1">
              <a:off x="1933001" y="2085974"/>
              <a:ext cx="176236" cy="300038"/>
            </a:xfrm>
            <a:prstGeom prst="triangle">
              <a:avLst/>
            </a:prstGeom>
            <a:solidFill>
              <a:schemeClr val="accent1">
                <a:lumMod val="75000"/>
              </a:schemeClr>
            </a:solidFill>
            <a:ln w="9525" cap="flat" cmpd="sng" algn="ctr">
              <a:noFill/>
              <a:prstDash val="solid"/>
              <a:round/>
              <a:headEnd type="none" w="med" len="med"/>
              <a:tailEnd type="none" w="med" len="med"/>
            </a:ln>
            <a:effectLst/>
          </p:spPr>
          <p:txBody>
            <a:bodyPr/>
            <a:lstStyle/>
            <a:p>
              <a:pPr>
                <a:buFont typeface="Arial" charset="0"/>
                <a:buNone/>
                <a:defRPr/>
              </a:pPr>
              <a:endParaRPr lang="en-US" dirty="0">
                <a:ea typeface="+mn-ea"/>
                <a:cs typeface="Arial" pitchFamily="34" charset="0"/>
              </a:endParaRPr>
            </a:p>
          </p:txBody>
        </p:sp>
        <p:sp>
          <p:nvSpPr>
            <p:cNvPr id="56" name="TextBox 930"/>
            <p:cNvSpPr txBox="1">
              <a:spLocks noChangeArrowheads="1"/>
            </p:cNvSpPr>
            <p:nvPr/>
          </p:nvSpPr>
          <p:spPr bwMode="auto">
            <a:xfrm>
              <a:off x="1708939" y="2263141"/>
              <a:ext cx="612223"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ea typeface="ＭＳ Ｐゴシック"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ea typeface="ＭＳ Ｐゴシック"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ea typeface="ＭＳ Ｐゴシック"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ea typeface="ＭＳ Ｐゴシック" charset="0"/>
                </a:defRPr>
              </a:lvl9pPr>
            </a:lstStyle>
            <a:p>
              <a:pPr algn="ctr" eaLnBrk="1" hangingPunct="1">
                <a:buFont typeface="Arial" charset="0"/>
                <a:buNone/>
              </a:pPr>
              <a:r>
                <a:rPr lang="en-US" sz="1200" dirty="0">
                  <a:solidFill>
                    <a:srgbClr val="FFFFFF"/>
                  </a:solidFill>
                </a:rPr>
                <a:t>EGFR</a:t>
              </a:r>
              <a:br>
                <a:rPr lang="en-US" sz="1200" dirty="0">
                  <a:solidFill>
                    <a:srgbClr val="FFFFFF"/>
                  </a:solidFill>
                </a:rPr>
              </a:br>
              <a:r>
                <a:rPr lang="en-US" sz="1200" dirty="0">
                  <a:solidFill>
                    <a:srgbClr val="FFFFFF"/>
                  </a:solidFill>
                </a:rPr>
                <a:t>HER2</a:t>
              </a:r>
            </a:p>
          </p:txBody>
        </p:sp>
      </p:grpSp>
      <p:sp>
        <p:nvSpPr>
          <p:cNvPr id="35" name="Freeform 34"/>
          <p:cNvSpPr/>
          <p:nvPr/>
        </p:nvSpPr>
        <p:spPr bwMode="auto">
          <a:xfrm rot="16994704">
            <a:off x="548702" y="4031532"/>
            <a:ext cx="169863" cy="106363"/>
          </a:xfrm>
          <a:custGeom>
            <a:avLst/>
            <a:gdLst>
              <a:gd name="connsiteX0" fmla="*/ 180975 w 180975"/>
              <a:gd name="connsiteY0" fmla="*/ 9853 h 112246"/>
              <a:gd name="connsiteX1" fmla="*/ 76200 w 180975"/>
              <a:gd name="connsiteY1" fmla="*/ 9853 h 112246"/>
              <a:gd name="connsiteX2" fmla="*/ 0 w 180975"/>
              <a:gd name="connsiteY2" fmla="*/ 112246 h 112246"/>
            </a:gdLst>
            <a:ahLst/>
            <a:cxnLst>
              <a:cxn ang="0">
                <a:pos x="connsiteX0" y="connsiteY0"/>
              </a:cxn>
              <a:cxn ang="0">
                <a:pos x="connsiteX1" y="connsiteY1"/>
              </a:cxn>
              <a:cxn ang="0">
                <a:pos x="connsiteX2" y="connsiteY2"/>
              </a:cxn>
            </a:cxnLst>
            <a:rect l="l" t="t" r="r" b="b"/>
            <a:pathLst>
              <a:path w="180975" h="112246">
                <a:moveTo>
                  <a:pt x="180975" y="9853"/>
                </a:moveTo>
                <a:cubicBezTo>
                  <a:pt x="143669" y="1320"/>
                  <a:pt x="106363" y="-7213"/>
                  <a:pt x="76200" y="9853"/>
                </a:cubicBezTo>
                <a:cubicBezTo>
                  <a:pt x="46037" y="26919"/>
                  <a:pt x="23018" y="69582"/>
                  <a:pt x="0" y="112246"/>
                </a:cubicBezTo>
              </a:path>
            </a:pathLst>
          </a:custGeom>
          <a:noFill/>
          <a:ln>
            <a:solidFill>
              <a:srgbClr val="FFFFF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sp>
        <p:nvSpPr>
          <p:cNvPr id="36" name="Freeform 35"/>
          <p:cNvSpPr/>
          <p:nvPr/>
        </p:nvSpPr>
        <p:spPr bwMode="auto">
          <a:xfrm rot="16994704">
            <a:off x="677289" y="4345858"/>
            <a:ext cx="169863" cy="106362"/>
          </a:xfrm>
          <a:custGeom>
            <a:avLst/>
            <a:gdLst>
              <a:gd name="connsiteX0" fmla="*/ 180975 w 180975"/>
              <a:gd name="connsiteY0" fmla="*/ 9853 h 112246"/>
              <a:gd name="connsiteX1" fmla="*/ 76200 w 180975"/>
              <a:gd name="connsiteY1" fmla="*/ 9853 h 112246"/>
              <a:gd name="connsiteX2" fmla="*/ 0 w 180975"/>
              <a:gd name="connsiteY2" fmla="*/ 112246 h 112246"/>
            </a:gdLst>
            <a:ahLst/>
            <a:cxnLst>
              <a:cxn ang="0">
                <a:pos x="connsiteX0" y="connsiteY0"/>
              </a:cxn>
              <a:cxn ang="0">
                <a:pos x="connsiteX1" y="connsiteY1"/>
              </a:cxn>
              <a:cxn ang="0">
                <a:pos x="connsiteX2" y="connsiteY2"/>
              </a:cxn>
            </a:cxnLst>
            <a:rect l="l" t="t" r="r" b="b"/>
            <a:pathLst>
              <a:path w="180975" h="112246">
                <a:moveTo>
                  <a:pt x="180975" y="9853"/>
                </a:moveTo>
                <a:cubicBezTo>
                  <a:pt x="143669" y="1320"/>
                  <a:pt x="106363" y="-7213"/>
                  <a:pt x="76200" y="9853"/>
                </a:cubicBezTo>
                <a:cubicBezTo>
                  <a:pt x="46037" y="26919"/>
                  <a:pt x="23018" y="69582"/>
                  <a:pt x="0" y="112246"/>
                </a:cubicBezTo>
              </a:path>
            </a:pathLst>
          </a:custGeom>
          <a:noFill/>
          <a:ln>
            <a:solidFill>
              <a:srgbClr val="FFFFF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sp>
        <p:nvSpPr>
          <p:cNvPr id="37" name="Freeform 36"/>
          <p:cNvSpPr/>
          <p:nvPr/>
        </p:nvSpPr>
        <p:spPr bwMode="auto">
          <a:xfrm rot="1768775" flipH="1">
            <a:off x="1498027" y="4114082"/>
            <a:ext cx="236538" cy="225425"/>
          </a:xfrm>
          <a:custGeom>
            <a:avLst/>
            <a:gdLst>
              <a:gd name="connsiteX0" fmla="*/ 180975 w 180975"/>
              <a:gd name="connsiteY0" fmla="*/ 9853 h 112246"/>
              <a:gd name="connsiteX1" fmla="*/ 76200 w 180975"/>
              <a:gd name="connsiteY1" fmla="*/ 9853 h 112246"/>
              <a:gd name="connsiteX2" fmla="*/ 0 w 180975"/>
              <a:gd name="connsiteY2" fmla="*/ 112246 h 112246"/>
            </a:gdLst>
            <a:ahLst/>
            <a:cxnLst>
              <a:cxn ang="0">
                <a:pos x="connsiteX0" y="connsiteY0"/>
              </a:cxn>
              <a:cxn ang="0">
                <a:pos x="connsiteX1" y="connsiteY1"/>
              </a:cxn>
              <a:cxn ang="0">
                <a:pos x="connsiteX2" y="connsiteY2"/>
              </a:cxn>
            </a:cxnLst>
            <a:rect l="l" t="t" r="r" b="b"/>
            <a:pathLst>
              <a:path w="180975" h="112246">
                <a:moveTo>
                  <a:pt x="180975" y="9853"/>
                </a:moveTo>
                <a:cubicBezTo>
                  <a:pt x="143669" y="1320"/>
                  <a:pt x="106363" y="-7213"/>
                  <a:pt x="76200" y="9853"/>
                </a:cubicBezTo>
                <a:cubicBezTo>
                  <a:pt x="46037" y="26919"/>
                  <a:pt x="23018" y="69582"/>
                  <a:pt x="0" y="112246"/>
                </a:cubicBezTo>
              </a:path>
            </a:pathLst>
          </a:custGeom>
          <a:noFill/>
          <a:ln w="28575">
            <a:solidFill>
              <a:srgbClr val="FFFFF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cxnSp>
        <p:nvCxnSpPr>
          <p:cNvPr id="38" name="Straight Connector 37"/>
          <p:cNvCxnSpPr/>
          <p:nvPr/>
        </p:nvCxnSpPr>
        <p:spPr bwMode="auto">
          <a:xfrm flipH="1" flipV="1">
            <a:off x="1882202" y="4704632"/>
            <a:ext cx="182563" cy="636588"/>
          </a:xfrm>
          <a:prstGeom prst="line">
            <a:avLst/>
          </a:prstGeom>
          <a:ln w="28575">
            <a:solidFill>
              <a:srgbClr val="FFFFFF"/>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Oval 1320"/>
          <p:cNvSpPr/>
          <p:nvPr/>
        </p:nvSpPr>
        <p:spPr bwMode="auto">
          <a:xfrm>
            <a:off x="2753740" y="1759820"/>
            <a:ext cx="173037" cy="173037"/>
          </a:xfrm>
          <a:prstGeom prst="ellipse">
            <a:avLst/>
          </a:prstGeom>
          <a:solidFill>
            <a:srgbClr val="9357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buFont typeface="Arial" charset="0"/>
              <a:buNone/>
              <a:defRPr/>
            </a:pPr>
            <a:r>
              <a:rPr lang="en-US" sz="1200" dirty="0">
                <a:solidFill>
                  <a:schemeClr val="bg2">
                    <a:lumMod val="10000"/>
                  </a:schemeClr>
                </a:solidFill>
              </a:rPr>
              <a:t>E</a:t>
            </a:r>
          </a:p>
        </p:txBody>
      </p:sp>
      <p:sp>
        <p:nvSpPr>
          <p:cNvPr id="40" name="Oval 1320"/>
          <p:cNvSpPr/>
          <p:nvPr/>
        </p:nvSpPr>
        <p:spPr bwMode="auto">
          <a:xfrm>
            <a:off x="2964877" y="3174282"/>
            <a:ext cx="173038" cy="173038"/>
          </a:xfrm>
          <a:prstGeom prst="ellipse">
            <a:avLst/>
          </a:prstGeom>
          <a:solidFill>
            <a:srgbClr val="9357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buFont typeface="Arial" charset="0"/>
              <a:buNone/>
              <a:defRPr/>
            </a:pPr>
            <a:r>
              <a:rPr lang="en-US" sz="1200" dirty="0">
                <a:solidFill>
                  <a:schemeClr val="bg2">
                    <a:lumMod val="10000"/>
                  </a:schemeClr>
                </a:solidFill>
              </a:rPr>
              <a:t>E</a:t>
            </a:r>
          </a:p>
        </p:txBody>
      </p:sp>
      <p:grpSp>
        <p:nvGrpSpPr>
          <p:cNvPr id="41" name="Group 951"/>
          <p:cNvGrpSpPr>
            <a:grpSpLocks/>
          </p:cNvGrpSpPr>
          <p:nvPr/>
        </p:nvGrpSpPr>
        <p:grpSpPr bwMode="auto">
          <a:xfrm>
            <a:off x="1888980" y="5465045"/>
            <a:ext cx="258729" cy="420687"/>
            <a:chOff x="2141537" y="5999162"/>
            <a:chExt cx="258763" cy="420688"/>
          </a:xfrm>
        </p:grpSpPr>
        <p:sp>
          <p:nvSpPr>
            <p:cNvPr id="49" name="Oval 48"/>
            <p:cNvSpPr/>
            <p:nvPr/>
          </p:nvSpPr>
          <p:spPr bwMode="auto">
            <a:xfrm>
              <a:off x="2190328" y="6062662"/>
              <a:ext cx="209578" cy="357188"/>
            </a:xfrm>
            <a:prstGeom prst="ellipse">
              <a:avLst/>
            </a:prstGeom>
            <a:solidFill>
              <a:schemeClr val="accent6">
                <a:lumMod val="40000"/>
                <a:lumOff val="60000"/>
              </a:schemeClr>
            </a:solidFill>
            <a:ln w="9525" cap="flat" cmpd="sng" algn="ctr">
              <a:noFill/>
              <a:prstDash val="solid"/>
              <a:round/>
              <a:headEnd type="none" w="med" len="med"/>
              <a:tailEnd type="none" w="med" len="med"/>
            </a:ln>
            <a:effectLst/>
          </p:spPr>
          <p:txBody>
            <a:bodyPr wrap="none" lIns="0" tIns="91440" rIns="0" bIns="0" anchor="ctr"/>
            <a:lstStyle/>
            <a:p>
              <a:pPr algn="ctr">
                <a:buFont typeface="Arial" charset="0"/>
                <a:buNone/>
                <a:defRPr/>
              </a:pPr>
              <a:r>
                <a:rPr lang="en-US" sz="1000" dirty="0">
                  <a:ea typeface="+mn-ea"/>
                  <a:cs typeface="Arial" pitchFamily="34" charset="0"/>
                </a:rPr>
                <a:t>ER</a:t>
              </a:r>
            </a:p>
          </p:txBody>
        </p:sp>
        <p:sp>
          <p:nvSpPr>
            <p:cNvPr id="50" name="Oval 1320"/>
            <p:cNvSpPr/>
            <p:nvPr/>
          </p:nvSpPr>
          <p:spPr bwMode="auto">
            <a:xfrm>
              <a:off x="2141109" y="5999162"/>
              <a:ext cx="173061" cy="173037"/>
            </a:xfrm>
            <a:prstGeom prst="ellipse">
              <a:avLst/>
            </a:prstGeom>
            <a:solidFill>
              <a:srgbClr val="9357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buFont typeface="Arial" charset="0"/>
                <a:buNone/>
                <a:defRPr/>
              </a:pPr>
              <a:r>
                <a:rPr lang="en-US" sz="1200" dirty="0">
                  <a:solidFill>
                    <a:schemeClr val="bg2">
                      <a:lumMod val="10000"/>
                    </a:schemeClr>
                  </a:solidFill>
                </a:rPr>
                <a:t>E</a:t>
              </a:r>
            </a:p>
          </p:txBody>
        </p:sp>
      </p:grpSp>
      <p:grpSp>
        <p:nvGrpSpPr>
          <p:cNvPr id="42" name="Group 952"/>
          <p:cNvGrpSpPr>
            <a:grpSpLocks/>
          </p:cNvGrpSpPr>
          <p:nvPr/>
        </p:nvGrpSpPr>
        <p:grpSpPr bwMode="auto">
          <a:xfrm>
            <a:off x="2117549" y="5460282"/>
            <a:ext cx="258729" cy="420688"/>
            <a:chOff x="2141537" y="5999162"/>
            <a:chExt cx="258763" cy="420688"/>
          </a:xfrm>
        </p:grpSpPr>
        <p:sp>
          <p:nvSpPr>
            <p:cNvPr id="47" name="Oval 46"/>
            <p:cNvSpPr/>
            <p:nvPr/>
          </p:nvSpPr>
          <p:spPr bwMode="auto">
            <a:xfrm>
              <a:off x="2190359" y="6062662"/>
              <a:ext cx="209578" cy="357188"/>
            </a:xfrm>
            <a:prstGeom prst="ellipse">
              <a:avLst/>
            </a:prstGeom>
            <a:solidFill>
              <a:schemeClr val="accent6">
                <a:lumMod val="40000"/>
                <a:lumOff val="60000"/>
              </a:schemeClr>
            </a:solidFill>
            <a:ln w="9525" cap="flat" cmpd="sng" algn="ctr">
              <a:noFill/>
              <a:prstDash val="solid"/>
              <a:round/>
              <a:headEnd type="none" w="med" len="med"/>
              <a:tailEnd type="none" w="med" len="med"/>
            </a:ln>
            <a:effectLst/>
          </p:spPr>
          <p:txBody>
            <a:bodyPr wrap="none" lIns="0" tIns="91440" rIns="0" bIns="0" anchor="ctr"/>
            <a:lstStyle/>
            <a:p>
              <a:pPr algn="ctr">
                <a:buFont typeface="Arial" charset="0"/>
                <a:buNone/>
                <a:defRPr/>
              </a:pPr>
              <a:r>
                <a:rPr lang="en-US" sz="1000" dirty="0">
                  <a:ea typeface="+mn-ea"/>
                  <a:cs typeface="Arial" pitchFamily="34" charset="0"/>
                </a:rPr>
                <a:t>ER</a:t>
              </a:r>
            </a:p>
          </p:txBody>
        </p:sp>
        <p:sp>
          <p:nvSpPr>
            <p:cNvPr id="48" name="Oval 1320"/>
            <p:cNvSpPr/>
            <p:nvPr/>
          </p:nvSpPr>
          <p:spPr bwMode="auto">
            <a:xfrm>
              <a:off x="2141140" y="5999162"/>
              <a:ext cx="173061" cy="173038"/>
            </a:xfrm>
            <a:prstGeom prst="ellipse">
              <a:avLst/>
            </a:prstGeom>
            <a:solidFill>
              <a:srgbClr val="9357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buFont typeface="Arial" charset="0"/>
                <a:buNone/>
                <a:defRPr/>
              </a:pPr>
              <a:r>
                <a:rPr lang="en-US" sz="1200" dirty="0">
                  <a:solidFill>
                    <a:schemeClr val="bg2">
                      <a:lumMod val="10000"/>
                    </a:schemeClr>
                  </a:solidFill>
                </a:rPr>
                <a:t>E</a:t>
              </a:r>
            </a:p>
          </p:txBody>
        </p:sp>
      </p:grpSp>
      <p:grpSp>
        <p:nvGrpSpPr>
          <p:cNvPr id="43" name="Group 964"/>
          <p:cNvGrpSpPr>
            <a:grpSpLocks/>
          </p:cNvGrpSpPr>
          <p:nvPr/>
        </p:nvGrpSpPr>
        <p:grpSpPr bwMode="auto">
          <a:xfrm>
            <a:off x="3265160" y="3831507"/>
            <a:ext cx="258728" cy="420688"/>
            <a:chOff x="2141537" y="5999162"/>
            <a:chExt cx="258763" cy="420688"/>
          </a:xfrm>
        </p:grpSpPr>
        <p:sp>
          <p:nvSpPr>
            <p:cNvPr id="45" name="Oval 44"/>
            <p:cNvSpPr/>
            <p:nvPr/>
          </p:nvSpPr>
          <p:spPr bwMode="auto">
            <a:xfrm>
              <a:off x="2190511" y="6062662"/>
              <a:ext cx="209578" cy="357188"/>
            </a:xfrm>
            <a:prstGeom prst="ellipse">
              <a:avLst/>
            </a:prstGeom>
            <a:solidFill>
              <a:schemeClr val="accent6">
                <a:lumMod val="40000"/>
                <a:lumOff val="60000"/>
              </a:schemeClr>
            </a:solidFill>
            <a:ln w="9525" cap="flat" cmpd="sng" algn="ctr">
              <a:noFill/>
              <a:prstDash val="solid"/>
              <a:round/>
              <a:headEnd type="none" w="med" len="med"/>
              <a:tailEnd type="none" w="med" len="med"/>
            </a:ln>
            <a:effectLst/>
          </p:spPr>
          <p:txBody>
            <a:bodyPr wrap="none" lIns="0" tIns="91440" rIns="0" bIns="0" anchor="ctr"/>
            <a:lstStyle/>
            <a:p>
              <a:pPr algn="ctr">
                <a:buFont typeface="Arial" charset="0"/>
                <a:buNone/>
                <a:defRPr/>
              </a:pPr>
              <a:r>
                <a:rPr lang="en-US" sz="1000" dirty="0">
                  <a:ea typeface="+mn-ea"/>
                  <a:cs typeface="Arial" pitchFamily="34" charset="0"/>
                </a:rPr>
                <a:t>ER</a:t>
              </a:r>
            </a:p>
          </p:txBody>
        </p:sp>
        <p:sp>
          <p:nvSpPr>
            <p:cNvPr id="46" name="Oval 1320"/>
            <p:cNvSpPr/>
            <p:nvPr/>
          </p:nvSpPr>
          <p:spPr bwMode="auto">
            <a:xfrm>
              <a:off x="2141292" y="5999162"/>
              <a:ext cx="173060" cy="173038"/>
            </a:xfrm>
            <a:prstGeom prst="ellipse">
              <a:avLst/>
            </a:prstGeom>
            <a:solidFill>
              <a:srgbClr val="9357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auto">
                <a:spcBef>
                  <a:spcPts val="0"/>
                </a:spcBef>
                <a:spcAft>
                  <a:spcPts val="0"/>
                </a:spcAft>
                <a:buFont typeface="Arial" charset="0"/>
                <a:buNone/>
                <a:defRPr/>
              </a:pPr>
              <a:r>
                <a:rPr lang="en-US" sz="1200" dirty="0">
                  <a:solidFill>
                    <a:schemeClr val="bg2">
                      <a:lumMod val="10000"/>
                    </a:schemeClr>
                  </a:solidFill>
                </a:rPr>
                <a:t>E</a:t>
              </a:r>
            </a:p>
          </p:txBody>
        </p:sp>
      </p:grpSp>
      <p:sp>
        <p:nvSpPr>
          <p:cNvPr id="44" name="Freeform 43"/>
          <p:cNvSpPr/>
          <p:nvPr/>
        </p:nvSpPr>
        <p:spPr bwMode="auto">
          <a:xfrm rot="16489241">
            <a:off x="2894234" y="3487813"/>
            <a:ext cx="457200" cy="284163"/>
          </a:xfrm>
          <a:custGeom>
            <a:avLst/>
            <a:gdLst>
              <a:gd name="connsiteX0" fmla="*/ 180975 w 180975"/>
              <a:gd name="connsiteY0" fmla="*/ 9853 h 112246"/>
              <a:gd name="connsiteX1" fmla="*/ 76200 w 180975"/>
              <a:gd name="connsiteY1" fmla="*/ 9853 h 112246"/>
              <a:gd name="connsiteX2" fmla="*/ 0 w 180975"/>
              <a:gd name="connsiteY2" fmla="*/ 112246 h 112246"/>
            </a:gdLst>
            <a:ahLst/>
            <a:cxnLst>
              <a:cxn ang="0">
                <a:pos x="connsiteX0" y="connsiteY0"/>
              </a:cxn>
              <a:cxn ang="0">
                <a:pos x="connsiteX1" y="connsiteY1"/>
              </a:cxn>
              <a:cxn ang="0">
                <a:pos x="connsiteX2" y="connsiteY2"/>
              </a:cxn>
            </a:cxnLst>
            <a:rect l="l" t="t" r="r" b="b"/>
            <a:pathLst>
              <a:path w="180975" h="112246">
                <a:moveTo>
                  <a:pt x="180975" y="9853"/>
                </a:moveTo>
                <a:cubicBezTo>
                  <a:pt x="143669" y="1320"/>
                  <a:pt x="106363" y="-7213"/>
                  <a:pt x="76200" y="9853"/>
                </a:cubicBezTo>
                <a:cubicBezTo>
                  <a:pt x="46037" y="26919"/>
                  <a:pt x="23018" y="69582"/>
                  <a:pt x="0" y="112246"/>
                </a:cubicBezTo>
              </a:path>
            </a:pathLst>
          </a:custGeom>
          <a:noFill/>
          <a:ln>
            <a:solidFill>
              <a:srgbClr val="FFFFF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 typeface="Arial" charset="0"/>
              <a:buNone/>
              <a:defRPr/>
            </a:pPr>
            <a:endParaRPr lang="en-US" dirty="0"/>
          </a:p>
        </p:txBody>
      </p:sp>
      <p:sp>
        <p:nvSpPr>
          <p:cNvPr id="931" name="Content Placeholder 931"/>
          <p:cNvSpPr txBox="1">
            <a:spLocks/>
          </p:cNvSpPr>
          <p:nvPr/>
        </p:nvSpPr>
        <p:spPr>
          <a:xfrm>
            <a:off x="4992687" y="1797173"/>
            <a:ext cx="4151313" cy="4546600"/>
          </a:xfrm>
          <a:prstGeom prst="rect">
            <a:avLst/>
          </a:prstGeom>
        </p:spPr>
        <p:txBody>
          <a:bodyPr/>
          <a:lstStyle>
            <a:lvl1pPr marL="342900" indent="-342900" algn="l" rtl="0" eaLnBrk="0" fontAlgn="base" hangingPunct="0">
              <a:spcBef>
                <a:spcPct val="20000"/>
              </a:spcBef>
              <a:spcAft>
                <a:spcPct val="0"/>
              </a:spcAft>
              <a:buChar char="•"/>
              <a:defRPr sz="2500">
                <a:solidFill>
                  <a:schemeClr val="tx1"/>
                </a:solidFill>
                <a:latin typeface="+mn-lt"/>
                <a:ea typeface="ヒラギノ角ゴ Pro W3" charset="-128"/>
                <a:cs typeface="ヒラギノ角ゴ Pro W3" charset="-128"/>
              </a:defRPr>
            </a:lvl1pPr>
            <a:lvl2pPr marL="742950" indent="-285750" algn="l" rtl="0" eaLnBrk="0" fontAlgn="base" hangingPunct="0">
              <a:spcBef>
                <a:spcPct val="20000"/>
              </a:spcBef>
              <a:spcAft>
                <a:spcPct val="0"/>
              </a:spcAft>
              <a:buChar char="–"/>
              <a:defRPr sz="2500">
                <a:solidFill>
                  <a:schemeClr val="tx1"/>
                </a:solidFill>
                <a:latin typeface="+mn-lt"/>
                <a:ea typeface="ヒラギノ角ゴ Pro W3" charset="-128"/>
                <a:cs typeface="ヒラギノ角ゴ Pro W3" charset="0"/>
              </a:defRPr>
            </a:lvl2pPr>
            <a:lvl3pPr marL="1143000" indent="-228600" algn="l" rtl="0" eaLnBrk="0" fontAlgn="base" hangingPunct="0">
              <a:spcBef>
                <a:spcPct val="20000"/>
              </a:spcBef>
              <a:spcAft>
                <a:spcPct val="0"/>
              </a:spcAft>
              <a:buChar char="•"/>
              <a:defRPr sz="2500">
                <a:solidFill>
                  <a:schemeClr val="tx1"/>
                </a:solidFill>
                <a:latin typeface="+mn-lt"/>
                <a:ea typeface="ＭＳ Ｐゴシック" charset="-128"/>
                <a:cs typeface="ＭＳ Ｐゴシック" pitchFamily="-111" charset="-128"/>
              </a:defRPr>
            </a:lvl3pPr>
            <a:lvl4pPr marL="1600200" indent="-228600" algn="l" rtl="0" eaLnBrk="0" fontAlgn="base" hangingPunct="0">
              <a:spcBef>
                <a:spcPct val="20000"/>
              </a:spcBef>
              <a:spcAft>
                <a:spcPct val="0"/>
              </a:spcAft>
              <a:buChar char="–"/>
              <a:defRPr sz="25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500">
                <a:solidFill>
                  <a:schemeClr val="tx1"/>
                </a:solidFill>
                <a:latin typeface="+mn-lt"/>
                <a:ea typeface="ＭＳ Ｐゴシック" charset="-128"/>
              </a:defRPr>
            </a:lvl5pPr>
            <a:lvl6pPr marL="2514600" indent="-228600" algn="l" rtl="0" fontAlgn="base">
              <a:spcBef>
                <a:spcPct val="20000"/>
              </a:spcBef>
              <a:spcAft>
                <a:spcPct val="0"/>
              </a:spcAft>
              <a:buChar char="»"/>
              <a:defRPr sz="2500">
                <a:solidFill>
                  <a:srgbClr val="CDE7F3"/>
                </a:solidFill>
                <a:latin typeface="+mn-lt"/>
                <a:ea typeface="ヒラギノ角ゴ Pro W3" charset="-128"/>
              </a:defRPr>
            </a:lvl6pPr>
            <a:lvl7pPr marL="2971800" indent="-228600" algn="l" rtl="0" fontAlgn="base">
              <a:spcBef>
                <a:spcPct val="20000"/>
              </a:spcBef>
              <a:spcAft>
                <a:spcPct val="0"/>
              </a:spcAft>
              <a:buChar char="»"/>
              <a:defRPr sz="2500">
                <a:solidFill>
                  <a:srgbClr val="CDE7F3"/>
                </a:solidFill>
                <a:latin typeface="+mn-lt"/>
                <a:ea typeface="ヒラギノ角ゴ Pro W3" charset="-128"/>
              </a:defRPr>
            </a:lvl7pPr>
            <a:lvl8pPr marL="3429000" indent="-228600" algn="l" rtl="0" fontAlgn="base">
              <a:spcBef>
                <a:spcPct val="20000"/>
              </a:spcBef>
              <a:spcAft>
                <a:spcPct val="0"/>
              </a:spcAft>
              <a:buChar char="»"/>
              <a:defRPr sz="2500">
                <a:solidFill>
                  <a:srgbClr val="CDE7F3"/>
                </a:solidFill>
                <a:latin typeface="+mn-lt"/>
                <a:ea typeface="ヒラギノ角ゴ Pro W3" charset="-128"/>
              </a:defRPr>
            </a:lvl8pPr>
            <a:lvl9pPr marL="3886200" indent="-228600" algn="l" rtl="0" fontAlgn="base">
              <a:spcBef>
                <a:spcPct val="20000"/>
              </a:spcBef>
              <a:spcAft>
                <a:spcPct val="0"/>
              </a:spcAft>
              <a:buChar char="»"/>
              <a:defRPr sz="2500">
                <a:solidFill>
                  <a:srgbClr val="CDE7F3"/>
                </a:solidFill>
                <a:latin typeface="+mn-lt"/>
                <a:ea typeface="ヒラギノ角ゴ Pro W3" charset="-128"/>
              </a:defRPr>
            </a:lvl9pPr>
          </a:lstStyle>
          <a:p>
            <a:pPr marL="285750" lvl="1">
              <a:buFont typeface="Arial"/>
              <a:buChar char="•"/>
            </a:pPr>
            <a:r>
              <a:rPr lang="en-US" sz="1800" dirty="0" smtClean="0">
                <a:solidFill>
                  <a:srgbClr val="FFFFFF"/>
                </a:solidFill>
                <a:latin typeface="Arial" charset="0"/>
              </a:rPr>
              <a:t>mTOR activates ER in a </a:t>
            </a:r>
            <a:br>
              <a:rPr lang="en-US" sz="1800" dirty="0" smtClean="0">
                <a:solidFill>
                  <a:srgbClr val="FFFFFF"/>
                </a:solidFill>
                <a:latin typeface="Arial" charset="0"/>
              </a:rPr>
            </a:br>
            <a:r>
              <a:rPr lang="en-US" sz="1800" dirty="0" smtClean="0">
                <a:solidFill>
                  <a:srgbClr val="FFFFFF"/>
                </a:solidFill>
                <a:latin typeface="Arial" charset="0"/>
              </a:rPr>
              <a:t>ligand-independent manner</a:t>
            </a:r>
          </a:p>
          <a:p>
            <a:pPr marL="285750" lvl="1">
              <a:buFont typeface="Arial"/>
              <a:buChar char="•"/>
            </a:pPr>
            <a:r>
              <a:rPr lang="en-US" sz="1800" dirty="0" smtClean="0">
                <a:solidFill>
                  <a:srgbClr val="FFFFFF"/>
                </a:solidFill>
                <a:latin typeface="Arial" charset="0"/>
              </a:rPr>
              <a:t>Estradiol suppresses apoptosis induced by </a:t>
            </a:r>
            <a:r>
              <a:rPr lang="en-US" sz="1800" dirty="0" err="1" smtClean="0">
                <a:solidFill>
                  <a:srgbClr val="FFFFFF"/>
                </a:solidFill>
                <a:latin typeface="Arial" charset="0"/>
              </a:rPr>
              <a:t>mTOR</a:t>
            </a:r>
            <a:r>
              <a:rPr lang="en-US" sz="1800" dirty="0" smtClean="0">
                <a:solidFill>
                  <a:srgbClr val="FFFFFF"/>
                </a:solidFill>
                <a:latin typeface="Arial" charset="0"/>
              </a:rPr>
              <a:t> blockade</a:t>
            </a:r>
          </a:p>
          <a:p>
            <a:pPr marL="285750" lvl="1">
              <a:buFont typeface="Arial"/>
              <a:buChar char="•"/>
            </a:pPr>
            <a:r>
              <a:rPr lang="en-US" sz="1800" dirty="0" err="1" smtClean="0">
                <a:solidFill>
                  <a:srgbClr val="FFFFFF"/>
                </a:solidFill>
                <a:latin typeface="Arial" charset="0"/>
              </a:rPr>
              <a:t>Hyperactivation</a:t>
            </a:r>
            <a:r>
              <a:rPr lang="en-US" sz="1800" dirty="0" smtClean="0">
                <a:solidFill>
                  <a:srgbClr val="FFFFFF"/>
                </a:solidFill>
                <a:latin typeface="Arial" charset="0"/>
              </a:rPr>
              <a:t> of the mTOR pathway is observed in endocrine therapy–resistant breast cancer cells</a:t>
            </a:r>
            <a:endParaRPr lang="en-US" sz="1800" dirty="0">
              <a:solidFill>
                <a:srgbClr val="FFFFFF"/>
              </a:solidFill>
              <a:latin typeface="Arial" charset="0"/>
            </a:endParaRPr>
          </a:p>
          <a:p>
            <a:pPr marL="285750" lvl="1">
              <a:buFont typeface="Arial"/>
              <a:buChar char="•"/>
            </a:pPr>
            <a:r>
              <a:rPr lang="en-US" sz="1800" dirty="0">
                <a:solidFill>
                  <a:srgbClr val="FFFFFF"/>
                </a:solidFill>
              </a:rPr>
              <a:t>mTOR is a rational target to enhance the efficacy of hormonal </a:t>
            </a:r>
            <a:r>
              <a:rPr lang="en-US" sz="1800" dirty="0" smtClean="0">
                <a:solidFill>
                  <a:srgbClr val="FFFFFF"/>
                </a:solidFill>
              </a:rPr>
              <a:t>therapy</a:t>
            </a:r>
            <a:endParaRPr lang="en-US" sz="1800" dirty="0">
              <a:solidFill>
                <a:srgbClr val="FFFFFF"/>
              </a:solidFill>
              <a:latin typeface="Arial" charset="0"/>
            </a:endParaRPr>
          </a:p>
        </p:txBody>
      </p:sp>
      <p:sp>
        <p:nvSpPr>
          <p:cNvPr id="932" name="TextBox 931"/>
          <p:cNvSpPr txBox="1"/>
          <p:nvPr/>
        </p:nvSpPr>
        <p:spPr>
          <a:xfrm>
            <a:off x="8634" y="6427113"/>
            <a:ext cx="7657715" cy="430887"/>
          </a:xfrm>
          <a:prstGeom prst="rect">
            <a:avLst/>
          </a:prstGeom>
          <a:noFill/>
        </p:spPr>
        <p:txBody>
          <a:bodyPr wrap="square" lIns="182880" tIns="91440" bIns="91440" rtlCol="0">
            <a:spAutoFit/>
          </a:bodyPr>
          <a:lstStyle/>
          <a:p>
            <a:r>
              <a:rPr lang="en-US" sz="1600" dirty="0" smtClean="0">
                <a:solidFill>
                  <a:srgbClr val="FFFFFF"/>
                </a:solidFill>
              </a:rPr>
              <a:t>Adapted from: Di </a:t>
            </a:r>
            <a:r>
              <a:rPr lang="en-US" sz="1600" dirty="0" err="1" smtClean="0">
                <a:solidFill>
                  <a:srgbClr val="FFFFFF"/>
                </a:solidFill>
              </a:rPr>
              <a:t>Cosimo</a:t>
            </a:r>
            <a:r>
              <a:rPr lang="en-US" sz="1600" dirty="0" smtClean="0">
                <a:solidFill>
                  <a:srgbClr val="FFFFFF"/>
                </a:solidFill>
              </a:rPr>
              <a:t> S, </a:t>
            </a:r>
            <a:r>
              <a:rPr lang="en-US" sz="1600" dirty="0" err="1" smtClean="0">
                <a:solidFill>
                  <a:srgbClr val="FFFFFF"/>
                </a:solidFill>
              </a:rPr>
              <a:t>Baselga</a:t>
            </a:r>
            <a:r>
              <a:rPr lang="en-US" sz="1600" i="1" dirty="0" smtClean="0">
                <a:solidFill>
                  <a:srgbClr val="FFFFFF"/>
                </a:solidFill>
              </a:rPr>
              <a:t>. Nat Rev </a:t>
            </a:r>
            <a:r>
              <a:rPr lang="en-US" sz="1600" i="1" dirty="0" err="1" smtClean="0">
                <a:solidFill>
                  <a:srgbClr val="FFFFFF"/>
                </a:solidFill>
              </a:rPr>
              <a:t>Clin</a:t>
            </a:r>
            <a:r>
              <a:rPr lang="en-US" sz="1600" i="1" dirty="0" smtClean="0">
                <a:solidFill>
                  <a:srgbClr val="FFFFFF"/>
                </a:solidFill>
              </a:rPr>
              <a:t> </a:t>
            </a:r>
            <a:r>
              <a:rPr lang="en-US" sz="1600" i="1" dirty="0" err="1" smtClean="0">
                <a:solidFill>
                  <a:srgbClr val="FFFFFF"/>
                </a:solidFill>
              </a:rPr>
              <a:t>Oncol</a:t>
            </a:r>
            <a:r>
              <a:rPr lang="en-US" sz="1600" i="1" dirty="0" smtClean="0">
                <a:solidFill>
                  <a:srgbClr val="FFFFFF"/>
                </a:solidFill>
              </a:rPr>
              <a:t> </a:t>
            </a:r>
            <a:r>
              <a:rPr lang="en-US" sz="1600" dirty="0" smtClean="0">
                <a:solidFill>
                  <a:srgbClr val="FFFFFF"/>
                </a:solidFill>
              </a:rPr>
              <a:t>2010;7:139-47.</a:t>
            </a:r>
            <a:endParaRPr lang="en-US" sz="1600" dirty="0">
              <a:solidFill>
                <a:srgbClr val="FFFFFF"/>
              </a:solidFill>
            </a:endParaRPr>
          </a:p>
        </p:txBody>
      </p:sp>
    </p:spTree>
    <p:extLst>
      <p:ext uri="{BB962C8B-B14F-4D97-AF65-F5344CB8AC3E}">
        <p14:creationId xmlns:p14="http://schemas.microsoft.com/office/powerpoint/2010/main" val="1400266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31800" y="604296"/>
            <a:ext cx="8267700" cy="5508671"/>
            <a:chOff x="406400" y="604296"/>
            <a:chExt cx="8356600" cy="5567904"/>
          </a:xfrm>
        </p:grpSpPr>
        <p:sp>
          <p:nvSpPr>
            <p:cNvPr id="2" name="Rectangle 1"/>
            <p:cNvSpPr/>
            <p:nvPr/>
          </p:nvSpPr>
          <p:spPr>
            <a:xfrm>
              <a:off x="406400" y="604296"/>
              <a:ext cx="8356600" cy="5567904"/>
            </a:xfrm>
            <a:prstGeom prst="rect">
              <a:avLst/>
            </a:prstGeom>
            <a:solidFill>
              <a:srgbClr val="FFFFFF"/>
            </a:solid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604296"/>
              <a:ext cx="8267700" cy="5022434"/>
            </a:xfrm>
            <a:prstGeom prst="rect">
              <a:avLst/>
            </a:prstGeom>
          </p:spPr>
        </p:pic>
        <p:pic>
          <p:nvPicPr>
            <p:cNvPr id="4" name="Picture 3" descr="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8315" y="5752154"/>
              <a:ext cx="3513385" cy="327049"/>
            </a:xfrm>
            <a:prstGeom prst="rect">
              <a:avLst/>
            </a:prstGeom>
          </p:spPr>
        </p:pic>
      </p:grpSp>
    </p:spTree>
    <p:extLst>
      <p:ext uri="{BB962C8B-B14F-4D97-AF65-F5344CB8AC3E}">
        <p14:creationId xmlns:p14="http://schemas.microsoft.com/office/powerpoint/2010/main" val="1978561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116380"/>
            <a:ext cx="7772400" cy="1143000"/>
          </a:xfrm>
        </p:spPr>
        <p:txBody>
          <a:bodyPr>
            <a:normAutofit/>
          </a:bodyPr>
          <a:lstStyle/>
          <a:p>
            <a:pPr algn="ctr"/>
            <a:r>
              <a:rPr lang="en-US" sz="3200" dirty="0" smtClean="0">
                <a:solidFill>
                  <a:srgbClr val="FFFFFF"/>
                </a:solidFill>
              </a:rPr>
              <a:t>Prevention and treatment of </a:t>
            </a:r>
            <a:r>
              <a:rPr lang="en-US" sz="3200" dirty="0" err="1" smtClean="0">
                <a:solidFill>
                  <a:srgbClr val="FFFFFF"/>
                </a:solidFill>
              </a:rPr>
              <a:t>everolimus</a:t>
            </a:r>
            <a:r>
              <a:rPr lang="en-US" sz="3200" dirty="0" smtClean="0">
                <a:solidFill>
                  <a:srgbClr val="FFFFFF"/>
                </a:solidFill>
              </a:rPr>
              <a:t>-associated </a:t>
            </a:r>
            <a:r>
              <a:rPr lang="en-US" sz="3200" dirty="0" err="1" smtClean="0">
                <a:solidFill>
                  <a:srgbClr val="FFFFFF"/>
                </a:solidFill>
              </a:rPr>
              <a:t>mucositis</a:t>
            </a:r>
            <a:endParaRPr lang="en-US" sz="3200" dirty="0">
              <a:solidFill>
                <a:srgbClr val="FFFFFF"/>
              </a:solidFill>
            </a:endParaRPr>
          </a:p>
        </p:txBody>
      </p:sp>
    </p:spTree>
    <p:extLst>
      <p:ext uri="{BB962C8B-B14F-4D97-AF65-F5344CB8AC3E}">
        <p14:creationId xmlns:p14="http://schemas.microsoft.com/office/powerpoint/2010/main" val="3372125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25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rotWithShape="1">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815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
      <a:dk1>
        <a:srgbClr val="FFFFFF"/>
      </a:dk1>
      <a:lt1>
        <a:srgbClr val="FFFFFF"/>
      </a:lt1>
      <a:dk2>
        <a:srgbClr val="FFFFFF"/>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Blank Presentation">
  <a:themeElements>
    <a:clrScheme name="">
      <a:dk1>
        <a:srgbClr val="FFFFFF"/>
      </a:dk1>
      <a:lt1>
        <a:srgbClr val="FFFFFF"/>
      </a:lt1>
      <a:dk2>
        <a:srgbClr val="FFFFFF"/>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1596</TotalTime>
  <Words>3367</Words>
  <Application>Microsoft Macintosh PowerPoint</Application>
  <PresentationFormat>On-screen Show (4:3)</PresentationFormat>
  <Paragraphs>660</Paragraphs>
  <Slides>73</Slides>
  <Notes>73</Notes>
  <HiddenSlides>0</HiddenSlides>
  <MMClips>1</MMClips>
  <ScaleCrop>false</ScaleCrop>
  <HeadingPairs>
    <vt:vector size="4" baseType="variant">
      <vt:variant>
        <vt:lpstr>Theme</vt:lpstr>
      </vt:variant>
      <vt:variant>
        <vt:i4>4</vt:i4>
      </vt:variant>
      <vt:variant>
        <vt:lpstr>Slide Titles</vt:lpstr>
      </vt:variant>
      <vt:variant>
        <vt:i4>73</vt:i4>
      </vt:variant>
    </vt:vector>
  </HeadingPairs>
  <TitlesOfParts>
    <vt:vector size="77" baseType="lpstr">
      <vt:lpstr>Office Theme</vt:lpstr>
      <vt:lpstr>Blank Presentation</vt:lpstr>
      <vt:lpstr>4_Office Theme</vt:lpstr>
      <vt:lpstr>1_Blank Presentation</vt:lpstr>
      <vt:lpstr>PowerPoint Presentation</vt:lpstr>
      <vt:lpstr>PowerPoint Presentation</vt:lpstr>
      <vt:lpstr>Challenging Cases  Oncologist and Nurse Investigators  Consult on Actual Patients from the  Practices of the Invited Faculty</vt:lpstr>
      <vt:lpstr>Themes — Challenging Cases in Oncology A 10-hour Integrated Curriculum</vt:lpstr>
      <vt:lpstr>Themes — Challenging Cases in Oncology A 10-hour Integrated Curriculum</vt:lpstr>
      <vt:lpstr>PowerPoint Presentation</vt:lpstr>
      <vt:lpstr>PowerPoint Presentation</vt:lpstr>
      <vt:lpstr>PowerPoint Presentation</vt:lpstr>
      <vt:lpstr>PowerPoint Presentation</vt:lpstr>
      <vt:lpstr>Agenda</vt:lpstr>
      <vt:lpstr>Agenda</vt:lpstr>
      <vt:lpstr>New Agents/Regimens Recently Approved  by the FDA</vt:lpstr>
      <vt:lpstr>MODULE 1: Current Management  of Advanced HER2-Positive  Breast Cancer (BC)</vt:lpstr>
      <vt:lpstr>Case (from the practice of Ms Litsas)</vt:lpstr>
      <vt:lpstr>PowerPoint Presentation</vt:lpstr>
      <vt:lpstr>HER2+ breast cancer  as a chronic disease</vt:lpstr>
      <vt:lpstr>MBC: Duration of Chemotherapy (CT) by Line  and Subset</vt:lpstr>
      <vt:lpstr>Optimal sequencing of anti-HER2 therapies in the metastatic setting</vt:lpstr>
      <vt:lpstr>Increasing Options for Sequencing Treatments in HER2+ Metastatic BC</vt:lpstr>
      <vt:lpstr>Recent FDA approvals of  pertuzumab and T-DM1</vt:lpstr>
      <vt:lpstr>FDA Approves Pertuzumab Plus Trastuzumab and Docetaxel in HER2+ Metastatic BC</vt:lpstr>
      <vt:lpstr>FDA Approves Ado-Trastuzumab Emtansine  (T-DM1) for HER2+ Metastatic BC</vt:lpstr>
      <vt:lpstr>Integration of novel anti-HER2 agents  into the treatment algorithm</vt:lpstr>
      <vt:lpstr>PowerPoint Presentation</vt:lpstr>
      <vt:lpstr>PowerPoint Presentation</vt:lpstr>
      <vt:lpstr>Mechanism of action and recent clinical trial data of pertuzumab</vt:lpstr>
      <vt:lpstr>Pertuzumab and Trastuzumab:  Mechanisms of Action</vt:lpstr>
      <vt:lpstr>PowerPoint Presentation</vt:lpstr>
      <vt:lpstr>Phase III CLEOPATRA Study</vt:lpstr>
      <vt:lpstr>CLEOPATRA: Updated Overall Survival  (Median follow-up: 30.1 months)</vt:lpstr>
      <vt:lpstr>CLEOPATRA: Updated Progression-Free Survival (Median follow-up: 30.1 months)</vt:lpstr>
      <vt:lpstr>CLEOPATRA: Response and Survival Analyses</vt:lpstr>
      <vt:lpstr>CLEOPATRA Safety Analysis</vt:lpstr>
      <vt:lpstr>Selection of a chemotherapeutic partner for trastuzumab/pertuzumab</vt:lpstr>
      <vt:lpstr>A Phase II Study of Pertuzumab, Trastuzumab, and Weekly Paclitaxel in Patients with HER2-Overexpressing Metastatic Breast Cancer</vt:lpstr>
      <vt:lpstr>Phase II Study Design</vt:lpstr>
      <vt:lpstr>Efficacy</vt:lpstr>
      <vt:lpstr>Antibody-drug conjugates and the mechanism of action of T-DM1</vt:lpstr>
      <vt:lpstr>Trastuzumab Emtansine (T-DM1):  Mechanisms of Action</vt:lpstr>
      <vt:lpstr>PowerPoint Presentation</vt:lpstr>
      <vt:lpstr>Phase III EMILIA Study</vt:lpstr>
      <vt:lpstr>Phase III EMILIA Trial Results: Progression-Free Survival (PFS) by Independent Review</vt:lpstr>
      <vt:lpstr>Second Interim Analysis of Overall Survival (OS)</vt:lpstr>
      <vt:lpstr>Incidence and management of  T-DM1-induced thrombocytopenia</vt:lpstr>
      <vt:lpstr>T-DM1-Associated Thrombocytopenia</vt:lpstr>
      <vt:lpstr>Other treatment options for  HER2-positive disease</vt:lpstr>
      <vt:lpstr>Case (from the practice of Ms Smith)</vt:lpstr>
      <vt:lpstr>Ongoing trials evaluating T-DM1  and pertuzumab in the adjuvant  and metastatic settings</vt:lpstr>
      <vt:lpstr>APHINITY: A Phase III Adjuvant Study Design</vt:lpstr>
      <vt:lpstr>Phase III MARIANNE Study Design</vt:lpstr>
      <vt:lpstr>MODULE 2: Role of Chemotherapy  for Patients with HER2-Negative  Metastatic BC</vt:lpstr>
      <vt:lpstr>Case (from the practice of Ms Litsas)</vt:lpstr>
      <vt:lpstr>Mechanism of action; efficacy and safety data with eribulin</vt:lpstr>
      <vt:lpstr>Mechanism of Action of Eribulin</vt:lpstr>
      <vt:lpstr>PowerPoint Presentation</vt:lpstr>
      <vt:lpstr>PowerPoint Presentation</vt:lpstr>
      <vt:lpstr>Recommended Eribulin Administration</vt:lpstr>
      <vt:lpstr>PowerPoint Presentation</vt:lpstr>
      <vt:lpstr>A Phase III, Open-Label, Randomized, Multicenter Study of Eribulin Mesylate versus Capecitabine in Patients with Locally Advanced or Metastatic Breast Cancer Previously Treated with Anthracyclines and Taxanes</vt:lpstr>
      <vt:lpstr>Phase III Study 301 Design</vt:lpstr>
      <vt:lpstr>Side Effects of Eribulin and Capecitabine </vt:lpstr>
      <vt:lpstr>Recent clinical trial data  with nab-paclitaxel</vt:lpstr>
      <vt:lpstr>CALGB 40502/NCCTG N063 Randomized Phase III Trial of Weekly Paclitaxel, Compared to Weekly Nanoparticle Albumin Bound Nab-Paclitaxel or Ixabepilone +/- Bevacizumab as First-Line Therapy for Locally Recurrent or Metastatic Breast Cancer</vt:lpstr>
      <vt:lpstr>CALGB 40502 Phase III Study of First-Line Bevacizumab Plus Chemotherapy Options for Advanced Breast Cancer </vt:lpstr>
      <vt:lpstr>MODULE 3: Sequential Management  of ER-Positive, HER2-Negative  Metastatic BC</vt:lpstr>
      <vt:lpstr>Case (from the practice of Ms Smith)</vt:lpstr>
      <vt:lpstr>FDA Approves Everolimus in Combination  with Exemestane in ER+ Metastatic BC</vt:lpstr>
      <vt:lpstr>PowerPoint Presentation</vt:lpstr>
      <vt:lpstr>Mechanism of action and available data with everolimus in combination with endocrine therapy</vt:lpstr>
      <vt:lpstr>BOLERO-2 Phase III Study</vt:lpstr>
      <vt:lpstr>Crosstalk between ER and PI3K/AKT/mTOR Signaling: Rationale for Dual Inhibition</vt:lpstr>
      <vt:lpstr>PowerPoint Presentation</vt:lpstr>
      <vt:lpstr>Prevention and treatment of everolimus-associated mucositis</vt:lpstr>
    </vt:vector>
  </TitlesOfParts>
  <Manager/>
  <Company>Research To Practice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Neil Love, MD</dc:creator>
  <cp:keywords/>
  <dc:description>www.ResearchToPractice.com</dc:description>
  <cp:lastModifiedBy>Aura Herrmann</cp:lastModifiedBy>
  <cp:revision>207</cp:revision>
  <cp:lastPrinted>2013-04-27T09:19:11Z</cp:lastPrinted>
  <dcterms:created xsi:type="dcterms:W3CDTF">2013-04-10T14:27:57Z</dcterms:created>
  <dcterms:modified xsi:type="dcterms:W3CDTF">2013-07-02T22:24:23Z</dcterms:modified>
  <cp:category/>
</cp:coreProperties>
</file>