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4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4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4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81"/>
  </p:notesMasterIdLst>
  <p:sldIdLst>
    <p:sldId id="476" r:id="rId5"/>
    <p:sldId id="263" r:id="rId6"/>
    <p:sldId id="268" r:id="rId7"/>
    <p:sldId id="493" r:id="rId8"/>
    <p:sldId id="441" r:id="rId9"/>
    <p:sldId id="269" r:id="rId10"/>
    <p:sldId id="272" r:id="rId11"/>
    <p:sldId id="398" r:id="rId12"/>
    <p:sldId id="442" r:id="rId13"/>
    <p:sldId id="443" r:id="rId14"/>
    <p:sldId id="444" r:id="rId15"/>
    <p:sldId id="494" r:id="rId16"/>
    <p:sldId id="399" r:id="rId17"/>
    <p:sldId id="451" r:id="rId18"/>
    <p:sldId id="450" r:id="rId19"/>
    <p:sldId id="495" r:id="rId20"/>
    <p:sldId id="496" r:id="rId21"/>
    <p:sldId id="477" r:id="rId22"/>
    <p:sldId id="478" r:id="rId23"/>
    <p:sldId id="479" r:id="rId24"/>
    <p:sldId id="480" r:id="rId25"/>
    <p:sldId id="497" r:id="rId26"/>
    <p:sldId id="481" r:id="rId27"/>
    <p:sldId id="482" r:id="rId28"/>
    <p:sldId id="483" r:id="rId29"/>
    <p:sldId id="484" r:id="rId30"/>
    <p:sldId id="498" r:id="rId31"/>
    <p:sldId id="273" r:id="rId32"/>
    <p:sldId id="274" r:id="rId33"/>
    <p:sldId id="475" r:id="rId34"/>
    <p:sldId id="381" r:id="rId35"/>
    <p:sldId id="416" r:id="rId36"/>
    <p:sldId id="455" r:id="rId37"/>
    <p:sldId id="499" r:id="rId38"/>
    <p:sldId id="368" r:id="rId39"/>
    <p:sldId id="401" r:id="rId40"/>
    <p:sldId id="445" r:id="rId41"/>
    <p:sldId id="446" r:id="rId42"/>
    <p:sldId id="447" r:id="rId43"/>
    <p:sldId id="448" r:id="rId44"/>
    <p:sldId id="449" r:id="rId45"/>
    <p:sldId id="500" r:id="rId46"/>
    <p:sldId id="486" r:id="rId47"/>
    <p:sldId id="487" r:id="rId48"/>
    <p:sldId id="488" r:id="rId49"/>
    <p:sldId id="489" r:id="rId50"/>
    <p:sldId id="485" r:id="rId51"/>
    <p:sldId id="501" r:id="rId52"/>
    <p:sldId id="322" r:id="rId53"/>
    <p:sldId id="326" r:id="rId54"/>
    <p:sldId id="327" r:id="rId55"/>
    <p:sldId id="404" r:id="rId56"/>
    <p:sldId id="502" r:id="rId57"/>
    <p:sldId id="469" r:id="rId58"/>
    <p:sldId id="471" r:id="rId59"/>
    <p:sldId id="503" r:id="rId60"/>
    <p:sldId id="366" r:id="rId61"/>
    <p:sldId id="400" r:id="rId62"/>
    <p:sldId id="452" r:id="rId63"/>
    <p:sldId id="504" r:id="rId64"/>
    <p:sldId id="490" r:id="rId65"/>
    <p:sldId id="505" r:id="rId66"/>
    <p:sldId id="491" r:id="rId67"/>
    <p:sldId id="506" r:id="rId68"/>
    <p:sldId id="492" r:id="rId69"/>
    <p:sldId id="383" r:id="rId70"/>
    <p:sldId id="406" r:id="rId71"/>
    <p:sldId id="507" r:id="rId72"/>
    <p:sldId id="372" r:id="rId73"/>
    <p:sldId id="402" r:id="rId74"/>
    <p:sldId id="508" r:id="rId75"/>
    <p:sldId id="358" r:id="rId76"/>
    <p:sldId id="359" r:id="rId77"/>
    <p:sldId id="360" r:id="rId78"/>
    <p:sldId id="361" r:id="rId79"/>
    <p:sldId id="509"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244A"/>
    <a:srgbClr val="005796"/>
    <a:srgbClr val="012A50"/>
    <a:srgbClr val="E8AF2B"/>
    <a:srgbClr val="FF00FF"/>
    <a:srgbClr val="000090"/>
    <a:srgbClr val="99CD13"/>
    <a:srgbClr val="F9961E"/>
    <a:srgbClr val="BAD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9175" autoAdjust="0"/>
  </p:normalViewPr>
  <p:slideViewPr>
    <p:cSldViewPr snapToGrid="0" snapToObjects="1">
      <p:cViewPr>
        <p:scale>
          <a:sx n="100" d="100"/>
          <a:sy n="100" d="100"/>
        </p:scale>
        <p:origin x="-920" y="-80"/>
      </p:cViewPr>
      <p:guideLst>
        <p:guide orient="horz" pos="2160"/>
        <p:guide pos="2880"/>
      </p:guideLst>
    </p:cSldViewPr>
  </p:slideViewPr>
  <p:outlineViewPr>
    <p:cViewPr>
      <p:scale>
        <a:sx n="33" d="100"/>
        <a:sy n="33" d="100"/>
      </p:scale>
      <p:origin x="0" y="128"/>
    </p:cViewPr>
  </p:outlineViewPr>
  <p:notesTextViewPr>
    <p:cViewPr>
      <p:scale>
        <a:sx n="100" d="100"/>
        <a:sy n="100" d="100"/>
      </p:scale>
      <p:origin x="0" y="0"/>
    </p:cViewPr>
  </p:notesTextViewPr>
  <p:sorterViewPr>
    <p:cViewPr>
      <p:scale>
        <a:sx n="150" d="100"/>
        <a:sy n="150" d="100"/>
      </p:scale>
      <p:origin x="0" y="21576"/>
    </p:cViewPr>
  </p:sorterViewPr>
  <p:notesViewPr>
    <p:cSldViewPr snapToGrid="0" snapToObjects="1">
      <p:cViewPr varScale="1">
        <p:scale>
          <a:sx n="89" d="100"/>
          <a:sy n="89" d="100"/>
        </p:scale>
        <p:origin x="-36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Microsoft_Excel_Sheet15.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13361297128"/>
          <c:y val="0.0448275862068965"/>
          <c:w val="0.54875745087938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Trastuzumab + lapatinib</c:v>
                </c:pt>
                <c:pt idx="2">
                  <c:v>T-DM1 + pertuzumab</c:v>
                </c:pt>
                <c:pt idx="3">
                  <c:v>T-DM1</c:v>
                </c:pt>
                <c:pt idx="4">
                  <c:v>Trastuzumab + pertuzumab</c:v>
                </c:pt>
                <c:pt idx="5">
                  <c:v>Trastuzumab + pertuzumab + taxane</c:v>
                </c:pt>
                <c:pt idx="6">
                  <c:v>Trastuzumab + taxane</c:v>
                </c:pt>
              </c:strCache>
            </c:strRef>
          </c:cat>
          <c:val>
            <c:numRef>
              <c:f>Sheet1!$B$2:$B$8</c:f>
              <c:numCache>
                <c:formatCode>0%</c:formatCode>
                <c:ptCount val="7"/>
                <c:pt idx="0">
                  <c:v>0.01</c:v>
                </c:pt>
                <c:pt idx="1">
                  <c:v>0.01</c:v>
                </c:pt>
                <c:pt idx="2">
                  <c:v>0.0</c:v>
                </c:pt>
                <c:pt idx="3">
                  <c:v>0.0</c:v>
                </c:pt>
                <c:pt idx="4">
                  <c:v>0.01</c:v>
                </c:pt>
                <c:pt idx="5">
                  <c:v>0.32</c:v>
                </c:pt>
                <c:pt idx="6">
                  <c:v>0.65</c:v>
                </c:pt>
              </c:numCache>
            </c:numRef>
          </c:val>
        </c:ser>
        <c:dLbls>
          <c:showLegendKey val="0"/>
          <c:showVal val="0"/>
          <c:showCatName val="0"/>
          <c:showSerName val="0"/>
          <c:showPercent val="0"/>
          <c:showBubbleSize val="0"/>
        </c:dLbls>
        <c:gapWidth val="150"/>
        <c:axId val="885510104"/>
        <c:axId val="885513112"/>
      </c:barChart>
      <c:catAx>
        <c:axId val="885510104"/>
        <c:scaling>
          <c:orientation val="minMax"/>
        </c:scaling>
        <c:delete val="0"/>
        <c:axPos val="l"/>
        <c:majorTickMark val="out"/>
        <c:minorTickMark val="none"/>
        <c:tickLblPos val="nextTo"/>
        <c:txPr>
          <a:bodyPr/>
          <a:lstStyle/>
          <a:p>
            <a:pPr algn="r">
              <a:defRPr sz="1600"/>
            </a:pPr>
            <a:endParaRPr lang="en-US"/>
          </a:p>
        </c:txPr>
        <c:crossAx val="885513112"/>
        <c:crosses val="autoZero"/>
        <c:auto val="1"/>
        <c:lblAlgn val="ctr"/>
        <c:lblOffset val="100"/>
        <c:noMultiLvlLbl val="0"/>
      </c:catAx>
      <c:valAx>
        <c:axId val="885513112"/>
        <c:scaling>
          <c:orientation val="minMax"/>
        </c:scaling>
        <c:delete val="0"/>
        <c:axPos val="b"/>
        <c:numFmt formatCode="0%" sourceLinked="1"/>
        <c:majorTickMark val="out"/>
        <c:minorTickMark val="none"/>
        <c:tickLblPos val="nextTo"/>
        <c:txPr>
          <a:bodyPr/>
          <a:lstStyle/>
          <a:p>
            <a:pPr>
              <a:defRPr sz="1600"/>
            </a:pPr>
            <a:endParaRPr lang="en-US"/>
          </a:p>
        </c:txPr>
        <c:crossAx val="88551010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13361297128"/>
          <c:y val="0.0448275862068965"/>
          <c:w val="0.54875745087938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Eribulin then other chemotherapy</c:v>
                </c:pt>
                <c:pt idx="2">
                  <c:v>Eribulin then vinorelbine</c:v>
                </c:pt>
                <c:pt idx="3">
                  <c:v>Eribulin then capecitabine</c:v>
                </c:pt>
                <c:pt idx="4">
                  <c:v>Capecitabine then other chemotherapy</c:v>
                </c:pt>
                <c:pt idx="5">
                  <c:v>Capecitabine then vinorelbine</c:v>
                </c:pt>
                <c:pt idx="6">
                  <c:v>Capecitabine then eribulin</c:v>
                </c:pt>
              </c:strCache>
            </c:strRef>
          </c:cat>
          <c:val>
            <c:numRef>
              <c:f>Sheet1!$B$2:$B$8</c:f>
              <c:numCache>
                <c:formatCode>0%</c:formatCode>
                <c:ptCount val="7"/>
                <c:pt idx="0">
                  <c:v>0.03</c:v>
                </c:pt>
                <c:pt idx="1">
                  <c:v>0.02</c:v>
                </c:pt>
                <c:pt idx="2">
                  <c:v>0.02</c:v>
                </c:pt>
                <c:pt idx="3">
                  <c:v>0.04</c:v>
                </c:pt>
                <c:pt idx="4">
                  <c:v>0.26</c:v>
                </c:pt>
                <c:pt idx="5">
                  <c:v>0.29</c:v>
                </c:pt>
                <c:pt idx="6">
                  <c:v>0.33</c:v>
                </c:pt>
              </c:numCache>
            </c:numRef>
          </c:val>
        </c:ser>
        <c:dLbls>
          <c:showLegendKey val="0"/>
          <c:showVal val="0"/>
          <c:showCatName val="0"/>
          <c:showSerName val="0"/>
          <c:showPercent val="0"/>
          <c:showBubbleSize val="0"/>
        </c:dLbls>
        <c:gapWidth val="150"/>
        <c:axId val="864887048"/>
        <c:axId val="909637336"/>
      </c:barChart>
      <c:catAx>
        <c:axId val="864887048"/>
        <c:scaling>
          <c:orientation val="minMax"/>
        </c:scaling>
        <c:delete val="0"/>
        <c:axPos val="l"/>
        <c:majorTickMark val="out"/>
        <c:minorTickMark val="none"/>
        <c:tickLblPos val="nextTo"/>
        <c:txPr>
          <a:bodyPr/>
          <a:lstStyle/>
          <a:p>
            <a:pPr algn="r">
              <a:defRPr sz="1600"/>
            </a:pPr>
            <a:endParaRPr lang="en-US"/>
          </a:p>
        </c:txPr>
        <c:crossAx val="909637336"/>
        <c:crosses val="autoZero"/>
        <c:auto val="1"/>
        <c:lblAlgn val="ctr"/>
        <c:lblOffset val="100"/>
        <c:noMultiLvlLbl val="0"/>
      </c:catAx>
      <c:valAx>
        <c:axId val="909637336"/>
        <c:scaling>
          <c:orientation val="minMax"/>
        </c:scaling>
        <c:delete val="0"/>
        <c:axPos val="b"/>
        <c:numFmt formatCode="0%" sourceLinked="1"/>
        <c:majorTickMark val="out"/>
        <c:minorTickMark val="none"/>
        <c:tickLblPos val="nextTo"/>
        <c:txPr>
          <a:bodyPr/>
          <a:lstStyle/>
          <a:p>
            <a:pPr>
              <a:defRPr sz="1600"/>
            </a:pPr>
            <a:endParaRPr lang="en-US"/>
          </a:p>
        </c:txPr>
        <c:crossAx val="8648870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738906468467"/>
          <c:y val="0.0448275862068965"/>
          <c:w val="0.51293190570804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Sheet1!$A$2:$A$6</c:f>
              <c:strCache>
                <c:ptCount val="5"/>
                <c:pt idx="0">
                  <c:v>QoL is somewhat better with eribulin</c:v>
                </c:pt>
                <c:pt idx="1">
                  <c:v>QoL is much better with eribulin</c:v>
                </c:pt>
                <c:pt idx="2">
                  <c:v>About the same</c:v>
                </c:pt>
                <c:pt idx="3">
                  <c:v>QoL is somewhat better with capecitabine</c:v>
                </c:pt>
                <c:pt idx="4">
                  <c:v>QoL is much better with capecitabine</c:v>
                </c:pt>
              </c:strCache>
            </c:strRef>
          </c:cat>
          <c:val>
            <c:numRef>
              <c:f>Sheet1!$B$2:$B$6</c:f>
              <c:numCache>
                <c:formatCode>0%</c:formatCode>
                <c:ptCount val="5"/>
                <c:pt idx="0">
                  <c:v>0.15</c:v>
                </c:pt>
                <c:pt idx="1">
                  <c:v>0.09</c:v>
                </c:pt>
                <c:pt idx="2">
                  <c:v>0.28</c:v>
                </c:pt>
                <c:pt idx="3">
                  <c:v>0.22</c:v>
                </c:pt>
                <c:pt idx="4">
                  <c:v>0.26</c:v>
                </c:pt>
              </c:numCache>
            </c:numRef>
          </c:val>
        </c:ser>
        <c:dLbls>
          <c:showLegendKey val="0"/>
          <c:showVal val="0"/>
          <c:showCatName val="0"/>
          <c:showSerName val="0"/>
          <c:showPercent val="0"/>
          <c:showBubbleSize val="0"/>
        </c:dLbls>
        <c:gapWidth val="150"/>
        <c:axId val="924160680"/>
        <c:axId val="924163688"/>
      </c:barChart>
      <c:catAx>
        <c:axId val="924160680"/>
        <c:scaling>
          <c:orientation val="minMax"/>
        </c:scaling>
        <c:delete val="0"/>
        <c:axPos val="l"/>
        <c:majorTickMark val="out"/>
        <c:minorTickMark val="none"/>
        <c:tickLblPos val="nextTo"/>
        <c:txPr>
          <a:bodyPr/>
          <a:lstStyle/>
          <a:p>
            <a:pPr algn="r">
              <a:defRPr sz="1600"/>
            </a:pPr>
            <a:endParaRPr lang="en-US"/>
          </a:p>
        </c:txPr>
        <c:crossAx val="924163688"/>
        <c:crosses val="autoZero"/>
        <c:auto val="1"/>
        <c:lblAlgn val="ctr"/>
        <c:lblOffset val="100"/>
        <c:noMultiLvlLbl val="0"/>
      </c:catAx>
      <c:valAx>
        <c:axId val="924163688"/>
        <c:scaling>
          <c:orientation val="minMax"/>
        </c:scaling>
        <c:delete val="0"/>
        <c:axPos val="b"/>
        <c:numFmt formatCode="0%" sourceLinked="1"/>
        <c:majorTickMark val="out"/>
        <c:minorTickMark val="none"/>
        <c:tickLblPos val="nextTo"/>
        <c:txPr>
          <a:bodyPr/>
          <a:lstStyle/>
          <a:p>
            <a:pPr>
              <a:defRPr sz="1600"/>
            </a:pPr>
            <a:endParaRPr lang="en-US"/>
          </a:p>
        </c:txPr>
        <c:crossAx val="9241606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738906468467"/>
          <c:y val="0.0448275862068965"/>
          <c:w val="0.51293190570804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Sheet1!$A$2:$A$4</c:f>
              <c:strCache>
                <c:ptCount val="3"/>
                <c:pt idx="0">
                  <c:v>No</c:v>
                </c:pt>
                <c:pt idx="1">
                  <c:v>Yes, in select situations</c:v>
                </c:pt>
                <c:pt idx="2">
                  <c:v>Yes, frequently</c:v>
                </c:pt>
              </c:strCache>
            </c:strRef>
          </c:cat>
          <c:val>
            <c:numRef>
              <c:f>Sheet1!$B$2:$B$4</c:f>
              <c:numCache>
                <c:formatCode>0%</c:formatCode>
                <c:ptCount val="3"/>
                <c:pt idx="0">
                  <c:v>0.3</c:v>
                </c:pt>
                <c:pt idx="1">
                  <c:v>0.53</c:v>
                </c:pt>
                <c:pt idx="2">
                  <c:v>0.17</c:v>
                </c:pt>
              </c:numCache>
            </c:numRef>
          </c:val>
        </c:ser>
        <c:dLbls>
          <c:showLegendKey val="0"/>
          <c:showVal val="0"/>
          <c:showCatName val="0"/>
          <c:showSerName val="0"/>
          <c:showPercent val="0"/>
          <c:showBubbleSize val="0"/>
        </c:dLbls>
        <c:gapWidth val="150"/>
        <c:axId val="924227256"/>
        <c:axId val="924230008"/>
      </c:barChart>
      <c:catAx>
        <c:axId val="924227256"/>
        <c:scaling>
          <c:orientation val="minMax"/>
        </c:scaling>
        <c:delete val="0"/>
        <c:axPos val="l"/>
        <c:majorTickMark val="out"/>
        <c:minorTickMark val="none"/>
        <c:tickLblPos val="nextTo"/>
        <c:txPr>
          <a:bodyPr/>
          <a:lstStyle/>
          <a:p>
            <a:pPr algn="r">
              <a:defRPr sz="1600"/>
            </a:pPr>
            <a:endParaRPr lang="en-US"/>
          </a:p>
        </c:txPr>
        <c:crossAx val="924230008"/>
        <c:crosses val="autoZero"/>
        <c:auto val="1"/>
        <c:lblAlgn val="ctr"/>
        <c:lblOffset val="100"/>
        <c:noMultiLvlLbl val="0"/>
      </c:catAx>
      <c:valAx>
        <c:axId val="924230008"/>
        <c:scaling>
          <c:orientation val="minMax"/>
        </c:scaling>
        <c:delete val="0"/>
        <c:axPos val="b"/>
        <c:numFmt formatCode="0%" sourceLinked="1"/>
        <c:majorTickMark val="out"/>
        <c:minorTickMark val="none"/>
        <c:tickLblPos val="nextTo"/>
        <c:txPr>
          <a:bodyPr/>
          <a:lstStyle/>
          <a:p>
            <a:pPr>
              <a:defRPr sz="1600"/>
            </a:pPr>
            <a:endParaRPr lang="en-US"/>
          </a:p>
        </c:txPr>
        <c:crossAx val="92422725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738906468467"/>
          <c:y val="0.0448275862068965"/>
          <c:w val="0.51293190570804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Sheet1!$A$2:$A$7</c:f>
              <c:strCache>
                <c:ptCount val="6"/>
                <c:pt idx="0">
                  <c:v>Other</c:v>
                </c:pt>
                <c:pt idx="1">
                  <c:v>Chemo followed by ET</c:v>
                </c:pt>
                <c:pt idx="2">
                  <c:v>Exemestane plus everolimus</c:v>
                </c:pt>
                <c:pt idx="3">
                  <c:v>Fulvestrant + AI</c:v>
                </c:pt>
                <c:pt idx="4">
                  <c:v>Fulvestrant</c:v>
                </c:pt>
                <c:pt idx="5">
                  <c:v>Exemestane</c:v>
                </c:pt>
              </c:strCache>
            </c:strRef>
          </c:cat>
          <c:val>
            <c:numRef>
              <c:f>Sheet1!$B$2:$B$7</c:f>
              <c:numCache>
                <c:formatCode>0%</c:formatCode>
                <c:ptCount val="6"/>
                <c:pt idx="0">
                  <c:v>0.02</c:v>
                </c:pt>
                <c:pt idx="1">
                  <c:v>0.02</c:v>
                </c:pt>
                <c:pt idx="2">
                  <c:v>0.24</c:v>
                </c:pt>
                <c:pt idx="3">
                  <c:v>0.11</c:v>
                </c:pt>
                <c:pt idx="4">
                  <c:v>0.35</c:v>
                </c:pt>
                <c:pt idx="5">
                  <c:v>0.25</c:v>
                </c:pt>
              </c:numCache>
            </c:numRef>
          </c:val>
        </c:ser>
        <c:dLbls>
          <c:showLegendKey val="0"/>
          <c:showVal val="0"/>
          <c:showCatName val="0"/>
          <c:showSerName val="0"/>
          <c:showPercent val="0"/>
          <c:showBubbleSize val="0"/>
        </c:dLbls>
        <c:gapWidth val="150"/>
        <c:axId val="851242776"/>
        <c:axId val="885648872"/>
      </c:barChart>
      <c:catAx>
        <c:axId val="851242776"/>
        <c:scaling>
          <c:orientation val="minMax"/>
        </c:scaling>
        <c:delete val="0"/>
        <c:axPos val="l"/>
        <c:majorTickMark val="out"/>
        <c:minorTickMark val="none"/>
        <c:tickLblPos val="nextTo"/>
        <c:txPr>
          <a:bodyPr/>
          <a:lstStyle/>
          <a:p>
            <a:pPr algn="r">
              <a:defRPr sz="1600"/>
            </a:pPr>
            <a:endParaRPr lang="en-US"/>
          </a:p>
        </c:txPr>
        <c:crossAx val="885648872"/>
        <c:crosses val="autoZero"/>
        <c:auto val="1"/>
        <c:lblAlgn val="ctr"/>
        <c:lblOffset val="100"/>
        <c:noMultiLvlLbl val="0"/>
      </c:catAx>
      <c:valAx>
        <c:axId val="885648872"/>
        <c:scaling>
          <c:orientation val="minMax"/>
        </c:scaling>
        <c:delete val="0"/>
        <c:axPos val="b"/>
        <c:numFmt formatCode="0%" sourceLinked="1"/>
        <c:majorTickMark val="out"/>
        <c:minorTickMark val="none"/>
        <c:tickLblPos val="nextTo"/>
        <c:txPr>
          <a:bodyPr/>
          <a:lstStyle/>
          <a:p>
            <a:pPr>
              <a:defRPr sz="1600"/>
            </a:pPr>
            <a:endParaRPr lang="en-US"/>
          </a:p>
        </c:txPr>
        <c:crossAx val="85124277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738906468467"/>
          <c:y val="0.0448275862068965"/>
          <c:w val="0.51293190570804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Sheet1!$A$2:$A$7</c:f>
              <c:strCache>
                <c:ptCount val="6"/>
                <c:pt idx="0">
                  <c:v>Other</c:v>
                </c:pt>
                <c:pt idx="1">
                  <c:v>Endocrine therapy</c:v>
                </c:pt>
                <c:pt idx="2">
                  <c:v>Chemo followed by fulvestrant</c:v>
                </c:pt>
                <c:pt idx="3">
                  <c:v>Chemo followed by exemestane + everolimus</c:v>
                </c:pt>
                <c:pt idx="4">
                  <c:v>Chemo followed by exemestane</c:v>
                </c:pt>
                <c:pt idx="5">
                  <c:v>Chemo</c:v>
                </c:pt>
              </c:strCache>
            </c:strRef>
          </c:cat>
          <c:val>
            <c:numRef>
              <c:f>Sheet1!$B$2:$B$7</c:f>
              <c:numCache>
                <c:formatCode>0%</c:formatCode>
                <c:ptCount val="6"/>
                <c:pt idx="0">
                  <c:v>0.0</c:v>
                </c:pt>
                <c:pt idx="1">
                  <c:v>0.02</c:v>
                </c:pt>
                <c:pt idx="2">
                  <c:v>0.24</c:v>
                </c:pt>
                <c:pt idx="3">
                  <c:v>0.23</c:v>
                </c:pt>
                <c:pt idx="4">
                  <c:v>0.25</c:v>
                </c:pt>
                <c:pt idx="5">
                  <c:v>0.26</c:v>
                </c:pt>
              </c:numCache>
            </c:numRef>
          </c:val>
        </c:ser>
        <c:dLbls>
          <c:showLegendKey val="0"/>
          <c:showVal val="0"/>
          <c:showCatName val="0"/>
          <c:showSerName val="0"/>
          <c:showPercent val="0"/>
          <c:showBubbleSize val="0"/>
        </c:dLbls>
        <c:gapWidth val="150"/>
        <c:axId val="893749080"/>
        <c:axId val="893752088"/>
      </c:barChart>
      <c:catAx>
        <c:axId val="893749080"/>
        <c:scaling>
          <c:orientation val="minMax"/>
        </c:scaling>
        <c:delete val="0"/>
        <c:axPos val="l"/>
        <c:majorTickMark val="out"/>
        <c:minorTickMark val="none"/>
        <c:tickLblPos val="nextTo"/>
        <c:txPr>
          <a:bodyPr/>
          <a:lstStyle/>
          <a:p>
            <a:pPr algn="r">
              <a:defRPr sz="1600"/>
            </a:pPr>
            <a:endParaRPr lang="en-US"/>
          </a:p>
        </c:txPr>
        <c:crossAx val="893752088"/>
        <c:crosses val="autoZero"/>
        <c:auto val="1"/>
        <c:lblAlgn val="ctr"/>
        <c:lblOffset val="100"/>
        <c:noMultiLvlLbl val="0"/>
      </c:catAx>
      <c:valAx>
        <c:axId val="893752088"/>
        <c:scaling>
          <c:orientation val="minMax"/>
        </c:scaling>
        <c:delete val="0"/>
        <c:axPos val="b"/>
        <c:numFmt formatCode="0%" sourceLinked="1"/>
        <c:majorTickMark val="out"/>
        <c:minorTickMark val="none"/>
        <c:tickLblPos val="nextTo"/>
        <c:txPr>
          <a:bodyPr/>
          <a:lstStyle/>
          <a:p>
            <a:pPr>
              <a:defRPr sz="1600"/>
            </a:pPr>
            <a:endParaRPr lang="en-US"/>
          </a:p>
        </c:txPr>
        <c:crossAx val="8937490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801211764417"/>
          <c:y val="0.0448275862068965"/>
          <c:w val="0.63286960041209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Sheet1!$A$2:$A$4</c:f>
              <c:strCache>
                <c:ptCount val="3"/>
                <c:pt idx="0">
                  <c:v>Maybe in the future</c:v>
                </c:pt>
                <c:pt idx="1">
                  <c:v>Yes</c:v>
                </c:pt>
                <c:pt idx="2">
                  <c:v>No</c:v>
                </c:pt>
              </c:strCache>
            </c:strRef>
          </c:cat>
          <c:val>
            <c:numRef>
              <c:f>Sheet1!$B$2:$B$4</c:f>
              <c:numCache>
                <c:formatCode>0%</c:formatCode>
                <c:ptCount val="3"/>
                <c:pt idx="0">
                  <c:v>0.55</c:v>
                </c:pt>
                <c:pt idx="1">
                  <c:v>0.2</c:v>
                </c:pt>
                <c:pt idx="2">
                  <c:v>0.25</c:v>
                </c:pt>
              </c:numCache>
            </c:numRef>
          </c:val>
        </c:ser>
        <c:dLbls>
          <c:showLegendKey val="0"/>
          <c:showVal val="0"/>
          <c:showCatName val="0"/>
          <c:showSerName val="0"/>
          <c:showPercent val="0"/>
          <c:showBubbleSize val="0"/>
        </c:dLbls>
        <c:gapWidth val="150"/>
        <c:axId val="885492584"/>
        <c:axId val="885495592"/>
      </c:barChart>
      <c:catAx>
        <c:axId val="885492584"/>
        <c:scaling>
          <c:orientation val="minMax"/>
        </c:scaling>
        <c:delete val="0"/>
        <c:axPos val="l"/>
        <c:majorTickMark val="out"/>
        <c:minorTickMark val="none"/>
        <c:tickLblPos val="nextTo"/>
        <c:txPr>
          <a:bodyPr/>
          <a:lstStyle/>
          <a:p>
            <a:pPr algn="r">
              <a:defRPr sz="1600"/>
            </a:pPr>
            <a:endParaRPr lang="en-US"/>
          </a:p>
        </c:txPr>
        <c:crossAx val="885495592"/>
        <c:crosses val="autoZero"/>
        <c:auto val="1"/>
        <c:lblAlgn val="ctr"/>
        <c:lblOffset val="100"/>
        <c:noMultiLvlLbl val="0"/>
      </c:catAx>
      <c:valAx>
        <c:axId val="885495592"/>
        <c:scaling>
          <c:orientation val="minMax"/>
        </c:scaling>
        <c:delete val="0"/>
        <c:axPos val="b"/>
        <c:numFmt formatCode="0%" sourceLinked="1"/>
        <c:majorTickMark val="out"/>
        <c:minorTickMark val="none"/>
        <c:tickLblPos val="nextTo"/>
        <c:txPr>
          <a:bodyPr/>
          <a:lstStyle/>
          <a:p>
            <a:pPr>
              <a:defRPr sz="1600"/>
            </a:pPr>
            <a:endParaRPr lang="en-US"/>
          </a:p>
        </c:txPr>
        <c:crossAx val="8854925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13361297128"/>
          <c:y val="0.0448275862068965"/>
          <c:w val="0.54875745087938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Trastuzumab + lapatinib</c:v>
                </c:pt>
                <c:pt idx="2">
                  <c:v>T-DM1 + pertuzumab</c:v>
                </c:pt>
                <c:pt idx="3">
                  <c:v>T-DM1</c:v>
                </c:pt>
                <c:pt idx="4">
                  <c:v>Trastuzumab + pertuzumab</c:v>
                </c:pt>
                <c:pt idx="5">
                  <c:v>Trastuzumab + pertuzumab + taxane</c:v>
                </c:pt>
                <c:pt idx="6">
                  <c:v>Trastuzumab + taxane</c:v>
                </c:pt>
              </c:strCache>
            </c:strRef>
          </c:cat>
          <c:val>
            <c:numRef>
              <c:f>Sheet1!$B$2:$B$8</c:f>
              <c:numCache>
                <c:formatCode>0%</c:formatCode>
                <c:ptCount val="7"/>
                <c:pt idx="0">
                  <c:v>0.16</c:v>
                </c:pt>
                <c:pt idx="1">
                  <c:v>0.1</c:v>
                </c:pt>
                <c:pt idx="2">
                  <c:v>0.02</c:v>
                </c:pt>
                <c:pt idx="3">
                  <c:v>0.43</c:v>
                </c:pt>
                <c:pt idx="4">
                  <c:v>0.06</c:v>
                </c:pt>
                <c:pt idx="5">
                  <c:v>0.15</c:v>
                </c:pt>
                <c:pt idx="6">
                  <c:v>0.08</c:v>
                </c:pt>
              </c:numCache>
            </c:numRef>
          </c:val>
        </c:ser>
        <c:dLbls>
          <c:showLegendKey val="0"/>
          <c:showVal val="0"/>
          <c:showCatName val="0"/>
          <c:showSerName val="0"/>
          <c:showPercent val="0"/>
          <c:showBubbleSize val="0"/>
        </c:dLbls>
        <c:gapWidth val="150"/>
        <c:axId val="925032616"/>
        <c:axId val="811529912"/>
      </c:barChart>
      <c:catAx>
        <c:axId val="925032616"/>
        <c:scaling>
          <c:orientation val="minMax"/>
        </c:scaling>
        <c:delete val="0"/>
        <c:axPos val="l"/>
        <c:majorTickMark val="out"/>
        <c:minorTickMark val="none"/>
        <c:tickLblPos val="nextTo"/>
        <c:txPr>
          <a:bodyPr/>
          <a:lstStyle/>
          <a:p>
            <a:pPr algn="r">
              <a:defRPr sz="1600"/>
            </a:pPr>
            <a:endParaRPr lang="en-US"/>
          </a:p>
        </c:txPr>
        <c:crossAx val="811529912"/>
        <c:crosses val="autoZero"/>
        <c:auto val="1"/>
        <c:lblAlgn val="ctr"/>
        <c:lblOffset val="100"/>
        <c:noMultiLvlLbl val="0"/>
      </c:catAx>
      <c:valAx>
        <c:axId val="811529912"/>
        <c:scaling>
          <c:orientation val="minMax"/>
        </c:scaling>
        <c:delete val="0"/>
        <c:axPos val="b"/>
        <c:numFmt formatCode="0%" sourceLinked="1"/>
        <c:majorTickMark val="out"/>
        <c:minorTickMark val="none"/>
        <c:tickLblPos val="nextTo"/>
        <c:txPr>
          <a:bodyPr/>
          <a:lstStyle/>
          <a:p>
            <a:pPr>
              <a:defRPr sz="1600"/>
            </a:pPr>
            <a:endParaRPr lang="en-US"/>
          </a:p>
        </c:txPr>
        <c:crossAx val="9250326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632987465352"/>
          <c:y val="0.0448275862068965"/>
          <c:w val="0.759037824711163"/>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Sheet1!$A$2:$A$7</c:f>
              <c:strCache>
                <c:ptCount val="6"/>
                <c:pt idx="0">
                  <c:v>&gt;10</c:v>
                </c:pt>
                <c:pt idx="1">
                  <c:v>7 to 10</c:v>
                </c:pt>
                <c:pt idx="2">
                  <c:v>3 to 6</c:v>
                </c:pt>
                <c:pt idx="3">
                  <c:v>2</c:v>
                </c:pt>
                <c:pt idx="4">
                  <c:v>1</c:v>
                </c:pt>
                <c:pt idx="5">
                  <c:v>0</c:v>
                </c:pt>
              </c:strCache>
            </c:strRef>
          </c:cat>
          <c:val>
            <c:numRef>
              <c:f>Sheet1!$B$2:$B$7</c:f>
              <c:numCache>
                <c:formatCode>0%</c:formatCode>
                <c:ptCount val="6"/>
                <c:pt idx="0">
                  <c:v>0.05</c:v>
                </c:pt>
                <c:pt idx="1">
                  <c:v>0.01</c:v>
                </c:pt>
                <c:pt idx="2">
                  <c:v>0.24</c:v>
                </c:pt>
                <c:pt idx="3">
                  <c:v>0.22</c:v>
                </c:pt>
                <c:pt idx="4">
                  <c:v>0.21</c:v>
                </c:pt>
                <c:pt idx="5">
                  <c:v>0.27</c:v>
                </c:pt>
              </c:numCache>
            </c:numRef>
          </c:val>
        </c:ser>
        <c:dLbls>
          <c:showLegendKey val="0"/>
          <c:showVal val="0"/>
          <c:showCatName val="0"/>
          <c:showSerName val="0"/>
          <c:showPercent val="0"/>
          <c:showBubbleSize val="0"/>
        </c:dLbls>
        <c:gapWidth val="150"/>
        <c:axId val="924965496"/>
        <c:axId val="924968504"/>
      </c:barChart>
      <c:catAx>
        <c:axId val="924965496"/>
        <c:scaling>
          <c:orientation val="minMax"/>
        </c:scaling>
        <c:delete val="0"/>
        <c:axPos val="l"/>
        <c:majorTickMark val="out"/>
        <c:minorTickMark val="none"/>
        <c:tickLblPos val="nextTo"/>
        <c:txPr>
          <a:bodyPr/>
          <a:lstStyle/>
          <a:p>
            <a:pPr algn="r">
              <a:defRPr sz="1600"/>
            </a:pPr>
            <a:endParaRPr lang="en-US"/>
          </a:p>
        </c:txPr>
        <c:crossAx val="924968504"/>
        <c:crosses val="autoZero"/>
        <c:auto val="1"/>
        <c:lblAlgn val="ctr"/>
        <c:lblOffset val="100"/>
        <c:noMultiLvlLbl val="0"/>
      </c:catAx>
      <c:valAx>
        <c:axId val="924968504"/>
        <c:scaling>
          <c:orientation val="minMax"/>
        </c:scaling>
        <c:delete val="0"/>
        <c:axPos val="b"/>
        <c:numFmt formatCode="0%" sourceLinked="1"/>
        <c:majorTickMark val="out"/>
        <c:minorTickMark val="none"/>
        <c:tickLblPos val="nextTo"/>
        <c:txPr>
          <a:bodyPr/>
          <a:lstStyle/>
          <a:p>
            <a:pPr>
              <a:defRPr sz="1600"/>
            </a:pPr>
            <a:endParaRPr lang="en-US"/>
          </a:p>
        </c:txPr>
        <c:crossAx val="924965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879093384355"/>
          <c:y val="0.0448275862068965"/>
          <c:w val="0.65779171879216"/>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Sheet1!$A$2:$A$5</c:f>
              <c:strCache>
                <c:ptCount val="4"/>
                <c:pt idx="0">
                  <c:v>No</c:v>
                </c:pt>
                <c:pt idx="1">
                  <c:v>Yes, but very minor</c:v>
                </c:pt>
                <c:pt idx="2">
                  <c:v>Yes</c:v>
                </c:pt>
                <c:pt idx="3">
                  <c:v>I haven't used it</c:v>
                </c:pt>
              </c:strCache>
            </c:strRef>
          </c:cat>
          <c:val>
            <c:numRef>
              <c:f>Sheet1!$B$2:$B$5</c:f>
              <c:numCache>
                <c:formatCode>0%</c:formatCode>
                <c:ptCount val="4"/>
                <c:pt idx="0">
                  <c:v>0.21</c:v>
                </c:pt>
                <c:pt idx="1">
                  <c:v>0.19</c:v>
                </c:pt>
                <c:pt idx="2">
                  <c:v>0.06</c:v>
                </c:pt>
                <c:pt idx="3">
                  <c:v>0.54</c:v>
                </c:pt>
              </c:numCache>
            </c:numRef>
          </c:val>
        </c:ser>
        <c:dLbls>
          <c:showLegendKey val="0"/>
          <c:showVal val="0"/>
          <c:showCatName val="0"/>
          <c:showSerName val="0"/>
          <c:showPercent val="0"/>
          <c:showBubbleSize val="0"/>
        </c:dLbls>
        <c:gapWidth val="150"/>
        <c:axId val="903394344"/>
        <c:axId val="737727288"/>
      </c:barChart>
      <c:catAx>
        <c:axId val="903394344"/>
        <c:scaling>
          <c:orientation val="minMax"/>
        </c:scaling>
        <c:delete val="0"/>
        <c:axPos val="l"/>
        <c:majorTickMark val="out"/>
        <c:minorTickMark val="none"/>
        <c:tickLblPos val="nextTo"/>
        <c:txPr>
          <a:bodyPr/>
          <a:lstStyle/>
          <a:p>
            <a:pPr algn="r">
              <a:defRPr sz="1600"/>
            </a:pPr>
            <a:endParaRPr lang="en-US"/>
          </a:p>
        </c:txPr>
        <c:crossAx val="737727288"/>
        <c:crosses val="autoZero"/>
        <c:auto val="1"/>
        <c:lblAlgn val="ctr"/>
        <c:lblOffset val="100"/>
        <c:noMultiLvlLbl val="0"/>
      </c:catAx>
      <c:valAx>
        <c:axId val="737727288"/>
        <c:scaling>
          <c:orientation val="minMax"/>
        </c:scaling>
        <c:delete val="0"/>
        <c:axPos val="b"/>
        <c:numFmt formatCode="0%" sourceLinked="1"/>
        <c:majorTickMark val="out"/>
        <c:minorTickMark val="none"/>
        <c:tickLblPos val="nextTo"/>
        <c:txPr>
          <a:bodyPr/>
          <a:lstStyle/>
          <a:p>
            <a:pPr>
              <a:defRPr sz="1600"/>
            </a:pPr>
            <a:endParaRPr lang="en-US"/>
          </a:p>
        </c:txPr>
        <c:crossAx val="9033943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632987465352"/>
          <c:y val="0.0448275862068965"/>
          <c:w val="0.759037824711163"/>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Sheet1!$A$2:$A$3</c:f>
              <c:strCache>
                <c:ptCount val="2"/>
                <c:pt idx="0">
                  <c:v>No</c:v>
                </c:pt>
                <c:pt idx="1">
                  <c:v>Yes</c:v>
                </c:pt>
              </c:strCache>
            </c:strRef>
          </c:cat>
          <c:val>
            <c:numRef>
              <c:f>Sheet1!$B$2:$B$3</c:f>
              <c:numCache>
                <c:formatCode>0%</c:formatCode>
                <c:ptCount val="2"/>
                <c:pt idx="0">
                  <c:v>0.44</c:v>
                </c:pt>
                <c:pt idx="1">
                  <c:v>0.56</c:v>
                </c:pt>
              </c:numCache>
            </c:numRef>
          </c:val>
        </c:ser>
        <c:dLbls>
          <c:showLegendKey val="0"/>
          <c:showVal val="0"/>
          <c:showCatName val="0"/>
          <c:showSerName val="0"/>
          <c:showPercent val="0"/>
          <c:showBubbleSize val="0"/>
        </c:dLbls>
        <c:gapWidth val="150"/>
        <c:axId val="885872440"/>
        <c:axId val="885875448"/>
      </c:barChart>
      <c:catAx>
        <c:axId val="885872440"/>
        <c:scaling>
          <c:orientation val="minMax"/>
        </c:scaling>
        <c:delete val="0"/>
        <c:axPos val="l"/>
        <c:majorTickMark val="out"/>
        <c:minorTickMark val="none"/>
        <c:tickLblPos val="nextTo"/>
        <c:txPr>
          <a:bodyPr/>
          <a:lstStyle/>
          <a:p>
            <a:pPr algn="r">
              <a:defRPr sz="1600"/>
            </a:pPr>
            <a:endParaRPr lang="en-US"/>
          </a:p>
        </c:txPr>
        <c:crossAx val="885875448"/>
        <c:crosses val="autoZero"/>
        <c:auto val="1"/>
        <c:lblAlgn val="ctr"/>
        <c:lblOffset val="100"/>
        <c:noMultiLvlLbl val="0"/>
      </c:catAx>
      <c:valAx>
        <c:axId val="885875448"/>
        <c:scaling>
          <c:orientation val="minMax"/>
        </c:scaling>
        <c:delete val="0"/>
        <c:axPos val="b"/>
        <c:numFmt formatCode="0%" sourceLinked="1"/>
        <c:majorTickMark val="out"/>
        <c:minorTickMark val="none"/>
        <c:tickLblPos val="nextTo"/>
        <c:txPr>
          <a:bodyPr/>
          <a:lstStyle/>
          <a:p>
            <a:pPr>
              <a:defRPr sz="1600"/>
            </a:pPr>
            <a:endParaRPr lang="en-US"/>
          </a:p>
        </c:txPr>
        <c:crossAx val="8858724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13361297128"/>
          <c:y val="0.0448275862068965"/>
          <c:w val="0.54875745087938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Trastuzumab + taxane</c:v>
                </c:pt>
                <c:pt idx="2">
                  <c:v>Trastuzumab + taxane      ET</c:v>
                </c:pt>
                <c:pt idx="3">
                  <c:v>Trastuzumab + pertuzumab + taxane      ET</c:v>
                </c:pt>
                <c:pt idx="4">
                  <c:v>Trastuzumab + pertuzumab + taxane</c:v>
                </c:pt>
                <c:pt idx="5">
                  <c:v>ET + trastuzumab</c:v>
                </c:pt>
                <c:pt idx="6">
                  <c:v>Endocrine treatment (ET)</c:v>
                </c:pt>
              </c:strCache>
            </c:strRef>
          </c:cat>
          <c:val>
            <c:numRef>
              <c:f>Sheet1!$B$2:$B$8</c:f>
              <c:numCache>
                <c:formatCode>0%</c:formatCode>
                <c:ptCount val="7"/>
                <c:pt idx="0">
                  <c:v>0.01</c:v>
                </c:pt>
                <c:pt idx="1">
                  <c:v>0.03</c:v>
                </c:pt>
                <c:pt idx="2">
                  <c:v>0.09</c:v>
                </c:pt>
                <c:pt idx="3">
                  <c:v>0.05</c:v>
                </c:pt>
                <c:pt idx="4">
                  <c:v>0.06</c:v>
                </c:pt>
                <c:pt idx="5">
                  <c:v>0.55</c:v>
                </c:pt>
                <c:pt idx="6">
                  <c:v>0.2</c:v>
                </c:pt>
              </c:numCache>
            </c:numRef>
          </c:val>
        </c:ser>
        <c:dLbls>
          <c:showLegendKey val="0"/>
          <c:showVal val="0"/>
          <c:showCatName val="0"/>
          <c:showSerName val="0"/>
          <c:showPercent val="0"/>
          <c:showBubbleSize val="0"/>
        </c:dLbls>
        <c:gapWidth val="150"/>
        <c:axId val="909328232"/>
        <c:axId val="909205592"/>
      </c:barChart>
      <c:catAx>
        <c:axId val="909328232"/>
        <c:scaling>
          <c:orientation val="minMax"/>
        </c:scaling>
        <c:delete val="0"/>
        <c:axPos val="l"/>
        <c:majorTickMark val="out"/>
        <c:minorTickMark val="none"/>
        <c:tickLblPos val="nextTo"/>
        <c:txPr>
          <a:bodyPr/>
          <a:lstStyle/>
          <a:p>
            <a:pPr algn="r">
              <a:defRPr sz="1600"/>
            </a:pPr>
            <a:endParaRPr lang="en-US"/>
          </a:p>
        </c:txPr>
        <c:crossAx val="909205592"/>
        <c:crosses val="autoZero"/>
        <c:auto val="1"/>
        <c:lblAlgn val="ctr"/>
        <c:lblOffset val="100"/>
        <c:noMultiLvlLbl val="0"/>
      </c:catAx>
      <c:valAx>
        <c:axId val="909205592"/>
        <c:scaling>
          <c:orientation val="minMax"/>
        </c:scaling>
        <c:delete val="0"/>
        <c:axPos val="b"/>
        <c:numFmt formatCode="0%" sourceLinked="1"/>
        <c:majorTickMark val="out"/>
        <c:minorTickMark val="none"/>
        <c:tickLblPos val="nextTo"/>
        <c:txPr>
          <a:bodyPr/>
          <a:lstStyle/>
          <a:p>
            <a:pPr>
              <a:defRPr sz="1600"/>
            </a:pPr>
            <a:endParaRPr lang="en-US"/>
          </a:p>
        </c:txPr>
        <c:crossAx val="9093282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632987465352"/>
          <c:y val="0.0448275862068965"/>
          <c:w val="0.759037824711163"/>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Sheet1!$A$2:$A$5</c:f>
              <c:strCache>
                <c:ptCount val="4"/>
                <c:pt idx="0">
                  <c:v>I don't know</c:v>
                </c:pt>
                <c:pt idx="1">
                  <c:v>No</c:v>
                </c:pt>
                <c:pt idx="2">
                  <c:v>Yes, minimally</c:v>
                </c:pt>
                <c:pt idx="3">
                  <c:v>Yes</c:v>
                </c:pt>
              </c:strCache>
            </c:strRef>
          </c:cat>
          <c:val>
            <c:numRef>
              <c:f>Sheet1!$B$2:$B$5</c:f>
              <c:numCache>
                <c:formatCode>0%</c:formatCode>
                <c:ptCount val="4"/>
                <c:pt idx="0">
                  <c:v>0.26</c:v>
                </c:pt>
                <c:pt idx="1">
                  <c:v>0.15</c:v>
                </c:pt>
                <c:pt idx="2">
                  <c:v>0.31</c:v>
                </c:pt>
                <c:pt idx="3">
                  <c:v>0.28</c:v>
                </c:pt>
              </c:numCache>
            </c:numRef>
          </c:val>
        </c:ser>
        <c:dLbls>
          <c:showLegendKey val="0"/>
          <c:showVal val="0"/>
          <c:showCatName val="0"/>
          <c:showSerName val="0"/>
          <c:showPercent val="0"/>
          <c:showBubbleSize val="0"/>
        </c:dLbls>
        <c:gapWidth val="150"/>
        <c:axId val="879924488"/>
        <c:axId val="904830584"/>
      </c:barChart>
      <c:catAx>
        <c:axId val="879924488"/>
        <c:scaling>
          <c:orientation val="minMax"/>
        </c:scaling>
        <c:delete val="0"/>
        <c:axPos val="l"/>
        <c:majorTickMark val="out"/>
        <c:minorTickMark val="none"/>
        <c:tickLblPos val="nextTo"/>
        <c:txPr>
          <a:bodyPr/>
          <a:lstStyle/>
          <a:p>
            <a:pPr algn="r">
              <a:defRPr sz="1600"/>
            </a:pPr>
            <a:endParaRPr lang="en-US"/>
          </a:p>
        </c:txPr>
        <c:crossAx val="904830584"/>
        <c:crosses val="autoZero"/>
        <c:auto val="1"/>
        <c:lblAlgn val="ctr"/>
        <c:lblOffset val="100"/>
        <c:noMultiLvlLbl val="0"/>
      </c:catAx>
      <c:valAx>
        <c:axId val="904830584"/>
        <c:scaling>
          <c:orientation val="minMax"/>
        </c:scaling>
        <c:delete val="0"/>
        <c:axPos val="b"/>
        <c:numFmt formatCode="0%" sourceLinked="1"/>
        <c:majorTickMark val="out"/>
        <c:minorTickMark val="none"/>
        <c:tickLblPos val="nextTo"/>
        <c:txPr>
          <a:bodyPr/>
          <a:lstStyle/>
          <a:p>
            <a:pPr>
              <a:defRPr sz="1600"/>
            </a:pPr>
            <a:endParaRPr lang="en-US"/>
          </a:p>
        </c:txPr>
        <c:crossAx val="8799244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975666593078"/>
          <c:y val="0.0448275862068965"/>
          <c:w val="0.668695145583437"/>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Sheet1!$A$2:$A$5</c:f>
              <c:strCache>
                <c:ptCount val="4"/>
                <c:pt idx="0">
                  <c:v>Yes, for both</c:v>
                </c:pt>
                <c:pt idx="1">
                  <c:v>Yes, ER-positive</c:v>
                </c:pt>
                <c:pt idx="2">
                  <c:v>Yes, ER-negative</c:v>
                </c:pt>
                <c:pt idx="3">
                  <c:v>No</c:v>
                </c:pt>
              </c:strCache>
            </c:strRef>
          </c:cat>
          <c:val>
            <c:numRef>
              <c:f>Sheet1!$B$2:$B$5</c:f>
              <c:numCache>
                <c:formatCode>0%</c:formatCode>
                <c:ptCount val="4"/>
                <c:pt idx="0">
                  <c:v>0.2</c:v>
                </c:pt>
                <c:pt idx="1">
                  <c:v>0.34</c:v>
                </c:pt>
                <c:pt idx="2">
                  <c:v>0.19</c:v>
                </c:pt>
                <c:pt idx="3">
                  <c:v>0.27</c:v>
                </c:pt>
              </c:numCache>
            </c:numRef>
          </c:val>
        </c:ser>
        <c:dLbls>
          <c:showLegendKey val="0"/>
          <c:showVal val="0"/>
          <c:showCatName val="0"/>
          <c:showSerName val="0"/>
          <c:showPercent val="0"/>
          <c:showBubbleSize val="0"/>
        </c:dLbls>
        <c:gapWidth val="150"/>
        <c:axId val="909530008"/>
        <c:axId val="909563176"/>
      </c:barChart>
      <c:catAx>
        <c:axId val="909530008"/>
        <c:scaling>
          <c:orientation val="minMax"/>
        </c:scaling>
        <c:delete val="0"/>
        <c:axPos val="l"/>
        <c:majorTickMark val="out"/>
        <c:minorTickMark val="none"/>
        <c:tickLblPos val="nextTo"/>
        <c:txPr>
          <a:bodyPr/>
          <a:lstStyle/>
          <a:p>
            <a:pPr algn="r">
              <a:defRPr sz="1600"/>
            </a:pPr>
            <a:endParaRPr lang="en-US"/>
          </a:p>
        </c:txPr>
        <c:crossAx val="909563176"/>
        <c:crosses val="autoZero"/>
        <c:auto val="1"/>
        <c:lblAlgn val="ctr"/>
        <c:lblOffset val="100"/>
        <c:noMultiLvlLbl val="0"/>
      </c:catAx>
      <c:valAx>
        <c:axId val="909563176"/>
        <c:scaling>
          <c:orientation val="minMax"/>
        </c:scaling>
        <c:delete val="0"/>
        <c:axPos val="b"/>
        <c:numFmt formatCode="0%" sourceLinked="1"/>
        <c:majorTickMark val="out"/>
        <c:minorTickMark val="none"/>
        <c:tickLblPos val="nextTo"/>
        <c:txPr>
          <a:bodyPr/>
          <a:lstStyle/>
          <a:p>
            <a:pPr>
              <a:defRPr sz="1600"/>
            </a:pPr>
            <a:endParaRPr lang="en-US"/>
          </a:p>
        </c:txPr>
        <c:crossAx val="90953000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913361297128"/>
          <c:y val="0.0448275862068965"/>
          <c:w val="0.548757450879388"/>
          <c:h val="0.83154059190877"/>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Eribulin then other chemotherapy</c:v>
                </c:pt>
                <c:pt idx="2">
                  <c:v>Eribulin then vinorelbine</c:v>
                </c:pt>
                <c:pt idx="3">
                  <c:v>Eribulin then capecitabine</c:v>
                </c:pt>
                <c:pt idx="4">
                  <c:v>Capecitabine then other chemotherapy</c:v>
                </c:pt>
                <c:pt idx="5">
                  <c:v>Capecitabine then vinorelbine</c:v>
                </c:pt>
                <c:pt idx="6">
                  <c:v>Capecitabine then eribulin</c:v>
                </c:pt>
              </c:strCache>
            </c:strRef>
          </c:cat>
          <c:val>
            <c:numRef>
              <c:f>Sheet1!$B$2:$B$8</c:f>
              <c:numCache>
                <c:formatCode>0%</c:formatCode>
                <c:ptCount val="7"/>
                <c:pt idx="0">
                  <c:v>0.02</c:v>
                </c:pt>
                <c:pt idx="1">
                  <c:v>0.04</c:v>
                </c:pt>
                <c:pt idx="2">
                  <c:v>0.07</c:v>
                </c:pt>
                <c:pt idx="3">
                  <c:v>0.07</c:v>
                </c:pt>
                <c:pt idx="4">
                  <c:v>0.14</c:v>
                </c:pt>
                <c:pt idx="5">
                  <c:v>0.25</c:v>
                </c:pt>
                <c:pt idx="6">
                  <c:v>0.41</c:v>
                </c:pt>
              </c:numCache>
            </c:numRef>
          </c:val>
        </c:ser>
        <c:dLbls>
          <c:showLegendKey val="0"/>
          <c:showVal val="0"/>
          <c:showCatName val="0"/>
          <c:showSerName val="0"/>
          <c:showPercent val="0"/>
          <c:showBubbleSize val="0"/>
        </c:dLbls>
        <c:gapWidth val="150"/>
        <c:axId val="893643144"/>
        <c:axId val="885329320"/>
      </c:barChart>
      <c:catAx>
        <c:axId val="893643144"/>
        <c:scaling>
          <c:orientation val="minMax"/>
        </c:scaling>
        <c:delete val="0"/>
        <c:axPos val="l"/>
        <c:majorTickMark val="out"/>
        <c:minorTickMark val="none"/>
        <c:tickLblPos val="nextTo"/>
        <c:txPr>
          <a:bodyPr/>
          <a:lstStyle/>
          <a:p>
            <a:pPr algn="r">
              <a:defRPr sz="1600"/>
            </a:pPr>
            <a:endParaRPr lang="en-US"/>
          </a:p>
        </c:txPr>
        <c:crossAx val="885329320"/>
        <c:crosses val="autoZero"/>
        <c:auto val="1"/>
        <c:lblAlgn val="ctr"/>
        <c:lblOffset val="100"/>
        <c:noMultiLvlLbl val="0"/>
      </c:catAx>
      <c:valAx>
        <c:axId val="885329320"/>
        <c:scaling>
          <c:orientation val="minMax"/>
        </c:scaling>
        <c:delete val="0"/>
        <c:axPos val="b"/>
        <c:numFmt formatCode="0%" sourceLinked="1"/>
        <c:majorTickMark val="out"/>
        <c:minorTickMark val="none"/>
        <c:tickLblPos val="nextTo"/>
        <c:txPr>
          <a:bodyPr/>
          <a:lstStyle/>
          <a:p>
            <a:pPr>
              <a:defRPr sz="1600"/>
            </a:pPr>
            <a:endParaRPr lang="en-US"/>
          </a:p>
        </c:txPr>
        <c:crossAx val="8936431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0AB41EA-3D9B-9D45-893C-1C14EB3DDA95}" type="datetimeFigureOut">
              <a:rPr lang="en-US" smtClean="0"/>
              <a:pPr/>
              <a:t>7/19/13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E09B9239-E745-284A-B388-7E769807B344}" type="slidenum">
              <a:rPr lang="en-US" smtClean="0"/>
              <a:pPr/>
              <a:t>‹#›</a:t>
            </a:fld>
            <a:endParaRPr lang="en-US" dirty="0"/>
          </a:p>
        </p:txBody>
      </p:sp>
    </p:spTree>
    <p:extLst>
      <p:ext uri="{BB962C8B-B14F-4D97-AF65-F5344CB8AC3E}">
        <p14:creationId xmlns:p14="http://schemas.microsoft.com/office/powerpoint/2010/main" val="728126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a:t>
            </a:fld>
            <a:endParaRPr lang="en-US" dirty="0"/>
          </a:p>
        </p:txBody>
      </p:sp>
    </p:spTree>
    <p:extLst>
      <p:ext uri="{BB962C8B-B14F-4D97-AF65-F5344CB8AC3E}">
        <p14:creationId xmlns:p14="http://schemas.microsoft.com/office/powerpoint/2010/main" val="103229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10</a:t>
            </a:fld>
            <a:endParaRPr lang="en-US" dirty="0"/>
          </a:p>
        </p:txBody>
      </p:sp>
    </p:spTree>
    <p:extLst>
      <p:ext uri="{BB962C8B-B14F-4D97-AF65-F5344CB8AC3E}">
        <p14:creationId xmlns:p14="http://schemas.microsoft.com/office/powerpoint/2010/main" val="604725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11</a:t>
            </a:fld>
            <a:endParaRPr lang="en-US" dirty="0"/>
          </a:p>
        </p:txBody>
      </p:sp>
    </p:spTree>
    <p:extLst>
      <p:ext uri="{BB962C8B-B14F-4D97-AF65-F5344CB8AC3E}">
        <p14:creationId xmlns:p14="http://schemas.microsoft.com/office/powerpoint/2010/main" val="59422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12</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13</a:t>
            </a:fld>
            <a:endParaRPr lang="en-US" dirty="0"/>
          </a:p>
        </p:txBody>
      </p:sp>
    </p:spTree>
    <p:extLst>
      <p:ext uri="{BB962C8B-B14F-4D97-AF65-F5344CB8AC3E}">
        <p14:creationId xmlns:p14="http://schemas.microsoft.com/office/powerpoint/2010/main" val="96497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14</a:t>
            </a:fld>
            <a:endParaRPr lang="en-US" dirty="0"/>
          </a:p>
        </p:txBody>
      </p:sp>
    </p:spTree>
    <p:extLst>
      <p:ext uri="{BB962C8B-B14F-4D97-AF65-F5344CB8AC3E}">
        <p14:creationId xmlns:p14="http://schemas.microsoft.com/office/powerpoint/2010/main" val="309501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15</a:t>
            </a:fld>
            <a:endParaRPr lang="en-US" dirty="0"/>
          </a:p>
        </p:txBody>
      </p:sp>
    </p:spTree>
    <p:extLst>
      <p:ext uri="{BB962C8B-B14F-4D97-AF65-F5344CB8AC3E}">
        <p14:creationId xmlns:p14="http://schemas.microsoft.com/office/powerpoint/2010/main" val="116433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16</a:t>
            </a:fld>
            <a:endParaRPr lang="en-US" dirty="0"/>
          </a:p>
        </p:txBody>
      </p:sp>
    </p:spTree>
    <p:extLst>
      <p:ext uri="{BB962C8B-B14F-4D97-AF65-F5344CB8AC3E}">
        <p14:creationId xmlns:p14="http://schemas.microsoft.com/office/powerpoint/2010/main" val="96497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17</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2</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22</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27</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a:t>
            </a:fld>
            <a:endParaRPr lang="en-US" dirty="0"/>
          </a:p>
        </p:txBody>
      </p:sp>
    </p:spTree>
    <p:extLst>
      <p:ext uri="{BB962C8B-B14F-4D97-AF65-F5344CB8AC3E}">
        <p14:creationId xmlns:p14="http://schemas.microsoft.com/office/powerpoint/2010/main" val="3472753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E1F61C0-25B9-8547-A298-688DAC9D1311}" type="slidenum">
              <a:rPr lang="en-US" sz="1200"/>
              <a:pPr/>
              <a:t>30</a:t>
            </a:fld>
            <a:endParaRPr lang="en-US" sz="120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E1F61C0-25B9-8547-A298-688DAC9D1311}" type="slidenum">
              <a:rPr lang="en-US" sz="1200"/>
              <a:pPr/>
              <a:t>32</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CE1F61C0-25B9-8547-A298-688DAC9D1311}" type="slidenum">
              <a:rPr lang="en-US" sz="1200"/>
              <a:pPr/>
              <a:t>33</a:t>
            </a:fld>
            <a:endParaRPr lang="en-US" sz="1200"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34</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35</a:t>
            </a:fld>
            <a:endParaRPr lang="en-US" dirty="0"/>
          </a:p>
        </p:txBody>
      </p:sp>
    </p:spTree>
    <p:extLst>
      <p:ext uri="{BB962C8B-B14F-4D97-AF65-F5344CB8AC3E}">
        <p14:creationId xmlns:p14="http://schemas.microsoft.com/office/powerpoint/2010/main" val="840387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36</a:t>
            </a:fld>
            <a:endParaRPr lang="en-US" dirty="0"/>
          </a:p>
        </p:txBody>
      </p:sp>
    </p:spTree>
    <p:extLst>
      <p:ext uri="{BB962C8B-B14F-4D97-AF65-F5344CB8AC3E}">
        <p14:creationId xmlns:p14="http://schemas.microsoft.com/office/powerpoint/2010/main" val="2635734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37</a:t>
            </a:fld>
            <a:endParaRPr lang="en-US" dirty="0"/>
          </a:p>
        </p:txBody>
      </p:sp>
    </p:spTree>
    <p:extLst>
      <p:ext uri="{BB962C8B-B14F-4D97-AF65-F5344CB8AC3E}">
        <p14:creationId xmlns:p14="http://schemas.microsoft.com/office/powerpoint/2010/main" val="76601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38</a:t>
            </a:fld>
            <a:endParaRPr lang="en-US" dirty="0"/>
          </a:p>
        </p:txBody>
      </p:sp>
    </p:spTree>
    <p:extLst>
      <p:ext uri="{BB962C8B-B14F-4D97-AF65-F5344CB8AC3E}">
        <p14:creationId xmlns:p14="http://schemas.microsoft.com/office/powerpoint/2010/main" val="803881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39</a:t>
            </a:fld>
            <a:endParaRPr lang="en-US" dirty="0"/>
          </a:p>
        </p:txBody>
      </p:sp>
    </p:spTree>
    <p:extLst>
      <p:ext uri="{BB962C8B-B14F-4D97-AF65-F5344CB8AC3E}">
        <p14:creationId xmlns:p14="http://schemas.microsoft.com/office/powerpoint/2010/main" val="50686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4</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40</a:t>
            </a:fld>
            <a:endParaRPr lang="en-US" dirty="0"/>
          </a:p>
        </p:txBody>
      </p:sp>
    </p:spTree>
    <p:extLst>
      <p:ext uri="{BB962C8B-B14F-4D97-AF65-F5344CB8AC3E}">
        <p14:creationId xmlns:p14="http://schemas.microsoft.com/office/powerpoint/2010/main" val="216086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9592F1-8AC8-4724-9D40-2AD0D19EB91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42</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43</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46</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1144588" y="685800"/>
            <a:ext cx="4572000" cy="3429000"/>
          </a:xfrm>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470" tIns="47236" rIns="94470" bIns="47236"/>
          <a:lstStyle/>
          <a:p>
            <a:pPr eaLnBrk="1" hangingPunct="1"/>
            <a:endParaRPr lang="en-US">
              <a:latin typeface="Calibri" charset="0"/>
            </a:endParaRPr>
          </a:p>
        </p:txBody>
      </p:sp>
      <p:sp>
        <p:nvSpPr>
          <p:cNvPr id="61443" name="Slide Number Placeholder 3"/>
          <p:cNvSpPr txBox="1">
            <a:spLocks noGrp="1"/>
          </p:cNvSpPr>
          <p:nvPr/>
        </p:nvSpPr>
        <p:spPr bwMode="auto">
          <a:xfrm>
            <a:off x="3884613" y="8685081"/>
            <a:ext cx="2971800" cy="4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0" tIns="47236" rIns="94470" bIns="47236" anchor="b"/>
          <a:lstStyle>
            <a:lvl1pPr defTabSz="944563" eaLnBrk="0" hangingPunct="0">
              <a:defRPr sz="800">
                <a:solidFill>
                  <a:schemeClr val="tx1"/>
                </a:solidFill>
                <a:latin typeface="Arial" charset="0"/>
                <a:ea typeface="ＭＳ Ｐゴシック" charset="0"/>
                <a:cs typeface="ＭＳ Ｐゴシック" charset="0"/>
              </a:defRPr>
            </a:lvl1pPr>
            <a:lvl2pPr marL="742950" indent="-285750" defTabSz="944563" eaLnBrk="0" hangingPunct="0">
              <a:defRPr sz="800">
                <a:solidFill>
                  <a:schemeClr val="tx1"/>
                </a:solidFill>
                <a:latin typeface="Arial" charset="0"/>
                <a:ea typeface="ＭＳ Ｐゴシック" charset="0"/>
              </a:defRPr>
            </a:lvl2pPr>
            <a:lvl3pPr marL="1143000" indent="-228600" defTabSz="944563" eaLnBrk="0" hangingPunct="0">
              <a:defRPr sz="800">
                <a:solidFill>
                  <a:schemeClr val="tx1"/>
                </a:solidFill>
                <a:latin typeface="Arial" charset="0"/>
                <a:ea typeface="ＭＳ Ｐゴシック" charset="0"/>
              </a:defRPr>
            </a:lvl3pPr>
            <a:lvl4pPr marL="1600200" indent="-228600" defTabSz="944563" eaLnBrk="0" hangingPunct="0">
              <a:defRPr sz="800">
                <a:solidFill>
                  <a:schemeClr val="tx1"/>
                </a:solidFill>
                <a:latin typeface="Arial" charset="0"/>
                <a:ea typeface="ＭＳ Ｐゴシック" charset="0"/>
              </a:defRPr>
            </a:lvl4pPr>
            <a:lvl5pPr marL="2057400" indent="-228600" defTabSz="944563" eaLnBrk="0" hangingPunct="0">
              <a:defRPr sz="800">
                <a:solidFill>
                  <a:schemeClr val="tx1"/>
                </a:solidFill>
                <a:latin typeface="Arial" charset="0"/>
                <a:ea typeface="ＭＳ Ｐゴシック" charset="0"/>
              </a:defRPr>
            </a:lvl5pPr>
            <a:lvl6pPr marL="2514600" indent="-228600" algn="ctr" defTabSz="944563" eaLnBrk="0" fontAlgn="base" hangingPunct="0">
              <a:spcBef>
                <a:spcPct val="0"/>
              </a:spcBef>
              <a:spcAft>
                <a:spcPct val="0"/>
              </a:spcAft>
              <a:defRPr sz="800">
                <a:solidFill>
                  <a:schemeClr val="tx1"/>
                </a:solidFill>
                <a:latin typeface="Arial" charset="0"/>
                <a:ea typeface="ＭＳ Ｐゴシック" charset="0"/>
              </a:defRPr>
            </a:lvl6pPr>
            <a:lvl7pPr marL="2971800" indent="-228600" algn="ctr" defTabSz="944563" eaLnBrk="0" fontAlgn="base" hangingPunct="0">
              <a:spcBef>
                <a:spcPct val="0"/>
              </a:spcBef>
              <a:spcAft>
                <a:spcPct val="0"/>
              </a:spcAft>
              <a:defRPr sz="800">
                <a:solidFill>
                  <a:schemeClr val="tx1"/>
                </a:solidFill>
                <a:latin typeface="Arial" charset="0"/>
                <a:ea typeface="ＭＳ Ｐゴシック" charset="0"/>
              </a:defRPr>
            </a:lvl7pPr>
            <a:lvl8pPr marL="3429000" indent="-228600" algn="ctr" defTabSz="944563" eaLnBrk="0" fontAlgn="base" hangingPunct="0">
              <a:spcBef>
                <a:spcPct val="0"/>
              </a:spcBef>
              <a:spcAft>
                <a:spcPct val="0"/>
              </a:spcAft>
              <a:defRPr sz="800">
                <a:solidFill>
                  <a:schemeClr val="tx1"/>
                </a:solidFill>
                <a:latin typeface="Arial" charset="0"/>
                <a:ea typeface="ＭＳ Ｐゴシック" charset="0"/>
              </a:defRPr>
            </a:lvl8pPr>
            <a:lvl9pPr marL="3886200" indent="-228600" algn="ctr" defTabSz="944563" eaLnBrk="0" fontAlgn="base" hangingPunct="0">
              <a:spcBef>
                <a:spcPct val="0"/>
              </a:spcBef>
              <a:spcAft>
                <a:spcPct val="0"/>
              </a:spcAft>
              <a:defRPr sz="800">
                <a:solidFill>
                  <a:schemeClr val="tx1"/>
                </a:solidFill>
                <a:latin typeface="Arial" charset="0"/>
                <a:ea typeface="ＭＳ Ｐゴシック" charset="0"/>
              </a:defRPr>
            </a:lvl9pPr>
          </a:lstStyle>
          <a:p>
            <a:pPr algn="r" eaLnBrk="1" fontAlgn="base" hangingPunct="1">
              <a:spcBef>
                <a:spcPct val="0"/>
              </a:spcBef>
              <a:spcAft>
                <a:spcPct val="0"/>
              </a:spcAft>
            </a:pPr>
            <a:fld id="{41B5DAA4-C8AC-DE4B-98BC-C21B9B283C51}" type="slidenum">
              <a:rPr lang="en-US" sz="1200" smtClean="0">
                <a:solidFill>
                  <a:srgbClr val="000000"/>
                </a:solidFill>
              </a:rPr>
              <a:pPr algn="r" eaLnBrk="1" fontAlgn="base" hangingPunct="1">
                <a:spcBef>
                  <a:spcPct val="0"/>
                </a:spcBef>
                <a:spcAft>
                  <a:spcPct val="0"/>
                </a:spcAft>
              </a:pPr>
              <a:t>47</a:t>
            </a:fld>
            <a:endParaRPr lang="en-US" sz="1200" smtClean="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48</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49</a:t>
            </a:fld>
            <a:endParaRPr lang="en-US" dirty="0"/>
          </a:p>
        </p:txBody>
      </p:sp>
    </p:spTree>
    <p:extLst>
      <p:ext uri="{BB962C8B-B14F-4D97-AF65-F5344CB8AC3E}">
        <p14:creationId xmlns:p14="http://schemas.microsoft.com/office/powerpoint/2010/main" val="423229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31888" y="701675"/>
            <a:ext cx="4581525" cy="3436938"/>
          </a:xfrm>
          <a:prstGeom prst="rect">
            <a:avLst/>
          </a:prstGeom>
          <a:no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22915" name="Rectangle 3"/>
          <p:cNvSpPr>
            <a:spLocks noGrp="1" noChangeArrowheads="1"/>
          </p:cNvSpPr>
          <p:nvPr>
            <p:ph type="body" idx="1"/>
          </p:nvPr>
        </p:nvSpPr>
        <p:spPr bwMode="auto">
          <a:xfrm>
            <a:off x="922946" y="4349831"/>
            <a:ext cx="4999290" cy="413935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52</a:t>
            </a:fld>
            <a:endParaRPr lang="en-US" dirty="0"/>
          </a:p>
        </p:txBody>
      </p:sp>
    </p:spTree>
    <p:extLst>
      <p:ext uri="{BB962C8B-B14F-4D97-AF65-F5344CB8AC3E}">
        <p14:creationId xmlns:p14="http://schemas.microsoft.com/office/powerpoint/2010/main" val="3701054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53</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54</a:t>
            </a:fld>
            <a:endParaRPr lang="en-US" dirty="0"/>
          </a:p>
        </p:txBody>
      </p:sp>
    </p:spTree>
    <p:extLst>
      <p:ext uri="{BB962C8B-B14F-4D97-AF65-F5344CB8AC3E}">
        <p14:creationId xmlns:p14="http://schemas.microsoft.com/office/powerpoint/2010/main" val="2233576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55</a:t>
            </a:fld>
            <a:endParaRPr lang="en-US" dirty="0"/>
          </a:p>
        </p:txBody>
      </p:sp>
    </p:spTree>
    <p:extLst>
      <p:ext uri="{BB962C8B-B14F-4D97-AF65-F5344CB8AC3E}">
        <p14:creationId xmlns:p14="http://schemas.microsoft.com/office/powerpoint/2010/main" val="5758139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56</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57</a:t>
            </a:fld>
            <a:endParaRPr lang="en-US" dirty="0"/>
          </a:p>
        </p:txBody>
      </p:sp>
    </p:spTree>
    <p:extLst>
      <p:ext uri="{BB962C8B-B14F-4D97-AF65-F5344CB8AC3E}">
        <p14:creationId xmlns:p14="http://schemas.microsoft.com/office/powerpoint/2010/main" val="4245464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58</a:t>
            </a:fld>
            <a:endParaRPr lang="en-US" dirty="0"/>
          </a:p>
        </p:txBody>
      </p:sp>
    </p:spTree>
    <p:extLst>
      <p:ext uri="{BB962C8B-B14F-4D97-AF65-F5344CB8AC3E}">
        <p14:creationId xmlns:p14="http://schemas.microsoft.com/office/powerpoint/2010/main" val="16945063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59</a:t>
            </a:fld>
            <a:endParaRPr lang="en-US" dirty="0"/>
          </a:p>
        </p:txBody>
      </p:sp>
    </p:spTree>
    <p:extLst>
      <p:ext uri="{BB962C8B-B14F-4D97-AF65-F5344CB8AC3E}">
        <p14:creationId xmlns:p14="http://schemas.microsoft.com/office/powerpoint/2010/main" val="372995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a:t>
            </a:fld>
            <a:endParaRPr lang="en-US" dirty="0"/>
          </a:p>
        </p:txBody>
      </p:sp>
    </p:spTree>
    <p:extLst>
      <p:ext uri="{BB962C8B-B14F-4D97-AF65-F5344CB8AC3E}">
        <p14:creationId xmlns:p14="http://schemas.microsoft.com/office/powerpoint/2010/main" val="34653030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60</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61</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62</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63</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64</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B8FD1-EF36-49FD-9FA8-AA62F1A85916}" type="slidenum">
              <a:rPr lang="en-US" smtClean="0">
                <a:solidFill>
                  <a:prstClr val="black"/>
                </a:solidFill>
                <a:latin typeface="Calibri"/>
              </a:rPr>
              <a:pPr/>
              <a:t>65</a:t>
            </a:fld>
            <a:endParaRPr lang="en-US" dirty="0">
              <a:solidFill>
                <a:prstClr val="black"/>
              </a:solidFill>
              <a:latin typeface="Calibri"/>
            </a:endParaRPr>
          </a:p>
        </p:txBody>
      </p:sp>
    </p:spTree>
    <p:extLst>
      <p:ext uri="{BB962C8B-B14F-4D97-AF65-F5344CB8AC3E}">
        <p14:creationId xmlns:p14="http://schemas.microsoft.com/office/powerpoint/2010/main" val="2977201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67</a:t>
            </a:fld>
            <a:endParaRPr lang="en-US" dirty="0"/>
          </a:p>
        </p:txBody>
      </p:sp>
    </p:spTree>
    <p:extLst>
      <p:ext uri="{BB962C8B-B14F-4D97-AF65-F5344CB8AC3E}">
        <p14:creationId xmlns:p14="http://schemas.microsoft.com/office/powerpoint/2010/main" val="2792268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68</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69</a:t>
            </a:fld>
            <a:endParaRPr lang="en-US" dirty="0"/>
          </a:p>
        </p:txBody>
      </p:sp>
    </p:spTree>
    <p:extLst>
      <p:ext uri="{BB962C8B-B14F-4D97-AF65-F5344CB8AC3E}">
        <p14:creationId xmlns:p14="http://schemas.microsoft.com/office/powerpoint/2010/main" val="363651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7</a:t>
            </a:fld>
            <a:endParaRPr lang="en-US" dirty="0"/>
          </a:p>
        </p:txBody>
      </p:sp>
    </p:spTree>
    <p:extLst>
      <p:ext uri="{BB962C8B-B14F-4D97-AF65-F5344CB8AC3E}">
        <p14:creationId xmlns:p14="http://schemas.microsoft.com/office/powerpoint/2010/main" val="25910901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70</a:t>
            </a:fld>
            <a:endParaRPr lang="en-US" dirty="0"/>
          </a:p>
        </p:txBody>
      </p:sp>
    </p:spTree>
    <p:extLst>
      <p:ext uri="{BB962C8B-B14F-4D97-AF65-F5344CB8AC3E}">
        <p14:creationId xmlns:p14="http://schemas.microsoft.com/office/powerpoint/2010/main" val="2630179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71</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31888" y="701675"/>
            <a:ext cx="4581525" cy="3436938"/>
          </a:xfrm>
          <a:prstGeom prst="rect">
            <a:avLst/>
          </a:prstGeom>
          <a:no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22915" name="Rectangle 3"/>
          <p:cNvSpPr>
            <a:spLocks noGrp="1" noChangeArrowheads="1"/>
          </p:cNvSpPr>
          <p:nvPr>
            <p:ph type="body" idx="1"/>
          </p:nvPr>
        </p:nvSpPr>
        <p:spPr bwMode="auto">
          <a:xfrm>
            <a:off x="922946" y="4349831"/>
            <a:ext cx="4999290" cy="413935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bwMode="auto">
          <a:xfrm>
            <a:off x="1131888" y="701675"/>
            <a:ext cx="4581525" cy="3436938"/>
          </a:xfrm>
          <a:prstGeom prst="rect">
            <a:avLst/>
          </a:prstGeom>
          <a:no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70371" name="Rectangle 3"/>
          <p:cNvSpPr>
            <a:spLocks noGrp="1" noChangeArrowheads="1"/>
          </p:cNvSpPr>
          <p:nvPr>
            <p:ph type="body" idx="1"/>
          </p:nvPr>
        </p:nvSpPr>
        <p:spPr bwMode="auto">
          <a:xfrm>
            <a:off x="922946" y="4349831"/>
            <a:ext cx="4999290" cy="413935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bwMode="auto">
          <a:xfrm>
            <a:off x="1131888" y="701675"/>
            <a:ext cx="4581525" cy="3436938"/>
          </a:xfrm>
          <a:prstGeom prst="rect">
            <a:avLst/>
          </a:prstGeom>
          <a:no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70371" name="Rectangle 3"/>
          <p:cNvSpPr>
            <a:spLocks noGrp="1" noChangeArrowheads="1"/>
          </p:cNvSpPr>
          <p:nvPr>
            <p:ph type="body" idx="1"/>
          </p:nvPr>
        </p:nvSpPr>
        <p:spPr bwMode="auto">
          <a:xfrm>
            <a:off x="922946" y="4349831"/>
            <a:ext cx="4999290" cy="413935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76</a:t>
            </a:fld>
            <a:endParaRPr lang="en-US" dirty="0"/>
          </a:p>
        </p:txBody>
      </p:sp>
    </p:spTree>
    <p:extLst>
      <p:ext uri="{BB962C8B-B14F-4D97-AF65-F5344CB8AC3E}">
        <p14:creationId xmlns:p14="http://schemas.microsoft.com/office/powerpoint/2010/main" val="390055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8</a:t>
            </a:fld>
            <a:endParaRPr lang="en-US" dirty="0"/>
          </a:p>
        </p:txBody>
      </p:sp>
    </p:spTree>
    <p:extLst>
      <p:ext uri="{BB962C8B-B14F-4D97-AF65-F5344CB8AC3E}">
        <p14:creationId xmlns:p14="http://schemas.microsoft.com/office/powerpoint/2010/main" val="101807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B9239-E745-284A-B388-7E769807B344}" type="slidenum">
              <a:rPr lang="en-US" smtClean="0"/>
              <a:pPr/>
              <a:t>9</a:t>
            </a:fld>
            <a:endParaRPr lang="en-US" dirty="0"/>
          </a:p>
        </p:txBody>
      </p:sp>
    </p:spTree>
    <p:extLst>
      <p:ext uri="{BB962C8B-B14F-4D97-AF65-F5344CB8AC3E}">
        <p14:creationId xmlns:p14="http://schemas.microsoft.com/office/powerpoint/2010/main" val="405565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553419"/>
      </p:ext>
    </p:extLst>
  </p:cSld>
  <p:clrMapOvr>
    <a:masterClrMapping/>
  </p:clrMapOvr>
  <p:transition xmlns:p14="http://schemas.microsoft.com/office/powerpoint/2010/mai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3359625"/>
      </p:ext>
    </p:extLst>
  </p:cSld>
  <p:clrMapOvr>
    <a:masterClrMapping/>
  </p:clrMapOvr>
  <p:transition xmlns:p14="http://schemas.microsoft.com/office/powerpoint/2010/mai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4568412"/>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060463"/>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8175505"/>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534095"/>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6039313"/>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048985"/>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7770306"/>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1684519"/>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47801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447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74663" y="1608138"/>
            <a:ext cx="7997825" cy="4752975"/>
          </a:xfrm>
        </p:spPr>
        <p:txBody>
          <a:bodyPr/>
          <a:lstStyle/>
          <a:p>
            <a:endParaRPr lang="en-US"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56D2211-056F-EF4C-8BAE-FDE0D58D8AAE}" type="slidenum">
              <a:rPr lang="en-GB"/>
              <a:pPr/>
              <a:t>‹#›</a:t>
            </a:fld>
            <a:endParaRPr lang="en-GB" dirty="0"/>
          </a:p>
        </p:txBody>
      </p:sp>
    </p:spTree>
    <p:extLst>
      <p:ext uri="{BB962C8B-B14F-4D97-AF65-F5344CB8AC3E}">
        <p14:creationId xmlns:p14="http://schemas.microsoft.com/office/powerpoint/2010/main" val="987604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TP_SlideBackground-ASCO-GI-13_v1fr-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315707194"/>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06541"/>
      </p:ext>
    </p:extLst>
  </p:cSld>
  <p:clrMapOvr>
    <a:masterClrMapping/>
  </p:clrMapOvr>
  <p:transition xmlns:p14="http://schemas.microsoft.com/office/powerpoint/2010/mai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5935432"/>
      </p:ext>
    </p:extLst>
  </p:cSld>
  <p:clrMapOvr>
    <a:masterClrMapping/>
  </p:clrMapOvr>
  <p:transition xmlns:p14="http://schemas.microsoft.com/office/powerpoint/2010/mai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861199"/>
      </p:ext>
    </p:extLst>
  </p:cSld>
  <p:clrMapOvr>
    <a:masterClrMapping/>
  </p:clrMapOvr>
  <p:transition xmlns:p14="http://schemas.microsoft.com/office/powerpoint/2010/mai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6986882"/>
      </p:ext>
    </p:extLst>
  </p:cSld>
  <p:clrMapOvr>
    <a:masterClrMapping/>
  </p:clrMapOvr>
  <p:transition xmlns:p14="http://schemas.microsoft.com/office/powerpoint/2010/mai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881530"/>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024923"/>
      </p:ext>
    </p:extLst>
  </p:cSld>
  <p:clrMapOvr>
    <a:masterClrMapping/>
  </p:clrMapOvr>
  <p:transition xmlns:p14="http://schemas.microsoft.com/office/powerpoint/2010/mai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806658"/>
      </p:ext>
    </p:extLst>
  </p:cSld>
  <p:clrMapOvr>
    <a:masterClrMapping/>
  </p:clrMapOvr>
  <p:transition xmlns:p14="http://schemas.microsoft.com/office/powerpoint/2010/mai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1030374"/>
      </p:ext>
    </p:extLst>
  </p:cSld>
  <p:clrMapOvr>
    <a:masterClrMapping/>
  </p:clrMapOvr>
  <p:transition xmlns:p14="http://schemas.microsoft.com/office/powerpoint/2010/mai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284356"/>
      </p:ext>
    </p:extLst>
  </p:cSld>
  <p:clrMapOvr>
    <a:masterClrMapping/>
  </p:clrMapOvr>
  <p:transition xmlns:p14="http://schemas.microsoft.com/office/powerpoint/2010/mai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05328"/>
      </p:ext>
    </p:extLst>
  </p:cSld>
  <p:clrMapOvr>
    <a:masterClrMapping/>
  </p:clrMapOvr>
  <p:transition xmlns:p14="http://schemas.microsoft.com/office/powerpoint/2010/mai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8A671-2D87-7946-B352-408C5CABDCFC}" type="slidenum">
              <a:rPr lang="en-GB"/>
              <a:pPr>
                <a:defRPr/>
              </a:pPr>
              <a:t>‹#›</a:t>
            </a:fld>
            <a:endParaRPr lang="en-GB"/>
          </a:p>
        </p:txBody>
      </p:sp>
    </p:spTree>
    <p:extLst>
      <p:ext uri="{BB962C8B-B14F-4D97-AF65-F5344CB8AC3E}">
        <p14:creationId xmlns:p14="http://schemas.microsoft.com/office/powerpoint/2010/main" val="2274544870"/>
      </p:ext>
    </p:extLst>
  </p:cSld>
  <p:clrMapOvr>
    <a:masterClrMapping/>
  </p:clrMapOvr>
  <p:transition xmlns:p14="http://schemas.microsoft.com/office/powerpoint/2010/mai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E5899-8663-BC40-A396-79ED01F5572F}" type="slidenum">
              <a:rPr lang="en-GB"/>
              <a:pPr>
                <a:defRPr/>
              </a:pPr>
              <a:t>‹#›</a:t>
            </a:fld>
            <a:endParaRPr lang="en-GB"/>
          </a:p>
        </p:txBody>
      </p:sp>
    </p:spTree>
    <p:extLst>
      <p:ext uri="{BB962C8B-B14F-4D97-AF65-F5344CB8AC3E}">
        <p14:creationId xmlns:p14="http://schemas.microsoft.com/office/powerpoint/2010/main" val="974440469"/>
      </p:ext>
    </p:extLst>
  </p:cSld>
  <p:clrMapOvr>
    <a:masterClrMapping/>
  </p:clrMapOvr>
  <p:transition xmlns:p14="http://schemas.microsoft.com/office/powerpoint/2010/mai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E0E21-35B7-CC42-8BC6-47E7C743CFF6}" type="slidenum">
              <a:rPr lang="en-GB"/>
              <a:pPr>
                <a:defRPr/>
              </a:pPr>
              <a:t>‹#›</a:t>
            </a:fld>
            <a:endParaRPr lang="en-GB"/>
          </a:p>
        </p:txBody>
      </p:sp>
    </p:spTree>
    <p:extLst>
      <p:ext uri="{BB962C8B-B14F-4D97-AF65-F5344CB8AC3E}">
        <p14:creationId xmlns:p14="http://schemas.microsoft.com/office/powerpoint/2010/main" val="2489030125"/>
      </p:ext>
    </p:extLst>
  </p:cSld>
  <p:clrMapOvr>
    <a:masterClrMapping/>
  </p:clrMapOvr>
  <p:transition xmlns:p14="http://schemas.microsoft.com/office/powerpoint/2010/mai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CF00AF-E156-644D-80AD-8E91E41B2711}" type="slidenum">
              <a:rPr lang="en-GB"/>
              <a:pPr>
                <a:defRPr/>
              </a:pPr>
              <a:t>‹#›</a:t>
            </a:fld>
            <a:endParaRPr lang="en-GB"/>
          </a:p>
        </p:txBody>
      </p:sp>
    </p:spTree>
    <p:extLst>
      <p:ext uri="{BB962C8B-B14F-4D97-AF65-F5344CB8AC3E}">
        <p14:creationId xmlns:p14="http://schemas.microsoft.com/office/powerpoint/2010/main" val="639161369"/>
      </p:ext>
    </p:extLst>
  </p:cSld>
  <p:clrMapOvr>
    <a:masterClrMapping/>
  </p:clrMapOvr>
  <p:transition xmlns:p14="http://schemas.microsoft.com/office/powerpoint/2010/mai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058659-DE42-A447-95A1-927B251A232F}" type="slidenum">
              <a:rPr lang="en-GB"/>
              <a:pPr>
                <a:defRPr/>
              </a:pPr>
              <a:t>‹#›</a:t>
            </a:fld>
            <a:endParaRPr lang="en-GB"/>
          </a:p>
        </p:txBody>
      </p:sp>
    </p:spTree>
    <p:extLst>
      <p:ext uri="{BB962C8B-B14F-4D97-AF65-F5344CB8AC3E}">
        <p14:creationId xmlns:p14="http://schemas.microsoft.com/office/powerpoint/2010/main" val="2173962510"/>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7D8CF8-EBA1-494A-A5E4-0479DDE19487}" type="slidenum">
              <a:rPr lang="en-GB"/>
              <a:pPr>
                <a:defRPr/>
              </a:pPr>
              <a:t>‹#›</a:t>
            </a:fld>
            <a:endParaRPr lang="en-GB"/>
          </a:p>
        </p:txBody>
      </p:sp>
    </p:spTree>
    <p:extLst>
      <p:ext uri="{BB962C8B-B14F-4D97-AF65-F5344CB8AC3E}">
        <p14:creationId xmlns:p14="http://schemas.microsoft.com/office/powerpoint/2010/main" val="1056626162"/>
      </p:ext>
    </p:extLst>
  </p:cSld>
  <p:clrMapOvr>
    <a:masterClrMapping/>
  </p:clrMapOvr>
  <p:transition xmlns:p14="http://schemas.microsoft.com/office/powerpoint/2010/mai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F13B7D-EB64-CC4C-8839-74B6DEF908E6}" type="slidenum">
              <a:rPr lang="en-GB"/>
              <a:pPr>
                <a:defRPr/>
              </a:pPr>
              <a:t>‹#›</a:t>
            </a:fld>
            <a:endParaRPr lang="en-GB"/>
          </a:p>
        </p:txBody>
      </p:sp>
    </p:spTree>
    <p:extLst>
      <p:ext uri="{BB962C8B-B14F-4D97-AF65-F5344CB8AC3E}">
        <p14:creationId xmlns:p14="http://schemas.microsoft.com/office/powerpoint/2010/main" val="2294578663"/>
      </p:ext>
    </p:extLst>
  </p:cSld>
  <p:clrMapOvr>
    <a:masterClrMapping/>
  </p:clrMapOvr>
  <p:transition xmlns:p14="http://schemas.microsoft.com/office/powerpoint/2010/mai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9D059C-55F1-0846-BA72-35F1AAE4427A}" type="slidenum">
              <a:rPr lang="en-GB"/>
              <a:pPr>
                <a:defRPr/>
              </a:pPr>
              <a:t>‹#›</a:t>
            </a:fld>
            <a:endParaRPr lang="en-GB"/>
          </a:p>
        </p:txBody>
      </p:sp>
    </p:spTree>
    <p:extLst>
      <p:ext uri="{BB962C8B-B14F-4D97-AF65-F5344CB8AC3E}">
        <p14:creationId xmlns:p14="http://schemas.microsoft.com/office/powerpoint/2010/main" val="3908686147"/>
      </p:ext>
    </p:extLst>
  </p:cSld>
  <p:clrMapOvr>
    <a:masterClrMapping/>
  </p:clrMapOvr>
  <p:transition xmlns:p14="http://schemas.microsoft.com/office/powerpoint/2010/mai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1B5F49-CC17-6540-886B-C0533C90E1C4}" type="slidenum">
              <a:rPr lang="en-GB"/>
              <a:pPr>
                <a:defRPr/>
              </a:pPr>
              <a:t>‹#›</a:t>
            </a:fld>
            <a:endParaRPr lang="en-GB"/>
          </a:p>
        </p:txBody>
      </p:sp>
    </p:spTree>
    <p:extLst>
      <p:ext uri="{BB962C8B-B14F-4D97-AF65-F5344CB8AC3E}">
        <p14:creationId xmlns:p14="http://schemas.microsoft.com/office/powerpoint/2010/main" val="2314777011"/>
      </p:ext>
    </p:extLst>
  </p:cSld>
  <p:clrMapOvr>
    <a:masterClrMapping/>
  </p:clrMapOvr>
  <p:transition xmlns:p14="http://schemas.microsoft.com/office/powerpoint/2010/mai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415FD7-2326-2B41-A664-2C01C1810E5E}" type="slidenum">
              <a:rPr lang="en-GB"/>
              <a:pPr>
                <a:defRPr/>
              </a:pPr>
              <a:t>‹#›</a:t>
            </a:fld>
            <a:endParaRPr lang="en-GB"/>
          </a:p>
        </p:txBody>
      </p:sp>
    </p:spTree>
    <p:extLst>
      <p:ext uri="{BB962C8B-B14F-4D97-AF65-F5344CB8AC3E}">
        <p14:creationId xmlns:p14="http://schemas.microsoft.com/office/powerpoint/2010/main" val="853071788"/>
      </p:ext>
    </p:extLst>
  </p:cSld>
  <p:clrMapOvr>
    <a:masterClrMapping/>
  </p:clrMapOvr>
  <p:transition xmlns:p14="http://schemas.microsoft.com/office/powerpoint/2010/mai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53F13E-5EFB-1940-B82E-9DDC9D0FCB50}" type="slidenum">
              <a:rPr lang="en-GB"/>
              <a:pPr>
                <a:defRPr/>
              </a:pPr>
              <a:t>‹#›</a:t>
            </a:fld>
            <a:endParaRPr lang="en-GB"/>
          </a:p>
        </p:txBody>
      </p:sp>
    </p:spTree>
    <p:extLst>
      <p:ext uri="{BB962C8B-B14F-4D97-AF65-F5344CB8AC3E}">
        <p14:creationId xmlns:p14="http://schemas.microsoft.com/office/powerpoint/2010/main" val="3936244963"/>
      </p:ext>
    </p:extLst>
  </p:cSld>
  <p:clrMapOvr>
    <a:masterClrMapping/>
  </p:clrMapOvr>
  <p:transition xmlns:p14="http://schemas.microsoft.com/office/powerpoint/2010/mai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solidFill>
                <a:srgbClr val="FFFFFF"/>
              </a:solidFill>
              <a:latin typeface="Arial"/>
            </a:endParaRPr>
          </a:p>
        </p:txBody>
      </p:sp>
      <p:sp>
        <p:nvSpPr>
          <p:cNvPr id="6" name="Rectangle 4"/>
          <p:cNvSpPr>
            <a:spLocks noGrp="1" noChangeArrowheads="1"/>
          </p:cNvSpPr>
          <p:nvPr>
            <p:ph type="ftr" idx="11"/>
          </p:nvPr>
        </p:nvSpPr>
        <p:spPr/>
        <p:txBody>
          <a:bodyPr/>
          <a:lstStyle>
            <a:lvl1pPr>
              <a:defRPr/>
            </a:lvl1pPr>
          </a:lstStyle>
          <a:p>
            <a:pPr>
              <a:defRPr/>
            </a:pPr>
            <a:endParaRPr lang="en-US">
              <a:solidFill>
                <a:srgbClr val="FFFFFF"/>
              </a:solidFill>
              <a:latin typeface="Arial"/>
            </a:endParaRPr>
          </a:p>
        </p:txBody>
      </p:sp>
      <p:sp>
        <p:nvSpPr>
          <p:cNvPr id="7" name="Rectangle 5"/>
          <p:cNvSpPr>
            <a:spLocks noGrp="1" noChangeArrowheads="1"/>
          </p:cNvSpPr>
          <p:nvPr>
            <p:ph type="sldNum" idx="12"/>
          </p:nvPr>
        </p:nvSpPr>
        <p:spPr/>
        <p:txBody>
          <a:bodyPr/>
          <a:lstStyle>
            <a:lvl1pPr>
              <a:defRPr/>
            </a:lvl1pPr>
          </a:lstStyle>
          <a:p>
            <a:pPr>
              <a:defRPr/>
            </a:pPr>
            <a:fld id="{6A5C0920-F66D-1B4D-B25A-F939423377CB}" type="slidenum">
              <a:rPr lang="en-GB"/>
              <a:pPr>
                <a:defRPr/>
              </a:pPr>
              <a:t>‹#›</a:t>
            </a:fld>
            <a:endParaRPr lang="en-GB"/>
          </a:p>
        </p:txBody>
      </p:sp>
    </p:spTree>
    <p:extLst>
      <p:ext uri="{BB962C8B-B14F-4D97-AF65-F5344CB8AC3E}">
        <p14:creationId xmlns:p14="http://schemas.microsoft.com/office/powerpoint/2010/main" val="3215031492"/>
      </p:ext>
    </p:extLst>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pPr/>
              <a:t>7/19/13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pPr/>
              <a:t>‹#›</a:t>
            </a:fld>
            <a:endParaRPr lang="en-US"/>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52558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5"/>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48338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advClick="0"/>
  <p:txStyles>
    <p:titleStyle>
      <a:lvl1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1pPr>
      <a:lvl2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2pPr>
      <a:lvl3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3pPr>
      <a:lvl4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4pPr>
      <a:lvl5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5pPr>
      <a:lvl6pPr marL="457200" algn="l" rtl="0" fontAlgn="base">
        <a:lnSpc>
          <a:spcPct val="90000"/>
        </a:lnSpc>
        <a:spcBef>
          <a:spcPct val="0"/>
        </a:spcBef>
        <a:spcAft>
          <a:spcPct val="0"/>
        </a:spcAft>
        <a:defRPr sz="2600">
          <a:solidFill>
            <a:schemeClr val="bg1"/>
          </a:solidFill>
          <a:latin typeface="Arial Bold" pitchFamily="-111" charset="0"/>
        </a:defRPr>
      </a:lvl6pPr>
      <a:lvl7pPr marL="914400" algn="l" rtl="0" fontAlgn="base">
        <a:lnSpc>
          <a:spcPct val="90000"/>
        </a:lnSpc>
        <a:spcBef>
          <a:spcPct val="0"/>
        </a:spcBef>
        <a:spcAft>
          <a:spcPct val="0"/>
        </a:spcAft>
        <a:defRPr sz="2600">
          <a:solidFill>
            <a:schemeClr val="bg1"/>
          </a:solidFill>
          <a:latin typeface="Arial Bold" pitchFamily="-111" charset="0"/>
        </a:defRPr>
      </a:lvl7pPr>
      <a:lvl8pPr marL="1371600" algn="l" rtl="0" fontAlgn="base">
        <a:lnSpc>
          <a:spcPct val="90000"/>
        </a:lnSpc>
        <a:spcBef>
          <a:spcPct val="0"/>
        </a:spcBef>
        <a:spcAft>
          <a:spcPct val="0"/>
        </a:spcAft>
        <a:defRPr sz="2600">
          <a:solidFill>
            <a:schemeClr val="bg1"/>
          </a:solidFill>
          <a:latin typeface="Arial Bold" pitchFamily="-111" charset="0"/>
        </a:defRPr>
      </a:lvl8pPr>
      <a:lvl9pPr marL="1828800" algn="l" rtl="0" fontAlgn="base">
        <a:lnSpc>
          <a:spcPct val="90000"/>
        </a:lnSpc>
        <a:spcBef>
          <a:spcPct val="0"/>
        </a:spcBef>
        <a:spcAft>
          <a:spcPct val="0"/>
        </a:spcAft>
        <a:defRPr sz="2600">
          <a:solidFill>
            <a:schemeClr val="bg1"/>
          </a:solidFill>
          <a:latin typeface="Arial Bold" pitchFamily="-111"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2930"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1"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2932" name="Rectangle 3"/>
          <p:cNvSpPr>
            <a:spLocks noGrp="1" noChangeArrowheads="1"/>
          </p:cNvSpPr>
          <p:nvPr>
            <p:ph type="body" idx="1"/>
          </p:nvPr>
        </p:nvSpPr>
        <p:spPr bwMode="auto">
          <a:xfrm>
            <a:off x="685800" y="1462088"/>
            <a:ext cx="77724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xmlns:p14="http://schemas.microsoft.com/office/powerpoint/2010/main" advClick="0"/>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6858000"/>
          </a:xfrm>
          <a:prstGeom prst="rect">
            <a:avLst/>
          </a:prstGeom>
          <a:solidFill>
            <a:srgbClr val="1B1E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000" rIns="18000" anchor="ctr">
            <a:spAutoFit/>
          </a:bodyPr>
          <a:lstStyle/>
          <a:p>
            <a:pPr algn="ctr" defTabSz="914400" fontAlgn="base">
              <a:spcBef>
                <a:spcPct val="0"/>
              </a:spcBef>
              <a:spcAft>
                <a:spcPct val="0"/>
              </a:spcAft>
            </a:pPr>
            <a:endParaRPr lang="en-US" sz="800" smtClean="0">
              <a:solidFill>
                <a:srgbClr val="FFFFFF"/>
              </a:solidFill>
              <a:latin typeface="Arial" charset="0"/>
              <a:ea typeface="ＭＳ Ｐゴシック" charset="0"/>
              <a:cs typeface="ＭＳ Ｐゴシック" charset="0"/>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ea typeface="+mn-ea"/>
                <a:cs typeface="+mn-cs"/>
              </a:defRPr>
            </a:lvl1pPr>
          </a:lstStyle>
          <a:p>
            <a:pPr defTabSz="914400" fontAlgn="base">
              <a:spcBef>
                <a:spcPct val="0"/>
              </a:spcBef>
              <a:spcAft>
                <a:spcPct val="0"/>
              </a:spcAft>
              <a:defRPr/>
            </a:pPr>
            <a:endParaRPr lang="en-GB">
              <a:solidFill>
                <a:srgbClr val="FFFFFF"/>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GB">
              <a:solidFill>
                <a:srgbClr val="FFFFFF"/>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defTabSz="914400" fontAlgn="base">
              <a:spcBef>
                <a:spcPct val="0"/>
              </a:spcBef>
              <a:spcAft>
                <a:spcPct val="0"/>
              </a:spcAft>
              <a:defRPr/>
            </a:pPr>
            <a:fld id="{B85922B8-EF49-D747-9BE6-426F4D628276}" type="slidenum">
              <a:rPr lang="en-GB">
                <a:latin typeface="Arial" charset="0"/>
                <a:ea typeface="ＭＳ Ｐゴシック" charset="0"/>
                <a:cs typeface="ＭＳ Ｐゴシック" charset="0"/>
              </a:rPr>
              <a:pPr defTabSz="914400" fontAlgn="base">
                <a:spcBef>
                  <a:spcPct val="0"/>
                </a:spcBef>
                <a:spcAft>
                  <a:spcPct val="0"/>
                </a:spcAft>
                <a:defRPr/>
              </a:pPr>
              <a:t>‹#›</a:t>
            </a:fld>
            <a:endParaRPr lang="en-GB">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xmlns:p14="http://schemas.microsoft.com/office/powerpoint/2010/main" advClick="0"/>
  <p:txStyles>
    <p:titleStyle>
      <a:lvl1pPr algn="ctr" rtl="0" eaLnBrk="0" fontAlgn="base" hangingPunct="0">
        <a:spcBef>
          <a:spcPct val="0"/>
        </a:spcBef>
        <a:spcAft>
          <a:spcPct val="0"/>
        </a:spcAft>
        <a:defRPr sz="4400" b="1">
          <a:solidFill>
            <a:srgbClr val="FFFF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FF00"/>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b="1">
          <a:solidFill>
            <a:srgbClr val="FFFF00"/>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b="1">
          <a:solidFill>
            <a:srgbClr val="FFFF00"/>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b="1">
          <a:solidFill>
            <a:srgbClr val="FFFF00"/>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D31465"/>
        </a:buClr>
        <a:buFont typeface="Wingdings" charset="0"/>
        <a:buChar char="l"/>
        <a:defRPr sz="32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D31465"/>
        </a:buClr>
        <a:buChar char="–"/>
        <a:defRPr sz="2800">
          <a:solidFill>
            <a:srgbClr val="FFFFFF"/>
          </a:solidFill>
          <a:latin typeface="+mn-lt"/>
          <a:ea typeface="ＭＳ Ｐゴシック" charset="0"/>
        </a:defRPr>
      </a:lvl2pPr>
      <a:lvl3pPr marL="1143000" indent="-228600" algn="l" rtl="0" eaLnBrk="0" fontAlgn="base" hangingPunct="0">
        <a:spcBef>
          <a:spcPct val="20000"/>
        </a:spcBef>
        <a:spcAft>
          <a:spcPct val="0"/>
        </a:spcAft>
        <a:buClr>
          <a:srgbClr val="D31465"/>
        </a:buClr>
        <a:buFont typeface="Wingdings" charset="0"/>
        <a:buChar char="l"/>
        <a:defRPr sz="2400">
          <a:solidFill>
            <a:srgbClr val="FFFFFF"/>
          </a:solidFill>
          <a:latin typeface="+mn-lt"/>
          <a:ea typeface="ＭＳ Ｐゴシック" charset="0"/>
        </a:defRPr>
      </a:lvl3pPr>
      <a:lvl4pPr marL="1600200" indent="-228600" algn="l" rtl="0" eaLnBrk="0" fontAlgn="base" hangingPunct="0">
        <a:spcBef>
          <a:spcPct val="20000"/>
        </a:spcBef>
        <a:spcAft>
          <a:spcPct val="0"/>
        </a:spcAft>
        <a:buClr>
          <a:srgbClr val="D31465"/>
        </a:buClr>
        <a:buChar char="–"/>
        <a:defRPr sz="2000">
          <a:solidFill>
            <a:srgbClr val="FFFFFF"/>
          </a:solidFill>
          <a:latin typeface="+mn-lt"/>
          <a:ea typeface="ＭＳ Ｐゴシック" charset="0"/>
        </a:defRPr>
      </a:lvl4pPr>
      <a:lvl5pPr marL="2057400" indent="-228600" algn="l" rtl="0" eaLnBrk="0" fontAlgn="base" hangingPunct="0">
        <a:spcBef>
          <a:spcPct val="20000"/>
        </a:spcBef>
        <a:spcAft>
          <a:spcPct val="0"/>
        </a:spcAft>
        <a:buClr>
          <a:srgbClr val="D31465"/>
        </a:buClr>
        <a:buChar char="»"/>
        <a:defRPr sz="2000">
          <a:solidFill>
            <a:srgbClr val="FFFFFF"/>
          </a:solidFill>
          <a:latin typeface="+mn-lt"/>
          <a:ea typeface="ＭＳ Ｐゴシック" charset="0"/>
        </a:defRPr>
      </a:lvl5pPr>
      <a:lvl6pPr marL="2514600" indent="-228600" algn="l" rtl="0" eaLnBrk="0" fontAlgn="base" hangingPunct="0">
        <a:spcBef>
          <a:spcPct val="20000"/>
        </a:spcBef>
        <a:spcAft>
          <a:spcPct val="0"/>
        </a:spcAft>
        <a:buClr>
          <a:srgbClr val="D31465"/>
        </a:buClr>
        <a:buChar char="»"/>
        <a:defRPr sz="2000">
          <a:solidFill>
            <a:srgbClr val="FFFFFF"/>
          </a:solidFill>
          <a:latin typeface="+mn-lt"/>
        </a:defRPr>
      </a:lvl6pPr>
      <a:lvl7pPr marL="2971800" indent="-228600" algn="l" rtl="0" eaLnBrk="0" fontAlgn="base" hangingPunct="0">
        <a:spcBef>
          <a:spcPct val="20000"/>
        </a:spcBef>
        <a:spcAft>
          <a:spcPct val="0"/>
        </a:spcAft>
        <a:buClr>
          <a:srgbClr val="D31465"/>
        </a:buClr>
        <a:buChar char="»"/>
        <a:defRPr sz="2000">
          <a:solidFill>
            <a:srgbClr val="FFFFFF"/>
          </a:solidFill>
          <a:latin typeface="+mn-lt"/>
        </a:defRPr>
      </a:lvl7pPr>
      <a:lvl8pPr marL="3429000" indent="-228600" algn="l" rtl="0" eaLnBrk="0" fontAlgn="base" hangingPunct="0">
        <a:spcBef>
          <a:spcPct val="20000"/>
        </a:spcBef>
        <a:spcAft>
          <a:spcPct val="0"/>
        </a:spcAft>
        <a:buClr>
          <a:srgbClr val="D31465"/>
        </a:buClr>
        <a:buChar char="»"/>
        <a:defRPr sz="2000">
          <a:solidFill>
            <a:srgbClr val="FFFFFF"/>
          </a:solidFill>
          <a:latin typeface="+mn-lt"/>
        </a:defRPr>
      </a:lvl8pPr>
      <a:lvl9pPr marL="3886200" indent="-228600" algn="l" rtl="0" eaLnBrk="0" fontAlgn="base" hangingPunct="0">
        <a:spcBef>
          <a:spcPct val="20000"/>
        </a:spcBef>
        <a:spcAft>
          <a:spcPct val="0"/>
        </a:spcAft>
        <a:buClr>
          <a:srgbClr val="D31465"/>
        </a:buClr>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chart" Target="../charts/char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chart" Target="../charts/char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chart" Target="../charts/char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 Id="rId3" Type="http://schemas.openxmlformats.org/officeDocument/2006/relationships/chart" Target="../charts/char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 Id="rId3" Type="http://schemas.openxmlformats.org/officeDocument/2006/relationships/chart" Target="../charts/char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 Id="rId3" Type="http://schemas.openxmlformats.org/officeDocument/2006/relationships/chart" Target="../charts/char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 Id="rId3" Type="http://schemas.openxmlformats.org/officeDocument/2006/relationships/image" Target="../media/image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 Id="rId3" Type="http://schemas.openxmlformats.org/officeDocument/2006/relationships/image" Target="../media/image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9.xml"/><Relationship Id="rId3"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 Id="rId3" Type="http://schemas.openxmlformats.org/officeDocument/2006/relationships/chart" Target="../charts/char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chart" Target="../charts/char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 Id="rId3" Type="http://schemas.openxmlformats.org/officeDocument/2006/relationships/chart" Target="../charts/char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6.xml"/><Relationship Id="rId3" Type="http://schemas.openxmlformats.org/officeDocument/2006/relationships/image" Target="../media/image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6.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57200" y="1782199"/>
            <a:ext cx="8229600" cy="4755751"/>
          </a:xfrm>
          <a:prstGeom prst="rect">
            <a:avLst/>
          </a:prstGeom>
        </p:spPr>
        <p:txBody>
          <a:bodyPr>
            <a:normAutofit/>
          </a:bodyPr>
          <a:lst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dirty="0"/>
          </a:p>
        </p:txBody>
      </p:sp>
    </p:spTree>
    <p:extLst>
      <p:ext uri="{BB962C8B-B14F-4D97-AF65-F5344CB8AC3E}">
        <p14:creationId xmlns:p14="http://schemas.microsoft.com/office/powerpoint/2010/main" val="4066062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28800" y="5791200"/>
            <a:ext cx="5486400" cy="457200"/>
          </a:xfrm>
        </p:spPr>
        <p:txBody>
          <a:bodyPr>
            <a:noAutofit/>
          </a:bodyPr>
          <a:lstStyle/>
          <a:p>
            <a:pPr algn="ctr"/>
            <a:r>
              <a:rPr lang="en-US" sz="1600" dirty="0" smtClean="0"/>
              <a:t> </a:t>
            </a:r>
            <a:r>
              <a:rPr lang="en-US" sz="1600" b="1" dirty="0" smtClean="0"/>
              <a:t>Persistent Asymptomatic Brain Metastases</a:t>
            </a:r>
          </a:p>
          <a:p>
            <a:pPr algn="ctr"/>
            <a:r>
              <a:rPr lang="en-US" sz="1600" b="1" dirty="0" smtClean="0"/>
              <a:t>after Treatment with </a:t>
            </a:r>
            <a:r>
              <a:rPr lang="en-US" sz="1600" b="1" dirty="0" err="1" smtClean="0"/>
              <a:t>Pertuzumab</a:t>
            </a:r>
            <a:endParaRPr lang="en-US" sz="1600" b="1" dirty="0"/>
          </a:p>
        </p:txBody>
      </p:sp>
      <p:sp>
        <p:nvSpPr>
          <p:cNvPr id="7" name="Picture Placeholder 4"/>
          <p:cNvSpPr txBox="1">
            <a:spLocks/>
          </p:cNvSpPr>
          <p:nvPr/>
        </p:nvSpPr>
        <p:spPr>
          <a:xfrm>
            <a:off x="1752600" y="609600"/>
            <a:ext cx="5486400" cy="4114800"/>
          </a:xfrm>
          <a:prstGeom prst="rect">
            <a:avLst/>
          </a:prstGeom>
        </p:spPr>
      </p:sp>
      <p:pic>
        <p:nvPicPr>
          <p:cNvPr id="29" name="Picture Placeholder 28" descr="brain_mets.TIF"/>
          <p:cNvPicPr>
            <a:picLocks noGrp="1" noChangeAspect="1"/>
          </p:cNvPicPr>
          <p:nvPr>
            <p:ph type="pic" idx="1"/>
          </p:nvPr>
        </p:nvPicPr>
        <p:blipFill rotWithShape="1">
          <a:blip r:embed="rId3" cstate="print"/>
          <a:srcRect l="11993" t="15393" r="7925" b="15393"/>
          <a:stretch/>
        </p:blipFill>
        <p:spPr>
          <a:xfrm>
            <a:off x="2415286" y="612775"/>
            <a:ext cx="4425427" cy="4949825"/>
          </a:xfrm>
          <a:ln w="12700">
            <a:noFill/>
          </a:ln>
        </p:spPr>
      </p:pic>
      <p:sp>
        <p:nvSpPr>
          <p:cNvPr id="30" name="Oval 29"/>
          <p:cNvSpPr/>
          <p:nvPr/>
        </p:nvSpPr>
        <p:spPr>
          <a:xfrm>
            <a:off x="5181600" y="2743200"/>
            <a:ext cx="4572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572000" y="4343400"/>
            <a:ext cx="1600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5562600" y="5029200"/>
            <a:ext cx="228600" cy="304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57800" y="5105400"/>
            <a:ext cx="304800" cy="381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1200" y="4800600"/>
            <a:ext cx="304800" cy="2286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61937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Placeholder 4" descr="brain_met3.TIF"/>
          <p:cNvPicPr>
            <a:picLocks noGrp="1" noChangeAspect="1"/>
          </p:cNvPicPr>
          <p:nvPr>
            <p:ph type="pic" idx="1"/>
          </p:nvPr>
        </p:nvPicPr>
        <p:blipFill rotWithShape="1">
          <a:blip r:embed="rId3" cstate="print"/>
          <a:srcRect l="5839" t="17947" r="4547" b="17947"/>
          <a:stretch/>
        </p:blipFill>
        <p:spPr>
          <a:xfrm>
            <a:off x="2119219" y="612775"/>
            <a:ext cx="5017562" cy="4645025"/>
          </a:xfrm>
        </p:spPr>
      </p:pic>
      <p:sp>
        <p:nvSpPr>
          <p:cNvPr id="4" name="Text Placeholder 3"/>
          <p:cNvSpPr>
            <a:spLocks noGrp="1"/>
          </p:cNvSpPr>
          <p:nvPr>
            <p:ph type="body" sz="half" idx="2"/>
          </p:nvPr>
        </p:nvSpPr>
        <p:spPr/>
        <p:txBody>
          <a:bodyPr/>
          <a:lstStyle/>
          <a:p>
            <a:pPr algn="ctr"/>
            <a:r>
              <a:rPr lang="en-US" dirty="0" smtClean="0"/>
              <a:t> </a:t>
            </a:r>
            <a:r>
              <a:rPr lang="en-US" b="1" dirty="0" smtClean="0"/>
              <a:t>Persistent Asymptomatic Brain Metastases </a:t>
            </a:r>
          </a:p>
          <a:p>
            <a:pPr algn="ctr"/>
            <a:r>
              <a:rPr lang="en-US" b="1" dirty="0" smtClean="0"/>
              <a:t>after Treatment with </a:t>
            </a:r>
            <a:r>
              <a:rPr lang="en-US" b="1" dirty="0" err="1" smtClean="0"/>
              <a:t>Pertuzumab</a:t>
            </a:r>
            <a:endParaRPr lang="en-US" b="1" dirty="0" smtClean="0"/>
          </a:p>
          <a:p>
            <a:endParaRPr lang="en-US" dirty="0"/>
          </a:p>
        </p:txBody>
      </p:sp>
      <p:sp>
        <p:nvSpPr>
          <p:cNvPr id="6" name="Oval 5"/>
          <p:cNvSpPr/>
          <p:nvPr/>
        </p:nvSpPr>
        <p:spPr>
          <a:xfrm>
            <a:off x="5638800" y="21336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2333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2675569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from the practice of Lowell L Hart, MD</a:t>
            </a:r>
            <a:endParaRPr lang="en-US" dirty="0"/>
          </a:p>
        </p:txBody>
      </p:sp>
      <p:sp>
        <p:nvSpPr>
          <p:cNvPr id="3" name="Content Placeholder 2"/>
          <p:cNvSpPr>
            <a:spLocks noGrp="1"/>
          </p:cNvSpPr>
          <p:nvPr>
            <p:ph idx="1"/>
          </p:nvPr>
        </p:nvSpPr>
        <p:spPr>
          <a:xfrm>
            <a:off x="457200" y="1601869"/>
            <a:ext cx="8229600" cy="4936082"/>
          </a:xfrm>
        </p:spPr>
        <p:txBody>
          <a:bodyPr/>
          <a:lstStyle/>
          <a:p>
            <a:r>
              <a:rPr lang="en-US" i="1" dirty="0"/>
              <a:t>A 56-year-old woman presented with an 8-cm </a:t>
            </a:r>
            <a:r>
              <a:rPr lang="en-US" i="1" dirty="0" smtClean="0"/>
              <a:t>breast mass </a:t>
            </a:r>
            <a:r>
              <a:rPr lang="en-US" i="1" dirty="0"/>
              <a:t>with overlying erythema and some </a:t>
            </a:r>
            <a:r>
              <a:rPr lang="en-US" i="1" dirty="0" smtClean="0"/>
              <a:t>ulceration</a:t>
            </a:r>
          </a:p>
          <a:p>
            <a:pPr marL="0" indent="0">
              <a:buNone/>
            </a:pPr>
            <a:r>
              <a:rPr lang="en-US" i="1" dirty="0" smtClean="0"/>
              <a:t> </a:t>
            </a:r>
          </a:p>
          <a:p>
            <a:r>
              <a:rPr lang="en-US" i="1" dirty="0" smtClean="0"/>
              <a:t>Biopsy revealed an </a:t>
            </a:r>
            <a:r>
              <a:rPr lang="en-US" i="1" dirty="0"/>
              <a:t>ER+/PR+/HER2+ (IHC and FISH) infiltrating ductal </a:t>
            </a:r>
            <a:r>
              <a:rPr lang="en-US" i="1" dirty="0" smtClean="0"/>
              <a:t>carcinoma</a:t>
            </a:r>
          </a:p>
          <a:p>
            <a:pPr marL="0" indent="0">
              <a:buNone/>
            </a:pPr>
            <a:endParaRPr lang="en-US" i="1" dirty="0"/>
          </a:p>
          <a:p>
            <a:r>
              <a:rPr lang="en-US" i="1" dirty="0" smtClean="0"/>
              <a:t>Workup </a:t>
            </a:r>
            <a:r>
              <a:rPr lang="en-US" i="1" dirty="0"/>
              <a:t>showed multiple liver </a:t>
            </a:r>
            <a:r>
              <a:rPr lang="en-US" i="1" dirty="0" smtClean="0"/>
              <a:t>metastases </a:t>
            </a:r>
          </a:p>
          <a:p>
            <a:endParaRPr lang="en-US" i="1" dirty="0"/>
          </a:p>
          <a:p>
            <a:r>
              <a:rPr lang="en-US" i="1" dirty="0" smtClean="0"/>
              <a:t>The </a:t>
            </a:r>
            <a:r>
              <a:rPr lang="en-US" i="1" dirty="0"/>
              <a:t>patient </a:t>
            </a:r>
            <a:r>
              <a:rPr lang="en-US" i="1" dirty="0" smtClean="0"/>
              <a:t>enrolled on </a:t>
            </a:r>
            <a:r>
              <a:rPr lang="en-US" i="1" dirty="0"/>
              <a:t>the MARIANNE trial (trastuzumab/taxane versus T-DM1 </a:t>
            </a:r>
            <a:r>
              <a:rPr lang="en-US" i="1" dirty="0" smtClean="0"/>
              <a:t>versus T</a:t>
            </a:r>
            <a:r>
              <a:rPr lang="en-US" i="1" dirty="0"/>
              <a:t>-DM1/</a:t>
            </a:r>
            <a:r>
              <a:rPr lang="en-US" i="1" dirty="0" err="1"/>
              <a:t>pertuzumab</a:t>
            </a:r>
            <a:r>
              <a:rPr lang="en-US" i="1" dirty="0"/>
              <a:t>)</a:t>
            </a:r>
            <a:endParaRPr lang="en-US" dirty="0"/>
          </a:p>
        </p:txBody>
      </p:sp>
    </p:spTree>
    <p:extLst>
      <p:ext uri="{BB962C8B-B14F-4D97-AF65-F5344CB8AC3E}">
        <p14:creationId xmlns:p14="http://schemas.microsoft.com/office/powerpoint/2010/main" val="2685688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Subject A initial staging PET.jpg"/>
          <p:cNvPicPr>
            <a:picLocks noChangeAspect="1"/>
          </p:cNvPicPr>
          <p:nvPr/>
        </p:nvPicPr>
        <p:blipFill rotWithShape="1">
          <a:blip r:embed="rId3">
            <a:extLst>
              <a:ext uri="{28A0092B-C50C-407E-A947-70E740481C1C}">
                <a14:useLocalDpi xmlns:a14="http://schemas.microsoft.com/office/drawing/2010/main" val="0"/>
              </a:ext>
            </a:extLst>
          </a:blip>
          <a:srcRect l="14315" t="1088" r="21866" b="1926"/>
          <a:stretch/>
        </p:blipFill>
        <p:spPr>
          <a:xfrm>
            <a:off x="1308929" y="459667"/>
            <a:ext cx="5835644" cy="5882181"/>
          </a:xfrm>
          <a:prstGeom prst="rect">
            <a:avLst/>
          </a:prstGeom>
        </p:spPr>
      </p:pic>
    </p:spTree>
    <p:extLst>
      <p:ext uri="{BB962C8B-B14F-4D97-AF65-F5344CB8AC3E}">
        <p14:creationId xmlns:p14="http://schemas.microsoft.com/office/powerpoint/2010/main" val="25115237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Subject A CT healthy liver.jpg"/>
          <p:cNvPicPr>
            <a:picLocks noChangeAspect="1"/>
          </p:cNvPicPr>
          <p:nvPr/>
        </p:nvPicPr>
        <p:blipFill rotWithShape="1">
          <a:blip r:embed="rId3">
            <a:extLst>
              <a:ext uri="{28A0092B-C50C-407E-A947-70E740481C1C}">
                <a14:useLocalDpi xmlns:a14="http://schemas.microsoft.com/office/drawing/2010/main" val="0"/>
              </a:ext>
            </a:extLst>
          </a:blip>
          <a:srcRect l="12951" t="6098" r="13516" b="2953"/>
          <a:stretch/>
        </p:blipFill>
        <p:spPr>
          <a:xfrm>
            <a:off x="1184269" y="763515"/>
            <a:ext cx="6723846" cy="5516006"/>
          </a:xfrm>
          <a:prstGeom prst="rect">
            <a:avLst/>
          </a:prstGeom>
        </p:spPr>
      </p:pic>
    </p:spTree>
    <p:extLst>
      <p:ext uri="{BB962C8B-B14F-4D97-AF65-F5344CB8AC3E}">
        <p14:creationId xmlns:p14="http://schemas.microsoft.com/office/powerpoint/2010/main" val="24886078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from the practice of Lowell L Hart, MD</a:t>
            </a:r>
            <a:endParaRPr lang="en-US" dirty="0"/>
          </a:p>
        </p:txBody>
      </p:sp>
      <p:sp>
        <p:nvSpPr>
          <p:cNvPr id="3" name="Content Placeholder 2"/>
          <p:cNvSpPr>
            <a:spLocks noGrp="1"/>
          </p:cNvSpPr>
          <p:nvPr>
            <p:ph idx="1"/>
          </p:nvPr>
        </p:nvSpPr>
        <p:spPr>
          <a:xfrm>
            <a:off x="457200" y="1601869"/>
            <a:ext cx="8229600" cy="4936082"/>
          </a:xfrm>
        </p:spPr>
        <p:txBody>
          <a:bodyPr/>
          <a:lstStyle/>
          <a:p>
            <a:r>
              <a:rPr lang="en-US" i="1" dirty="0"/>
              <a:t>A 56-year-old woman presented with an 8-cm </a:t>
            </a:r>
            <a:r>
              <a:rPr lang="en-US" i="1" dirty="0" smtClean="0"/>
              <a:t>breast mass </a:t>
            </a:r>
            <a:r>
              <a:rPr lang="en-US" i="1" dirty="0"/>
              <a:t>with overlying erythema and some </a:t>
            </a:r>
            <a:r>
              <a:rPr lang="en-US" i="1" dirty="0" smtClean="0"/>
              <a:t>ulceration</a:t>
            </a:r>
          </a:p>
          <a:p>
            <a:pPr marL="0" indent="0">
              <a:buNone/>
            </a:pPr>
            <a:r>
              <a:rPr lang="en-US" i="1" dirty="0" smtClean="0"/>
              <a:t> </a:t>
            </a:r>
          </a:p>
          <a:p>
            <a:r>
              <a:rPr lang="en-US" i="1" dirty="0" smtClean="0"/>
              <a:t>Biopsy revealed an </a:t>
            </a:r>
            <a:r>
              <a:rPr lang="en-US" i="1" dirty="0"/>
              <a:t>ER+/PR+/HER2+ (IHC and FISH) infiltrating ductal </a:t>
            </a:r>
            <a:r>
              <a:rPr lang="en-US" i="1" dirty="0" smtClean="0"/>
              <a:t>carcinoma</a:t>
            </a:r>
          </a:p>
          <a:p>
            <a:pPr marL="0" indent="0">
              <a:buNone/>
            </a:pPr>
            <a:endParaRPr lang="en-US" i="1" dirty="0"/>
          </a:p>
          <a:p>
            <a:r>
              <a:rPr lang="en-US" i="1" dirty="0" smtClean="0"/>
              <a:t>Workup </a:t>
            </a:r>
            <a:r>
              <a:rPr lang="en-US" i="1" dirty="0"/>
              <a:t>showed multiple liver </a:t>
            </a:r>
            <a:r>
              <a:rPr lang="en-US" i="1" dirty="0" smtClean="0"/>
              <a:t>metastases </a:t>
            </a:r>
          </a:p>
          <a:p>
            <a:endParaRPr lang="en-US" i="1" dirty="0"/>
          </a:p>
          <a:p>
            <a:r>
              <a:rPr lang="en-US" i="1" dirty="0" smtClean="0"/>
              <a:t>The </a:t>
            </a:r>
            <a:r>
              <a:rPr lang="en-US" i="1" dirty="0"/>
              <a:t>patient </a:t>
            </a:r>
            <a:r>
              <a:rPr lang="en-US" i="1" dirty="0" smtClean="0"/>
              <a:t>enrolled on </a:t>
            </a:r>
            <a:r>
              <a:rPr lang="en-US" i="1" dirty="0"/>
              <a:t>the MARIANNE trial (trastuzumab/taxane versus T-DM1 </a:t>
            </a:r>
            <a:r>
              <a:rPr lang="en-US" i="1" dirty="0" smtClean="0"/>
              <a:t>versus T</a:t>
            </a:r>
            <a:r>
              <a:rPr lang="en-US" i="1" dirty="0"/>
              <a:t>-DM1/</a:t>
            </a:r>
            <a:r>
              <a:rPr lang="en-US" i="1" dirty="0" err="1"/>
              <a:t>pertuzumab</a:t>
            </a:r>
            <a:r>
              <a:rPr lang="en-US" i="1" dirty="0"/>
              <a:t>)</a:t>
            </a:r>
            <a:endParaRPr lang="en-US" dirty="0"/>
          </a:p>
        </p:txBody>
      </p:sp>
    </p:spTree>
    <p:extLst>
      <p:ext uri="{BB962C8B-B14F-4D97-AF65-F5344CB8AC3E}">
        <p14:creationId xmlns:p14="http://schemas.microsoft.com/office/powerpoint/2010/main" val="56869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3452979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What is your usual </a:t>
            </a:r>
            <a:r>
              <a:rPr lang="en-US" b="1" u="sng" dirty="0" smtClean="0">
                <a:solidFill>
                  <a:srgbClr val="FFFFFF"/>
                </a:solidFill>
                <a:ea typeface="ＭＳ Ｐゴシック" charset="0"/>
                <a:cs typeface="ＭＳ Ｐゴシック" charset="0"/>
              </a:rPr>
              <a:t>first-line treatment</a:t>
            </a:r>
            <a:r>
              <a:rPr lang="en-US" b="1" dirty="0" smtClean="0">
                <a:solidFill>
                  <a:srgbClr val="FFFFFF"/>
                </a:solidFill>
                <a:ea typeface="ＭＳ Ｐゴシック" charset="0"/>
                <a:cs typeface="ＭＳ Ｐゴシック" charset="0"/>
              </a:rPr>
              <a:t> for patients with HER2-positive/ER-negative metastatic disease and no prior therapy?</a:t>
            </a:r>
          </a:p>
        </p:txBody>
      </p:sp>
      <p:graphicFrame>
        <p:nvGraphicFramePr>
          <p:cNvPr id="4" name="Chart 3"/>
          <p:cNvGraphicFramePr/>
          <p:nvPr>
            <p:extLst>
              <p:ext uri="{D42A27DB-BD31-4B8C-83A1-F6EECF244321}">
                <p14:modId xmlns:p14="http://schemas.microsoft.com/office/powerpoint/2010/main" val="3727263059"/>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0576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What is your usual </a:t>
            </a:r>
            <a:r>
              <a:rPr lang="en-US" b="1" u="sng" dirty="0" smtClean="0">
                <a:solidFill>
                  <a:srgbClr val="FFFFFF"/>
                </a:solidFill>
                <a:ea typeface="ＭＳ Ｐゴシック" charset="0"/>
                <a:cs typeface="ＭＳ Ｐゴシック" charset="0"/>
              </a:rPr>
              <a:t>second-line treatment</a:t>
            </a:r>
            <a:r>
              <a:rPr lang="en-US" b="1" dirty="0" smtClean="0">
                <a:solidFill>
                  <a:srgbClr val="FFFFFF"/>
                </a:solidFill>
                <a:ea typeface="ＭＳ Ｐゴシック" charset="0"/>
                <a:cs typeface="ＭＳ Ｐゴシック" charset="0"/>
              </a:rPr>
              <a:t> for patients with HER2-positive/ER-negative metastatic disease and no prior therapy?</a:t>
            </a:r>
          </a:p>
        </p:txBody>
      </p:sp>
      <p:graphicFrame>
        <p:nvGraphicFramePr>
          <p:cNvPr id="4" name="Chart 3"/>
          <p:cNvGraphicFramePr/>
          <p:nvPr>
            <p:extLst>
              <p:ext uri="{D42A27DB-BD31-4B8C-83A1-F6EECF244321}">
                <p14:modId xmlns:p14="http://schemas.microsoft.com/office/powerpoint/2010/main" val="452840462"/>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31592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2465665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How many patients do you have in your practice with HER2-positive </a:t>
            </a:r>
            <a:r>
              <a:rPr lang="en-US" b="1" dirty="0" err="1" smtClean="0">
                <a:solidFill>
                  <a:srgbClr val="FFFFFF"/>
                </a:solidFill>
                <a:ea typeface="ＭＳ Ｐゴシック" charset="0"/>
                <a:cs typeface="ＭＳ Ｐゴシック" charset="0"/>
              </a:rPr>
              <a:t>mBC</a:t>
            </a:r>
            <a:r>
              <a:rPr lang="en-US" b="1" dirty="0" smtClean="0">
                <a:solidFill>
                  <a:srgbClr val="FFFFFF"/>
                </a:solidFill>
                <a:ea typeface="ＭＳ Ｐゴシック" charset="0"/>
                <a:cs typeface="ＭＳ Ｐゴシック" charset="0"/>
              </a:rPr>
              <a:t> and problematic brain </a:t>
            </a:r>
            <a:r>
              <a:rPr lang="en-US" b="1" dirty="0" err="1" smtClean="0">
                <a:solidFill>
                  <a:srgbClr val="FFFFFF"/>
                </a:solidFill>
                <a:ea typeface="ＭＳ Ｐゴシック" charset="0"/>
                <a:cs typeface="ＭＳ Ｐゴシック" charset="0"/>
              </a:rPr>
              <a:t>mets</a:t>
            </a:r>
            <a:r>
              <a:rPr lang="en-US" b="1" dirty="0" smtClean="0">
                <a:solidFill>
                  <a:srgbClr val="FFFFFF"/>
                </a:solidFill>
                <a:ea typeface="ＭＳ Ｐゴシック" charset="0"/>
                <a:cs typeface="ＭＳ Ｐゴシック" charset="0"/>
              </a:rPr>
              <a:t> but disease well controlled outside the brain?</a:t>
            </a:r>
          </a:p>
        </p:txBody>
      </p:sp>
      <p:graphicFrame>
        <p:nvGraphicFramePr>
          <p:cNvPr id="4" name="Chart 3"/>
          <p:cNvGraphicFramePr/>
          <p:nvPr>
            <p:extLst>
              <p:ext uri="{D42A27DB-BD31-4B8C-83A1-F6EECF244321}">
                <p14:modId xmlns:p14="http://schemas.microsoft.com/office/powerpoint/2010/main" val="946176399"/>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48667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Have you observed dermatologic side effects with </a:t>
            </a:r>
            <a:r>
              <a:rPr lang="en-US" b="1" dirty="0" err="1" smtClean="0">
                <a:solidFill>
                  <a:srgbClr val="FFFFFF"/>
                </a:solidFill>
                <a:ea typeface="ＭＳ Ｐゴシック" charset="0"/>
                <a:cs typeface="ＭＳ Ｐゴシック" charset="0"/>
              </a:rPr>
              <a:t>pertuzumab</a:t>
            </a:r>
            <a:r>
              <a:rPr lang="en-US" b="1" dirty="0" smtClean="0">
                <a:solidFill>
                  <a:srgbClr val="FFFFFF"/>
                </a:solidFill>
                <a:ea typeface="ＭＳ Ｐゴシック" charset="0"/>
                <a:cs typeface="ＭＳ Ｐゴシック" charset="0"/>
              </a:rPr>
              <a:t>?</a:t>
            </a:r>
          </a:p>
        </p:txBody>
      </p:sp>
      <p:graphicFrame>
        <p:nvGraphicFramePr>
          <p:cNvPr id="4" name="Chart 3"/>
          <p:cNvGraphicFramePr/>
          <p:nvPr>
            <p:extLst>
              <p:ext uri="{D42A27DB-BD31-4B8C-83A1-F6EECF244321}">
                <p14:modId xmlns:p14="http://schemas.microsoft.com/office/powerpoint/2010/main" val="34148887"/>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47301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660868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In the last 2 years, have you sent any patients in your practice with </a:t>
            </a:r>
            <a:r>
              <a:rPr lang="en-US" b="1" dirty="0" err="1" smtClean="0">
                <a:solidFill>
                  <a:srgbClr val="FFFFFF"/>
                </a:solidFill>
                <a:ea typeface="ＭＳ Ｐゴシック" charset="0"/>
                <a:cs typeface="ＭＳ Ｐゴシック" charset="0"/>
              </a:rPr>
              <a:t>mBC</a:t>
            </a:r>
            <a:r>
              <a:rPr lang="en-US" b="1" dirty="0" smtClean="0">
                <a:solidFill>
                  <a:srgbClr val="FFFFFF"/>
                </a:solidFill>
                <a:ea typeface="ＭＳ Ｐゴシック" charset="0"/>
                <a:cs typeface="ＭＳ Ｐゴシック" charset="0"/>
              </a:rPr>
              <a:t> for surgical removal of the primary tumor?</a:t>
            </a:r>
          </a:p>
        </p:txBody>
      </p:sp>
      <p:graphicFrame>
        <p:nvGraphicFramePr>
          <p:cNvPr id="4" name="Chart 3"/>
          <p:cNvGraphicFramePr/>
          <p:nvPr>
            <p:extLst>
              <p:ext uri="{D42A27DB-BD31-4B8C-83A1-F6EECF244321}">
                <p14:modId xmlns:p14="http://schemas.microsoft.com/office/powerpoint/2010/main" val="4046415205"/>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8009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What first-line treatment would you generally recommend for an asymptomatic patient with low disease burden </a:t>
            </a:r>
            <a:r>
              <a:rPr lang="en-US" b="1" u="sng" dirty="0" smtClean="0">
                <a:solidFill>
                  <a:srgbClr val="FFFFFF"/>
                </a:solidFill>
                <a:ea typeface="ＭＳ Ｐゴシック" charset="0"/>
                <a:cs typeface="ＭＳ Ｐゴシック" charset="0"/>
              </a:rPr>
              <a:t>ER-positive, HER2-positive</a:t>
            </a:r>
            <a:r>
              <a:rPr lang="en-US" b="1" dirty="0" smtClean="0">
                <a:solidFill>
                  <a:srgbClr val="FFFFFF"/>
                </a:solidFill>
                <a:ea typeface="ＭＳ Ｐゴシック" charset="0"/>
                <a:cs typeface="ＭＳ Ｐゴシック" charset="0"/>
              </a:rPr>
              <a:t> </a:t>
            </a:r>
            <a:r>
              <a:rPr lang="en-US" b="1" dirty="0" err="1" smtClean="0">
                <a:solidFill>
                  <a:srgbClr val="FFFFFF"/>
                </a:solidFill>
                <a:ea typeface="ＭＳ Ｐゴシック" charset="0"/>
                <a:cs typeface="ＭＳ Ｐゴシック" charset="0"/>
              </a:rPr>
              <a:t>mBC</a:t>
            </a:r>
            <a:r>
              <a:rPr lang="en-US" b="1" dirty="0" smtClean="0">
                <a:solidFill>
                  <a:srgbClr val="FFFFFF"/>
                </a:solidFill>
                <a:ea typeface="ＭＳ Ｐゴシック" charset="0"/>
                <a:cs typeface="ＭＳ Ｐゴシック" charset="0"/>
              </a:rPr>
              <a:t> with no prior therapy?</a:t>
            </a:r>
          </a:p>
        </p:txBody>
      </p:sp>
      <p:graphicFrame>
        <p:nvGraphicFramePr>
          <p:cNvPr id="4" name="Chart 3"/>
          <p:cNvGraphicFramePr/>
          <p:nvPr>
            <p:extLst>
              <p:ext uri="{D42A27DB-BD31-4B8C-83A1-F6EECF244321}">
                <p14:modId xmlns:p14="http://schemas.microsoft.com/office/powerpoint/2010/main" val="3336213580"/>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48000" y="4292600"/>
            <a:ext cx="609600" cy="369332"/>
          </a:xfrm>
          <a:prstGeom prst="rect">
            <a:avLst/>
          </a:prstGeom>
          <a:noFill/>
        </p:spPr>
        <p:txBody>
          <a:bodyPr wrap="square" rtlCol="0">
            <a:spAutoFit/>
          </a:bodyPr>
          <a:lstStyle/>
          <a:p>
            <a:r>
              <a:rPr lang="en-US" dirty="0" smtClean="0">
                <a:sym typeface="Wingdings"/>
              </a:rPr>
              <a:t></a:t>
            </a:r>
            <a:endParaRPr lang="en-US" dirty="0"/>
          </a:p>
        </p:txBody>
      </p:sp>
      <p:sp>
        <p:nvSpPr>
          <p:cNvPr id="5" name="TextBox 4"/>
          <p:cNvSpPr txBox="1"/>
          <p:nvPr/>
        </p:nvSpPr>
        <p:spPr>
          <a:xfrm>
            <a:off x="3035300" y="4688364"/>
            <a:ext cx="609600" cy="369332"/>
          </a:xfrm>
          <a:prstGeom prst="rect">
            <a:avLst/>
          </a:prstGeom>
          <a:noFill/>
        </p:spPr>
        <p:txBody>
          <a:bodyPr wrap="square" rtlCol="0">
            <a:spAutoFit/>
          </a:bodyPr>
          <a:lstStyle/>
          <a:p>
            <a:r>
              <a:rPr lang="en-US" dirty="0" smtClean="0">
                <a:sym typeface="Wingdings"/>
              </a:rPr>
              <a:t></a:t>
            </a:r>
            <a:endParaRPr lang="en-US" dirty="0"/>
          </a:p>
        </p:txBody>
      </p:sp>
    </p:spTree>
    <p:extLst>
      <p:ext uri="{BB962C8B-B14F-4D97-AF65-F5344CB8AC3E}">
        <p14:creationId xmlns:p14="http://schemas.microsoft.com/office/powerpoint/2010/main" val="378091554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Does </a:t>
            </a:r>
            <a:r>
              <a:rPr lang="en-US" b="1" dirty="0" err="1" smtClean="0">
                <a:solidFill>
                  <a:srgbClr val="FFFFFF"/>
                </a:solidFill>
                <a:ea typeface="ＭＳ Ｐゴシック" charset="0"/>
                <a:cs typeface="ＭＳ Ｐゴシック" charset="0"/>
              </a:rPr>
              <a:t>everolimus</a:t>
            </a:r>
            <a:r>
              <a:rPr lang="en-US" b="1" dirty="0" smtClean="0">
                <a:solidFill>
                  <a:srgbClr val="FFFFFF"/>
                </a:solidFill>
                <a:ea typeface="ＭＳ Ｐゴシック" charset="0"/>
                <a:cs typeface="ＭＳ Ｐゴシック" charset="0"/>
              </a:rPr>
              <a:t> add treatment benefit when added to chemo/anti-HER2 treatment in HER2-positive </a:t>
            </a:r>
            <a:r>
              <a:rPr lang="en-US" b="1" dirty="0" err="1" smtClean="0">
                <a:solidFill>
                  <a:srgbClr val="FFFFFF"/>
                </a:solidFill>
                <a:ea typeface="ＭＳ Ｐゴシック" charset="0"/>
                <a:cs typeface="ＭＳ Ｐゴシック" charset="0"/>
              </a:rPr>
              <a:t>mBC</a:t>
            </a:r>
            <a:r>
              <a:rPr lang="en-US" b="1" dirty="0" smtClean="0">
                <a:solidFill>
                  <a:srgbClr val="FFFFFF"/>
                </a:solidFill>
                <a:ea typeface="ＭＳ Ｐゴシック" charset="0"/>
                <a:cs typeface="ＭＳ Ｐゴシック" charset="0"/>
              </a:rPr>
              <a:t>?</a:t>
            </a:r>
          </a:p>
        </p:txBody>
      </p:sp>
      <p:graphicFrame>
        <p:nvGraphicFramePr>
          <p:cNvPr id="4" name="Chart 3"/>
          <p:cNvGraphicFramePr/>
          <p:nvPr>
            <p:extLst>
              <p:ext uri="{D42A27DB-BD31-4B8C-83A1-F6EECF244321}">
                <p14:modId xmlns:p14="http://schemas.microsoft.com/office/powerpoint/2010/main" val="2793551395"/>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65037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Are there situations in which you would use </a:t>
            </a:r>
            <a:r>
              <a:rPr lang="en-US" b="1" dirty="0" err="1" smtClean="0">
                <a:solidFill>
                  <a:srgbClr val="FFFFFF"/>
                </a:solidFill>
                <a:ea typeface="ＭＳ Ｐゴシック" charset="0"/>
                <a:cs typeface="ＭＳ Ｐゴシック" charset="0"/>
              </a:rPr>
              <a:t>everolimus</a:t>
            </a:r>
            <a:r>
              <a:rPr lang="en-US" b="1" dirty="0" smtClean="0">
                <a:solidFill>
                  <a:srgbClr val="FFFFFF"/>
                </a:solidFill>
                <a:ea typeface="ＭＳ Ｐゴシック" charset="0"/>
                <a:cs typeface="ＭＳ Ｐゴシック" charset="0"/>
              </a:rPr>
              <a:t> for the treatment of metastatic HER2-positive breast cancer?</a:t>
            </a:r>
          </a:p>
        </p:txBody>
      </p:sp>
      <p:graphicFrame>
        <p:nvGraphicFramePr>
          <p:cNvPr id="4" name="Chart 3"/>
          <p:cNvGraphicFramePr/>
          <p:nvPr>
            <p:extLst>
              <p:ext uri="{D42A27DB-BD31-4B8C-83A1-F6EECF244321}">
                <p14:modId xmlns:p14="http://schemas.microsoft.com/office/powerpoint/2010/main" val="2889939354"/>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42973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3869593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83704" y="5912309"/>
            <a:ext cx="4720563" cy="599770"/>
          </a:xfrm>
          <a:prstGeom prst="rect">
            <a:avLst/>
          </a:prstGeom>
          <a:noFill/>
        </p:spPr>
        <p:txBody>
          <a:bodyPr wrap="none" rtlCol="0">
            <a:spAutoFit/>
          </a:bodyPr>
          <a:lstStyle/>
          <a:p>
            <a:r>
              <a:rPr lang="en-US" sz="1600" b="1" dirty="0">
                <a:solidFill>
                  <a:schemeClr val="bg1"/>
                </a:solidFill>
              </a:rPr>
              <a:t>T = </a:t>
            </a:r>
            <a:r>
              <a:rPr lang="en-US" sz="1600" b="1" dirty="0" err="1">
                <a:solidFill>
                  <a:schemeClr val="bg1"/>
                </a:solidFill>
              </a:rPr>
              <a:t>trastuzumab</a:t>
            </a:r>
            <a:r>
              <a:rPr lang="en-US" sz="1600" b="1" dirty="0">
                <a:solidFill>
                  <a:schemeClr val="bg1"/>
                </a:solidFill>
              </a:rPr>
              <a:t>, P = </a:t>
            </a:r>
            <a:r>
              <a:rPr lang="en-US" sz="1600" b="1" dirty="0" err="1">
                <a:solidFill>
                  <a:schemeClr val="bg1"/>
                </a:solidFill>
              </a:rPr>
              <a:t>pertuzumab</a:t>
            </a:r>
            <a:r>
              <a:rPr lang="en-US" sz="1600" b="1" dirty="0">
                <a:solidFill>
                  <a:schemeClr val="bg1"/>
                </a:solidFill>
              </a:rPr>
              <a:t>, L = </a:t>
            </a:r>
            <a:r>
              <a:rPr lang="en-US" sz="1600" b="1" dirty="0" err="1">
                <a:solidFill>
                  <a:schemeClr val="bg1"/>
                </a:solidFill>
              </a:rPr>
              <a:t>lapatinib</a:t>
            </a:r>
            <a:endParaRPr lang="en-US" sz="1600" b="1" dirty="0">
              <a:solidFill>
                <a:schemeClr val="bg1"/>
              </a:solidFill>
            </a:endParaRPr>
          </a:p>
        </p:txBody>
      </p:sp>
      <p:sp>
        <p:nvSpPr>
          <p:cNvPr id="8" name="TextBox 7"/>
          <p:cNvSpPr txBox="1"/>
          <p:nvPr/>
        </p:nvSpPr>
        <p:spPr>
          <a:xfrm>
            <a:off x="183704" y="6400800"/>
            <a:ext cx="8122096" cy="338554"/>
          </a:xfrm>
          <a:prstGeom prst="rect">
            <a:avLst/>
          </a:prstGeom>
          <a:noFill/>
        </p:spPr>
        <p:txBody>
          <a:bodyPr wrap="square" rtlCol="0">
            <a:spAutoFit/>
          </a:bodyPr>
          <a:lstStyle/>
          <a:p>
            <a:r>
              <a:rPr lang="en-US" sz="1600" dirty="0">
                <a:solidFill>
                  <a:schemeClr val="bg1"/>
                </a:solidFill>
                <a:cs typeface="Arial"/>
              </a:rPr>
              <a:t>Research To Practice Survey of Clinical Investigators — Second Opinion Breast 2013.</a:t>
            </a:r>
            <a:endParaRPr lang="en-US" sz="1600" b="0" dirty="0">
              <a:solidFill>
                <a:schemeClr val="bg1"/>
              </a:solidFill>
              <a:cs typeface="Arial"/>
            </a:endParaRPr>
          </a:p>
        </p:txBody>
      </p:sp>
      <p:sp>
        <p:nvSpPr>
          <p:cNvPr id="3" name="Title 2"/>
          <p:cNvSpPr>
            <a:spLocks noGrp="1"/>
          </p:cNvSpPr>
          <p:nvPr>
            <p:ph type="title"/>
          </p:nvPr>
        </p:nvSpPr>
        <p:spPr>
          <a:xfrm>
            <a:off x="457200" y="46028"/>
            <a:ext cx="8229600" cy="1870549"/>
          </a:xfrm>
        </p:spPr>
        <p:txBody>
          <a:bodyPr>
            <a:normAutofit/>
          </a:bodyPr>
          <a:lstStyle/>
          <a:p>
            <a:r>
              <a:rPr lang="en-US" dirty="0"/>
              <a:t>What is your usual </a:t>
            </a:r>
            <a:r>
              <a:rPr lang="en-US" i="1" u="sng" dirty="0"/>
              <a:t>first-line treatment</a:t>
            </a:r>
            <a:r>
              <a:rPr lang="en-US" dirty="0"/>
              <a:t> for a </a:t>
            </a:r>
            <a:br>
              <a:rPr lang="en-US" dirty="0"/>
            </a:br>
            <a:r>
              <a:rPr lang="en-US" dirty="0"/>
              <a:t>60-year-old asymptomatic patient with a HER2-positive/ER-negative primary breast tumor and metastatic disease? </a:t>
            </a:r>
          </a:p>
        </p:txBody>
      </p:sp>
      <p:pic>
        <p:nvPicPr>
          <p:cNvPr id="5" name="Picture 4" descr="p1.png"/>
          <p:cNvPicPr>
            <a:picLocks noChangeAspect="1"/>
          </p:cNvPicPr>
          <p:nvPr/>
        </p:nvPicPr>
        <p:blipFill>
          <a:blip r:embed="rId4"/>
          <a:stretch>
            <a:fillRect/>
          </a:stretch>
        </p:blipFill>
        <p:spPr>
          <a:xfrm>
            <a:off x="228320" y="1985350"/>
            <a:ext cx="8672274" cy="3844344"/>
          </a:xfrm>
          <a:prstGeom prst="rect">
            <a:avLst/>
          </a:prstGeom>
        </p:spPr>
      </p:pic>
    </p:spTree>
    <p:extLst>
      <p:ext uri="{BB962C8B-B14F-4D97-AF65-F5344CB8AC3E}">
        <p14:creationId xmlns:p14="http://schemas.microsoft.com/office/powerpoint/2010/main" val="3086275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txBox="1">
            <a:spLocks/>
          </p:cNvSpPr>
          <p:nvPr/>
        </p:nvSpPr>
        <p:spPr>
          <a:xfrm>
            <a:off x="457200" y="46028"/>
            <a:ext cx="8229600" cy="21144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endParaRPr lang="en-US" dirty="0"/>
          </a:p>
        </p:txBody>
      </p:sp>
      <p:sp>
        <p:nvSpPr>
          <p:cNvPr id="10" name="TextBox 9"/>
          <p:cNvSpPr txBox="1"/>
          <p:nvPr/>
        </p:nvSpPr>
        <p:spPr>
          <a:xfrm>
            <a:off x="183704" y="6052009"/>
            <a:ext cx="3076784" cy="338554"/>
          </a:xfrm>
          <a:prstGeom prst="rect">
            <a:avLst/>
          </a:prstGeom>
          <a:noFill/>
        </p:spPr>
        <p:txBody>
          <a:bodyPr wrap="none" rtlCol="0">
            <a:spAutoFit/>
          </a:bodyPr>
          <a:lstStyle/>
          <a:p>
            <a:r>
              <a:rPr lang="en-US" sz="1600" b="1" dirty="0">
                <a:solidFill>
                  <a:schemeClr val="bg1"/>
                </a:solidFill>
              </a:rPr>
              <a:t>T = </a:t>
            </a:r>
            <a:r>
              <a:rPr lang="en-US" sz="1600" b="1" dirty="0" err="1">
                <a:solidFill>
                  <a:schemeClr val="bg1"/>
                </a:solidFill>
              </a:rPr>
              <a:t>trastuzumab</a:t>
            </a:r>
            <a:r>
              <a:rPr lang="en-US" sz="1600" b="1" dirty="0">
                <a:solidFill>
                  <a:schemeClr val="bg1"/>
                </a:solidFill>
              </a:rPr>
              <a:t>, </a:t>
            </a:r>
            <a:r>
              <a:rPr lang="en-US" sz="1600" b="1" dirty="0" smtClean="0">
                <a:solidFill>
                  <a:schemeClr val="bg1"/>
                </a:solidFill>
              </a:rPr>
              <a:t>L </a:t>
            </a:r>
            <a:r>
              <a:rPr lang="en-US" sz="1600" b="1" dirty="0">
                <a:solidFill>
                  <a:schemeClr val="bg1"/>
                </a:solidFill>
              </a:rPr>
              <a:t>= </a:t>
            </a:r>
            <a:r>
              <a:rPr lang="en-US" sz="1600" b="1" dirty="0" err="1">
                <a:solidFill>
                  <a:schemeClr val="bg1"/>
                </a:solidFill>
              </a:rPr>
              <a:t>lapatinib</a:t>
            </a:r>
            <a:endParaRPr lang="en-US" sz="1600" b="1" dirty="0">
              <a:solidFill>
                <a:schemeClr val="bg1"/>
              </a:solidFill>
            </a:endParaRPr>
          </a:p>
        </p:txBody>
      </p:sp>
      <p:sp>
        <p:nvSpPr>
          <p:cNvPr id="11" name="TextBox 10"/>
          <p:cNvSpPr txBox="1"/>
          <p:nvPr/>
        </p:nvSpPr>
        <p:spPr>
          <a:xfrm>
            <a:off x="183704" y="6400800"/>
            <a:ext cx="8122096" cy="338554"/>
          </a:xfrm>
          <a:prstGeom prst="rect">
            <a:avLst/>
          </a:prstGeom>
          <a:noFill/>
        </p:spPr>
        <p:txBody>
          <a:bodyPr wrap="square" rtlCol="0">
            <a:spAutoFit/>
          </a:bodyPr>
          <a:lstStyle/>
          <a:p>
            <a:r>
              <a:rPr lang="en-US" sz="1600" dirty="0">
                <a:solidFill>
                  <a:schemeClr val="bg1"/>
                </a:solidFill>
                <a:cs typeface="Arial"/>
              </a:rPr>
              <a:t>Research To Practice Survey of Clinical Investigators — Second Opinion Breast 2013.</a:t>
            </a:r>
            <a:endParaRPr lang="en-US" sz="1600" b="0" dirty="0">
              <a:solidFill>
                <a:schemeClr val="bg1"/>
              </a:solidFill>
              <a:cs typeface="Arial"/>
            </a:endParaRPr>
          </a:p>
        </p:txBody>
      </p:sp>
      <p:sp>
        <p:nvSpPr>
          <p:cNvPr id="3" name="Title 2"/>
          <p:cNvSpPr>
            <a:spLocks noGrp="1"/>
          </p:cNvSpPr>
          <p:nvPr>
            <p:ph type="title"/>
          </p:nvPr>
        </p:nvSpPr>
        <p:spPr>
          <a:xfrm>
            <a:off x="457200" y="46029"/>
            <a:ext cx="8229600" cy="2114486"/>
          </a:xfrm>
        </p:spPr>
        <p:txBody>
          <a:bodyPr>
            <a:noAutofit/>
          </a:bodyPr>
          <a:lstStyle/>
          <a:p>
            <a:pPr>
              <a:lnSpc>
                <a:spcPct val="90000"/>
              </a:lnSpc>
            </a:pPr>
            <a:r>
              <a:rPr lang="en-US" dirty="0"/>
              <a:t>What is your usual </a:t>
            </a:r>
            <a:r>
              <a:rPr lang="en-US" i="1" u="sng" dirty="0"/>
              <a:t>second-line treatment</a:t>
            </a:r>
            <a:r>
              <a:rPr lang="en-US" dirty="0"/>
              <a:t> (assuming initial response to </a:t>
            </a:r>
            <a:r>
              <a:rPr lang="en-US" dirty="0" smtClean="0"/>
              <a:t>first </a:t>
            </a:r>
            <a:r>
              <a:rPr lang="en-US" dirty="0"/>
              <a:t>line) for a </a:t>
            </a:r>
            <a:r>
              <a:rPr lang="en-US" dirty="0" smtClean="0"/>
              <a:t/>
            </a:r>
            <a:br>
              <a:rPr lang="en-US" dirty="0" smtClean="0"/>
            </a:br>
            <a:r>
              <a:rPr lang="en-US" dirty="0" smtClean="0"/>
              <a:t>60</a:t>
            </a:r>
            <a:r>
              <a:rPr lang="en-US" dirty="0"/>
              <a:t>-year-old asymptomatic patient with a </a:t>
            </a:r>
            <a:r>
              <a:rPr lang="en-US" dirty="0" smtClean="0"/>
              <a:t/>
            </a:r>
            <a:br>
              <a:rPr lang="en-US" dirty="0" smtClean="0"/>
            </a:br>
            <a:r>
              <a:rPr lang="en-US" dirty="0" smtClean="0"/>
              <a:t>HER2</a:t>
            </a:r>
            <a:r>
              <a:rPr lang="en-US" dirty="0"/>
              <a:t>-positive/ER-negative primary breast tumor and metastatic disease? </a:t>
            </a:r>
          </a:p>
        </p:txBody>
      </p:sp>
      <p:pic>
        <p:nvPicPr>
          <p:cNvPr id="6" name="Picture 5" descr="p2.png"/>
          <p:cNvPicPr>
            <a:picLocks noChangeAspect="1"/>
          </p:cNvPicPr>
          <p:nvPr/>
        </p:nvPicPr>
        <p:blipFill>
          <a:blip r:embed="rId4"/>
          <a:stretch>
            <a:fillRect/>
          </a:stretch>
        </p:blipFill>
        <p:spPr>
          <a:xfrm>
            <a:off x="237115" y="2160515"/>
            <a:ext cx="8669770" cy="3843234"/>
          </a:xfrm>
          <a:prstGeom prst="rect">
            <a:avLst/>
          </a:prstGeom>
        </p:spPr>
      </p:pic>
    </p:spTree>
    <p:extLst>
      <p:ext uri="{BB962C8B-B14F-4D97-AF65-F5344CB8AC3E}">
        <p14:creationId xmlns:p14="http://schemas.microsoft.com/office/powerpoint/2010/main" val="857315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97090629"/>
              </p:ext>
            </p:extLst>
          </p:nvPr>
        </p:nvGraphicFramePr>
        <p:xfrm>
          <a:off x="685800" y="1295400"/>
          <a:ext cx="7772400" cy="3032075"/>
        </p:xfrm>
        <a:graphic>
          <a:graphicData uri="http://schemas.openxmlformats.org/drawingml/2006/table">
            <a:tbl>
              <a:tblPr/>
              <a:tblGrid>
                <a:gridCol w="7772400"/>
              </a:tblGrid>
              <a:tr h="79699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1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lang="en-US" sz="2400" b="0" i="1" dirty="0" smtClean="0">
                          <a:solidFill>
                            <a:schemeClr val="bg1"/>
                          </a:solidFill>
                          <a:latin typeface="Arial" charset="0"/>
                          <a:ea typeface="ヒラギノ角ゴ Pro W3" charset="0"/>
                          <a:cs typeface="ヒラギノ角ゴ Pro W3" charset="0"/>
                        </a:rPr>
                        <a:t>HER2-Positive Metastatic Disease </a:t>
                      </a:r>
                    </a:p>
                  </a:txBody>
                  <a:tcPr marT="45715" marB="45715" anchor="ctr" horzOverflow="overflow">
                    <a:lnL>
                      <a:noFill/>
                    </a:lnL>
                    <a:lnR>
                      <a:noFill/>
                    </a:lnR>
                    <a:lnT>
                      <a:noFill/>
                    </a:lnT>
                    <a:lnB>
                      <a:noFill/>
                    </a:lnB>
                    <a:lnTlToBr>
                      <a:noFill/>
                    </a:lnTlToBr>
                    <a:lnBlToTr>
                      <a:noFill/>
                    </a:lnBlToTr>
                    <a:noFill/>
                  </a:tcPr>
                </a:tc>
              </a:tr>
              <a:tr h="727114">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2 – </a:t>
                      </a:r>
                      <a:r>
                        <a:rPr lang="en-US" sz="2400" b="0" i="1" dirty="0" smtClean="0">
                          <a:solidFill>
                            <a:srgbClr val="FFFFFF"/>
                          </a:solidFill>
                          <a:latin typeface="Arial" charset="0"/>
                          <a:ea typeface="ヒラギノ角ゴ Pro W3" charset="0"/>
                          <a:cs typeface="ヒラギノ角ゴ Pro W3" charset="0"/>
                        </a:rPr>
                        <a:t>Triple-Negative Metastatic Disease</a:t>
                      </a:r>
                      <a:endParaRPr lang="en-US" sz="2400" b="0" i="1" baseline="0" dirty="0" smtClean="0">
                        <a:solidFill>
                          <a:srgbClr val="FFFFFF"/>
                        </a:solidFill>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800675">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3 – </a:t>
                      </a:r>
                      <a:r>
                        <a:rPr lang="en-US" sz="2400" b="0" i="1" baseline="0" dirty="0" smtClean="0">
                          <a:solidFill>
                            <a:srgbClr val="FFFFFF"/>
                          </a:solidFill>
                          <a:latin typeface="Arial" charset="0"/>
                          <a:ea typeface="ヒラギノ角ゴ Pro W3" charset="0"/>
                          <a:cs typeface="ヒラギノ角ゴ Pro W3" charset="0"/>
                        </a:rPr>
                        <a:t>ER-Positive Metastatic Disease</a:t>
                      </a:r>
                      <a:endParaRPr kumimoji="0" lang="en-US" sz="2400" b="0" i="1"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707287">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4 – </a:t>
                      </a:r>
                      <a:r>
                        <a:rPr lang="en-US" sz="2400" b="0" i="1" baseline="0" dirty="0" smtClean="0">
                          <a:solidFill>
                            <a:srgbClr val="FFFFFF"/>
                          </a:solidFill>
                          <a:latin typeface="Arial" charset="0"/>
                          <a:ea typeface="ヒラギノ角ゴ Pro W3" charset="0"/>
                          <a:cs typeface="ヒラギノ角ゴ Pro W3" charset="0"/>
                        </a:rPr>
                        <a:t>Stage IV NED After Surgical Resection</a:t>
                      </a:r>
                      <a:endParaRPr kumimoji="0" lang="en-US" sz="2400" b="0" i="1" u="none" strike="noStrike" cap="none" normalizeH="0" baseline="0" dirty="0">
                        <a:ln>
                          <a:noFill/>
                        </a:ln>
                        <a:solidFill>
                          <a:srgbClr val="FFFFFF"/>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22255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431800" y="2293937"/>
            <a:ext cx="2819400" cy="2146300"/>
          </a:xfrm>
          <a:prstGeom prst="rect">
            <a:avLst/>
          </a:prstGeom>
          <a:solidFill>
            <a:srgbClr val="112B4F"/>
          </a:solidFill>
          <a:ln w="12700">
            <a:solidFill>
              <a:schemeClr val="bg1"/>
            </a:solidFill>
            <a:miter lim="800000"/>
            <a:headEnd/>
            <a:tailEnd/>
          </a:ln>
          <a:effectLst/>
        </p:spPr>
        <p:txBody>
          <a:bodyPr wrap="none" anchor="ctr"/>
          <a:lstStyle/>
          <a:p>
            <a:pPr>
              <a:defRPr/>
            </a:pPr>
            <a:endParaRPr lang="en-US" dirty="0">
              <a:ea typeface="MS PGothic" charset="0"/>
            </a:endParaRPr>
          </a:p>
        </p:txBody>
      </p:sp>
      <p:sp>
        <p:nvSpPr>
          <p:cNvPr id="14342" name="Rectangle 7"/>
          <p:cNvSpPr>
            <a:spLocks noChangeArrowheads="1"/>
          </p:cNvSpPr>
          <p:nvPr/>
        </p:nvSpPr>
        <p:spPr bwMode="auto">
          <a:xfrm>
            <a:off x="407717" y="2570827"/>
            <a:ext cx="2970483" cy="19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noAutofit/>
          </a:bodyPr>
          <a:lstStyle/>
          <a:p>
            <a:pPr marL="228600" indent="-228600">
              <a:spcBef>
                <a:spcPts val="1200"/>
              </a:spcBef>
              <a:buFont typeface="Arial"/>
              <a:buChar char="•"/>
              <a:defRPr/>
            </a:pPr>
            <a:endParaRPr lang="en-US" sz="2000" dirty="0">
              <a:solidFill>
                <a:schemeClr val="bg1"/>
              </a:solidFill>
              <a:latin typeface="Arial" charset="0"/>
              <a:ea typeface="MS PGothic" charset="0"/>
            </a:endParaRPr>
          </a:p>
        </p:txBody>
      </p:sp>
      <p:sp>
        <p:nvSpPr>
          <p:cNvPr id="14344" name="Rectangle 9"/>
          <p:cNvSpPr>
            <a:spLocks noChangeArrowheads="1"/>
          </p:cNvSpPr>
          <p:nvPr/>
        </p:nvSpPr>
        <p:spPr bwMode="auto">
          <a:xfrm>
            <a:off x="5029200" y="2166708"/>
            <a:ext cx="3403038" cy="1060677"/>
          </a:xfrm>
          <a:prstGeom prst="rect">
            <a:avLst/>
          </a:prstGeom>
          <a:solidFill>
            <a:srgbClr val="F8951E"/>
          </a:solidFill>
          <a:ln w="12700">
            <a:solidFill>
              <a:schemeClr val="bg1"/>
            </a:solidFill>
            <a:miter lim="800000"/>
            <a:headEnd/>
            <a:tailEnd/>
          </a:ln>
          <a:effectLst/>
        </p:spPr>
        <p:txBody>
          <a:bodyPr wrap="none" anchor="ctr"/>
          <a:lstStyle/>
          <a:p>
            <a:pPr algn="ctr">
              <a:defRPr/>
            </a:pPr>
            <a:r>
              <a:rPr lang="en-US" sz="2000" b="1" dirty="0" smtClean="0">
                <a:solidFill>
                  <a:srgbClr val="000090"/>
                </a:solidFill>
                <a:latin typeface="Arial" charset="0"/>
                <a:ea typeface="MS PGothic" charset="0"/>
              </a:rPr>
              <a:t>Pertuzumab + </a:t>
            </a:r>
          </a:p>
          <a:p>
            <a:pPr algn="ctr">
              <a:defRPr/>
            </a:pPr>
            <a:r>
              <a:rPr lang="en-US" sz="2000" b="1" dirty="0" smtClean="0">
                <a:solidFill>
                  <a:srgbClr val="000090"/>
                </a:solidFill>
                <a:latin typeface="Arial" charset="0"/>
                <a:ea typeface="MS PGothic" charset="0"/>
              </a:rPr>
              <a:t>Trastuzumab + AI</a:t>
            </a:r>
            <a:endParaRPr lang="en-US" sz="2000" b="1" dirty="0">
              <a:solidFill>
                <a:srgbClr val="000090"/>
              </a:solidFill>
              <a:latin typeface="Abadi MT Condensed Extra Bold" charset="0"/>
              <a:ea typeface="MS PGothic" charset="0"/>
            </a:endParaRPr>
          </a:p>
        </p:txBody>
      </p:sp>
      <p:sp>
        <p:nvSpPr>
          <p:cNvPr id="14345" name="Line 10"/>
          <p:cNvSpPr>
            <a:spLocks noChangeShapeType="1"/>
          </p:cNvSpPr>
          <p:nvPr/>
        </p:nvSpPr>
        <p:spPr bwMode="auto">
          <a:xfrm>
            <a:off x="3886200" y="3367087"/>
            <a:ext cx="6858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MS PGothic" charset="0"/>
            </a:endParaRPr>
          </a:p>
        </p:txBody>
      </p:sp>
      <p:sp>
        <p:nvSpPr>
          <p:cNvPr id="14346" name="Line 11"/>
          <p:cNvSpPr>
            <a:spLocks noChangeShapeType="1"/>
          </p:cNvSpPr>
          <p:nvPr/>
        </p:nvSpPr>
        <p:spPr bwMode="auto">
          <a:xfrm flipV="1">
            <a:off x="4572000" y="2725509"/>
            <a:ext cx="0" cy="641577"/>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MS PGothic" charset="0"/>
            </a:endParaRPr>
          </a:p>
        </p:txBody>
      </p:sp>
      <p:sp>
        <p:nvSpPr>
          <p:cNvPr id="14347" name="Line 12"/>
          <p:cNvSpPr>
            <a:spLocks noChangeShapeType="1"/>
          </p:cNvSpPr>
          <p:nvPr/>
        </p:nvSpPr>
        <p:spPr bwMode="auto">
          <a:xfrm flipV="1">
            <a:off x="4572000" y="3367087"/>
            <a:ext cx="0" cy="59962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MS PGothic" charset="0"/>
            </a:endParaRPr>
          </a:p>
        </p:txBody>
      </p:sp>
      <p:sp>
        <p:nvSpPr>
          <p:cNvPr id="14348" name="Line 13"/>
          <p:cNvSpPr>
            <a:spLocks noChangeShapeType="1"/>
          </p:cNvSpPr>
          <p:nvPr/>
        </p:nvSpPr>
        <p:spPr bwMode="auto">
          <a:xfrm>
            <a:off x="4572000" y="2725509"/>
            <a:ext cx="381000"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MS PGothic" charset="0"/>
            </a:endParaRPr>
          </a:p>
        </p:txBody>
      </p:sp>
      <p:sp>
        <p:nvSpPr>
          <p:cNvPr id="14349" name="Line 14"/>
          <p:cNvSpPr>
            <a:spLocks noChangeShapeType="1"/>
          </p:cNvSpPr>
          <p:nvPr/>
        </p:nvSpPr>
        <p:spPr bwMode="auto">
          <a:xfrm>
            <a:off x="4572000" y="3966715"/>
            <a:ext cx="381000"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ea typeface="MS PGothic" charset="0"/>
            </a:endParaRPr>
          </a:p>
        </p:txBody>
      </p:sp>
      <p:grpSp>
        <p:nvGrpSpPr>
          <p:cNvPr id="20493" name="Group 29"/>
          <p:cNvGrpSpPr>
            <a:grpSpLocks/>
          </p:cNvGrpSpPr>
          <p:nvPr/>
        </p:nvGrpSpPr>
        <p:grpSpPr bwMode="auto">
          <a:xfrm>
            <a:off x="5029199" y="3464273"/>
            <a:ext cx="3502027" cy="1016001"/>
            <a:chOff x="3072" y="2355"/>
            <a:chExt cx="2618" cy="640"/>
          </a:xfrm>
          <a:effectLst/>
        </p:grpSpPr>
        <p:sp>
          <p:nvSpPr>
            <p:cNvPr id="14361" name="Rectangle 16"/>
            <p:cNvSpPr>
              <a:spLocks noChangeArrowheads="1"/>
            </p:cNvSpPr>
            <p:nvPr/>
          </p:nvSpPr>
          <p:spPr bwMode="auto">
            <a:xfrm>
              <a:off x="3072" y="2355"/>
              <a:ext cx="2544" cy="640"/>
            </a:xfrm>
            <a:prstGeom prst="rect">
              <a:avLst/>
            </a:prstGeom>
            <a:solidFill>
              <a:srgbClr val="99CC00"/>
            </a:solidFill>
            <a:ln w="12700">
              <a:solidFill>
                <a:schemeClr val="bg1"/>
              </a:solidFill>
              <a:miter lim="800000"/>
              <a:headEnd/>
              <a:tailEnd/>
            </a:ln>
            <a:effectLst/>
          </p:spPr>
          <p:txBody>
            <a:bodyPr wrap="none" anchor="ctr"/>
            <a:lstStyle/>
            <a:p>
              <a:pPr>
                <a:defRPr/>
              </a:pPr>
              <a:endParaRPr lang="en-US" b="1" dirty="0">
                <a:solidFill>
                  <a:srgbClr val="000090"/>
                </a:solidFill>
                <a:ea typeface="MS PGothic" charset="0"/>
              </a:endParaRPr>
            </a:p>
          </p:txBody>
        </p:sp>
        <p:sp>
          <p:nvSpPr>
            <p:cNvPr id="14362" name="Rectangle 17"/>
            <p:cNvSpPr>
              <a:spLocks noChangeArrowheads="1"/>
            </p:cNvSpPr>
            <p:nvPr/>
          </p:nvSpPr>
          <p:spPr bwMode="auto">
            <a:xfrm>
              <a:off x="3072" y="2355"/>
              <a:ext cx="2618" cy="446"/>
            </a:xfrm>
            <a:prstGeom prst="rect">
              <a:avLst/>
            </a:prstGeom>
            <a:noFill/>
            <a:ln>
              <a:noFill/>
            </a:ln>
            <a:effectLst/>
            <a:extLst>
              <a:ext uri="{909E8E84-426E-40dd-AFC4-6F175D3DCCD1}">
                <a14:hiddenFill xmlns:a14="http://schemas.microsoft.com/office/drawing/2010/main">
                  <a:solidFill>
                    <a:srgbClr val="B7D93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endParaRPr lang="en-US" sz="2000" b="1" dirty="0" smtClean="0">
                <a:solidFill>
                  <a:srgbClr val="000090"/>
                </a:solidFill>
                <a:latin typeface="Arial" charset="0"/>
                <a:ea typeface="MS PGothic" charset="0"/>
              </a:endParaRPr>
            </a:p>
            <a:p>
              <a:pPr algn="ctr">
                <a:defRPr/>
              </a:pPr>
              <a:r>
                <a:rPr lang="en-US" sz="2000" b="1" dirty="0" smtClean="0">
                  <a:solidFill>
                    <a:srgbClr val="000090"/>
                  </a:solidFill>
                  <a:latin typeface="Arial" charset="0"/>
                  <a:ea typeface="MS PGothic" charset="0"/>
                </a:rPr>
                <a:t>Trastuzumab + AI</a:t>
              </a:r>
              <a:endParaRPr lang="en-US" sz="2000" b="1" dirty="0">
                <a:solidFill>
                  <a:srgbClr val="000090"/>
                </a:solidFill>
                <a:latin typeface="Arial" charset="0"/>
                <a:ea typeface="MS PGothic" charset="0"/>
              </a:endParaRPr>
            </a:p>
          </p:txBody>
        </p:sp>
      </p:grpSp>
      <p:grpSp>
        <p:nvGrpSpPr>
          <p:cNvPr id="20500" name="Group 24"/>
          <p:cNvGrpSpPr>
            <a:grpSpLocks/>
          </p:cNvGrpSpPr>
          <p:nvPr/>
        </p:nvGrpSpPr>
        <p:grpSpPr bwMode="auto">
          <a:xfrm>
            <a:off x="3200400" y="2909887"/>
            <a:ext cx="914400" cy="914400"/>
            <a:chOff x="1872" y="1584"/>
            <a:chExt cx="576" cy="576"/>
          </a:xfrm>
        </p:grpSpPr>
        <p:sp>
          <p:nvSpPr>
            <p:cNvPr id="14359" name="Oval 25"/>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p>
              <a:pPr>
                <a:defRPr/>
              </a:pPr>
              <a:endParaRPr lang="en-US" dirty="0">
                <a:ea typeface="MS PGothic" charset="0"/>
              </a:endParaRPr>
            </a:p>
          </p:txBody>
        </p:sp>
        <p:sp>
          <p:nvSpPr>
            <p:cNvPr id="14360" name="Rectangle 13"/>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p>
              <a:pPr algn="ctr">
                <a:defRPr/>
              </a:pPr>
              <a:r>
                <a:rPr lang="en-US" sz="3600" b="1" dirty="0">
                  <a:solidFill>
                    <a:schemeClr val="bg1"/>
                  </a:solidFill>
                  <a:latin typeface="Arial" charset="0"/>
                  <a:ea typeface="MS PGothic" charset="0"/>
                </a:rPr>
                <a:t>R</a:t>
              </a:r>
            </a:p>
          </p:txBody>
        </p:sp>
      </p:grpSp>
      <p:sp>
        <p:nvSpPr>
          <p:cNvPr id="20501" name="Text Box 27"/>
          <p:cNvSpPr txBox="1">
            <a:spLocks noChangeArrowheads="1"/>
          </p:cNvSpPr>
          <p:nvPr/>
        </p:nvSpPr>
        <p:spPr bwMode="auto">
          <a:xfrm>
            <a:off x="609600" y="5399552"/>
            <a:ext cx="586047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spcBef>
                <a:spcPct val="50000"/>
              </a:spcBef>
            </a:pPr>
            <a:r>
              <a:rPr lang="en-US" sz="1800" b="1" dirty="0">
                <a:solidFill>
                  <a:schemeClr val="bg1"/>
                </a:solidFill>
                <a:latin typeface="Arial" charset="0"/>
              </a:rPr>
              <a:t>Primary endpoint:</a:t>
            </a:r>
            <a:r>
              <a:rPr lang="en-US" sz="1800" dirty="0">
                <a:solidFill>
                  <a:schemeClr val="bg1"/>
                </a:solidFill>
                <a:latin typeface="Arial" charset="0"/>
              </a:rPr>
              <a:t> </a:t>
            </a:r>
            <a:r>
              <a:rPr lang="en-US" sz="1800" dirty="0" smtClean="0">
                <a:solidFill>
                  <a:schemeClr val="bg1"/>
                </a:solidFill>
                <a:latin typeface="Arial" charset="0"/>
              </a:rPr>
              <a:t>Progression-free survival</a:t>
            </a:r>
            <a:endParaRPr lang="en-US" sz="1800" dirty="0">
              <a:solidFill>
                <a:schemeClr val="bg1"/>
              </a:solidFill>
              <a:latin typeface="Arial" charset="0"/>
            </a:endParaRPr>
          </a:p>
        </p:txBody>
      </p:sp>
      <p:sp>
        <p:nvSpPr>
          <p:cNvPr id="4" name="TextBox 3"/>
          <p:cNvSpPr txBox="1"/>
          <p:nvPr/>
        </p:nvSpPr>
        <p:spPr>
          <a:xfrm>
            <a:off x="496617" y="1471856"/>
            <a:ext cx="4674577" cy="400110"/>
          </a:xfrm>
          <a:prstGeom prst="rect">
            <a:avLst/>
          </a:prstGeom>
          <a:noFill/>
        </p:spPr>
        <p:txBody>
          <a:bodyPr wrap="none" rtlCol="0">
            <a:spAutoFit/>
          </a:bodyPr>
          <a:lstStyle/>
          <a:p>
            <a:r>
              <a:rPr lang="en-US" sz="2000" b="1" dirty="0">
                <a:solidFill>
                  <a:schemeClr val="bg1"/>
                </a:solidFill>
              </a:rPr>
              <a:t>Target Accrual: </a:t>
            </a:r>
            <a:r>
              <a:rPr lang="en-US" sz="2000" dirty="0" smtClean="0">
                <a:solidFill>
                  <a:schemeClr val="bg1"/>
                </a:solidFill>
              </a:rPr>
              <a:t>250 (Active, recruiting) </a:t>
            </a:r>
            <a:endParaRPr lang="en-US" sz="2000" dirty="0">
              <a:solidFill>
                <a:schemeClr val="bg1"/>
              </a:solidFill>
            </a:endParaRPr>
          </a:p>
        </p:txBody>
      </p:sp>
      <p:sp>
        <p:nvSpPr>
          <p:cNvPr id="5" name="TextBox 4"/>
          <p:cNvSpPr txBox="1"/>
          <p:nvPr/>
        </p:nvSpPr>
        <p:spPr>
          <a:xfrm>
            <a:off x="3467100" y="2456934"/>
            <a:ext cx="518291" cy="369332"/>
          </a:xfrm>
          <a:prstGeom prst="rect">
            <a:avLst/>
          </a:prstGeom>
          <a:noFill/>
        </p:spPr>
        <p:txBody>
          <a:bodyPr wrap="none" rtlCol="0">
            <a:spAutoFit/>
          </a:bodyPr>
          <a:lstStyle/>
          <a:p>
            <a:r>
              <a:rPr lang="en-US" b="1" dirty="0" smtClean="0">
                <a:solidFill>
                  <a:srgbClr val="FFFFFF"/>
                </a:solidFill>
              </a:rPr>
              <a:t>1:1</a:t>
            </a:r>
            <a:endParaRPr lang="en-US" b="1" dirty="0">
              <a:solidFill>
                <a:srgbClr val="FFFFFF"/>
              </a:solidFill>
            </a:endParaRPr>
          </a:p>
        </p:txBody>
      </p:sp>
      <p:sp>
        <p:nvSpPr>
          <p:cNvPr id="23" name="TextBox 22"/>
          <p:cNvSpPr txBox="1"/>
          <p:nvPr/>
        </p:nvSpPr>
        <p:spPr>
          <a:xfrm>
            <a:off x="455195" y="2455672"/>
            <a:ext cx="2834105" cy="2062103"/>
          </a:xfrm>
          <a:prstGeom prst="rect">
            <a:avLst/>
          </a:prstGeom>
          <a:noFill/>
        </p:spPr>
        <p:txBody>
          <a:bodyPr wrap="square" rtlCol="0">
            <a:spAutoFit/>
          </a:bodyPr>
          <a:lstStyle/>
          <a:p>
            <a:pPr marL="228600" indent="-228600">
              <a:spcBef>
                <a:spcPts val="1200"/>
              </a:spcBef>
              <a:buFont typeface="Arial"/>
              <a:buChar char="•"/>
              <a:defRPr/>
            </a:pPr>
            <a:r>
              <a:rPr lang="en-US" dirty="0" smtClean="0">
                <a:solidFill>
                  <a:schemeClr val="bg1"/>
                </a:solidFill>
                <a:latin typeface="Arial" charset="0"/>
                <a:ea typeface="MS PGothic" charset="0"/>
              </a:rPr>
              <a:t>	HER2</a:t>
            </a:r>
            <a:r>
              <a:rPr lang="en-US" dirty="0">
                <a:solidFill>
                  <a:schemeClr val="bg1"/>
                </a:solidFill>
                <a:latin typeface="Arial" charset="0"/>
                <a:ea typeface="MS PGothic" charset="0"/>
              </a:rPr>
              <a:t>+, </a:t>
            </a:r>
            <a:r>
              <a:rPr lang="en-US" dirty="0" smtClean="0">
                <a:solidFill>
                  <a:schemeClr val="bg1"/>
                </a:solidFill>
                <a:latin typeface="Arial" charset="0"/>
                <a:ea typeface="MS PGothic" charset="0"/>
              </a:rPr>
              <a:t>hormone receptor-positive, </a:t>
            </a:r>
            <a:r>
              <a:rPr lang="en-US" dirty="0">
                <a:solidFill>
                  <a:schemeClr val="bg1"/>
                </a:solidFill>
                <a:latin typeface="Arial" charset="0"/>
                <a:ea typeface="MS PGothic" charset="0"/>
              </a:rPr>
              <a:t>previously untreated metastatic </a:t>
            </a:r>
            <a:r>
              <a:rPr lang="en-US" dirty="0" smtClean="0">
                <a:solidFill>
                  <a:schemeClr val="bg1"/>
                </a:solidFill>
                <a:latin typeface="Arial" charset="0"/>
                <a:ea typeface="MS PGothic" charset="0"/>
              </a:rPr>
              <a:t>BC</a:t>
            </a:r>
          </a:p>
          <a:p>
            <a:pPr marL="228600" indent="-228600">
              <a:spcBef>
                <a:spcPts val="1200"/>
              </a:spcBef>
              <a:buFont typeface="Arial"/>
              <a:buChar char="•"/>
              <a:defRPr/>
            </a:pPr>
            <a:r>
              <a:rPr lang="en-US" dirty="0" smtClean="0">
                <a:solidFill>
                  <a:schemeClr val="bg1"/>
                </a:solidFill>
                <a:latin typeface="Arial" charset="0"/>
                <a:ea typeface="MS PGothic" charset="0"/>
              </a:rPr>
              <a:t>	Postmenopausal</a:t>
            </a:r>
            <a:endParaRPr lang="en-US" dirty="0">
              <a:solidFill>
                <a:schemeClr val="bg1"/>
              </a:solidFill>
              <a:latin typeface="Arial" charset="0"/>
              <a:ea typeface="MS PGothic" charset="0"/>
            </a:endParaRPr>
          </a:p>
          <a:p>
            <a:pPr lvl="0"/>
            <a:endParaRPr lang="en-US" dirty="0">
              <a:solidFill>
                <a:schemeClr val="bg1"/>
              </a:solidFill>
            </a:endParaRPr>
          </a:p>
        </p:txBody>
      </p:sp>
      <p:sp>
        <p:nvSpPr>
          <p:cNvPr id="24" name="TextBox 23"/>
          <p:cNvSpPr txBox="1"/>
          <p:nvPr/>
        </p:nvSpPr>
        <p:spPr>
          <a:xfrm>
            <a:off x="0" y="6427113"/>
            <a:ext cx="5969000" cy="430887"/>
          </a:xfrm>
          <a:prstGeom prst="rect">
            <a:avLst/>
          </a:prstGeom>
          <a:noFill/>
        </p:spPr>
        <p:txBody>
          <a:bodyPr wrap="square" lIns="182880" tIns="91440" bIns="91440" rtlCol="0">
            <a:spAutoFit/>
          </a:bodyPr>
          <a:lstStyle/>
          <a:p>
            <a:r>
              <a:rPr lang="en-US" sz="1600" dirty="0" smtClean="0">
                <a:solidFill>
                  <a:schemeClr val="bg1"/>
                </a:solidFill>
              </a:rPr>
              <a:t>Rimawi MF et al. </a:t>
            </a:r>
            <a:r>
              <a:rPr lang="en-US" sz="1600" i="1" dirty="0" smtClean="0">
                <a:solidFill>
                  <a:schemeClr val="bg1"/>
                </a:solidFill>
              </a:rPr>
              <a:t>Proc ASCO 2012</a:t>
            </a:r>
            <a:r>
              <a:rPr lang="en-US" sz="1600" dirty="0" smtClean="0">
                <a:solidFill>
                  <a:schemeClr val="bg1"/>
                </a:solidFill>
              </a:rPr>
              <a:t>;Abstract TPS654</a:t>
            </a:r>
            <a:endParaRPr lang="en-US" sz="1600" dirty="0">
              <a:solidFill>
                <a:schemeClr val="bg1"/>
              </a:solidFill>
            </a:endParaRPr>
          </a:p>
        </p:txBody>
      </p:sp>
      <p:sp>
        <p:nvSpPr>
          <p:cNvPr id="28" name="Title 9"/>
          <p:cNvSpPr>
            <a:spLocks noGrp="1"/>
          </p:cNvSpPr>
          <p:nvPr>
            <p:ph type="title"/>
          </p:nvPr>
        </p:nvSpPr>
        <p:spPr>
          <a:xfrm>
            <a:off x="457200" y="46029"/>
            <a:ext cx="8229600" cy="1143000"/>
          </a:xfrm>
        </p:spPr>
        <p:txBody>
          <a:bodyPr>
            <a:normAutofit fontScale="90000"/>
          </a:bodyPr>
          <a:lstStyle/>
          <a:p>
            <a:r>
              <a:rPr lang="en-US" dirty="0">
                <a:solidFill>
                  <a:srgbClr val="E8AF2B"/>
                </a:solidFill>
                <a:cs typeface="Arial Black" charset="0"/>
              </a:rPr>
              <a:t>PERTAIN: Phase II Study </a:t>
            </a:r>
            <a:r>
              <a:rPr lang="en-US" dirty="0" smtClean="0">
                <a:solidFill>
                  <a:srgbClr val="E8AF2B"/>
                </a:solidFill>
                <a:cs typeface="Arial Black" charset="0"/>
              </a:rPr>
              <a:t>of Pertuzumab in combination with Trastuzumab and an Aromatase Inhibitor (AI) for Advanced Metastatic Breast Cancer</a:t>
            </a:r>
            <a:endParaRPr lang="en-US" dirty="0"/>
          </a:p>
        </p:txBody>
      </p:sp>
      <p:sp>
        <p:nvSpPr>
          <p:cNvPr id="7" name="TextBox 6"/>
          <p:cNvSpPr txBox="1"/>
          <p:nvPr/>
        </p:nvSpPr>
        <p:spPr>
          <a:xfrm>
            <a:off x="457200" y="5965825"/>
            <a:ext cx="3078049" cy="369332"/>
          </a:xfrm>
          <a:prstGeom prst="rect">
            <a:avLst/>
          </a:prstGeom>
          <a:noFill/>
        </p:spPr>
        <p:txBody>
          <a:bodyPr wrap="none" rtlCol="0">
            <a:spAutoFit/>
          </a:bodyPr>
          <a:lstStyle/>
          <a:p>
            <a:r>
              <a:rPr lang="en-US" dirty="0" smtClean="0">
                <a:solidFill>
                  <a:srgbClr val="FFFFFF"/>
                </a:solidFill>
              </a:rPr>
              <a:t>AI = anastrozole or letrozole</a:t>
            </a:r>
            <a:endParaRPr lang="en-US" dirty="0">
              <a:solidFill>
                <a:srgbClr val="FFFFFF"/>
              </a:solidFill>
            </a:endParaRPr>
          </a:p>
        </p:txBody>
      </p:sp>
      <p:sp>
        <p:nvSpPr>
          <p:cNvPr id="8" name="TextBox 7"/>
          <p:cNvSpPr txBox="1"/>
          <p:nvPr/>
        </p:nvSpPr>
        <p:spPr>
          <a:xfrm>
            <a:off x="393700" y="4597400"/>
            <a:ext cx="8409286" cy="646331"/>
          </a:xfrm>
          <a:prstGeom prst="rect">
            <a:avLst/>
          </a:prstGeom>
          <a:noFill/>
        </p:spPr>
        <p:txBody>
          <a:bodyPr wrap="none" rtlCol="0">
            <a:spAutoFit/>
          </a:bodyPr>
          <a:lstStyle/>
          <a:p>
            <a:r>
              <a:rPr lang="en-US" dirty="0" smtClean="0">
                <a:solidFill>
                  <a:srgbClr val="FFFF00"/>
                </a:solidFill>
              </a:rPr>
              <a:t>All patients will receive induction chemotherapy with a taxane for up to 18 weeks </a:t>
            </a:r>
          </a:p>
          <a:p>
            <a:r>
              <a:rPr lang="en-US" dirty="0" smtClean="0">
                <a:solidFill>
                  <a:srgbClr val="FFFF00"/>
                </a:solidFill>
              </a:rPr>
              <a:t>at the investigator’s discretion</a:t>
            </a:r>
            <a:endParaRPr lang="en-US" dirty="0">
              <a:solidFill>
                <a:srgbClr val="FFFF00"/>
              </a:solidFill>
            </a:endParaRPr>
          </a:p>
        </p:txBody>
      </p:sp>
      <p:sp>
        <p:nvSpPr>
          <p:cNvPr id="31" name="TextBox 30"/>
          <p:cNvSpPr txBox="1"/>
          <p:nvPr/>
        </p:nvSpPr>
        <p:spPr>
          <a:xfrm>
            <a:off x="5397500" y="6422192"/>
            <a:ext cx="3619500" cy="430887"/>
          </a:xfrm>
          <a:prstGeom prst="rect">
            <a:avLst/>
          </a:prstGeom>
          <a:noFill/>
        </p:spPr>
        <p:txBody>
          <a:bodyPr wrap="square" lIns="182880" tIns="91440" bIns="91440" rtlCol="0">
            <a:spAutoFit/>
          </a:bodyPr>
          <a:lstStyle/>
          <a:p>
            <a:r>
              <a:rPr lang="en-US" sz="1600" dirty="0" smtClean="0">
                <a:solidFill>
                  <a:srgbClr val="FFFFFF"/>
                </a:solidFill>
              </a:rPr>
              <a:t>www.clinicaltrials.gov; </a:t>
            </a:r>
            <a:r>
              <a:rPr lang="en-US" sz="1600" dirty="0" smtClean="0">
                <a:solidFill>
                  <a:schemeClr val="bg1"/>
                </a:solidFill>
              </a:rPr>
              <a:t>NCT01491737</a:t>
            </a:r>
            <a:endParaRPr lang="en-US" sz="1600" dirty="0">
              <a:solidFill>
                <a:schemeClr val="bg1"/>
              </a:solidFill>
            </a:endParaRPr>
          </a:p>
        </p:txBody>
      </p:sp>
    </p:spTree>
    <p:extLst>
      <p:ext uri="{BB962C8B-B14F-4D97-AF65-F5344CB8AC3E}">
        <p14:creationId xmlns:p14="http://schemas.microsoft.com/office/powerpoint/2010/main" val="2439446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441755" y="1247424"/>
            <a:ext cx="8011175" cy="2744335"/>
          </a:xfrm>
        </p:spPr>
        <p:txBody>
          <a:bodyPr anchor="b"/>
          <a:lstStyle/>
          <a:p>
            <a:r>
              <a:rPr lang="en-US" sz="3200" dirty="0"/>
              <a:t>Phase III, randomized, double-blind, placebo-controlled multicenter trial </a:t>
            </a:r>
            <a:r>
              <a:rPr lang="en-US" sz="3200" dirty="0" smtClean="0"/>
              <a:t/>
            </a:r>
            <a:br>
              <a:rPr lang="en-US" sz="3200" dirty="0" smtClean="0"/>
            </a:br>
            <a:r>
              <a:rPr lang="en-US" sz="3200" dirty="0" smtClean="0"/>
              <a:t>of </a:t>
            </a:r>
            <a:r>
              <a:rPr lang="en-US" sz="3200" dirty="0"/>
              <a:t>daily </a:t>
            </a:r>
            <a:r>
              <a:rPr lang="en-US" sz="3200" dirty="0" err="1"/>
              <a:t>everolimus</a:t>
            </a:r>
            <a:r>
              <a:rPr lang="en-US" sz="3200" dirty="0"/>
              <a:t> plus weekly </a:t>
            </a:r>
            <a:r>
              <a:rPr lang="en-US" sz="3200" dirty="0" err="1"/>
              <a:t>trastuzumab</a:t>
            </a:r>
            <a:r>
              <a:rPr lang="en-US" sz="3200" dirty="0"/>
              <a:t> and </a:t>
            </a:r>
            <a:r>
              <a:rPr lang="en-US" sz="3200" dirty="0" err="1"/>
              <a:t>vinorelbine</a:t>
            </a:r>
            <a:r>
              <a:rPr lang="en-US" sz="3200" dirty="0"/>
              <a:t> in </a:t>
            </a:r>
            <a:r>
              <a:rPr lang="en-US" sz="3200" dirty="0" err="1"/>
              <a:t>trastuzumab</a:t>
            </a:r>
            <a:r>
              <a:rPr lang="en-US" sz="3200" dirty="0"/>
              <a:t>-resistant, advanced breast cancer (BOLERO-3</a:t>
            </a:r>
            <a:r>
              <a:rPr lang="en-US" sz="3200" dirty="0" smtClean="0"/>
              <a:t>)</a:t>
            </a:r>
            <a:endParaRPr lang="en-US" sz="3200" dirty="0"/>
          </a:p>
        </p:txBody>
      </p:sp>
      <p:sp>
        <p:nvSpPr>
          <p:cNvPr id="524291" name="Rectangle 3"/>
          <p:cNvSpPr>
            <a:spLocks noGrp="1" noChangeArrowheads="1"/>
          </p:cNvSpPr>
          <p:nvPr>
            <p:ph type="subTitle" idx="1"/>
          </p:nvPr>
        </p:nvSpPr>
        <p:spPr>
          <a:xfrm>
            <a:off x="441755" y="4127841"/>
            <a:ext cx="7769225" cy="1613991"/>
          </a:xfrm>
        </p:spPr>
        <p:txBody>
          <a:bodyPr/>
          <a:lstStyle/>
          <a:p>
            <a:pPr algn="l"/>
            <a:r>
              <a:rPr lang="en-US" dirty="0" err="1" smtClean="0">
                <a:solidFill>
                  <a:schemeClr val="bg1"/>
                </a:solidFill>
              </a:rPr>
              <a:t>O’Regan</a:t>
            </a:r>
            <a:r>
              <a:rPr lang="en-US" dirty="0" smtClean="0">
                <a:solidFill>
                  <a:schemeClr val="bg1"/>
                </a:solidFill>
              </a:rPr>
              <a:t> R et </a:t>
            </a:r>
            <a:r>
              <a:rPr lang="en-US" dirty="0">
                <a:solidFill>
                  <a:schemeClr val="bg1"/>
                </a:solidFill>
              </a:rPr>
              <a:t>al.</a:t>
            </a:r>
          </a:p>
          <a:p>
            <a:pPr algn="l"/>
            <a:r>
              <a:rPr lang="en-US" b="0" dirty="0" smtClean="0">
                <a:solidFill>
                  <a:schemeClr val="bg1"/>
                </a:solidFill>
              </a:rPr>
              <a:t>ASCO 2013;</a:t>
            </a:r>
            <a:r>
              <a:rPr lang="en-US" b="0" dirty="0">
                <a:solidFill>
                  <a:schemeClr val="bg1"/>
                </a:solidFill>
              </a:rPr>
              <a:t>Abstract </a:t>
            </a:r>
            <a:r>
              <a:rPr lang="en-US" b="0" dirty="0" smtClean="0">
                <a:solidFill>
                  <a:schemeClr val="bg1"/>
                </a:solidFill>
              </a:rPr>
              <a:t>505.</a:t>
            </a:r>
            <a:endParaRPr lang="en-GB" b="0" dirty="0">
              <a:solidFill>
                <a:schemeClr val="bg1"/>
              </a:solidFill>
            </a:endParaRPr>
          </a:p>
        </p:txBody>
      </p:sp>
    </p:spTree>
    <p:extLst>
      <p:ext uri="{BB962C8B-B14F-4D97-AF65-F5344CB8AC3E}">
        <p14:creationId xmlns:p14="http://schemas.microsoft.com/office/powerpoint/2010/main" val="2136982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812779" y="2241830"/>
            <a:ext cx="2463800" cy="3063820"/>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8"/>
              </a:schemeClr>
            </a:outerShdw>
          </a:effectLst>
        </p:spPr>
        <p:txBody>
          <a:bodyPr wrap="none" anchor="ctr"/>
          <a:lstStyle/>
          <a:p>
            <a:pPr>
              <a:defRPr/>
            </a:pPr>
            <a:endParaRPr lang="en-US">
              <a:ea typeface="MS PGothic" charset="0"/>
            </a:endParaRPr>
          </a:p>
        </p:txBody>
      </p:sp>
      <p:sp>
        <p:nvSpPr>
          <p:cNvPr id="14342" name="Rectangle 7"/>
          <p:cNvSpPr>
            <a:spLocks noChangeArrowheads="1"/>
          </p:cNvSpPr>
          <p:nvPr/>
        </p:nvSpPr>
        <p:spPr bwMode="auto">
          <a:xfrm>
            <a:off x="812779" y="2355852"/>
            <a:ext cx="2273321"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lvl="1" indent="-285750">
              <a:spcBef>
                <a:spcPts val="900"/>
              </a:spcBef>
              <a:buClr>
                <a:schemeClr val="bg1"/>
              </a:buClr>
              <a:buSzPct val="110000"/>
              <a:buFont typeface="Arial"/>
              <a:buChar char="•"/>
              <a:defRPr/>
            </a:pPr>
            <a:r>
              <a:rPr lang="en-US" dirty="0">
                <a:solidFill>
                  <a:schemeClr val="bg1"/>
                </a:solidFill>
                <a:cs typeface="Arial" pitchFamily="34" charset="0"/>
              </a:rPr>
              <a:t>Locally advanced or metastatic HER2-positive breast cancer</a:t>
            </a:r>
          </a:p>
          <a:p>
            <a:pPr marL="285750" lvl="1" indent="-285750">
              <a:spcBef>
                <a:spcPts val="900"/>
              </a:spcBef>
              <a:buClr>
                <a:schemeClr val="bg1"/>
              </a:buClr>
              <a:buSzPct val="110000"/>
              <a:buFont typeface="Arial"/>
              <a:buChar char="•"/>
              <a:defRPr/>
            </a:pPr>
            <a:r>
              <a:rPr lang="en-US" dirty="0" smtClean="0">
                <a:solidFill>
                  <a:schemeClr val="bg1"/>
                </a:solidFill>
                <a:cs typeface="Arial" pitchFamily="34" charset="0"/>
              </a:rPr>
              <a:t>Prior taxane therapy</a:t>
            </a:r>
          </a:p>
          <a:p>
            <a:pPr marL="285750" lvl="1" indent="-285750">
              <a:spcBef>
                <a:spcPts val="900"/>
              </a:spcBef>
              <a:buClr>
                <a:schemeClr val="bg1"/>
              </a:buClr>
              <a:buSzPct val="110000"/>
              <a:buFont typeface="Arial"/>
              <a:buChar char="•"/>
              <a:defRPr/>
            </a:pPr>
            <a:r>
              <a:rPr lang="en-US" dirty="0" smtClean="0">
                <a:solidFill>
                  <a:schemeClr val="bg1"/>
                </a:solidFill>
                <a:cs typeface="Arial" pitchFamily="34" charset="0"/>
              </a:rPr>
              <a:t>Recurrence or progression on </a:t>
            </a:r>
            <a:r>
              <a:rPr lang="en-US" dirty="0" err="1" smtClean="0">
                <a:solidFill>
                  <a:schemeClr val="bg1"/>
                </a:solidFill>
                <a:cs typeface="Arial" pitchFamily="34" charset="0"/>
              </a:rPr>
              <a:t>trastuzumab</a:t>
            </a:r>
            <a:endParaRPr lang="en-US" dirty="0" smtClean="0">
              <a:solidFill>
                <a:schemeClr val="bg1"/>
              </a:solidFill>
              <a:cs typeface="Arial" pitchFamily="34" charset="0"/>
            </a:endParaRPr>
          </a:p>
        </p:txBody>
      </p:sp>
      <p:sp>
        <p:nvSpPr>
          <p:cNvPr id="14344" name="Rectangle 9"/>
          <p:cNvSpPr>
            <a:spLocks noChangeArrowheads="1"/>
          </p:cNvSpPr>
          <p:nvPr/>
        </p:nvSpPr>
        <p:spPr bwMode="auto">
          <a:xfrm>
            <a:off x="4783322" y="2223453"/>
            <a:ext cx="3523944" cy="1195894"/>
          </a:xfrm>
          <a:prstGeom prst="rect">
            <a:avLst/>
          </a:prstGeom>
          <a:solidFill>
            <a:srgbClr val="F8951E"/>
          </a:solidFill>
          <a:ln w="12700">
            <a:solidFill>
              <a:schemeClr val="bg1"/>
            </a:solidFill>
            <a:miter lim="800000"/>
            <a:headEnd/>
            <a:tailEnd/>
          </a:ln>
          <a:effectLst>
            <a:outerShdw blurRad="63500" dist="38099" dir="2700000" algn="ctr" rotWithShape="0">
              <a:schemeClr val="tx1">
                <a:alpha val="39998"/>
              </a:schemeClr>
            </a:outerShdw>
          </a:effectLst>
        </p:spPr>
        <p:txBody>
          <a:bodyPr wrap="none" anchor="ctr"/>
          <a:lstStyle/>
          <a:p>
            <a:pPr algn="ctr">
              <a:lnSpc>
                <a:spcPct val="90000"/>
              </a:lnSpc>
              <a:defRPr/>
            </a:pPr>
            <a:r>
              <a:rPr lang="en-US" sz="1800" b="1" dirty="0" err="1" smtClean="0">
                <a:solidFill>
                  <a:srgbClr val="000090"/>
                </a:solidFill>
                <a:latin typeface="Arial" charset="0"/>
                <a:ea typeface="MS PGothic" charset="0"/>
              </a:rPr>
              <a:t>Everolimus</a:t>
            </a:r>
            <a:r>
              <a:rPr lang="en-US" sz="1800" b="1" dirty="0" smtClean="0">
                <a:solidFill>
                  <a:srgbClr val="000090"/>
                </a:solidFill>
                <a:latin typeface="Arial" charset="0"/>
                <a:ea typeface="MS PGothic" charset="0"/>
              </a:rPr>
              <a:t> +</a:t>
            </a:r>
            <a:endParaRPr lang="en-US" b="1" dirty="0" smtClean="0">
              <a:solidFill>
                <a:srgbClr val="000090"/>
              </a:solidFill>
              <a:latin typeface="Arial" charset="0"/>
              <a:ea typeface="MS PGothic" charset="0"/>
            </a:endParaRPr>
          </a:p>
          <a:p>
            <a:pPr algn="ctr">
              <a:lnSpc>
                <a:spcPct val="90000"/>
              </a:lnSpc>
              <a:defRPr/>
            </a:pPr>
            <a:r>
              <a:rPr lang="en-US" sz="1800" b="1" dirty="0" err="1" smtClean="0">
                <a:solidFill>
                  <a:srgbClr val="000090"/>
                </a:solidFill>
                <a:latin typeface="Arial" charset="0"/>
                <a:ea typeface="MS PGothic" charset="0"/>
              </a:rPr>
              <a:t>Trastuzumab</a:t>
            </a:r>
            <a:r>
              <a:rPr lang="en-US" sz="1800" b="1" dirty="0" smtClean="0">
                <a:solidFill>
                  <a:srgbClr val="000090"/>
                </a:solidFill>
                <a:latin typeface="Arial" charset="0"/>
                <a:ea typeface="MS PGothic" charset="0"/>
              </a:rPr>
              <a:t> +</a:t>
            </a:r>
          </a:p>
          <a:p>
            <a:pPr algn="ctr">
              <a:lnSpc>
                <a:spcPct val="90000"/>
              </a:lnSpc>
              <a:defRPr/>
            </a:pPr>
            <a:r>
              <a:rPr lang="en-US" b="1" dirty="0">
                <a:solidFill>
                  <a:srgbClr val="000090"/>
                </a:solidFill>
                <a:latin typeface="Arial" charset="0"/>
                <a:ea typeface="MS PGothic" charset="0"/>
              </a:rPr>
              <a:t>Vinorelbine</a:t>
            </a:r>
            <a:br>
              <a:rPr lang="en-US" b="1" dirty="0">
                <a:solidFill>
                  <a:srgbClr val="000090"/>
                </a:solidFill>
                <a:latin typeface="Arial" charset="0"/>
                <a:ea typeface="MS PGothic" charset="0"/>
              </a:rPr>
            </a:br>
            <a:r>
              <a:rPr lang="en-US" b="1" dirty="0">
                <a:solidFill>
                  <a:srgbClr val="000090"/>
                </a:solidFill>
                <a:latin typeface="Arial" charset="0"/>
                <a:ea typeface="MS PGothic" charset="0"/>
              </a:rPr>
              <a:t>(n = 284)</a:t>
            </a:r>
            <a:endParaRPr lang="en-US" sz="1800" b="1" dirty="0" smtClean="0">
              <a:solidFill>
                <a:srgbClr val="000090"/>
              </a:solidFill>
              <a:latin typeface="Arial" charset="0"/>
              <a:ea typeface="MS PGothic" charset="0"/>
            </a:endParaRPr>
          </a:p>
        </p:txBody>
      </p:sp>
      <p:sp>
        <p:nvSpPr>
          <p:cNvPr id="14345" name="Line 10"/>
          <p:cNvSpPr>
            <a:spLocks noChangeShapeType="1"/>
          </p:cNvSpPr>
          <p:nvPr/>
        </p:nvSpPr>
        <p:spPr bwMode="auto">
          <a:xfrm>
            <a:off x="3657579" y="3494456"/>
            <a:ext cx="6858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MS PGothic" charset="0"/>
            </a:endParaRPr>
          </a:p>
        </p:txBody>
      </p:sp>
      <p:sp>
        <p:nvSpPr>
          <p:cNvPr id="14346" name="Line 11"/>
          <p:cNvSpPr>
            <a:spLocks noChangeShapeType="1"/>
          </p:cNvSpPr>
          <p:nvPr/>
        </p:nvSpPr>
        <p:spPr bwMode="auto">
          <a:xfrm flipV="1">
            <a:off x="4343379" y="2852878"/>
            <a:ext cx="0" cy="641577"/>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MS PGothic" charset="0"/>
            </a:endParaRPr>
          </a:p>
        </p:txBody>
      </p:sp>
      <p:sp>
        <p:nvSpPr>
          <p:cNvPr id="14347" name="Line 12"/>
          <p:cNvSpPr>
            <a:spLocks noChangeShapeType="1"/>
          </p:cNvSpPr>
          <p:nvPr/>
        </p:nvSpPr>
        <p:spPr bwMode="auto">
          <a:xfrm flipV="1">
            <a:off x="4343379" y="3494456"/>
            <a:ext cx="0" cy="599628"/>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MS PGothic" charset="0"/>
            </a:endParaRPr>
          </a:p>
        </p:txBody>
      </p:sp>
      <p:sp>
        <p:nvSpPr>
          <p:cNvPr id="14348" name="Line 13"/>
          <p:cNvSpPr>
            <a:spLocks noChangeShapeType="1"/>
          </p:cNvSpPr>
          <p:nvPr/>
        </p:nvSpPr>
        <p:spPr bwMode="auto">
          <a:xfrm>
            <a:off x="4343379" y="2852878"/>
            <a:ext cx="381000"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MS PGothic" charset="0"/>
            </a:endParaRPr>
          </a:p>
        </p:txBody>
      </p:sp>
      <p:sp>
        <p:nvSpPr>
          <p:cNvPr id="14349" name="Line 14"/>
          <p:cNvSpPr>
            <a:spLocks noChangeShapeType="1"/>
          </p:cNvSpPr>
          <p:nvPr/>
        </p:nvSpPr>
        <p:spPr bwMode="auto">
          <a:xfrm>
            <a:off x="4343379" y="4094084"/>
            <a:ext cx="381000" cy="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MS PGothic" charset="0"/>
            </a:endParaRPr>
          </a:p>
        </p:txBody>
      </p:sp>
      <p:sp>
        <p:nvSpPr>
          <p:cNvPr id="14361" name="Rectangle 16"/>
          <p:cNvSpPr>
            <a:spLocks noChangeArrowheads="1"/>
          </p:cNvSpPr>
          <p:nvPr/>
        </p:nvSpPr>
        <p:spPr bwMode="auto">
          <a:xfrm>
            <a:off x="4800578" y="3642440"/>
            <a:ext cx="3506688" cy="1140858"/>
          </a:xfrm>
          <a:prstGeom prst="rect">
            <a:avLst/>
          </a:prstGeom>
          <a:solidFill>
            <a:srgbClr val="99CC00"/>
          </a:solidFill>
          <a:ln w="12700">
            <a:solidFill>
              <a:schemeClr val="bg1"/>
            </a:solidFill>
            <a:miter lim="800000"/>
            <a:headEnd/>
            <a:tailEnd/>
          </a:ln>
          <a:effectLst>
            <a:outerShdw blurRad="63500" dist="38099" dir="2700000" algn="ctr" rotWithShape="0">
              <a:schemeClr val="tx1">
                <a:alpha val="39998"/>
              </a:schemeClr>
            </a:outerShdw>
          </a:effectLst>
        </p:spPr>
        <p:txBody>
          <a:bodyPr wrap="none" anchor="ctr"/>
          <a:lstStyle/>
          <a:p>
            <a:pPr>
              <a:lnSpc>
                <a:spcPct val="90000"/>
              </a:lnSpc>
              <a:defRPr/>
            </a:pPr>
            <a:endParaRPr lang="en-US">
              <a:solidFill>
                <a:srgbClr val="000090"/>
              </a:solidFill>
              <a:ea typeface="MS PGothic" charset="0"/>
            </a:endParaRPr>
          </a:p>
        </p:txBody>
      </p:sp>
      <p:sp>
        <p:nvSpPr>
          <p:cNvPr id="14362" name="Rectangle 17"/>
          <p:cNvSpPr>
            <a:spLocks noChangeArrowheads="1"/>
          </p:cNvSpPr>
          <p:nvPr/>
        </p:nvSpPr>
        <p:spPr bwMode="auto">
          <a:xfrm>
            <a:off x="4800578" y="3642440"/>
            <a:ext cx="3365523" cy="1094146"/>
          </a:xfrm>
          <a:prstGeom prst="rect">
            <a:avLst/>
          </a:prstGeom>
          <a:noFill/>
          <a:ln>
            <a:noFill/>
          </a:ln>
          <a:effectLst/>
          <a:extLst>
            <a:ext uri="{909E8E84-426E-40dd-AFC4-6F175D3DCCD1}">
              <a14:hiddenFill xmlns:a14="http://schemas.microsoft.com/office/drawing/2010/main">
                <a:solidFill>
                  <a:srgbClr val="B7D93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lnSpc>
                <a:spcPct val="90000"/>
              </a:lnSpc>
              <a:defRPr/>
            </a:pPr>
            <a:r>
              <a:rPr lang="en-US" b="1" dirty="0" smtClean="0">
                <a:solidFill>
                  <a:srgbClr val="000090"/>
                </a:solidFill>
                <a:latin typeface="Arial" charset="0"/>
                <a:ea typeface="MS PGothic" charset="0"/>
              </a:rPr>
              <a:t>Placebo </a:t>
            </a:r>
            <a:r>
              <a:rPr lang="en-US" b="1" dirty="0">
                <a:solidFill>
                  <a:srgbClr val="000090"/>
                </a:solidFill>
                <a:latin typeface="Arial" charset="0"/>
                <a:ea typeface="MS PGothic" charset="0"/>
              </a:rPr>
              <a:t>+</a:t>
            </a:r>
          </a:p>
          <a:p>
            <a:pPr algn="ctr">
              <a:lnSpc>
                <a:spcPct val="90000"/>
              </a:lnSpc>
              <a:defRPr/>
            </a:pPr>
            <a:r>
              <a:rPr lang="en-US" b="1" dirty="0" err="1">
                <a:solidFill>
                  <a:srgbClr val="000090"/>
                </a:solidFill>
                <a:latin typeface="Arial" charset="0"/>
                <a:ea typeface="MS PGothic" charset="0"/>
              </a:rPr>
              <a:t>Trastuzumab</a:t>
            </a:r>
            <a:r>
              <a:rPr lang="en-US" b="1" dirty="0">
                <a:solidFill>
                  <a:srgbClr val="000090"/>
                </a:solidFill>
                <a:latin typeface="Arial" charset="0"/>
                <a:ea typeface="MS PGothic" charset="0"/>
              </a:rPr>
              <a:t> +</a:t>
            </a:r>
          </a:p>
          <a:p>
            <a:pPr algn="ctr">
              <a:lnSpc>
                <a:spcPct val="90000"/>
              </a:lnSpc>
              <a:defRPr/>
            </a:pPr>
            <a:r>
              <a:rPr lang="en-US" b="1" dirty="0">
                <a:solidFill>
                  <a:srgbClr val="000090"/>
                </a:solidFill>
                <a:latin typeface="Arial" charset="0"/>
                <a:ea typeface="MS PGothic" charset="0"/>
              </a:rPr>
              <a:t>Vinorelbine</a:t>
            </a:r>
            <a:br>
              <a:rPr lang="en-US" b="1" dirty="0">
                <a:solidFill>
                  <a:srgbClr val="000090"/>
                </a:solidFill>
                <a:latin typeface="Arial" charset="0"/>
                <a:ea typeface="MS PGothic" charset="0"/>
              </a:rPr>
            </a:br>
            <a:r>
              <a:rPr lang="en-US" b="1" dirty="0">
                <a:solidFill>
                  <a:srgbClr val="000090"/>
                </a:solidFill>
                <a:latin typeface="Arial" charset="0"/>
                <a:ea typeface="MS PGothic" charset="0"/>
              </a:rPr>
              <a:t>(n = </a:t>
            </a:r>
            <a:r>
              <a:rPr lang="en-US" b="1" dirty="0" smtClean="0">
                <a:solidFill>
                  <a:srgbClr val="000090"/>
                </a:solidFill>
                <a:latin typeface="Arial" charset="0"/>
                <a:ea typeface="MS PGothic" charset="0"/>
              </a:rPr>
              <a:t>285)</a:t>
            </a:r>
            <a:endParaRPr lang="en-US" b="1" dirty="0">
              <a:solidFill>
                <a:srgbClr val="000090"/>
              </a:solidFill>
              <a:latin typeface="Arial" charset="0"/>
              <a:ea typeface="MS PGothic" charset="0"/>
            </a:endParaRPr>
          </a:p>
        </p:txBody>
      </p:sp>
      <p:grpSp>
        <p:nvGrpSpPr>
          <p:cNvPr id="20500" name="Group 24"/>
          <p:cNvGrpSpPr>
            <a:grpSpLocks/>
          </p:cNvGrpSpPr>
          <p:nvPr/>
        </p:nvGrpSpPr>
        <p:grpSpPr bwMode="auto">
          <a:xfrm>
            <a:off x="2971779" y="3037256"/>
            <a:ext cx="914400" cy="914400"/>
            <a:chOff x="1872" y="1584"/>
            <a:chExt cx="576" cy="576"/>
          </a:xfrm>
        </p:grpSpPr>
        <p:sp>
          <p:nvSpPr>
            <p:cNvPr id="14359" name="Oval 25"/>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p>
              <a:pPr>
                <a:defRPr/>
              </a:pPr>
              <a:endParaRPr lang="en-US">
                <a:ea typeface="MS PGothic" charset="0"/>
              </a:endParaRPr>
            </a:p>
          </p:txBody>
        </p:sp>
        <p:sp>
          <p:nvSpPr>
            <p:cNvPr id="14360" name="Rectangle 13"/>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p>
              <a:pPr algn="ctr">
                <a:defRPr/>
              </a:pPr>
              <a:r>
                <a:rPr lang="en-US" sz="3600" b="1">
                  <a:solidFill>
                    <a:schemeClr val="bg1"/>
                  </a:solidFill>
                  <a:latin typeface="Arial" charset="0"/>
                  <a:ea typeface="MS PGothic" charset="0"/>
                </a:rPr>
                <a:t>R</a:t>
              </a:r>
            </a:p>
          </p:txBody>
        </p:sp>
      </p:grpSp>
      <p:sp>
        <p:nvSpPr>
          <p:cNvPr id="3" name="Title 2"/>
          <p:cNvSpPr>
            <a:spLocks noGrp="1"/>
          </p:cNvSpPr>
          <p:nvPr>
            <p:ph type="title"/>
          </p:nvPr>
        </p:nvSpPr>
        <p:spPr>
          <a:xfrm>
            <a:off x="457200" y="46029"/>
            <a:ext cx="8420100" cy="1143000"/>
          </a:xfrm>
        </p:spPr>
        <p:txBody>
          <a:bodyPr>
            <a:normAutofit fontScale="90000"/>
          </a:bodyPr>
          <a:lstStyle/>
          <a:p>
            <a:r>
              <a:rPr lang="en-US" dirty="0">
                <a:solidFill>
                  <a:srgbClr val="E8AF2B"/>
                </a:solidFill>
                <a:cs typeface="Arial Black" charset="0"/>
              </a:rPr>
              <a:t>BOLERO</a:t>
            </a:r>
            <a:r>
              <a:rPr lang="en-US" dirty="0" smtClean="0">
                <a:solidFill>
                  <a:srgbClr val="E8AF2B"/>
                </a:solidFill>
                <a:cs typeface="Arial Black" charset="0"/>
              </a:rPr>
              <a:t>-3: </a:t>
            </a:r>
            <a:r>
              <a:rPr lang="en-US" dirty="0">
                <a:solidFill>
                  <a:srgbClr val="E8AF2B"/>
                </a:solidFill>
                <a:cs typeface="Arial Black" charset="0"/>
              </a:rPr>
              <a:t>Phase III </a:t>
            </a:r>
            <a:r>
              <a:rPr lang="en-US" dirty="0" smtClean="0">
                <a:solidFill>
                  <a:srgbClr val="E8AF2B"/>
                </a:solidFill>
                <a:cs typeface="Arial Black" charset="0"/>
              </a:rPr>
              <a:t>Multicenter Trial of Daily </a:t>
            </a:r>
            <a:r>
              <a:rPr lang="en-US" dirty="0" err="1" smtClean="0">
                <a:solidFill>
                  <a:srgbClr val="E8AF2B"/>
                </a:solidFill>
                <a:cs typeface="Arial Black" charset="0"/>
              </a:rPr>
              <a:t>Everolimus</a:t>
            </a:r>
            <a:r>
              <a:rPr lang="en-US" dirty="0" smtClean="0">
                <a:solidFill>
                  <a:srgbClr val="E8AF2B"/>
                </a:solidFill>
                <a:cs typeface="Arial Black" charset="0"/>
              </a:rPr>
              <a:t> plus Weekly </a:t>
            </a:r>
            <a:r>
              <a:rPr lang="en-US" dirty="0" err="1" smtClean="0">
                <a:solidFill>
                  <a:srgbClr val="E8AF2B"/>
                </a:solidFill>
                <a:cs typeface="Arial Black" charset="0"/>
              </a:rPr>
              <a:t>Trastuzumab</a:t>
            </a:r>
            <a:r>
              <a:rPr lang="en-US" dirty="0" smtClean="0">
                <a:solidFill>
                  <a:srgbClr val="E8AF2B"/>
                </a:solidFill>
                <a:cs typeface="Arial Black" charset="0"/>
              </a:rPr>
              <a:t> and </a:t>
            </a:r>
            <a:r>
              <a:rPr lang="en-US" dirty="0" err="1" smtClean="0">
                <a:solidFill>
                  <a:srgbClr val="E8AF2B"/>
                </a:solidFill>
                <a:cs typeface="Arial Black" charset="0"/>
              </a:rPr>
              <a:t>Vinorelbine</a:t>
            </a:r>
            <a:r>
              <a:rPr lang="en-US" dirty="0" smtClean="0">
                <a:solidFill>
                  <a:srgbClr val="E8AF2B"/>
                </a:solidFill>
                <a:cs typeface="Arial Black" charset="0"/>
              </a:rPr>
              <a:t> </a:t>
            </a:r>
            <a:endParaRPr lang="en-US" dirty="0">
              <a:solidFill>
                <a:srgbClr val="E8AF2B"/>
              </a:solidFill>
            </a:endParaRPr>
          </a:p>
        </p:txBody>
      </p:sp>
      <p:sp>
        <p:nvSpPr>
          <p:cNvPr id="18" name="Footer Placeholder 1"/>
          <p:cNvSpPr>
            <a:spLocks noGrp="1"/>
          </p:cNvSpPr>
          <p:nvPr>
            <p:ph type="ftr" sz="quarter" idx="11"/>
          </p:nvPr>
        </p:nvSpPr>
        <p:spPr>
          <a:xfrm>
            <a:off x="0" y="6254750"/>
            <a:ext cx="5918200" cy="603250"/>
          </a:xfrm>
          <a:prstGeom prst="rect">
            <a:avLst/>
          </a:prstGeom>
        </p:spPr>
        <p:txBody>
          <a:bodyPr/>
          <a:lstStyle/>
          <a:p>
            <a:pPr>
              <a:defRPr/>
            </a:pPr>
            <a:endParaRPr lang="en-US" sz="1600" b="0" dirty="0" smtClean="0">
              <a:solidFill>
                <a:srgbClr val="FFFFFF"/>
              </a:solidFill>
              <a:ea typeface="ＭＳ Ｐゴシック" pitchFamily="34" charset="-128"/>
              <a:cs typeface="Arial"/>
            </a:endParaRPr>
          </a:p>
          <a:p>
            <a:pPr>
              <a:defRPr/>
            </a:pPr>
            <a:r>
              <a:rPr lang="en-US" sz="1600" b="0" dirty="0" err="1" smtClean="0">
                <a:solidFill>
                  <a:srgbClr val="FFFFFF"/>
                </a:solidFill>
                <a:ea typeface="ＭＳ Ｐゴシック" pitchFamily="34" charset="-128"/>
                <a:cs typeface="Arial"/>
              </a:rPr>
              <a:t>O’Regan</a:t>
            </a:r>
            <a:r>
              <a:rPr lang="en-US" sz="1600" b="0" dirty="0" smtClean="0">
                <a:solidFill>
                  <a:srgbClr val="FFFFFF"/>
                </a:solidFill>
                <a:ea typeface="ＭＳ Ｐゴシック" pitchFamily="34" charset="-128"/>
                <a:cs typeface="Arial"/>
              </a:rPr>
              <a:t> R et al. </a:t>
            </a:r>
            <a:r>
              <a:rPr lang="en-US" sz="1600" b="0" i="1" dirty="0" err="1" smtClean="0">
                <a:solidFill>
                  <a:srgbClr val="FFFFFF"/>
                </a:solidFill>
                <a:ea typeface="ＭＳ Ｐゴシック" pitchFamily="34" charset="-128"/>
                <a:cs typeface="Arial"/>
              </a:rPr>
              <a:t>Proc</a:t>
            </a:r>
            <a:r>
              <a:rPr lang="en-US" sz="1600" b="0" i="1" dirty="0" smtClean="0">
                <a:solidFill>
                  <a:srgbClr val="FFFFFF"/>
                </a:solidFill>
                <a:ea typeface="ＭＳ Ｐゴシック" pitchFamily="34" charset="-128"/>
                <a:cs typeface="Arial"/>
              </a:rPr>
              <a:t> ASCO </a:t>
            </a:r>
            <a:r>
              <a:rPr lang="en-US" sz="1600" b="0" dirty="0" smtClean="0">
                <a:solidFill>
                  <a:srgbClr val="FFFFFF"/>
                </a:solidFill>
                <a:ea typeface="ＭＳ Ｐゴシック" pitchFamily="34" charset="-128"/>
                <a:cs typeface="Arial"/>
              </a:rPr>
              <a:t>2013;Abstract 505.</a:t>
            </a:r>
            <a:endParaRPr lang="en-US" sz="1600" b="0" dirty="0">
              <a:solidFill>
                <a:srgbClr val="FFFFFF"/>
              </a:solidFill>
              <a:ea typeface="ＭＳ Ｐゴシック" pitchFamily="34" charset="-128"/>
              <a:cs typeface="Arial"/>
            </a:endParaRPr>
          </a:p>
        </p:txBody>
      </p:sp>
      <p:sp>
        <p:nvSpPr>
          <p:cNvPr id="20" name="TextBox 20"/>
          <p:cNvSpPr txBox="1">
            <a:spLocks noChangeArrowheads="1"/>
          </p:cNvSpPr>
          <p:nvPr/>
        </p:nvSpPr>
        <p:spPr bwMode="auto">
          <a:xfrm>
            <a:off x="467544" y="5445224"/>
            <a:ext cx="5760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2000" b="1" dirty="0">
                <a:solidFill>
                  <a:srgbClr val="FFFFFF"/>
                </a:solidFill>
                <a:latin typeface="Arial"/>
                <a:cs typeface="Arial"/>
              </a:rPr>
              <a:t>Primary endpoint: </a:t>
            </a:r>
            <a:r>
              <a:rPr lang="en-US" sz="2000" dirty="0" smtClean="0">
                <a:solidFill>
                  <a:srgbClr val="FFFFFF"/>
                </a:solidFill>
                <a:latin typeface="Arial"/>
                <a:cs typeface="Arial"/>
              </a:rPr>
              <a:t>Progression-free survival</a:t>
            </a:r>
            <a:endParaRPr lang="en-US" sz="2000" dirty="0">
              <a:solidFill>
                <a:srgbClr val="FFFFFF"/>
              </a:solidFill>
              <a:latin typeface="Arial"/>
              <a:cs typeface="Arial"/>
            </a:endParaRPr>
          </a:p>
        </p:txBody>
      </p:sp>
      <p:sp>
        <p:nvSpPr>
          <p:cNvPr id="21" name="TextBox 5"/>
          <p:cNvSpPr txBox="1">
            <a:spLocks noChangeArrowheads="1"/>
          </p:cNvSpPr>
          <p:nvPr/>
        </p:nvSpPr>
        <p:spPr bwMode="auto">
          <a:xfrm>
            <a:off x="572224" y="1399215"/>
            <a:ext cx="7097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r>
              <a:rPr lang="en-US" sz="2000" b="1" dirty="0" smtClean="0">
                <a:solidFill>
                  <a:srgbClr val="FFFFFF"/>
                </a:solidFill>
                <a:latin typeface="Arial"/>
                <a:cs typeface="Arial"/>
              </a:rPr>
              <a:t>Accrual</a:t>
            </a:r>
            <a:r>
              <a:rPr lang="en-US" sz="2000" b="1" dirty="0">
                <a:solidFill>
                  <a:srgbClr val="FFFFFF"/>
                </a:solidFill>
                <a:latin typeface="Arial"/>
                <a:cs typeface="Arial"/>
              </a:rPr>
              <a:t>: </a:t>
            </a:r>
            <a:r>
              <a:rPr lang="en-US" sz="2000" dirty="0" smtClean="0">
                <a:solidFill>
                  <a:srgbClr val="FFFFFF"/>
                </a:solidFill>
                <a:latin typeface="Arial"/>
                <a:cs typeface="Arial"/>
              </a:rPr>
              <a:t>572 (Closed)</a:t>
            </a:r>
            <a:endParaRPr lang="en-US" sz="2000" dirty="0">
              <a:solidFill>
                <a:srgbClr val="FFFFFF"/>
              </a:solidFill>
              <a:latin typeface="Arial"/>
              <a:cs typeface="Arial"/>
            </a:endParaRPr>
          </a:p>
        </p:txBody>
      </p:sp>
    </p:spTree>
    <p:extLst>
      <p:ext uri="{BB962C8B-B14F-4D97-AF65-F5344CB8AC3E}">
        <p14:creationId xmlns:p14="http://schemas.microsoft.com/office/powerpoint/2010/main" val="1340708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E8AF2B"/>
                </a:solidFill>
                <a:cs typeface="Arial Black" charset="0"/>
              </a:rPr>
              <a:t>BOLERO</a:t>
            </a:r>
            <a:r>
              <a:rPr lang="en-US" dirty="0" smtClean="0">
                <a:solidFill>
                  <a:srgbClr val="E8AF2B"/>
                </a:solidFill>
                <a:cs typeface="Arial Black" charset="0"/>
              </a:rPr>
              <a:t>-3: Efficacy</a:t>
            </a:r>
            <a:endParaRPr lang="en-US" dirty="0">
              <a:solidFill>
                <a:srgbClr val="E8AF2B"/>
              </a:solidFill>
            </a:endParaRPr>
          </a:p>
        </p:txBody>
      </p:sp>
      <p:sp>
        <p:nvSpPr>
          <p:cNvPr id="18" name="Footer Placeholder 1"/>
          <p:cNvSpPr>
            <a:spLocks noGrp="1"/>
          </p:cNvSpPr>
          <p:nvPr>
            <p:ph type="ftr" sz="quarter" idx="11"/>
          </p:nvPr>
        </p:nvSpPr>
        <p:spPr>
          <a:xfrm>
            <a:off x="0" y="6400800"/>
            <a:ext cx="5918200" cy="457200"/>
          </a:xfrm>
          <a:prstGeom prst="rect">
            <a:avLst/>
          </a:prstGeom>
        </p:spPr>
        <p:txBody>
          <a:bodyPr/>
          <a:lstStyle/>
          <a:p>
            <a:pPr>
              <a:defRPr/>
            </a:pPr>
            <a:r>
              <a:rPr lang="en-US" sz="1600" b="0" dirty="0" smtClean="0">
                <a:solidFill>
                  <a:srgbClr val="FFFFFF"/>
                </a:solidFill>
                <a:ea typeface="ＭＳ Ｐゴシック" pitchFamily="34" charset="-128"/>
                <a:cs typeface="Arial"/>
              </a:rPr>
              <a:t>O’Regan R et al. </a:t>
            </a:r>
            <a:r>
              <a:rPr lang="en-US" sz="1600" b="0" i="1" dirty="0" smtClean="0">
                <a:solidFill>
                  <a:srgbClr val="FFFFFF"/>
                </a:solidFill>
                <a:ea typeface="ＭＳ Ｐゴシック" pitchFamily="34" charset="-128"/>
                <a:cs typeface="Arial"/>
              </a:rPr>
              <a:t>Proc ASCO </a:t>
            </a:r>
            <a:r>
              <a:rPr lang="en-US" sz="1600" b="0" dirty="0" smtClean="0">
                <a:solidFill>
                  <a:srgbClr val="FFFFFF"/>
                </a:solidFill>
                <a:ea typeface="ＭＳ Ｐゴシック" pitchFamily="34" charset="-128"/>
                <a:cs typeface="Arial"/>
              </a:rPr>
              <a:t>2013;Abstract 505.</a:t>
            </a:r>
            <a:endParaRPr lang="en-US" sz="1600" b="0" dirty="0">
              <a:solidFill>
                <a:srgbClr val="FFFFFF"/>
              </a:solidFill>
              <a:ea typeface="ＭＳ Ｐゴシック" pitchFamily="34" charset="-128"/>
              <a:cs typeface="Arial"/>
            </a:endParaRPr>
          </a:p>
        </p:txBody>
      </p:sp>
      <p:sp>
        <p:nvSpPr>
          <p:cNvPr id="5" name="Rectangle 33"/>
          <p:cNvSpPr>
            <a:spLocks noChangeArrowheads="1"/>
          </p:cNvSpPr>
          <p:nvPr/>
        </p:nvSpPr>
        <p:spPr bwMode="auto">
          <a:xfrm>
            <a:off x="520700" y="1467306"/>
            <a:ext cx="8140700" cy="4158794"/>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ea typeface="ヒラギノ角ゴ Pro W3" charset="0"/>
              <a:cs typeface="ヒラギノ角ゴ Pro W3"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3668163346"/>
              </p:ext>
            </p:extLst>
          </p:nvPr>
        </p:nvGraphicFramePr>
        <p:xfrm>
          <a:off x="603250" y="1557883"/>
          <a:ext cx="7975600" cy="3977640"/>
        </p:xfrm>
        <a:graphic>
          <a:graphicData uri="http://schemas.openxmlformats.org/drawingml/2006/table">
            <a:tbl>
              <a:tblPr firstRow="1" bandRow="1">
                <a:tableStyleId>{21E4AEA4-8DFA-4A89-87EB-49C32662AFE0}</a:tableStyleId>
              </a:tblPr>
              <a:tblGrid>
                <a:gridCol w="2880078"/>
                <a:gridCol w="2702841"/>
                <a:gridCol w="2392681"/>
              </a:tblGrid>
              <a:tr h="370840">
                <a:tc>
                  <a:txBody>
                    <a:bodyPr/>
                    <a:lstStyle/>
                    <a:p>
                      <a:r>
                        <a:rPr lang="en-US" dirty="0" smtClean="0">
                          <a:solidFill>
                            <a:srgbClr val="DF9F2C"/>
                          </a:solidFill>
                          <a:latin typeface="Arial"/>
                          <a:cs typeface="Arial"/>
                        </a:rPr>
                        <a:t>Clinical Outcome</a:t>
                      </a:r>
                      <a:endParaRPr lang="en-US" dirty="0">
                        <a:solidFill>
                          <a:srgbClr val="DF9F2C"/>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B4F"/>
                    </a:solidFill>
                  </a:tcPr>
                </a:tc>
                <a:tc>
                  <a:txBody>
                    <a:bodyPr/>
                    <a:lstStyle/>
                    <a:p>
                      <a:pPr algn="ctr"/>
                      <a:r>
                        <a:rPr lang="en-US" dirty="0" smtClean="0">
                          <a:solidFill>
                            <a:srgbClr val="DF9F2C"/>
                          </a:solidFill>
                          <a:latin typeface="Arial"/>
                          <a:cs typeface="Arial"/>
                        </a:rPr>
                        <a:t>Everolimus Arm</a:t>
                      </a:r>
                    </a:p>
                    <a:p>
                      <a:pPr algn="ctr"/>
                      <a:r>
                        <a:rPr lang="en-US" dirty="0" smtClean="0">
                          <a:solidFill>
                            <a:srgbClr val="DF9F2C"/>
                          </a:solidFill>
                          <a:latin typeface="Arial"/>
                          <a:cs typeface="Arial"/>
                        </a:rPr>
                        <a:t>(n</a:t>
                      </a:r>
                      <a:r>
                        <a:rPr lang="en-US" baseline="0" dirty="0" smtClean="0">
                          <a:solidFill>
                            <a:srgbClr val="DF9F2C"/>
                          </a:solidFill>
                          <a:latin typeface="Arial"/>
                          <a:cs typeface="Arial"/>
                        </a:rPr>
                        <a:t> = 284)</a:t>
                      </a:r>
                      <a:endParaRPr lang="en-US" dirty="0">
                        <a:solidFill>
                          <a:srgbClr val="DF9F2C"/>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B4F"/>
                    </a:solidFill>
                  </a:tcPr>
                </a:tc>
                <a:tc>
                  <a:txBody>
                    <a:bodyPr/>
                    <a:lstStyle/>
                    <a:p>
                      <a:pPr algn="ctr"/>
                      <a:r>
                        <a:rPr lang="en-US" dirty="0" smtClean="0">
                          <a:solidFill>
                            <a:srgbClr val="DF9F2C"/>
                          </a:solidFill>
                          <a:latin typeface="Arial"/>
                          <a:cs typeface="Arial"/>
                        </a:rPr>
                        <a:t>Placebo</a:t>
                      </a:r>
                      <a:r>
                        <a:rPr lang="en-US" baseline="0" dirty="0" smtClean="0">
                          <a:solidFill>
                            <a:srgbClr val="DF9F2C"/>
                          </a:solidFill>
                          <a:latin typeface="Arial"/>
                          <a:cs typeface="Arial"/>
                        </a:rPr>
                        <a:t> Arm</a:t>
                      </a:r>
                      <a:endParaRPr lang="en-US" dirty="0" smtClean="0">
                        <a:solidFill>
                          <a:srgbClr val="DF9F2C"/>
                        </a:solidFill>
                        <a:latin typeface="Arial"/>
                        <a:cs typeface="Arial"/>
                      </a:endParaRPr>
                    </a:p>
                    <a:p>
                      <a:pPr algn="ctr"/>
                      <a:r>
                        <a:rPr lang="en-US" dirty="0" smtClean="0">
                          <a:solidFill>
                            <a:srgbClr val="DF9F2C"/>
                          </a:solidFill>
                          <a:latin typeface="Arial"/>
                          <a:cs typeface="Arial"/>
                        </a:rPr>
                        <a:t>(n</a:t>
                      </a:r>
                      <a:r>
                        <a:rPr lang="en-US" baseline="0" dirty="0" smtClean="0">
                          <a:solidFill>
                            <a:srgbClr val="DF9F2C"/>
                          </a:solidFill>
                          <a:latin typeface="Arial"/>
                          <a:cs typeface="Arial"/>
                        </a:rPr>
                        <a:t> = 285)</a:t>
                      </a:r>
                      <a:endParaRPr lang="en-US" dirty="0">
                        <a:solidFill>
                          <a:srgbClr val="DF9F2C"/>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B4F"/>
                    </a:solidFill>
                  </a:tcPr>
                </a:tc>
              </a:tr>
              <a:tr h="370840">
                <a:tc>
                  <a:txBody>
                    <a:bodyPr/>
                    <a:lstStyle/>
                    <a:p>
                      <a:r>
                        <a:rPr lang="en-US" b="0" dirty="0" smtClean="0">
                          <a:solidFill>
                            <a:srgbClr val="FFFFFF"/>
                          </a:solidFill>
                          <a:latin typeface="Arial"/>
                          <a:cs typeface="Arial"/>
                        </a:rPr>
                        <a:t>Overall response rate*</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40.8%</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37.2%</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      Complete response</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3.2%</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2.5%</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      Partial response</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37.7%</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34.7%</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Stable disease</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48.2%</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41.4%</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Progressive disease</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4.9%</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13.0%</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Clinical benefit rate</a:t>
                      </a:r>
                      <a:r>
                        <a:rPr lang="en-US" sz="1800" kern="1200" baseline="30000" dirty="0" smtClean="0">
                          <a:solidFill>
                            <a:schemeClr val="bg1"/>
                          </a:solidFill>
                          <a:effectLst/>
                          <a:latin typeface="+mn-lt"/>
                          <a:ea typeface="+mn-ea"/>
                          <a:cs typeface="+mn-cs"/>
                        </a:rPr>
                        <a:t>†</a:t>
                      </a:r>
                      <a:endParaRPr lang="en-US" b="0" baseline="30000" dirty="0">
                        <a:solidFill>
                          <a:schemeClr val="bg1"/>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59.2%</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53.3%</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Progression-free</a:t>
                      </a:r>
                      <a:r>
                        <a:rPr lang="en-US" b="0" baseline="0" dirty="0" smtClean="0">
                          <a:solidFill>
                            <a:srgbClr val="FFFFFF"/>
                          </a:solidFill>
                          <a:latin typeface="Arial"/>
                          <a:cs typeface="Arial"/>
                        </a:rPr>
                        <a:t> survival</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7.0 months</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5.78 months</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Interim</a:t>
                      </a:r>
                      <a:r>
                        <a:rPr lang="en-US" b="0" baseline="0" dirty="0" smtClean="0">
                          <a:solidFill>
                            <a:srgbClr val="FFFFFF"/>
                          </a:solidFill>
                          <a:latin typeface="Arial"/>
                          <a:cs typeface="Arial"/>
                        </a:rPr>
                        <a:t> </a:t>
                      </a:r>
                      <a:r>
                        <a:rPr lang="en-US" b="0" dirty="0" smtClean="0">
                          <a:solidFill>
                            <a:srgbClr val="FFFFFF"/>
                          </a:solidFill>
                          <a:latin typeface="Arial"/>
                          <a:cs typeface="Arial"/>
                        </a:rPr>
                        <a:t>overall survival</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NSD</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NSD</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r h="370840">
                <a:tc>
                  <a:txBody>
                    <a:bodyPr/>
                    <a:lstStyle/>
                    <a:p>
                      <a:r>
                        <a:rPr lang="en-US" b="0" dirty="0" smtClean="0">
                          <a:solidFill>
                            <a:srgbClr val="FFFFFF"/>
                          </a:solidFill>
                          <a:latin typeface="Arial"/>
                          <a:cs typeface="Arial"/>
                        </a:rPr>
                        <a:t>Deaths</a:t>
                      </a:r>
                      <a:endParaRPr lang="en-US" b="0"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36.3%</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c>
                  <a:txBody>
                    <a:bodyPr/>
                    <a:lstStyle/>
                    <a:p>
                      <a:pPr algn="ctr"/>
                      <a:r>
                        <a:rPr lang="en-US" dirty="0" smtClean="0">
                          <a:solidFill>
                            <a:srgbClr val="FFFFFF"/>
                          </a:solidFill>
                          <a:latin typeface="Arial"/>
                          <a:cs typeface="Arial"/>
                        </a:rPr>
                        <a:t>41.1%</a:t>
                      </a:r>
                      <a:endParaRPr lang="en-US" dirty="0">
                        <a:solidFill>
                          <a:srgbClr val="FFFFFF"/>
                        </a:solidFill>
                        <a:latin typeface="Arial"/>
                        <a:cs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65992"/>
                    </a:solidFill>
                  </a:tcPr>
                </a:tc>
              </a:tr>
            </a:tbl>
          </a:graphicData>
        </a:graphic>
      </p:graphicFrame>
      <p:sp>
        <p:nvSpPr>
          <p:cNvPr id="4" name="TextBox 3"/>
          <p:cNvSpPr txBox="1"/>
          <p:nvPr/>
        </p:nvSpPr>
        <p:spPr>
          <a:xfrm>
            <a:off x="596900" y="5651500"/>
            <a:ext cx="4813300" cy="723275"/>
          </a:xfrm>
          <a:prstGeom prst="rect">
            <a:avLst/>
          </a:prstGeom>
          <a:noFill/>
        </p:spPr>
        <p:txBody>
          <a:bodyPr wrap="square" rtlCol="0">
            <a:spAutoFit/>
          </a:bodyPr>
          <a:lstStyle/>
          <a:p>
            <a:pPr>
              <a:spcAft>
                <a:spcPts val="600"/>
              </a:spcAft>
            </a:pPr>
            <a:r>
              <a:rPr lang="en-US" dirty="0" smtClean="0">
                <a:solidFill>
                  <a:srgbClr val="FFFFFF"/>
                </a:solidFill>
              </a:rPr>
              <a:t>NSD = no significant difference</a:t>
            </a:r>
          </a:p>
          <a:p>
            <a:pPr>
              <a:spcAft>
                <a:spcPts val="600"/>
              </a:spcAft>
            </a:pPr>
            <a:r>
              <a:rPr lang="en-US" dirty="0">
                <a:solidFill>
                  <a:schemeClr val="bg1"/>
                </a:solidFill>
              </a:rPr>
              <a:t>*</a:t>
            </a:r>
            <a:r>
              <a:rPr lang="en-US" baseline="30000" dirty="0">
                <a:solidFill>
                  <a:schemeClr val="bg1"/>
                </a:solidFill>
              </a:rPr>
              <a:t> </a:t>
            </a:r>
            <a:r>
              <a:rPr lang="en-US" i="1" dirty="0" smtClean="0">
                <a:solidFill>
                  <a:schemeClr val="bg1"/>
                </a:solidFill>
              </a:rPr>
              <a:t>p</a:t>
            </a:r>
            <a:r>
              <a:rPr lang="en-US" dirty="0" smtClean="0"/>
              <a:t> </a:t>
            </a:r>
            <a:r>
              <a:rPr lang="en-US" dirty="0" smtClean="0">
                <a:solidFill>
                  <a:srgbClr val="FFFFFF"/>
                </a:solidFill>
              </a:rPr>
              <a:t>= 0.21; </a:t>
            </a:r>
            <a:r>
              <a:rPr lang="en-US" baseline="30000" dirty="0">
                <a:solidFill>
                  <a:schemeClr val="bg1"/>
                </a:solidFill>
              </a:rPr>
              <a:t>† </a:t>
            </a:r>
            <a:r>
              <a:rPr lang="en-US" i="1" dirty="0" smtClean="0">
                <a:solidFill>
                  <a:schemeClr val="bg1"/>
                </a:solidFill>
              </a:rPr>
              <a:t>p</a:t>
            </a:r>
            <a:r>
              <a:rPr lang="en-US" dirty="0" smtClean="0">
                <a:solidFill>
                  <a:srgbClr val="FFFFFF"/>
                </a:solidFill>
              </a:rPr>
              <a:t> = 0.09</a:t>
            </a:r>
            <a:endParaRPr lang="en-US" baseline="30000" dirty="0">
              <a:solidFill>
                <a:srgbClr val="FFFFFF"/>
              </a:solidFill>
              <a:cs typeface="Arial"/>
            </a:endParaRPr>
          </a:p>
        </p:txBody>
      </p:sp>
    </p:spTree>
    <p:extLst>
      <p:ext uri="{BB962C8B-B14F-4D97-AF65-F5344CB8AC3E}">
        <p14:creationId xmlns:p14="http://schemas.microsoft.com/office/powerpoint/2010/main" val="3789356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4038484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71600"/>
            <a:ext cx="8229600" cy="2409825"/>
          </a:xfrm>
        </p:spPr>
        <p:txBody>
          <a:bodyPr anchor="b">
            <a:noAutofit/>
          </a:bodyPr>
          <a:lstStyle/>
          <a:p>
            <a:pPr algn="ctr">
              <a:lnSpc>
                <a:spcPct val="95000"/>
              </a:lnSpc>
              <a:spcBef>
                <a:spcPts val="600"/>
              </a:spcBef>
              <a:defRPr/>
            </a:pPr>
            <a:r>
              <a:rPr lang="en-US" sz="3200" dirty="0">
                <a:latin typeface="Arial" charset="0"/>
                <a:ea typeface="ヒラギノ角ゴ Pro W3" charset="0"/>
                <a:cs typeface="ヒラギノ角ゴ Pro W3" charset="0"/>
              </a:rPr>
              <a:t>Module </a:t>
            </a:r>
            <a:r>
              <a:rPr lang="en-US" sz="3200" dirty="0" smtClean="0">
                <a:latin typeface="Arial" charset="0"/>
                <a:ea typeface="ヒラギノ角ゴ Pro W3" charset="0"/>
                <a:cs typeface="ヒラギノ角ゴ Pro W3" charset="0"/>
              </a:rPr>
              <a:t>2: </a:t>
            </a:r>
            <a:r>
              <a:rPr lang="en-US" sz="3200" dirty="0">
                <a:latin typeface="Arial" charset="0"/>
                <a:ea typeface="ヒラギノ角ゴ Pro W3" charset="0"/>
                <a:cs typeface="ヒラギノ角ゴ Pro W3" charset="0"/>
              </a:rPr>
              <a:t>Triple-Negative </a:t>
            </a:r>
            <a:r>
              <a:rPr lang="en-US" sz="3200" dirty="0" smtClean="0">
                <a:latin typeface="Arial" charset="0"/>
                <a:ea typeface="ヒラギノ角ゴ Pro W3" charset="0"/>
                <a:cs typeface="ヒラギノ角ゴ Pro W3" charset="0"/>
              </a:rPr>
              <a:t/>
            </a:r>
            <a:br>
              <a:rPr lang="en-US" sz="3200" dirty="0" smtClean="0">
                <a:latin typeface="Arial" charset="0"/>
                <a:ea typeface="ヒラギノ角ゴ Pro W3" charset="0"/>
                <a:cs typeface="ヒラギノ角ゴ Pro W3" charset="0"/>
              </a:rPr>
            </a:br>
            <a:r>
              <a:rPr lang="en-US" sz="3200" dirty="0" smtClean="0">
                <a:latin typeface="Arial" charset="0"/>
                <a:ea typeface="ヒラギノ角ゴ Pro W3" charset="0"/>
                <a:cs typeface="ヒラギノ角ゴ Pro W3" charset="0"/>
              </a:rPr>
              <a:t>Metastatic </a:t>
            </a:r>
            <a:r>
              <a:rPr lang="en-US" sz="3200" dirty="0">
                <a:latin typeface="Arial" charset="0"/>
                <a:ea typeface="ヒラギノ角ゴ Pro W3" charset="0"/>
                <a:cs typeface="ヒラギノ角ゴ Pro W3" charset="0"/>
              </a:rPr>
              <a:t>Disease</a:t>
            </a:r>
          </a:p>
        </p:txBody>
      </p:sp>
    </p:spTree>
    <p:extLst>
      <p:ext uri="{BB962C8B-B14F-4D97-AF65-F5344CB8AC3E}">
        <p14:creationId xmlns:p14="http://schemas.microsoft.com/office/powerpoint/2010/main" val="2043065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from the practice of </a:t>
            </a:r>
            <a:r>
              <a:rPr lang="en-US" dirty="0" err="1" smtClean="0"/>
              <a:t>Estelamari</a:t>
            </a:r>
            <a:r>
              <a:rPr lang="en-US" dirty="0" smtClean="0"/>
              <a:t> Rodriguez, MD, MPH</a:t>
            </a:r>
            <a:endParaRPr lang="en-US" dirty="0"/>
          </a:p>
        </p:txBody>
      </p:sp>
      <p:sp>
        <p:nvSpPr>
          <p:cNvPr id="3" name="Content Placeholder 2"/>
          <p:cNvSpPr>
            <a:spLocks noGrp="1"/>
          </p:cNvSpPr>
          <p:nvPr>
            <p:ph idx="1"/>
          </p:nvPr>
        </p:nvSpPr>
        <p:spPr/>
        <p:txBody>
          <a:bodyPr/>
          <a:lstStyle/>
          <a:p>
            <a:r>
              <a:rPr lang="en-US" i="1" dirty="0"/>
              <a:t>A 39-year-old woman presented with T3N2M0 </a:t>
            </a:r>
            <a:r>
              <a:rPr lang="en-US" i="1" dirty="0" smtClean="0"/>
              <a:t>triple-negative</a:t>
            </a:r>
            <a:r>
              <a:rPr lang="en-US" i="1" dirty="0"/>
              <a:t> </a:t>
            </a:r>
            <a:r>
              <a:rPr lang="en-US" i="1" dirty="0" smtClean="0"/>
              <a:t>BC</a:t>
            </a:r>
          </a:p>
          <a:p>
            <a:pPr marL="0" indent="0">
              <a:buNone/>
            </a:pPr>
            <a:endParaRPr lang="en-US" i="1" dirty="0" smtClean="0"/>
          </a:p>
          <a:p>
            <a:r>
              <a:rPr lang="en-US" i="1" dirty="0" smtClean="0"/>
              <a:t>The </a:t>
            </a:r>
            <a:r>
              <a:rPr lang="en-US" i="1" dirty="0"/>
              <a:t>patient underwent breast-conserving </a:t>
            </a:r>
            <a:r>
              <a:rPr lang="en-US" i="1" dirty="0" smtClean="0"/>
              <a:t>surgery followed </a:t>
            </a:r>
            <a:r>
              <a:rPr lang="en-US" i="1" dirty="0"/>
              <a:t>by radiation therapy and then received</a:t>
            </a:r>
            <a:r>
              <a:rPr lang="en-US" i="1" dirty="0" smtClean="0"/>
              <a:t> </a:t>
            </a:r>
            <a:br>
              <a:rPr lang="en-US" i="1" dirty="0" smtClean="0"/>
            </a:br>
            <a:r>
              <a:rPr lang="en-US" i="1" dirty="0" smtClean="0"/>
              <a:t>AC </a:t>
            </a:r>
            <a:r>
              <a:rPr lang="en-US" i="1" dirty="0" smtClean="0">
                <a:sym typeface="Wingdings"/>
              </a:rPr>
              <a:t></a:t>
            </a:r>
            <a:r>
              <a:rPr lang="en-US" i="1" dirty="0" smtClean="0"/>
              <a:t> paclitaxel/</a:t>
            </a:r>
            <a:r>
              <a:rPr lang="en-US" i="1" dirty="0" err="1" smtClean="0"/>
              <a:t>bevacizumab</a:t>
            </a:r>
            <a:r>
              <a:rPr lang="en-US" i="1" dirty="0" smtClean="0"/>
              <a:t> </a:t>
            </a:r>
            <a:r>
              <a:rPr lang="en-US" i="1" dirty="0"/>
              <a:t>on an ECOG </a:t>
            </a:r>
            <a:r>
              <a:rPr lang="en-US" i="1" dirty="0" smtClean="0"/>
              <a:t>trial</a:t>
            </a:r>
          </a:p>
          <a:p>
            <a:endParaRPr lang="en-US" i="1" dirty="0"/>
          </a:p>
          <a:p>
            <a:r>
              <a:rPr lang="en-US" i="1" dirty="0" smtClean="0"/>
              <a:t>Seven </a:t>
            </a:r>
            <a:r>
              <a:rPr lang="en-US" i="1" dirty="0"/>
              <a:t>months after </a:t>
            </a:r>
            <a:r>
              <a:rPr lang="en-US" i="1" dirty="0" smtClean="0"/>
              <a:t>completion of </a:t>
            </a:r>
            <a:r>
              <a:rPr lang="en-US" i="1" dirty="0"/>
              <a:t>treatment she presented with a breast recurrence and PET-</a:t>
            </a:r>
            <a:r>
              <a:rPr lang="en-US" i="1" dirty="0" smtClean="0"/>
              <a:t>avid </a:t>
            </a:r>
            <a:r>
              <a:rPr lang="en-US" i="1" dirty="0" err="1" smtClean="0"/>
              <a:t>mediastinal</a:t>
            </a:r>
            <a:r>
              <a:rPr lang="en-US" i="1" dirty="0" smtClean="0"/>
              <a:t> </a:t>
            </a:r>
            <a:r>
              <a:rPr lang="en-US" i="1" dirty="0" err="1"/>
              <a:t>adenopathy</a:t>
            </a:r>
            <a:endParaRPr lang="en-US" dirty="0"/>
          </a:p>
        </p:txBody>
      </p:sp>
    </p:spTree>
    <p:extLst>
      <p:ext uri="{BB962C8B-B14F-4D97-AF65-F5344CB8AC3E}">
        <p14:creationId xmlns:p14="http://schemas.microsoft.com/office/powerpoint/2010/main" val="1834039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ctr"/>
            <a:r>
              <a:rPr lang="en-US" sz="1600" dirty="0" smtClean="0"/>
              <a:t>39 year old woman </a:t>
            </a:r>
            <a:r>
              <a:rPr lang="en-US" sz="1600" dirty="0"/>
              <a:t>with T3N2M0 triple negative BC </a:t>
            </a:r>
            <a:r>
              <a:rPr lang="en-US" sz="1600" dirty="0" smtClean="0"/>
              <a:t> dx Jan 2009 presents with in breast recurrence and PET avid </a:t>
            </a:r>
            <a:r>
              <a:rPr lang="en-US" sz="1600" dirty="0" err="1"/>
              <a:t>mediastinal</a:t>
            </a:r>
            <a:r>
              <a:rPr lang="en-US" sz="1600" dirty="0"/>
              <a:t> </a:t>
            </a:r>
            <a:r>
              <a:rPr lang="en-US" sz="1600" dirty="0" err="1" smtClean="0"/>
              <a:t>adenopathy</a:t>
            </a:r>
            <a:r>
              <a:rPr lang="en-US" sz="1600" dirty="0" smtClean="0"/>
              <a:t> 7 </a:t>
            </a:r>
            <a:r>
              <a:rPr lang="en-US" sz="1600" dirty="0" err="1" smtClean="0"/>
              <a:t>mos</a:t>
            </a:r>
            <a:r>
              <a:rPr lang="en-US" sz="1600" dirty="0" smtClean="0"/>
              <a:t> after completion of adjuvant treatment (March 2010)</a:t>
            </a:r>
            <a:endParaRPr lang="en-US" sz="1600" dirty="0"/>
          </a:p>
        </p:txBody>
      </p:sp>
      <p:pic>
        <p:nvPicPr>
          <p:cNvPr id="1026" name="Picture 2"/>
          <p:cNvPicPr>
            <a:picLocks noGrp="1" noChangeAspect="1" noChangeArrowheads="1"/>
          </p:cNvPicPr>
          <p:nvPr>
            <p:ph type="pic" idx="1"/>
          </p:nvPr>
        </p:nvPicPr>
        <p:blipFill rotWithShape="1">
          <a:blip r:embed="rId3" cstate="print"/>
          <a:srcRect t="10690" r="1863" b="10690"/>
          <a:stretch/>
        </p:blipFill>
        <p:spPr bwMode="auto">
          <a:xfrm>
            <a:off x="1752600" y="612775"/>
            <a:ext cx="5423137" cy="4645025"/>
          </a:xfrm>
          <a:prstGeom prst="rect">
            <a:avLst/>
          </a:prstGeom>
          <a:noFill/>
          <a:ln w="9525">
            <a:noFill/>
            <a:miter lim="800000"/>
            <a:headEnd/>
            <a:tailEnd/>
          </a:ln>
        </p:spPr>
      </p:pic>
    </p:spTree>
    <p:extLst>
      <p:ext uri="{BB962C8B-B14F-4D97-AF65-F5344CB8AC3E}">
        <p14:creationId xmlns:p14="http://schemas.microsoft.com/office/powerpoint/2010/main" val="337756437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smtClean="0"/>
              <a:t>39 F with Triple Negative Breast Cancer: Sept 2010: Resolution of PET avid </a:t>
            </a:r>
            <a:r>
              <a:rPr lang="en-US" dirty="0" err="1"/>
              <a:t>mediastinal</a:t>
            </a:r>
            <a:r>
              <a:rPr lang="en-US" dirty="0"/>
              <a:t> </a:t>
            </a:r>
            <a:r>
              <a:rPr lang="en-US" dirty="0" err="1"/>
              <a:t>adenopathy</a:t>
            </a:r>
            <a:r>
              <a:rPr lang="en-US" dirty="0"/>
              <a:t> </a:t>
            </a:r>
            <a:r>
              <a:rPr lang="en-US" dirty="0" smtClean="0"/>
              <a:t>after carboplatin/gemcitabine, new activity at </a:t>
            </a:r>
            <a:r>
              <a:rPr lang="en-US" dirty="0" err="1" smtClean="0"/>
              <a:t>ileo</a:t>
            </a:r>
            <a:r>
              <a:rPr lang="en-US" dirty="0" smtClean="0"/>
              <a:t>-colic junction (physiologic)</a:t>
            </a:r>
            <a:endParaRPr lang="en-US" dirty="0"/>
          </a:p>
        </p:txBody>
      </p:sp>
      <p:pic>
        <p:nvPicPr>
          <p:cNvPr id="2050" name="Picture 2"/>
          <p:cNvPicPr>
            <a:picLocks noGrp="1" noChangeAspect="1" noChangeArrowheads="1"/>
          </p:cNvPicPr>
          <p:nvPr>
            <p:ph type="pic" idx="1"/>
          </p:nvPr>
        </p:nvPicPr>
        <p:blipFill rotWithShape="1">
          <a:blip r:embed="rId3" cstate="print"/>
          <a:srcRect l="9900" r="9900" b="1377"/>
          <a:stretch/>
        </p:blipFill>
        <p:spPr bwMode="auto">
          <a:xfrm>
            <a:off x="1792288" y="612775"/>
            <a:ext cx="5486400" cy="4505891"/>
          </a:xfrm>
          <a:prstGeom prst="rect">
            <a:avLst/>
          </a:prstGeom>
          <a:noFill/>
          <a:ln w="9525">
            <a:noFill/>
            <a:miter lim="800000"/>
            <a:headEnd/>
            <a:tailEnd/>
          </a:ln>
        </p:spPr>
      </p:pic>
    </p:spTree>
    <p:extLst>
      <p:ext uri="{BB962C8B-B14F-4D97-AF65-F5344CB8AC3E}">
        <p14:creationId xmlns:p14="http://schemas.microsoft.com/office/powerpoint/2010/main" val="1544726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smtClean="0"/>
              <a:t>Jan 2011: 39 year old women </a:t>
            </a:r>
            <a:r>
              <a:rPr lang="en-US" dirty="0"/>
              <a:t>with </a:t>
            </a:r>
            <a:r>
              <a:rPr lang="en-US" dirty="0" smtClean="0"/>
              <a:t>Triple </a:t>
            </a:r>
            <a:r>
              <a:rPr lang="en-US" dirty="0" err="1" smtClean="0"/>
              <a:t>Neg</a:t>
            </a:r>
            <a:r>
              <a:rPr lang="en-US" dirty="0" smtClean="0"/>
              <a:t> Breast Ca. </a:t>
            </a:r>
          </a:p>
          <a:p>
            <a:r>
              <a:rPr lang="en-US" dirty="0" smtClean="0"/>
              <a:t>Stable Disease after treatment with gemcitabine followed by </a:t>
            </a:r>
            <a:r>
              <a:rPr lang="en-US" dirty="0" err="1" smtClean="0"/>
              <a:t>eribulin</a:t>
            </a:r>
            <a:r>
              <a:rPr lang="en-US" dirty="0" smtClean="0"/>
              <a:t> for progression of axillary </a:t>
            </a:r>
            <a:r>
              <a:rPr lang="en-US" dirty="0" err="1" smtClean="0"/>
              <a:t>adenopathy</a:t>
            </a:r>
            <a:r>
              <a:rPr lang="en-US" dirty="0" smtClean="0"/>
              <a:t>.</a:t>
            </a:r>
            <a:endParaRPr lang="en-US" dirty="0"/>
          </a:p>
        </p:txBody>
      </p:sp>
      <p:pic>
        <p:nvPicPr>
          <p:cNvPr id="8" name="Picture 2"/>
          <p:cNvPicPr>
            <a:picLocks noGrp="1" noChangeAspect="1" noChangeArrowheads="1"/>
          </p:cNvPicPr>
          <p:nvPr>
            <p:ph type="pic" idx="1"/>
          </p:nvPr>
        </p:nvPicPr>
        <p:blipFill>
          <a:blip r:embed="rId3" cstate="print"/>
          <a:srcRect t="7998" b="7998"/>
          <a:stretch>
            <a:fillRect/>
          </a:stretch>
        </p:blipFill>
        <p:spPr bwMode="auto">
          <a:xfrm>
            <a:off x="1752600" y="612775"/>
            <a:ext cx="5526088" cy="4721225"/>
          </a:xfrm>
          <a:prstGeom prst="rect">
            <a:avLst/>
          </a:prstGeom>
          <a:noFill/>
          <a:ln w="9525">
            <a:noFill/>
            <a:miter lim="800000"/>
            <a:headEnd/>
            <a:tailEnd/>
          </a:ln>
        </p:spPr>
      </p:pic>
    </p:spTree>
    <p:extLst>
      <p:ext uri="{BB962C8B-B14F-4D97-AF65-F5344CB8AC3E}">
        <p14:creationId xmlns:p14="http://schemas.microsoft.com/office/powerpoint/2010/main" val="112993477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2991276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smtClean="0"/>
              <a:t>May 2011: Stable axillary and </a:t>
            </a:r>
            <a:r>
              <a:rPr lang="en-US" dirty="0" err="1"/>
              <a:t>mediastinal</a:t>
            </a:r>
            <a:r>
              <a:rPr lang="en-US" dirty="0"/>
              <a:t> </a:t>
            </a:r>
            <a:r>
              <a:rPr lang="en-US" dirty="0" err="1" smtClean="0"/>
              <a:t>adenopathy</a:t>
            </a:r>
            <a:r>
              <a:rPr lang="en-US" dirty="0" smtClean="0"/>
              <a:t> after 5 months  of </a:t>
            </a:r>
            <a:r>
              <a:rPr lang="en-US" dirty="0" err="1" smtClean="0"/>
              <a:t>eribulin</a:t>
            </a:r>
            <a:r>
              <a:rPr lang="en-US" dirty="0" smtClean="0"/>
              <a:t> therapy.</a:t>
            </a:r>
            <a:endParaRPr lang="en-US" dirty="0"/>
          </a:p>
        </p:txBody>
      </p:sp>
      <p:pic>
        <p:nvPicPr>
          <p:cNvPr id="5122" name="Picture 2"/>
          <p:cNvPicPr>
            <a:picLocks noGrp="1" noChangeAspect="1" noChangeArrowheads="1"/>
          </p:cNvPicPr>
          <p:nvPr>
            <p:ph type="pic" idx="1"/>
          </p:nvPr>
        </p:nvPicPr>
        <p:blipFill>
          <a:blip r:embed="rId3" cstate="print"/>
          <a:srcRect l="9986" r="9986"/>
          <a:stretch>
            <a:fillRect/>
          </a:stretch>
        </p:blipFill>
        <p:spPr bwMode="auto">
          <a:xfrm>
            <a:off x="1792288" y="612775"/>
            <a:ext cx="5486400" cy="4645025"/>
          </a:xfrm>
          <a:prstGeom prst="rect">
            <a:avLst/>
          </a:prstGeom>
          <a:noFill/>
          <a:ln w="9525">
            <a:noFill/>
            <a:miter lim="800000"/>
            <a:headEnd/>
            <a:tailEnd/>
          </a:ln>
        </p:spPr>
      </p:pic>
      <p:sp>
        <p:nvSpPr>
          <p:cNvPr id="6" name="Oval 5"/>
          <p:cNvSpPr/>
          <p:nvPr/>
        </p:nvSpPr>
        <p:spPr>
          <a:xfrm>
            <a:off x="6477000" y="2514600"/>
            <a:ext cx="8382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62103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92500" lnSpcReduction="10000"/>
          </a:bodyPr>
          <a:lstStyle/>
          <a:p>
            <a:r>
              <a:rPr lang="en-US" dirty="0" smtClean="0"/>
              <a:t>Nov 2011: Widespread progression of disease, symptomatic bone  and liver metastases. ( treated with </a:t>
            </a:r>
            <a:r>
              <a:rPr lang="en-US" dirty="0" err="1" smtClean="0"/>
              <a:t>ixabepilone</a:t>
            </a:r>
            <a:r>
              <a:rPr lang="en-US" dirty="0"/>
              <a:t>, </a:t>
            </a:r>
            <a:r>
              <a:rPr lang="en-US" dirty="0" err="1" smtClean="0"/>
              <a:t>capecitabine</a:t>
            </a:r>
            <a:r>
              <a:rPr lang="en-US" dirty="0" smtClean="0"/>
              <a:t>, albumin-bound paclitaxel, </a:t>
            </a:r>
            <a:r>
              <a:rPr lang="en-US" dirty="0"/>
              <a:t>and </a:t>
            </a:r>
            <a:r>
              <a:rPr lang="en-US" dirty="0" err="1"/>
              <a:t>vinorelbine</a:t>
            </a:r>
            <a:r>
              <a:rPr lang="en-US" dirty="0"/>
              <a:t> </a:t>
            </a:r>
            <a:r>
              <a:rPr lang="en-US" dirty="0" smtClean="0"/>
              <a:t>with no major response. Patient transitioned to hospice care in Feb 2012.</a:t>
            </a:r>
            <a:endParaRPr lang="en-US" dirty="0"/>
          </a:p>
        </p:txBody>
      </p:sp>
      <p:pic>
        <p:nvPicPr>
          <p:cNvPr id="4098" name="Picture 2"/>
          <p:cNvPicPr>
            <a:picLocks noGrp="1" noChangeAspect="1" noChangeArrowheads="1"/>
          </p:cNvPicPr>
          <p:nvPr>
            <p:ph type="pic" idx="1"/>
          </p:nvPr>
        </p:nvPicPr>
        <p:blipFill rotWithShape="1">
          <a:blip r:embed="rId3" cstate="print"/>
          <a:srcRect t="11284" r="1451" b="11284"/>
          <a:stretch/>
        </p:blipFill>
        <p:spPr bwMode="auto">
          <a:xfrm>
            <a:off x="1792288" y="612775"/>
            <a:ext cx="5406822" cy="4645025"/>
          </a:xfrm>
          <a:prstGeom prst="rect">
            <a:avLst/>
          </a:prstGeom>
          <a:noFill/>
          <a:ln w="9525">
            <a:noFill/>
            <a:miter lim="800000"/>
            <a:headEnd/>
            <a:tailEnd/>
          </a:ln>
        </p:spPr>
      </p:pic>
    </p:spTree>
    <p:extLst>
      <p:ext uri="{BB962C8B-B14F-4D97-AF65-F5344CB8AC3E}">
        <p14:creationId xmlns:p14="http://schemas.microsoft.com/office/powerpoint/2010/main" val="249349607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37064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A patient with triple-negative breast cancer develops metastatic disease 1 year after completing adjuvant AC </a:t>
            </a:r>
            <a:r>
              <a:rPr lang="en-US" b="1" dirty="0" smtClean="0">
                <a:solidFill>
                  <a:srgbClr val="FFFFFF"/>
                </a:solidFill>
                <a:ea typeface="ＭＳ Ｐゴシック" charset="0"/>
                <a:cs typeface="ＭＳ Ｐゴシック" charset="0"/>
                <a:sym typeface="Wingdings"/>
              </a:rPr>
              <a:t>&gt; paclitaxel. She responds to carboplatin/gemcitabine and then experiences disease progression. What are your likely </a:t>
            </a:r>
            <a:r>
              <a:rPr lang="en-US" b="1" u="sng" dirty="0" smtClean="0">
                <a:solidFill>
                  <a:srgbClr val="FFFFFF"/>
                </a:solidFill>
                <a:ea typeface="ＭＳ Ｐゴシック" charset="0"/>
                <a:cs typeface="ＭＳ Ｐゴシック" charset="0"/>
                <a:sym typeface="Wingdings"/>
              </a:rPr>
              <a:t>next 2 sequential treatments</a:t>
            </a:r>
            <a:r>
              <a:rPr lang="en-US" b="1" dirty="0" smtClean="0">
                <a:solidFill>
                  <a:srgbClr val="FFFFFF"/>
                </a:solidFill>
                <a:ea typeface="ＭＳ Ｐゴシック" charset="0"/>
                <a:cs typeface="ＭＳ Ｐゴシック" charset="0"/>
                <a:sym typeface="Wingdings"/>
              </a:rPr>
              <a:t>?</a:t>
            </a:r>
            <a:endParaRPr lang="en-US" b="1" dirty="0" smtClean="0">
              <a:solidFill>
                <a:srgbClr val="FFFFFF"/>
              </a:solidFill>
              <a:ea typeface="ＭＳ Ｐゴシック" charset="0"/>
              <a:cs typeface="ＭＳ Ｐゴシック" charset="0"/>
            </a:endParaRPr>
          </a:p>
        </p:txBody>
      </p:sp>
      <p:graphicFrame>
        <p:nvGraphicFramePr>
          <p:cNvPr id="4" name="Chart 3"/>
          <p:cNvGraphicFramePr/>
          <p:nvPr>
            <p:extLst>
              <p:ext uri="{D42A27DB-BD31-4B8C-83A1-F6EECF244321}">
                <p14:modId xmlns:p14="http://schemas.microsoft.com/office/powerpoint/2010/main" val="3191892647"/>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6384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A patient with </a:t>
            </a:r>
            <a:r>
              <a:rPr lang="en-US" b="1" u="sng" dirty="0" smtClean="0">
                <a:solidFill>
                  <a:srgbClr val="FFFFFF"/>
                </a:solidFill>
                <a:ea typeface="ＭＳ Ｐゴシック" charset="0"/>
                <a:cs typeface="ＭＳ Ｐゴシック" charset="0"/>
              </a:rPr>
              <a:t>ER-positive, HER2-negative</a:t>
            </a:r>
            <a:r>
              <a:rPr lang="en-US" b="1" dirty="0" smtClean="0">
                <a:solidFill>
                  <a:srgbClr val="FFFFFF"/>
                </a:solidFill>
                <a:ea typeface="ＭＳ Ｐゴシック" charset="0"/>
                <a:cs typeface="ＭＳ Ｐゴシック" charset="0"/>
              </a:rPr>
              <a:t> BC develops metastatic disease 1 year after completing adjuvant AC &gt; paclitaxel. Several endocrine treatments are given with minimal benefit and the decision is then made to use chemotherapy. </a:t>
            </a:r>
            <a:r>
              <a:rPr lang="en-US" b="1" dirty="0" smtClean="0">
                <a:solidFill>
                  <a:srgbClr val="FFFFFF"/>
                </a:solidFill>
                <a:ea typeface="ＭＳ Ｐゴシック" charset="0"/>
                <a:cs typeface="ＭＳ Ｐゴシック" charset="0"/>
                <a:sym typeface="Wingdings"/>
              </a:rPr>
              <a:t>What are your likely </a:t>
            </a:r>
            <a:r>
              <a:rPr lang="en-US" b="1" u="sng" dirty="0" smtClean="0">
                <a:solidFill>
                  <a:srgbClr val="FFFFFF"/>
                </a:solidFill>
                <a:ea typeface="ＭＳ Ｐゴシック" charset="0"/>
                <a:cs typeface="ＭＳ Ｐゴシック" charset="0"/>
                <a:sym typeface="Wingdings"/>
              </a:rPr>
              <a:t>next 2 sequential treatments</a:t>
            </a:r>
            <a:r>
              <a:rPr lang="en-US" b="1" dirty="0" smtClean="0">
                <a:solidFill>
                  <a:srgbClr val="FFFFFF"/>
                </a:solidFill>
                <a:ea typeface="ＭＳ Ｐゴシック" charset="0"/>
                <a:cs typeface="ＭＳ Ｐゴシック" charset="0"/>
                <a:sym typeface="Wingdings"/>
              </a:rPr>
              <a:t>?</a:t>
            </a:r>
            <a:endParaRPr lang="en-US" b="1" dirty="0" smtClean="0">
              <a:solidFill>
                <a:srgbClr val="FFFFFF"/>
              </a:solidFill>
              <a:ea typeface="ＭＳ Ｐゴシック" charset="0"/>
              <a:cs typeface="ＭＳ Ｐゴシック" charset="0"/>
            </a:endParaRPr>
          </a:p>
        </p:txBody>
      </p:sp>
      <p:graphicFrame>
        <p:nvGraphicFramePr>
          <p:cNvPr id="4" name="Chart 3"/>
          <p:cNvGraphicFramePr/>
          <p:nvPr>
            <p:extLst>
              <p:ext uri="{D42A27DB-BD31-4B8C-83A1-F6EECF244321}">
                <p14:modId xmlns:p14="http://schemas.microsoft.com/office/powerpoint/2010/main" val="1572749999"/>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38005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Overall, what is your impression of quality of life (</a:t>
            </a:r>
            <a:r>
              <a:rPr lang="en-US" b="1" dirty="0" err="1" smtClean="0">
                <a:solidFill>
                  <a:srgbClr val="FFFFFF"/>
                </a:solidFill>
                <a:ea typeface="ＭＳ Ｐゴシック" charset="0"/>
                <a:cs typeface="ＭＳ Ｐゴシック" charset="0"/>
              </a:rPr>
              <a:t>QoL</a:t>
            </a:r>
            <a:r>
              <a:rPr lang="en-US" b="1" dirty="0" smtClean="0">
                <a:solidFill>
                  <a:srgbClr val="FFFFFF"/>
                </a:solidFill>
                <a:ea typeface="ＭＳ Ｐゴシック" charset="0"/>
                <a:cs typeface="ＭＳ Ｐゴシック" charset="0"/>
              </a:rPr>
              <a:t>) of patients who are receiving </a:t>
            </a:r>
            <a:r>
              <a:rPr lang="en-US" b="1" dirty="0" err="1" smtClean="0">
                <a:solidFill>
                  <a:srgbClr val="FFFFFF"/>
                </a:solidFill>
                <a:ea typeface="ＭＳ Ｐゴシック" charset="0"/>
                <a:cs typeface="ＭＳ Ｐゴシック" charset="0"/>
              </a:rPr>
              <a:t>capecitabine</a:t>
            </a:r>
            <a:r>
              <a:rPr lang="en-US" b="1" dirty="0" smtClean="0">
                <a:solidFill>
                  <a:srgbClr val="FFFFFF"/>
                </a:solidFill>
                <a:ea typeface="ＭＳ Ｐゴシック" charset="0"/>
                <a:cs typeface="ＭＳ Ｐゴシック" charset="0"/>
              </a:rPr>
              <a:t> compared to </a:t>
            </a:r>
            <a:r>
              <a:rPr lang="en-US" b="1" dirty="0" err="1" smtClean="0">
                <a:solidFill>
                  <a:srgbClr val="FFFFFF"/>
                </a:solidFill>
                <a:ea typeface="ＭＳ Ｐゴシック" charset="0"/>
                <a:cs typeface="ＭＳ Ｐゴシック" charset="0"/>
              </a:rPr>
              <a:t>eribulin</a:t>
            </a:r>
            <a:r>
              <a:rPr lang="en-US" b="1" dirty="0" smtClean="0">
                <a:solidFill>
                  <a:srgbClr val="FFFFFF"/>
                </a:solidFill>
                <a:ea typeface="ＭＳ Ｐゴシック" charset="0"/>
                <a:cs typeface="ＭＳ Ｐゴシック" charset="0"/>
              </a:rPr>
              <a:t>?</a:t>
            </a:r>
          </a:p>
        </p:txBody>
      </p:sp>
      <p:graphicFrame>
        <p:nvGraphicFramePr>
          <p:cNvPr id="4" name="Chart 3"/>
          <p:cNvGraphicFramePr/>
          <p:nvPr>
            <p:extLst>
              <p:ext uri="{D42A27DB-BD31-4B8C-83A1-F6EECF244321}">
                <p14:modId xmlns:p14="http://schemas.microsoft.com/office/powerpoint/2010/main" val="2048839412"/>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059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Do you use </a:t>
            </a:r>
            <a:r>
              <a:rPr lang="en-US" b="1" i="1" dirty="0" smtClean="0">
                <a:solidFill>
                  <a:srgbClr val="FFFFFF"/>
                </a:solidFill>
                <a:ea typeface="ＭＳ Ｐゴシック" charset="0"/>
                <a:cs typeface="ＭＳ Ｐゴシック" charset="0"/>
              </a:rPr>
              <a:t>nab</a:t>
            </a:r>
            <a:r>
              <a:rPr lang="en-US" b="1" dirty="0">
                <a:solidFill>
                  <a:srgbClr val="FFFFFF"/>
                </a:solidFill>
                <a:ea typeface="ＭＳ Ｐゴシック" charset="0"/>
                <a:cs typeface="ＭＳ Ｐゴシック" charset="0"/>
              </a:rPr>
              <a:t> </a:t>
            </a:r>
            <a:r>
              <a:rPr lang="en-US" b="1" dirty="0" smtClean="0">
                <a:solidFill>
                  <a:srgbClr val="FFFFFF"/>
                </a:solidFill>
                <a:ea typeface="ＭＳ Ｐゴシック" charset="0"/>
                <a:cs typeface="ＭＳ Ｐゴシック" charset="0"/>
              </a:rPr>
              <a:t>paclitaxel in the management of patients with </a:t>
            </a:r>
            <a:r>
              <a:rPr lang="en-US" b="1" dirty="0" err="1" smtClean="0">
                <a:solidFill>
                  <a:srgbClr val="FFFFFF"/>
                </a:solidFill>
                <a:ea typeface="ＭＳ Ｐゴシック" charset="0"/>
                <a:cs typeface="ＭＳ Ｐゴシック" charset="0"/>
              </a:rPr>
              <a:t>mBC</a:t>
            </a:r>
            <a:r>
              <a:rPr lang="en-US" b="1" dirty="0" smtClean="0">
                <a:solidFill>
                  <a:srgbClr val="FFFFFF"/>
                </a:solidFill>
                <a:ea typeface="ＭＳ Ｐゴシック" charset="0"/>
                <a:cs typeface="ＭＳ Ｐゴシック" charset="0"/>
              </a:rPr>
              <a:t>?</a:t>
            </a:r>
          </a:p>
        </p:txBody>
      </p:sp>
      <p:graphicFrame>
        <p:nvGraphicFramePr>
          <p:cNvPr id="4" name="Chart 3"/>
          <p:cNvGraphicFramePr/>
          <p:nvPr>
            <p:extLst>
              <p:ext uri="{D42A27DB-BD31-4B8C-83A1-F6EECF244321}">
                <p14:modId xmlns:p14="http://schemas.microsoft.com/office/powerpoint/2010/main" val="3065098805"/>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980258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244475" y="153988"/>
            <a:ext cx="8834438" cy="1323975"/>
          </a:xfrm>
        </p:spPr>
        <p:txBody>
          <a:bodyPr anchor="b"/>
          <a:lstStyle/>
          <a:p>
            <a:r>
              <a:rPr lang="en-US" sz="4000" dirty="0">
                <a:solidFill>
                  <a:schemeClr val="tx2"/>
                </a:solidFill>
                <a:latin typeface="Arial" charset="0"/>
                <a:cs typeface="Arial" charset="0"/>
              </a:rPr>
              <a:t>Median duration of chemotherapy </a:t>
            </a:r>
            <a:br>
              <a:rPr lang="en-US" sz="4000" dirty="0">
                <a:solidFill>
                  <a:schemeClr val="tx2"/>
                </a:solidFill>
                <a:latin typeface="Arial" charset="0"/>
                <a:cs typeface="Arial" charset="0"/>
              </a:rPr>
            </a:br>
            <a:r>
              <a:rPr lang="en-US" sz="4000" dirty="0">
                <a:solidFill>
                  <a:schemeClr val="tx2"/>
                </a:solidFill>
                <a:latin typeface="Arial" charset="0"/>
                <a:cs typeface="Arial" charset="0"/>
              </a:rPr>
              <a:t>by line and sub-type</a:t>
            </a:r>
          </a:p>
        </p:txBody>
      </p:sp>
      <p:graphicFrame>
        <p:nvGraphicFramePr>
          <p:cNvPr id="16426" name="Group 42"/>
          <p:cNvGraphicFramePr>
            <a:graphicFrameLocks noGrp="1"/>
          </p:cNvGraphicFramePr>
          <p:nvPr>
            <p:ph idx="4294967295"/>
            <p:extLst>
              <p:ext uri="{D42A27DB-BD31-4B8C-83A1-F6EECF244321}">
                <p14:modId xmlns:p14="http://schemas.microsoft.com/office/powerpoint/2010/main" val="1635293523"/>
              </p:ext>
            </p:extLst>
          </p:nvPr>
        </p:nvGraphicFramePr>
        <p:xfrm>
          <a:off x="1308100" y="1562100"/>
          <a:ext cx="6707188" cy="4811720"/>
        </p:xfrm>
        <a:graphic>
          <a:graphicData uri="http://schemas.openxmlformats.org/drawingml/2006/table">
            <a:tbl>
              <a:tblPr/>
              <a:tblGrid>
                <a:gridCol w="1231900"/>
                <a:gridCol w="1230313"/>
                <a:gridCol w="1390650"/>
                <a:gridCol w="1400175"/>
                <a:gridCol w="1454150"/>
              </a:tblGrid>
              <a:tr h="640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Line of CT</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t>Total (n)</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t>HR+(months)</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t>TNBC</a:t>
                      </a:r>
                      <a:b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br>
                      <a: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t> (months)</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charset="0"/>
                          <a:cs typeface="Arial" charset="0"/>
                        </a:rPr>
                        <a:t>HER2</a:t>
                      </a:r>
                      <a: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t>+</a:t>
                      </a:r>
                      <a:b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br>
                      <a:r>
                        <a:rPr kumimoji="0" lang="en-US" sz="1800" b="1" i="0" u="none" strike="noStrike" cap="none" normalizeH="0" baseline="0" dirty="0" smtClean="0">
                          <a:ln>
                            <a:noFill/>
                          </a:ln>
                          <a:solidFill>
                            <a:schemeClr val="tx1"/>
                          </a:solidFill>
                          <a:effectLst/>
                          <a:latin typeface="Arial" charset="0"/>
                          <a:ea typeface="ＭＳ Ｐゴシック" charset="0"/>
                          <a:cs typeface="Arial" charset="0"/>
                        </a:rPr>
                        <a:t> (months)</a:t>
                      </a:r>
                      <a:endParaRPr kumimoji="0" lang="en-US" sz="1800" b="1"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r>
              <a:tr h="695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1</a:t>
                      </a:r>
                      <a:r>
                        <a:rPr kumimoji="0" lang="en-US" sz="1800" b="1" i="0" u="none" strike="noStrike" cap="none" normalizeH="0" baseline="30000">
                          <a:ln>
                            <a:noFill/>
                          </a:ln>
                          <a:solidFill>
                            <a:schemeClr val="tx1"/>
                          </a:solidFill>
                          <a:effectLst/>
                          <a:latin typeface="Arial" charset="0"/>
                          <a:ea typeface="ＭＳ Ｐゴシック" charset="0"/>
                          <a:cs typeface="Arial" charset="0"/>
                        </a:rPr>
                        <a:t>st</a:t>
                      </a:r>
                      <a:r>
                        <a:rPr kumimoji="0" lang="en-US" sz="1800" b="1" i="0" u="none" strike="noStrike" cap="none" normalizeH="0" baseline="0">
                          <a:ln>
                            <a:noFill/>
                          </a:ln>
                          <a:solidFill>
                            <a:schemeClr val="tx1"/>
                          </a:solidFill>
                          <a:effectLst/>
                          <a:latin typeface="Arial" charset="0"/>
                          <a:ea typeface="ＭＳ Ｐゴシック" charset="0"/>
                          <a:cs typeface="Arial" charset="0"/>
                        </a:rPr>
                        <a:t>  </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205</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6.5</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5.8</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9.0</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2</a:t>
                      </a:r>
                      <a:r>
                        <a:rPr kumimoji="0" lang="en-US" sz="1800" b="1" i="0" u="none" strike="noStrike" cap="none" normalizeH="0" baseline="30000">
                          <a:ln>
                            <a:noFill/>
                          </a:ln>
                          <a:solidFill>
                            <a:schemeClr val="tx1"/>
                          </a:solidFill>
                          <a:effectLst/>
                          <a:latin typeface="Arial" charset="0"/>
                          <a:ea typeface="ＭＳ Ｐゴシック" charset="0"/>
                          <a:cs typeface="Arial" charset="0"/>
                        </a:rPr>
                        <a:t>nd</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159</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4.4</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3.3</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5.1</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3</a:t>
                      </a:r>
                      <a:r>
                        <a:rPr kumimoji="0" lang="en-US" sz="1800" b="1" i="0" u="none" strike="noStrike" cap="none" normalizeH="0" baseline="30000">
                          <a:ln>
                            <a:noFill/>
                          </a:ln>
                          <a:solidFill>
                            <a:schemeClr val="tx1"/>
                          </a:solidFill>
                          <a:effectLst/>
                          <a:latin typeface="Arial" charset="0"/>
                          <a:ea typeface="ＭＳ Ｐゴシック" charset="0"/>
                          <a:cs typeface="Arial" charset="0"/>
                        </a:rPr>
                        <a:t>rd</a:t>
                      </a:r>
                      <a:r>
                        <a:rPr kumimoji="0" lang="en-US" sz="1800" b="1" i="0" u="none" strike="noStrike" cap="none" normalizeH="0" baseline="0">
                          <a:ln>
                            <a:noFill/>
                          </a:ln>
                          <a:solidFill>
                            <a:schemeClr val="tx1"/>
                          </a:solidFill>
                          <a:effectLst/>
                          <a:latin typeface="Arial" charset="0"/>
                          <a:ea typeface="ＭＳ Ｐゴシック" charset="0"/>
                          <a:cs typeface="Arial" charset="0"/>
                        </a:rPr>
                        <a:t>  </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122</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3.6</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2.8</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6.3</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4</a:t>
                      </a:r>
                      <a:r>
                        <a:rPr kumimoji="0" lang="en-US" sz="1800" b="1" i="0" u="none" strike="noStrike" cap="none" normalizeH="0" baseline="30000">
                          <a:ln>
                            <a:noFill/>
                          </a:ln>
                          <a:solidFill>
                            <a:schemeClr val="tx1"/>
                          </a:solidFill>
                          <a:effectLst/>
                          <a:latin typeface="Arial" charset="0"/>
                          <a:ea typeface="ＭＳ Ｐゴシック" charset="0"/>
                          <a:cs typeface="Arial" charset="0"/>
                        </a:rPr>
                        <a:t>th</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81</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4.0</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3.4</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4.7</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5</a:t>
                      </a:r>
                      <a:r>
                        <a:rPr kumimoji="0" lang="en-US" sz="1800" b="1" i="0" u="none" strike="noStrike" cap="none" normalizeH="0" baseline="30000">
                          <a:ln>
                            <a:noFill/>
                          </a:ln>
                          <a:solidFill>
                            <a:schemeClr val="tx1"/>
                          </a:solidFill>
                          <a:effectLst/>
                          <a:latin typeface="Arial" charset="0"/>
                          <a:ea typeface="ＭＳ Ｐゴシック" charset="0"/>
                          <a:cs typeface="Arial" charset="0"/>
                        </a:rPr>
                        <a:t>th</a:t>
                      </a:r>
                      <a:r>
                        <a:rPr kumimoji="0" lang="en-US" sz="1800" b="1" i="0" u="none" strike="noStrike" cap="none" normalizeH="0" baseline="0">
                          <a:ln>
                            <a:noFill/>
                          </a:ln>
                          <a:solidFill>
                            <a:schemeClr val="tx1"/>
                          </a:solidFill>
                          <a:effectLst/>
                          <a:latin typeface="Arial" charset="0"/>
                          <a:ea typeface="ＭＳ Ｐゴシック" charset="0"/>
                          <a:cs typeface="Arial" charset="0"/>
                        </a:rPr>
                        <a:t> </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56</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3.5</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2.6</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4.0</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7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6</a:t>
                      </a:r>
                      <a:r>
                        <a:rPr kumimoji="0" lang="en-US" sz="1800" b="1" i="0" u="none" strike="noStrike" cap="none" normalizeH="0" baseline="30000">
                          <a:ln>
                            <a:noFill/>
                          </a:ln>
                          <a:solidFill>
                            <a:schemeClr val="tx1"/>
                          </a:solidFill>
                          <a:effectLst/>
                          <a:latin typeface="Arial" charset="0"/>
                          <a:ea typeface="ＭＳ Ｐゴシック" charset="0"/>
                          <a:cs typeface="Arial" charset="0"/>
                        </a:rPr>
                        <a:t>th</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34</a:t>
                      </a: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3.3</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2.0</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4.2</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marL="89747" marR="89747"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68" name="TextBox 4"/>
          <p:cNvSpPr txBox="1">
            <a:spLocks noChangeArrowheads="1"/>
          </p:cNvSpPr>
          <p:nvPr/>
        </p:nvSpPr>
        <p:spPr bwMode="auto">
          <a:xfrm>
            <a:off x="82550" y="6511925"/>
            <a:ext cx="7458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charset="0"/>
                <a:ea typeface="ＭＳ Ｐゴシック" charset="0"/>
                <a:cs typeface="ＭＳ Ｐゴシック" charset="0"/>
              </a:defRPr>
            </a:lvl1pPr>
            <a:lvl2pPr marL="742950" indent="-285750" eaLnBrk="0" hangingPunct="0">
              <a:defRPr sz="800">
                <a:solidFill>
                  <a:schemeClr val="tx1"/>
                </a:solidFill>
                <a:latin typeface="Arial" charset="0"/>
                <a:ea typeface="ＭＳ Ｐゴシック" charset="0"/>
              </a:defRPr>
            </a:lvl2pPr>
            <a:lvl3pPr marL="1143000" indent="-228600" eaLnBrk="0" hangingPunct="0">
              <a:defRPr sz="800">
                <a:solidFill>
                  <a:schemeClr val="tx1"/>
                </a:solidFill>
                <a:latin typeface="Arial" charset="0"/>
                <a:ea typeface="ＭＳ Ｐゴシック" charset="0"/>
              </a:defRPr>
            </a:lvl3pPr>
            <a:lvl4pPr marL="1600200" indent="-228600" eaLnBrk="0" hangingPunct="0">
              <a:defRPr sz="800">
                <a:solidFill>
                  <a:schemeClr val="tx1"/>
                </a:solidFill>
                <a:latin typeface="Arial" charset="0"/>
                <a:ea typeface="ＭＳ Ｐゴシック" charset="0"/>
              </a:defRPr>
            </a:lvl4pPr>
            <a:lvl5pPr marL="2057400" indent="-228600" eaLnBrk="0" hangingPunct="0">
              <a:defRPr sz="8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en-US" sz="1200" dirty="0" err="1">
                <a:solidFill>
                  <a:srgbClr val="FFFFFF"/>
                </a:solidFill>
              </a:rPr>
              <a:t>Seah</a:t>
            </a:r>
            <a:r>
              <a:rPr lang="en-US" sz="1200" dirty="0">
                <a:solidFill>
                  <a:srgbClr val="FFFFFF"/>
                </a:solidFill>
              </a:rPr>
              <a:t> DS et al. </a:t>
            </a:r>
            <a:r>
              <a:rPr lang="en-US" sz="1200" i="1" dirty="0" err="1">
                <a:solidFill>
                  <a:srgbClr val="FFFFFF"/>
                </a:solidFill>
              </a:rPr>
              <a:t>Proc</a:t>
            </a:r>
            <a:r>
              <a:rPr lang="en-US" sz="1200" i="1" dirty="0">
                <a:solidFill>
                  <a:srgbClr val="FFFFFF"/>
                </a:solidFill>
              </a:rPr>
              <a:t> ASCO </a:t>
            </a:r>
            <a:r>
              <a:rPr lang="en-US" sz="1200" dirty="0">
                <a:solidFill>
                  <a:srgbClr val="FFFFFF"/>
                </a:solidFill>
              </a:rPr>
              <a:t>2012;Abstract 6089</a:t>
            </a:r>
            <a:endParaRPr lang="en-US" sz="1200" dirty="0" smtClean="0">
              <a:solidFill>
                <a:srgbClr val="FFFF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49784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25 at 2.28.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59" y="1043129"/>
            <a:ext cx="8458200" cy="4358874"/>
          </a:xfrm>
          <a:prstGeom prst="rect">
            <a:avLst/>
          </a:prstGeom>
          <a:effectLst>
            <a:outerShdw blurRad="50800" dist="38100" dir="2700000" algn="tl" rotWithShape="0">
              <a:prstClr val="black">
                <a:alpha val="40000"/>
              </a:prstClr>
            </a:outerShdw>
          </a:effectLst>
        </p:spPr>
      </p:pic>
      <p:sp>
        <p:nvSpPr>
          <p:cNvPr id="6" name="TextBox 21"/>
          <p:cNvSpPr txBox="1">
            <a:spLocks noChangeArrowheads="1"/>
          </p:cNvSpPr>
          <p:nvPr/>
        </p:nvSpPr>
        <p:spPr bwMode="auto">
          <a:xfrm>
            <a:off x="0" y="6428372"/>
            <a:ext cx="8749134"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r>
              <a:rPr lang="en-US" sz="1600" dirty="0" smtClean="0">
                <a:solidFill>
                  <a:srgbClr val="FFFFFF"/>
                </a:solidFill>
              </a:rPr>
              <a:t>Cortes J et </a:t>
            </a:r>
            <a:r>
              <a:rPr lang="en-US" sz="1600" dirty="0">
                <a:solidFill>
                  <a:srgbClr val="FFFFFF"/>
                </a:solidFill>
              </a:rPr>
              <a:t>al. </a:t>
            </a:r>
            <a:r>
              <a:rPr lang="en-US" sz="1600" i="1" dirty="0" smtClean="0">
                <a:solidFill>
                  <a:srgbClr val="FFFFFF"/>
                </a:solidFill>
              </a:rPr>
              <a:t>Lancet </a:t>
            </a:r>
            <a:r>
              <a:rPr lang="en-US" sz="1600" dirty="0" smtClean="0">
                <a:solidFill>
                  <a:srgbClr val="FFFFFF"/>
                </a:solidFill>
              </a:rPr>
              <a:t>2011;377(9769):914-23.</a:t>
            </a:r>
            <a:endParaRPr lang="en-NZ" sz="1600" dirty="0">
              <a:solidFill>
                <a:srgbClr val="FFFFFF"/>
              </a:solidFill>
            </a:endParaRPr>
          </a:p>
        </p:txBody>
      </p:sp>
    </p:spTree>
    <p:extLst>
      <p:ext uri="{BB962C8B-B14F-4D97-AF65-F5344CB8AC3E}">
        <p14:creationId xmlns:p14="http://schemas.microsoft.com/office/powerpoint/2010/main" val="2570412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441755" y="382881"/>
            <a:ext cx="8011175" cy="2362654"/>
          </a:xfrm>
        </p:spPr>
        <p:txBody>
          <a:bodyPr anchor="b"/>
          <a:lstStyle/>
          <a:p>
            <a:r>
              <a:rPr lang="en-US" sz="3600" dirty="0"/>
              <a:t>Medical oncologists’ clinical experiences and comfort levels </a:t>
            </a:r>
            <a:r>
              <a:rPr lang="en-US" sz="3600" dirty="0" smtClean="0"/>
              <a:t>with 20 </a:t>
            </a:r>
            <a:r>
              <a:rPr lang="en-US" sz="3600" dirty="0"/>
              <a:t>recently approved </a:t>
            </a:r>
            <a:r>
              <a:rPr lang="en-US" sz="3600" dirty="0" smtClean="0"/>
              <a:t>agents</a:t>
            </a:r>
            <a:endParaRPr lang="en-US" sz="3600" dirty="0"/>
          </a:p>
        </p:txBody>
      </p:sp>
      <p:sp>
        <p:nvSpPr>
          <p:cNvPr id="524291" name="Rectangle 3"/>
          <p:cNvSpPr>
            <a:spLocks noGrp="1" noChangeArrowheads="1"/>
          </p:cNvSpPr>
          <p:nvPr>
            <p:ph type="subTitle" idx="1"/>
          </p:nvPr>
        </p:nvSpPr>
        <p:spPr>
          <a:xfrm>
            <a:off x="441755" y="3072384"/>
            <a:ext cx="7769225" cy="3216889"/>
          </a:xfrm>
        </p:spPr>
        <p:txBody>
          <a:bodyPr/>
          <a:lstStyle/>
          <a:p>
            <a:pPr algn="l"/>
            <a:r>
              <a:rPr lang="en-US" sz="2800" i="1" dirty="0" err="1">
                <a:solidFill>
                  <a:srgbClr val="FFFFFF"/>
                </a:solidFill>
                <a:latin typeface="Arial" charset="0"/>
              </a:rPr>
              <a:t>Proc</a:t>
            </a:r>
            <a:r>
              <a:rPr lang="en-US" sz="2800" i="1" dirty="0">
                <a:solidFill>
                  <a:srgbClr val="FFFFFF"/>
                </a:solidFill>
                <a:latin typeface="Arial" charset="0"/>
              </a:rPr>
              <a:t> ASCO </a:t>
            </a:r>
            <a:r>
              <a:rPr lang="en-US" sz="2800" dirty="0">
                <a:solidFill>
                  <a:srgbClr val="FFFFFF"/>
                </a:solidFill>
                <a:latin typeface="Arial" charset="0"/>
              </a:rPr>
              <a:t>2013;Abstract </a:t>
            </a:r>
            <a:r>
              <a:rPr lang="en-US" sz="2800" dirty="0" smtClean="0">
                <a:solidFill>
                  <a:srgbClr val="FFFFFF"/>
                </a:solidFill>
                <a:latin typeface="Arial" charset="0"/>
              </a:rPr>
              <a:t>e17570</a:t>
            </a:r>
          </a:p>
          <a:p>
            <a:pPr algn="l"/>
            <a:endParaRPr lang="en-US" dirty="0" smtClean="0"/>
          </a:p>
          <a:p>
            <a:pPr algn="l"/>
            <a:r>
              <a:rPr lang="en-US" dirty="0" smtClean="0"/>
              <a:t>Neil </a:t>
            </a:r>
            <a:r>
              <a:rPr lang="en-US" dirty="0"/>
              <a:t>Love, Kenneth Carl Anderson, Keith Flaherty, </a:t>
            </a:r>
            <a:r>
              <a:rPr lang="en-US" dirty="0" err="1"/>
              <a:t>Hagop</a:t>
            </a:r>
            <a:r>
              <a:rPr lang="en-US" dirty="0"/>
              <a:t> </a:t>
            </a:r>
            <a:r>
              <a:rPr lang="en-US" dirty="0" smtClean="0"/>
              <a:t>M </a:t>
            </a:r>
            <a:r>
              <a:rPr lang="en-US" dirty="0" err="1"/>
              <a:t>Kantarjian</a:t>
            </a:r>
            <a:r>
              <a:rPr lang="en-US" dirty="0"/>
              <a:t>, Thomas James Lynch, Joyce O'Shaughnessy, </a:t>
            </a:r>
            <a:r>
              <a:rPr lang="en-US" dirty="0" smtClean="0"/>
              <a:t>A </a:t>
            </a:r>
            <a:r>
              <a:rPr lang="en-US" dirty="0"/>
              <a:t>Oliver Sartor, Alan Paul </a:t>
            </a:r>
            <a:r>
              <a:rPr lang="en-US" dirty="0" err="1"/>
              <a:t>Venook</a:t>
            </a:r>
            <a:r>
              <a:rPr lang="en-US" dirty="0"/>
              <a:t>, Andrew David </a:t>
            </a:r>
            <a:r>
              <a:rPr lang="en-US" dirty="0" err="1"/>
              <a:t>Zelenetz</a:t>
            </a:r>
            <a:r>
              <a:rPr lang="en-US" dirty="0"/>
              <a:t>, Jonathan Moss, Gloria Kelly, Kathryn </a:t>
            </a:r>
            <a:r>
              <a:rPr lang="en-US" dirty="0" err="1" smtClean="0"/>
              <a:t>Ziel</a:t>
            </a:r>
            <a:endParaRPr lang="en-GB" b="0" dirty="0">
              <a:solidFill>
                <a:schemeClr val="bg1"/>
              </a:solidFill>
            </a:endParaRPr>
          </a:p>
        </p:txBody>
      </p:sp>
    </p:spTree>
    <p:extLst>
      <p:ext uri="{BB962C8B-B14F-4D97-AF65-F5344CB8AC3E}">
        <p14:creationId xmlns:p14="http://schemas.microsoft.com/office/powerpoint/2010/main" val="3526419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611188" y="726175"/>
            <a:ext cx="8267700" cy="3230068"/>
          </a:xfrm>
        </p:spPr>
        <p:txBody>
          <a:bodyPr anchor="b"/>
          <a:lstStyle/>
          <a:p>
            <a:r>
              <a:rPr lang="en-US" sz="2800" dirty="0" smtClean="0"/>
              <a:t>A Phase III, Open-Label, Randomized, Multicenter Study of Eribulin Mesylate versus Capecitabine in Patients with Locally Advanced or Metastatic Breast Cancer Previously Treated with Anthracyclines and Taxanes</a:t>
            </a:r>
            <a:endParaRPr lang="en-US" sz="2800" dirty="0"/>
          </a:p>
        </p:txBody>
      </p:sp>
      <p:sp>
        <p:nvSpPr>
          <p:cNvPr id="524291" name="Rectangle 3"/>
          <p:cNvSpPr>
            <a:spLocks noGrp="1" noChangeArrowheads="1"/>
          </p:cNvSpPr>
          <p:nvPr>
            <p:ph type="subTitle" idx="1"/>
          </p:nvPr>
        </p:nvSpPr>
        <p:spPr>
          <a:xfrm>
            <a:off x="611188" y="4140200"/>
            <a:ext cx="7769225" cy="1931193"/>
          </a:xfrm>
        </p:spPr>
        <p:txBody>
          <a:bodyPr/>
          <a:lstStyle/>
          <a:p>
            <a:pPr algn="l"/>
            <a:r>
              <a:rPr lang="en-US" dirty="0" smtClean="0">
                <a:solidFill>
                  <a:schemeClr val="bg1"/>
                </a:solidFill>
              </a:rPr>
              <a:t>Kaufman PA et </a:t>
            </a:r>
            <a:r>
              <a:rPr lang="en-US" dirty="0">
                <a:solidFill>
                  <a:schemeClr val="bg1"/>
                </a:solidFill>
              </a:rPr>
              <a:t>al.</a:t>
            </a:r>
          </a:p>
          <a:p>
            <a:pPr algn="l"/>
            <a:r>
              <a:rPr lang="en-US" b="0" dirty="0" smtClean="0">
                <a:solidFill>
                  <a:schemeClr val="bg1"/>
                </a:solidFill>
              </a:rPr>
              <a:t>SABCS 2012;</a:t>
            </a:r>
            <a:r>
              <a:rPr lang="en-US" b="0" dirty="0">
                <a:solidFill>
                  <a:schemeClr val="bg1"/>
                </a:solidFill>
              </a:rPr>
              <a:t>Abstract </a:t>
            </a:r>
            <a:r>
              <a:rPr lang="en-US" b="0" dirty="0" smtClean="0">
                <a:solidFill>
                  <a:schemeClr val="bg1"/>
                </a:solidFill>
              </a:rPr>
              <a:t>S6-6.</a:t>
            </a:r>
            <a:endParaRPr lang="en-GB" b="0" dirty="0">
              <a:solidFill>
                <a:schemeClr val="bg1"/>
              </a:solidFill>
            </a:endParaRPr>
          </a:p>
        </p:txBody>
      </p:sp>
    </p:spTree>
    <p:extLst>
      <p:ext uri="{BB962C8B-B14F-4D97-AF65-F5344CB8AC3E}">
        <p14:creationId xmlns:p14="http://schemas.microsoft.com/office/powerpoint/2010/main" val="656764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906" name="Line 18"/>
          <p:cNvSpPr>
            <a:spLocks noChangeShapeType="1"/>
          </p:cNvSpPr>
          <p:nvPr/>
        </p:nvSpPr>
        <p:spPr bwMode="auto">
          <a:xfrm flipV="1">
            <a:off x="5153025" y="4483100"/>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a:cs typeface="Arial"/>
            </a:endParaRPr>
          </a:p>
        </p:txBody>
      </p:sp>
      <p:sp>
        <p:nvSpPr>
          <p:cNvPr id="421981" name="Rectangle 93"/>
          <p:cNvSpPr>
            <a:spLocks noChangeArrowheads="1"/>
          </p:cNvSpPr>
          <p:nvPr/>
        </p:nvSpPr>
        <p:spPr bwMode="auto">
          <a:xfrm>
            <a:off x="5257800" y="2187891"/>
            <a:ext cx="3594100" cy="444306"/>
          </a:xfrm>
          <a:prstGeom prst="rect">
            <a:avLst/>
          </a:prstGeom>
          <a:solidFill>
            <a:srgbClr val="F9961E"/>
          </a:solidFill>
          <a:ln w="25400">
            <a:solidFill>
              <a:schemeClr val="bg2"/>
            </a:solidFill>
            <a:miter lim="800000"/>
            <a:headEnd/>
            <a:tailEnd/>
          </a:ln>
          <a:effectLst/>
          <a:extLst/>
        </p:spPr>
        <p:txBody>
          <a:bodyPr wrap="none" tIns="0" anchor="ctr" anchorCtr="1"/>
          <a:lstStyle/>
          <a:p>
            <a:pPr algn="ctr" eaLnBrk="1" hangingPunct="1">
              <a:lnSpc>
                <a:spcPct val="120000"/>
              </a:lnSpc>
            </a:pPr>
            <a:r>
              <a:rPr lang="en-US" sz="1800" b="1" dirty="0" smtClean="0">
                <a:solidFill>
                  <a:srgbClr val="000090"/>
                </a:solidFill>
                <a:latin typeface="Arial"/>
                <a:cs typeface="Arial"/>
              </a:rPr>
              <a:t>Eribulin (n = 554)</a:t>
            </a:r>
            <a:endParaRPr lang="en-US" sz="1800" b="1" dirty="0">
              <a:solidFill>
                <a:srgbClr val="000090"/>
              </a:solidFill>
              <a:latin typeface="Arial"/>
              <a:cs typeface="Arial"/>
            </a:endParaRPr>
          </a:p>
        </p:txBody>
      </p:sp>
      <p:grpSp>
        <p:nvGrpSpPr>
          <p:cNvPr id="15" name="Group 13"/>
          <p:cNvGrpSpPr>
            <a:grpSpLocks/>
          </p:cNvGrpSpPr>
          <p:nvPr/>
        </p:nvGrpSpPr>
        <p:grpSpPr bwMode="auto">
          <a:xfrm>
            <a:off x="4747101" y="2416297"/>
            <a:ext cx="510031" cy="533400"/>
            <a:chOff x="3551" y="1542"/>
            <a:chExt cx="203" cy="547"/>
          </a:xfrm>
        </p:grpSpPr>
        <p:sp>
          <p:nvSpPr>
            <p:cNvPr id="16" name="Line 14"/>
            <p:cNvSpPr>
              <a:spLocks noChangeShapeType="1"/>
            </p:cNvSpPr>
            <p:nvPr/>
          </p:nvSpPr>
          <p:spPr bwMode="auto">
            <a:xfrm flipV="1">
              <a:off x="3551" y="1542"/>
              <a:ext cx="0" cy="54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sp>
          <p:nvSpPr>
            <p:cNvPr id="17" name="Line 15"/>
            <p:cNvSpPr>
              <a:spLocks noChangeShapeType="1"/>
            </p:cNvSpPr>
            <p:nvPr/>
          </p:nvSpPr>
          <p:spPr bwMode="auto">
            <a:xfrm>
              <a:off x="3551" y="1542"/>
              <a:ext cx="20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grpSp>
      <p:grpSp>
        <p:nvGrpSpPr>
          <p:cNvPr id="18" name="Group 16"/>
          <p:cNvGrpSpPr>
            <a:grpSpLocks/>
          </p:cNvGrpSpPr>
          <p:nvPr/>
        </p:nvGrpSpPr>
        <p:grpSpPr bwMode="auto">
          <a:xfrm rot="10800000" flipH="1">
            <a:off x="4748689" y="3275128"/>
            <a:ext cx="535179" cy="767543"/>
            <a:chOff x="3551" y="1590"/>
            <a:chExt cx="203" cy="499"/>
          </a:xfrm>
        </p:grpSpPr>
        <p:sp>
          <p:nvSpPr>
            <p:cNvPr id="19" name="Line 17"/>
            <p:cNvSpPr>
              <a:spLocks noChangeShapeType="1"/>
            </p:cNvSpPr>
            <p:nvPr/>
          </p:nvSpPr>
          <p:spPr bwMode="auto">
            <a:xfrm flipV="1">
              <a:off x="3551" y="1590"/>
              <a:ext cx="0" cy="499"/>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sp>
          <p:nvSpPr>
            <p:cNvPr id="21" name="Line 18"/>
            <p:cNvSpPr>
              <a:spLocks noChangeShapeType="1"/>
            </p:cNvSpPr>
            <p:nvPr/>
          </p:nvSpPr>
          <p:spPr bwMode="auto">
            <a:xfrm>
              <a:off x="3551" y="1590"/>
              <a:ext cx="20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grpSp>
      <p:sp>
        <p:nvSpPr>
          <p:cNvPr id="23" name="Line 2"/>
          <p:cNvSpPr>
            <a:spLocks noChangeShapeType="1"/>
          </p:cNvSpPr>
          <p:nvPr/>
        </p:nvSpPr>
        <p:spPr bwMode="auto">
          <a:xfrm>
            <a:off x="3989863" y="3276722"/>
            <a:ext cx="287337"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sp>
        <p:nvSpPr>
          <p:cNvPr id="25" name="Rectangle 93"/>
          <p:cNvSpPr>
            <a:spLocks noChangeArrowheads="1"/>
          </p:cNvSpPr>
          <p:nvPr/>
        </p:nvSpPr>
        <p:spPr bwMode="auto">
          <a:xfrm>
            <a:off x="5308600" y="3489087"/>
            <a:ext cx="3530600" cy="1101256"/>
          </a:xfrm>
          <a:prstGeom prst="rect">
            <a:avLst/>
          </a:prstGeom>
          <a:solidFill>
            <a:srgbClr val="99CD13"/>
          </a:solidFill>
          <a:ln w="25400">
            <a:solidFill>
              <a:schemeClr val="bg2"/>
            </a:solidFill>
            <a:miter lim="800000"/>
            <a:headEnd/>
            <a:tailEnd/>
          </a:ln>
          <a:effectLst/>
          <a:extLst/>
        </p:spPr>
        <p:txBody>
          <a:bodyPr wrap="none" anchor="ctr"/>
          <a:lstStyle/>
          <a:p>
            <a:pPr algn="ctr" eaLnBrk="1" hangingPunct="1">
              <a:lnSpc>
                <a:spcPct val="120000"/>
              </a:lnSpc>
            </a:pPr>
            <a:r>
              <a:rPr lang="en-US" sz="1800" b="1" dirty="0" smtClean="0">
                <a:solidFill>
                  <a:srgbClr val="000090"/>
                </a:solidFill>
                <a:latin typeface="Arial"/>
                <a:cs typeface="Arial"/>
              </a:rPr>
              <a:t>Capecitabine (n = 548)</a:t>
            </a:r>
          </a:p>
          <a:p>
            <a:pPr algn="ctr" eaLnBrk="1" hangingPunct="1">
              <a:lnSpc>
                <a:spcPct val="120000"/>
              </a:lnSpc>
            </a:pPr>
            <a:r>
              <a:rPr lang="en-US" sz="1800" b="1" dirty="0" smtClean="0">
                <a:solidFill>
                  <a:srgbClr val="000090"/>
                </a:solidFill>
                <a:latin typeface="Arial"/>
                <a:cs typeface="Arial"/>
              </a:rPr>
              <a:t>1,250 mg/m</a:t>
            </a:r>
            <a:r>
              <a:rPr lang="en-US" sz="1800" b="1" baseline="30000" dirty="0" smtClean="0">
                <a:solidFill>
                  <a:srgbClr val="000090"/>
                </a:solidFill>
                <a:latin typeface="Arial"/>
                <a:cs typeface="Arial"/>
              </a:rPr>
              <a:t>2</a:t>
            </a:r>
            <a:r>
              <a:rPr lang="en-US" sz="1800" b="1" dirty="0" smtClean="0">
                <a:solidFill>
                  <a:srgbClr val="000090"/>
                </a:solidFill>
                <a:latin typeface="Arial"/>
                <a:cs typeface="Arial"/>
              </a:rPr>
              <a:t> BID (oral)</a:t>
            </a:r>
          </a:p>
          <a:p>
            <a:pPr algn="ctr" eaLnBrk="1" hangingPunct="1">
              <a:lnSpc>
                <a:spcPct val="120000"/>
              </a:lnSpc>
            </a:pPr>
            <a:r>
              <a:rPr lang="en-US" sz="1800" b="1" dirty="0">
                <a:solidFill>
                  <a:srgbClr val="000090"/>
                </a:solidFill>
                <a:latin typeface="Arial"/>
                <a:cs typeface="Arial"/>
              </a:rPr>
              <a:t>d</a:t>
            </a:r>
            <a:r>
              <a:rPr lang="en-US" sz="1800" b="1" dirty="0" smtClean="0">
                <a:solidFill>
                  <a:srgbClr val="000090"/>
                </a:solidFill>
                <a:latin typeface="Arial"/>
                <a:cs typeface="Arial"/>
              </a:rPr>
              <a:t>1-14, q21d</a:t>
            </a:r>
            <a:endParaRPr lang="en-US" sz="1800" b="1" dirty="0">
              <a:solidFill>
                <a:srgbClr val="000090"/>
              </a:solidFill>
              <a:latin typeface="Arial"/>
              <a:cs typeface="Arial"/>
            </a:endParaRPr>
          </a:p>
        </p:txBody>
      </p:sp>
      <p:grpSp>
        <p:nvGrpSpPr>
          <p:cNvPr id="24" name="Group 24"/>
          <p:cNvGrpSpPr>
            <a:grpSpLocks/>
          </p:cNvGrpSpPr>
          <p:nvPr/>
        </p:nvGrpSpPr>
        <p:grpSpPr bwMode="auto">
          <a:xfrm>
            <a:off x="4289900" y="2807435"/>
            <a:ext cx="913925" cy="913925"/>
            <a:chOff x="1872" y="1584"/>
            <a:chExt cx="576" cy="576"/>
          </a:xfrm>
        </p:grpSpPr>
        <p:sp>
          <p:nvSpPr>
            <p:cNvPr id="26" name="Oval 25"/>
            <p:cNvSpPr>
              <a:spLocks noChangeArrowheads="1"/>
            </p:cNvSpPr>
            <p:nvPr/>
          </p:nvSpPr>
          <p:spPr bwMode="auto">
            <a:xfrm>
              <a:off x="1872" y="1584"/>
              <a:ext cx="576" cy="576"/>
            </a:xfrm>
            <a:prstGeom prst="ellipse">
              <a:avLst/>
            </a:prstGeom>
            <a:solidFill>
              <a:srgbClr val="FE70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a:cs typeface="Arial"/>
              </a:endParaRPr>
            </a:p>
          </p:txBody>
        </p:sp>
        <p:sp>
          <p:nvSpPr>
            <p:cNvPr id="27" name="Rectangle 13"/>
            <p:cNvSpPr>
              <a:spLocks noChangeArrowheads="1"/>
            </p:cNvSpPr>
            <p:nvPr/>
          </p:nvSpPr>
          <p:spPr bwMode="auto">
            <a:xfrm>
              <a:off x="1920" y="163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lstStyle/>
            <a:p>
              <a:pPr algn="ctr"/>
              <a:r>
                <a:rPr lang="en-US" sz="3600" b="1" dirty="0">
                  <a:solidFill>
                    <a:srgbClr val="FFFFFF"/>
                  </a:solidFill>
                  <a:latin typeface="Arial"/>
                  <a:cs typeface="Arial"/>
                </a:rPr>
                <a:t>R</a:t>
              </a:r>
            </a:p>
          </p:txBody>
        </p:sp>
      </p:grpSp>
      <p:sp>
        <p:nvSpPr>
          <p:cNvPr id="421892" name="Rectangle 4"/>
          <p:cNvSpPr>
            <a:spLocks noGrp="1" noChangeArrowheads="1"/>
          </p:cNvSpPr>
          <p:nvPr>
            <p:ph type="title"/>
          </p:nvPr>
        </p:nvSpPr>
        <p:spPr/>
        <p:txBody>
          <a:bodyPr/>
          <a:lstStyle/>
          <a:p>
            <a:r>
              <a:rPr lang="en-US" dirty="0" smtClean="0">
                <a:latin typeface="Arial"/>
                <a:cs typeface="Arial"/>
              </a:rPr>
              <a:t>Phase III Study 301 Design</a:t>
            </a:r>
            <a:endParaRPr lang="en-GB" dirty="0">
              <a:latin typeface="Arial"/>
              <a:cs typeface="Arial"/>
            </a:endParaRPr>
          </a:p>
        </p:txBody>
      </p:sp>
      <p:sp>
        <p:nvSpPr>
          <p:cNvPr id="421905" name="Line 17"/>
          <p:cNvSpPr>
            <a:spLocks noChangeShapeType="1"/>
          </p:cNvSpPr>
          <p:nvPr/>
        </p:nvSpPr>
        <p:spPr bwMode="auto">
          <a:xfrm>
            <a:off x="5216525" y="3162300"/>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a:cs typeface="Arial"/>
            </a:endParaRPr>
          </a:p>
        </p:txBody>
      </p:sp>
      <p:graphicFrame>
        <p:nvGraphicFramePr>
          <p:cNvPr id="421992" name="Group 104"/>
          <p:cNvGraphicFramePr>
            <a:graphicFrameLocks noGrp="1"/>
          </p:cNvGraphicFramePr>
          <p:nvPr>
            <p:extLst>
              <p:ext uri="{D42A27DB-BD31-4B8C-83A1-F6EECF244321}">
                <p14:modId xmlns:p14="http://schemas.microsoft.com/office/powerpoint/2010/main" val="2202282003"/>
              </p:ext>
            </p:extLst>
          </p:nvPr>
        </p:nvGraphicFramePr>
        <p:xfrm>
          <a:off x="267368" y="2042549"/>
          <a:ext cx="3822032" cy="2503294"/>
        </p:xfrm>
        <a:graphic>
          <a:graphicData uri="http://schemas.openxmlformats.org/drawingml/2006/table">
            <a:tbl>
              <a:tblPr/>
              <a:tblGrid>
                <a:gridCol w="3822032"/>
              </a:tblGrid>
              <a:tr h="4085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a:ea typeface="ＭＳ Ｐゴシック" charset="0"/>
                          <a:cs typeface="Arial"/>
                        </a:rPr>
                        <a:t>Eligibility (n = </a:t>
                      </a:r>
                      <a:r>
                        <a:rPr kumimoji="0" lang="en-US" sz="1800" b="1" i="0" u="none" strike="noStrike" cap="none" normalizeH="0" baseline="0" dirty="0" smtClean="0">
                          <a:ln>
                            <a:noFill/>
                          </a:ln>
                          <a:solidFill>
                            <a:schemeClr val="bg1"/>
                          </a:solidFill>
                          <a:effectLst/>
                          <a:latin typeface="Arial"/>
                          <a:ea typeface="ＭＳ Ｐゴシック" charset="0"/>
                          <a:cs typeface="Arial"/>
                        </a:rPr>
                        <a:t>1,102)</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2094743">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Arial"/>
                          <a:ea typeface="ＭＳ Ｐゴシック" charset="0"/>
                          <a:cs typeface="Arial"/>
                        </a:rPr>
                        <a:t>Locally advanced or mBC</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Arial"/>
                          <a:ea typeface="ＭＳ Ｐゴシック" charset="0"/>
                          <a:cs typeface="Arial"/>
                        </a:rPr>
                        <a:t>≤3 prior chemotherapy regimens (≤2 for advanced </a:t>
                      </a:r>
                      <a:r>
                        <a:rPr kumimoji="0" lang="en-US" sz="1800" b="0" i="0" u="none" strike="noStrike" cap="none" normalizeH="0" baseline="0" dirty="0" err="1" smtClean="0">
                          <a:ln>
                            <a:noFill/>
                          </a:ln>
                          <a:solidFill>
                            <a:schemeClr val="bg1"/>
                          </a:solidFill>
                          <a:effectLst/>
                          <a:latin typeface="Arial"/>
                          <a:ea typeface="ＭＳ Ｐゴシック" charset="0"/>
                          <a:cs typeface="Arial"/>
                        </a:rPr>
                        <a:t>Dx</a:t>
                      </a:r>
                      <a:r>
                        <a:rPr kumimoji="0" lang="en-US" sz="1800" b="0" i="0" u="none" strike="noStrike" cap="none" normalizeH="0" baseline="0" dirty="0" smtClean="0">
                          <a:ln>
                            <a:noFill/>
                          </a:ln>
                          <a:solidFill>
                            <a:schemeClr val="bg1"/>
                          </a:solidFill>
                          <a:effectLst/>
                          <a:latin typeface="Arial"/>
                          <a:ea typeface="ＭＳ Ｐゴシック" charset="0"/>
                          <a:cs typeface="Arial"/>
                        </a:rPr>
                        <a:t>)</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Arial"/>
                          <a:ea typeface="ＭＳ Ｐゴシック" charset="0"/>
                          <a:cs typeface="Arial"/>
                        </a:rPr>
                        <a:t>Prior taxane and </a:t>
                      </a:r>
                      <a:r>
                        <a:rPr kumimoji="0" lang="en-US" sz="1800" b="0" i="0" u="none" strike="noStrike" cap="none" normalizeH="0" baseline="0" dirty="0" err="1" smtClean="0">
                          <a:ln>
                            <a:noFill/>
                          </a:ln>
                          <a:solidFill>
                            <a:schemeClr val="bg1"/>
                          </a:solidFill>
                          <a:effectLst/>
                          <a:latin typeface="Arial"/>
                          <a:ea typeface="ＭＳ Ｐゴシック" charset="0"/>
                          <a:cs typeface="Arial"/>
                        </a:rPr>
                        <a:t>anthracycline</a:t>
                      </a:r>
                      <a:r>
                        <a:rPr kumimoji="0" lang="en-US" sz="1800" b="0" i="0" u="none" strike="noStrike" kern="1200" cap="none" normalizeH="0" baseline="0" dirty="0" smtClean="0">
                          <a:ln>
                            <a:noFill/>
                          </a:ln>
                          <a:solidFill>
                            <a:schemeClr val="bg1"/>
                          </a:solidFill>
                          <a:effectLst/>
                          <a:latin typeface="Arial"/>
                          <a:ea typeface="+mn-ea"/>
                          <a:cs typeface="Arial"/>
                        </a:rPr>
                        <a:t> </a:t>
                      </a:r>
                      <a:r>
                        <a:rPr lang="en-US" sz="1800" u="none" kern="1200" baseline="0" dirty="0" smtClean="0">
                          <a:solidFill>
                            <a:schemeClr val="bg1"/>
                          </a:solidFill>
                          <a:latin typeface="Arial"/>
                          <a:ea typeface="+mn-ea"/>
                          <a:cs typeface="Arial"/>
                        </a:rPr>
                        <a:t>in (neo)adjuvant setting </a:t>
                      </a:r>
                      <a:r>
                        <a:rPr kumimoji="0" lang="en-US" sz="1800" b="0" i="0" u="none" strike="noStrike" cap="none" normalizeH="0" baseline="0" dirty="0" smtClean="0">
                          <a:ln>
                            <a:noFill/>
                          </a:ln>
                          <a:solidFill>
                            <a:schemeClr val="bg1"/>
                          </a:solidFill>
                          <a:effectLst/>
                          <a:latin typeface="Arial"/>
                          <a:ea typeface="ＭＳ Ｐゴシック" charset="0"/>
                          <a:cs typeface="Arial"/>
                        </a:rPr>
                        <a:t>for locally advanced or mBC </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
        <p:nvSpPr>
          <p:cNvPr id="20" name="Rectangle 5"/>
          <p:cNvSpPr>
            <a:spLocks noChangeArrowheads="1"/>
          </p:cNvSpPr>
          <p:nvPr/>
        </p:nvSpPr>
        <p:spPr bwMode="auto">
          <a:xfrm>
            <a:off x="0" y="6466284"/>
            <a:ext cx="9144000" cy="39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74320" bIns="228600" anchor="b" anchorCtr="0">
            <a:noAutofit/>
          </a:bodyPr>
          <a:lstStyle/>
          <a:p>
            <a:r>
              <a:rPr lang="en-US" sz="1600" dirty="0" smtClean="0">
                <a:solidFill>
                  <a:srgbClr val="FFFFFF"/>
                </a:solidFill>
                <a:latin typeface="Arial"/>
                <a:cs typeface="Arial"/>
              </a:rPr>
              <a:t>Kaufman PA et </a:t>
            </a:r>
            <a:r>
              <a:rPr lang="en-US" sz="1600" dirty="0">
                <a:solidFill>
                  <a:srgbClr val="FFFFFF"/>
                </a:solidFill>
                <a:latin typeface="Arial"/>
                <a:cs typeface="Arial"/>
              </a:rPr>
              <a:t>al. </a:t>
            </a:r>
            <a:r>
              <a:rPr lang="en-US" sz="1600" dirty="0" smtClean="0">
                <a:solidFill>
                  <a:srgbClr val="FFFFFF"/>
                </a:solidFill>
                <a:latin typeface="Arial"/>
                <a:cs typeface="Arial"/>
              </a:rPr>
              <a:t>SABCS 2012;</a:t>
            </a:r>
            <a:r>
              <a:rPr lang="en-US" sz="1600" dirty="0">
                <a:solidFill>
                  <a:srgbClr val="FFFFFF"/>
                </a:solidFill>
                <a:latin typeface="Arial"/>
                <a:cs typeface="Arial"/>
              </a:rPr>
              <a:t>Abstract </a:t>
            </a:r>
            <a:r>
              <a:rPr lang="en-US" sz="1600" dirty="0" smtClean="0">
                <a:solidFill>
                  <a:srgbClr val="FFFFFF"/>
                </a:solidFill>
                <a:latin typeface="Arial"/>
                <a:cs typeface="Arial"/>
              </a:rPr>
              <a:t>S6-6.</a:t>
            </a:r>
            <a:endParaRPr lang="en-US" sz="1600" dirty="0">
              <a:solidFill>
                <a:srgbClr val="FFFFFF"/>
              </a:solidFill>
              <a:latin typeface="Arial"/>
              <a:cs typeface="Arial"/>
            </a:endParaRPr>
          </a:p>
        </p:txBody>
      </p:sp>
    </p:spTree>
    <p:extLst>
      <p:ext uri="{BB962C8B-B14F-4D97-AF65-F5344CB8AC3E}">
        <p14:creationId xmlns:p14="http://schemas.microsoft.com/office/powerpoint/2010/main" val="1185076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469900" y="1733550"/>
            <a:ext cx="8248650" cy="405765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3" name="Title 2"/>
          <p:cNvSpPr>
            <a:spLocks noGrp="1"/>
          </p:cNvSpPr>
          <p:nvPr>
            <p:ph type="title"/>
          </p:nvPr>
        </p:nvSpPr>
        <p:spPr/>
        <p:txBody>
          <a:bodyPr/>
          <a:lstStyle/>
          <a:p>
            <a:r>
              <a:rPr lang="en-US" dirty="0" smtClean="0"/>
              <a:t>Study 301: Efficacy Analyses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3989506"/>
              </p:ext>
            </p:extLst>
          </p:nvPr>
        </p:nvGraphicFramePr>
        <p:xfrm>
          <a:off x="644525" y="1903517"/>
          <a:ext cx="7899401" cy="3717716"/>
        </p:xfrm>
        <a:graphic>
          <a:graphicData uri="http://schemas.openxmlformats.org/drawingml/2006/table">
            <a:tbl>
              <a:tblPr firstRow="1" bandRow="1">
                <a:tableStyleId>{5C22544A-7EE6-4342-B048-85BDC9FD1C3A}</a:tableStyleId>
              </a:tblPr>
              <a:tblGrid>
                <a:gridCol w="2710339"/>
                <a:gridCol w="1645709"/>
                <a:gridCol w="1757455"/>
                <a:gridCol w="1785898"/>
              </a:tblGrid>
              <a:tr h="598253">
                <a:tc>
                  <a:txBody>
                    <a:bodyPr/>
                    <a:lstStyle/>
                    <a:p>
                      <a:pPr>
                        <a:lnSpc>
                          <a:spcPct val="90000"/>
                        </a:lnSpc>
                      </a:pPr>
                      <a:r>
                        <a:rPr lang="en-US" dirty="0" smtClean="0">
                          <a:solidFill>
                            <a:srgbClr val="E8AF2B"/>
                          </a:solidFill>
                        </a:rPr>
                        <a:t>Endpoint</a:t>
                      </a:r>
                      <a:endParaRPr lang="en-US"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lnSpc>
                          <a:spcPct val="90000"/>
                        </a:lnSpc>
                      </a:pPr>
                      <a:r>
                        <a:rPr lang="en-US" dirty="0" smtClean="0">
                          <a:solidFill>
                            <a:srgbClr val="E8AF2B"/>
                          </a:solidFill>
                        </a:rPr>
                        <a:t>Eribulin</a:t>
                      </a:r>
                    </a:p>
                    <a:p>
                      <a:pPr algn="ctr">
                        <a:lnSpc>
                          <a:spcPct val="90000"/>
                        </a:lnSpc>
                      </a:pPr>
                      <a:r>
                        <a:rPr lang="en-US" dirty="0" smtClean="0">
                          <a:solidFill>
                            <a:srgbClr val="E8AF2B"/>
                          </a:solidFill>
                        </a:rPr>
                        <a:t>(n = 554)</a:t>
                      </a:r>
                      <a:endParaRPr lang="en-US" dirty="0">
                        <a:solidFill>
                          <a:srgbClr val="E8AF2B"/>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lnSpc>
                          <a:spcPct val="90000"/>
                        </a:lnSpc>
                      </a:pPr>
                      <a:r>
                        <a:rPr lang="en-US" dirty="0" smtClean="0">
                          <a:solidFill>
                            <a:srgbClr val="E8AF2B"/>
                          </a:solidFill>
                        </a:rPr>
                        <a:t>Capecitabine</a:t>
                      </a:r>
                    </a:p>
                    <a:p>
                      <a:pPr algn="ctr">
                        <a:lnSpc>
                          <a:spcPct val="90000"/>
                        </a:lnSpc>
                      </a:pPr>
                      <a:r>
                        <a:rPr lang="en-US" dirty="0" smtClean="0">
                          <a:solidFill>
                            <a:srgbClr val="E8AF2B"/>
                          </a:solidFill>
                        </a:rPr>
                        <a:t>(n = 548)</a:t>
                      </a:r>
                      <a:endParaRPr lang="en-US" dirty="0">
                        <a:solidFill>
                          <a:srgbClr val="E8AF2B"/>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lnSpc>
                          <a:spcPct val="90000"/>
                        </a:lnSpc>
                      </a:pPr>
                      <a:r>
                        <a:rPr lang="en-US" dirty="0" smtClean="0">
                          <a:solidFill>
                            <a:srgbClr val="E8AF2B"/>
                          </a:solidFill>
                        </a:rPr>
                        <a:t>Hazard ratio</a:t>
                      </a:r>
                    </a:p>
                    <a:p>
                      <a:pPr algn="ctr">
                        <a:lnSpc>
                          <a:spcPct val="90000"/>
                        </a:lnSpc>
                      </a:pPr>
                      <a:r>
                        <a:rPr lang="en-US" dirty="0" smtClean="0">
                          <a:solidFill>
                            <a:srgbClr val="E8AF2B"/>
                          </a:solidFill>
                        </a:rPr>
                        <a:t>(</a:t>
                      </a:r>
                      <a:r>
                        <a:rPr lang="en-US" i="1" dirty="0" smtClean="0">
                          <a:solidFill>
                            <a:srgbClr val="E8AF2B"/>
                          </a:solidFill>
                        </a:rPr>
                        <a:t>p</a:t>
                      </a:r>
                      <a:r>
                        <a:rPr lang="en-US" dirty="0" smtClean="0">
                          <a:solidFill>
                            <a:srgbClr val="E8AF2B"/>
                          </a:solidFill>
                        </a:rPr>
                        <a:t>-value)</a:t>
                      </a:r>
                      <a:endParaRPr lang="en-US" dirty="0">
                        <a:solidFill>
                          <a:srgbClr val="E8AF2B"/>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r>
              <a:tr h="346607">
                <a:tc>
                  <a:txBody>
                    <a:bodyPr/>
                    <a:lstStyle/>
                    <a:p>
                      <a:pPr>
                        <a:lnSpc>
                          <a:spcPct val="90000"/>
                        </a:lnSpc>
                      </a:pPr>
                      <a:r>
                        <a:rPr lang="en-US" dirty="0" smtClean="0">
                          <a:solidFill>
                            <a:schemeClr val="bg1"/>
                          </a:solidFill>
                        </a:rPr>
                        <a:t>Overall</a:t>
                      </a:r>
                      <a:r>
                        <a:rPr lang="en-US" baseline="0" dirty="0" smtClean="0">
                          <a:solidFill>
                            <a:schemeClr val="bg1"/>
                          </a:solidFill>
                        </a:rPr>
                        <a:t> survival</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15.9</a:t>
                      </a:r>
                      <a:r>
                        <a:rPr lang="en-US" baseline="0" dirty="0" smtClean="0">
                          <a:solidFill>
                            <a:schemeClr val="bg1"/>
                          </a:solidFill>
                        </a:rPr>
                        <a:t> </a:t>
                      </a:r>
                      <a:r>
                        <a:rPr lang="en-US" baseline="0"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14.5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0.879</a:t>
                      </a:r>
                      <a:r>
                        <a:rPr lang="en-US" baseline="0" dirty="0" smtClean="0">
                          <a:solidFill>
                            <a:schemeClr val="bg1"/>
                          </a:solidFill>
                        </a:rPr>
                        <a:t> (0.056)</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   HER2-positive</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14.3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17.1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0.965</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   HER2-negative</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15.9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13.5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0.838</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   ER-positive</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18.2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16.8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0.897</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   ER-negative</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14.4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10.5</a:t>
                      </a:r>
                      <a:r>
                        <a:rPr lang="en-US" baseline="0" dirty="0" smtClean="0">
                          <a:solidFill>
                            <a:schemeClr val="bg1"/>
                          </a:solidFill>
                        </a:rPr>
                        <a:t> </a:t>
                      </a:r>
                      <a:r>
                        <a:rPr lang="en-US" baseline="0"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0.779</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   Triple-negative</a:t>
                      </a:r>
                      <a:endParaRPr lang="en-US" dirty="0">
                        <a:solidFill>
                          <a:schemeClr val="bg1"/>
                        </a:solidFill>
                      </a:endParaRPr>
                    </a:p>
                  </a:txBody>
                  <a:tcPr>
                    <a:lnL w="28575" cap="flat" cmpd="sng" algn="ctr">
                      <a:solidFill>
                        <a:srgbClr val="F79646"/>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14.4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9.4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0.702</a:t>
                      </a:r>
                      <a:endParaRPr lang="en-US" dirty="0">
                        <a:solidFill>
                          <a:schemeClr val="bg1"/>
                        </a:solidFill>
                      </a:endParaRPr>
                    </a:p>
                  </a:txBody>
                  <a:tcPr>
                    <a:lnL w="12700" cap="flat" cmpd="sng" algn="ctr">
                      <a:solidFill>
                        <a:prstClr val="white"/>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Progression-free</a:t>
                      </a:r>
                      <a:r>
                        <a:rPr lang="en-US" baseline="0" dirty="0" smtClean="0">
                          <a:solidFill>
                            <a:schemeClr val="bg1"/>
                          </a:solidFill>
                        </a:rPr>
                        <a:t> survival</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4.1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4.2 </a:t>
                      </a:r>
                      <a:r>
                        <a:rPr lang="en-US" dirty="0" err="1" smtClean="0">
                          <a:solidFill>
                            <a:schemeClr val="bg1"/>
                          </a:solidFill>
                        </a:rPr>
                        <a:t>mo</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1.079 (0.305)</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chemeClr val="bg1"/>
                          </a:solidFill>
                        </a:rPr>
                        <a:t>ORR</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11%</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12%</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chemeClr val="bg1"/>
                          </a:solidFill>
                        </a:rPr>
                        <a:t>(0.849)</a:t>
                      </a:r>
                      <a:endParaRPr lang="en-US" dirty="0">
                        <a:solidFill>
                          <a:schemeClr val="bg1"/>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346607">
                <a:tc>
                  <a:txBody>
                    <a:bodyPr/>
                    <a:lstStyle/>
                    <a:p>
                      <a:pPr>
                        <a:lnSpc>
                          <a:spcPct val="90000"/>
                        </a:lnSpc>
                      </a:pPr>
                      <a:r>
                        <a:rPr lang="en-US" dirty="0" smtClean="0">
                          <a:solidFill>
                            <a:srgbClr val="FFFFFF"/>
                          </a:solidFill>
                        </a:rPr>
                        <a:t>Clinical benefit rate</a:t>
                      </a:r>
                      <a:endParaRPr lang="en-US" dirty="0">
                        <a:solidFill>
                          <a:srgbClr val="FFFFFF"/>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rgbClr val="FFFFFF"/>
                          </a:solidFill>
                        </a:rPr>
                        <a:t>26%</a:t>
                      </a:r>
                      <a:endParaRPr lang="en-US" dirty="0">
                        <a:solidFill>
                          <a:srgbClr val="FFFFFF"/>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r>
                        <a:rPr lang="en-US" dirty="0" smtClean="0">
                          <a:solidFill>
                            <a:srgbClr val="FFFFFF"/>
                          </a:solidFill>
                        </a:rPr>
                        <a:t>27%</a:t>
                      </a:r>
                      <a:endParaRPr lang="en-US" dirty="0">
                        <a:solidFill>
                          <a:srgbClr val="FFFFFF"/>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lnSpc>
                          <a:spcPct val="90000"/>
                        </a:lnSpc>
                      </a:pPr>
                      <a:endParaRPr lang="en-US" dirty="0">
                        <a:solidFill>
                          <a:srgbClr val="FFFFFF"/>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bl>
          </a:graphicData>
        </a:graphic>
      </p:graphicFrame>
      <p:sp>
        <p:nvSpPr>
          <p:cNvPr id="13" name="Rectangle 5"/>
          <p:cNvSpPr>
            <a:spLocks noChangeArrowheads="1"/>
          </p:cNvSpPr>
          <p:nvPr/>
        </p:nvSpPr>
        <p:spPr bwMode="auto">
          <a:xfrm>
            <a:off x="0" y="6466284"/>
            <a:ext cx="9144000" cy="39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74320" bIns="228600" anchor="b" anchorCtr="0">
            <a:noAutofit/>
          </a:bodyPr>
          <a:lstStyle/>
          <a:p>
            <a:r>
              <a:rPr lang="en-US" sz="1600" dirty="0" smtClean="0">
                <a:solidFill>
                  <a:srgbClr val="FFFFFF"/>
                </a:solidFill>
                <a:latin typeface="Arial"/>
                <a:cs typeface="Arial"/>
              </a:rPr>
              <a:t>Kaufman PA et </a:t>
            </a:r>
            <a:r>
              <a:rPr lang="en-US" sz="1600" dirty="0">
                <a:solidFill>
                  <a:srgbClr val="FFFFFF"/>
                </a:solidFill>
                <a:latin typeface="Arial"/>
                <a:cs typeface="Arial"/>
              </a:rPr>
              <a:t>al. </a:t>
            </a:r>
            <a:r>
              <a:rPr lang="en-US" sz="1600" dirty="0" smtClean="0">
                <a:solidFill>
                  <a:srgbClr val="FFFFFF"/>
                </a:solidFill>
                <a:latin typeface="Arial"/>
                <a:cs typeface="Arial"/>
              </a:rPr>
              <a:t>SABCS 2012;</a:t>
            </a:r>
            <a:r>
              <a:rPr lang="en-US" sz="1600" dirty="0">
                <a:solidFill>
                  <a:srgbClr val="FFFFFF"/>
                </a:solidFill>
                <a:latin typeface="Arial"/>
                <a:cs typeface="Arial"/>
              </a:rPr>
              <a:t>Abstract </a:t>
            </a:r>
            <a:r>
              <a:rPr lang="en-US" sz="1600" dirty="0" smtClean="0">
                <a:solidFill>
                  <a:srgbClr val="FFFFFF"/>
                </a:solidFill>
                <a:latin typeface="Arial"/>
                <a:cs typeface="Arial"/>
              </a:rPr>
              <a:t>S6-6.</a:t>
            </a:r>
            <a:endParaRPr lang="en-US" sz="1600" dirty="0">
              <a:solidFill>
                <a:srgbClr val="FFFFFF"/>
              </a:solidFill>
              <a:latin typeface="Arial"/>
              <a:cs typeface="Arial"/>
            </a:endParaRPr>
          </a:p>
        </p:txBody>
      </p:sp>
    </p:spTree>
    <p:extLst>
      <p:ext uri="{BB962C8B-B14F-4D97-AF65-F5344CB8AC3E}">
        <p14:creationId xmlns:p14="http://schemas.microsoft.com/office/powerpoint/2010/main" val="739012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971663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1559608"/>
            <a:ext cx="7772400" cy="2922204"/>
          </a:xfrm>
        </p:spPr>
        <p:txBody>
          <a:bodyPr>
            <a:normAutofit/>
          </a:bodyPr>
          <a:lstStyle/>
          <a:p>
            <a:r>
              <a:rPr lang="en-US" sz="2800" dirty="0" smtClean="0"/>
              <a:t>CALGB 40502/NCCTG N063</a:t>
            </a:r>
            <a:br>
              <a:rPr lang="en-US" sz="2800" dirty="0" smtClean="0"/>
            </a:br>
            <a:r>
              <a:rPr lang="en-US" sz="2800" dirty="0" smtClean="0"/>
              <a:t>Randomized Phase III Trial of Weekly Paclitaxel, Compared to Weekly Nanoparticle Albumin Bound Nab-Paclitaxel or </a:t>
            </a:r>
            <a:r>
              <a:rPr lang="en-US" sz="2800" dirty="0" err="1" smtClean="0"/>
              <a:t>Ixabepilone</a:t>
            </a:r>
            <a:r>
              <a:rPr lang="en-US" sz="2800" dirty="0" smtClean="0"/>
              <a:t> ± Bevacizumab as First-Line Therapy for Locally Recurrent or Metastatic Breast Cancer</a:t>
            </a:r>
            <a:endParaRPr lang="en-US" sz="2800" dirty="0"/>
          </a:p>
        </p:txBody>
      </p:sp>
      <p:sp>
        <p:nvSpPr>
          <p:cNvPr id="5" name="Title 3"/>
          <p:cNvSpPr txBox="1">
            <a:spLocks/>
          </p:cNvSpPr>
          <p:nvPr/>
        </p:nvSpPr>
        <p:spPr bwMode="auto">
          <a:xfrm>
            <a:off x="685800" y="4477807"/>
            <a:ext cx="7772400" cy="128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1pPr>
            <a:lvl2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2pPr>
            <a:lvl3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3pPr>
            <a:lvl4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4pPr>
            <a:lvl5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5pPr>
            <a:lvl6pPr marL="457200" algn="l" rtl="0" fontAlgn="base">
              <a:lnSpc>
                <a:spcPct val="90000"/>
              </a:lnSpc>
              <a:spcBef>
                <a:spcPct val="0"/>
              </a:spcBef>
              <a:spcAft>
                <a:spcPct val="0"/>
              </a:spcAft>
              <a:defRPr sz="2600">
                <a:solidFill>
                  <a:schemeClr val="bg1"/>
                </a:solidFill>
                <a:latin typeface="Arial Bold" pitchFamily="-111" charset="0"/>
              </a:defRPr>
            </a:lvl6pPr>
            <a:lvl7pPr marL="914400" algn="l" rtl="0" fontAlgn="base">
              <a:lnSpc>
                <a:spcPct val="90000"/>
              </a:lnSpc>
              <a:spcBef>
                <a:spcPct val="0"/>
              </a:spcBef>
              <a:spcAft>
                <a:spcPct val="0"/>
              </a:spcAft>
              <a:defRPr sz="2600">
                <a:solidFill>
                  <a:schemeClr val="bg1"/>
                </a:solidFill>
                <a:latin typeface="Arial Bold" pitchFamily="-111" charset="0"/>
              </a:defRPr>
            </a:lvl7pPr>
            <a:lvl8pPr marL="1371600" algn="l" rtl="0" fontAlgn="base">
              <a:lnSpc>
                <a:spcPct val="90000"/>
              </a:lnSpc>
              <a:spcBef>
                <a:spcPct val="0"/>
              </a:spcBef>
              <a:spcAft>
                <a:spcPct val="0"/>
              </a:spcAft>
              <a:defRPr sz="2600">
                <a:solidFill>
                  <a:schemeClr val="bg1"/>
                </a:solidFill>
                <a:latin typeface="Arial Bold" pitchFamily="-111" charset="0"/>
              </a:defRPr>
            </a:lvl8pPr>
            <a:lvl9pPr marL="1828800" algn="l" rtl="0" fontAlgn="base">
              <a:lnSpc>
                <a:spcPct val="90000"/>
              </a:lnSpc>
              <a:spcBef>
                <a:spcPct val="0"/>
              </a:spcBef>
              <a:spcAft>
                <a:spcPct val="0"/>
              </a:spcAft>
              <a:defRPr sz="2600">
                <a:solidFill>
                  <a:schemeClr val="bg1"/>
                </a:solidFill>
                <a:latin typeface="Arial Bold" pitchFamily="-111" charset="0"/>
              </a:defRPr>
            </a:lvl9pPr>
          </a:lstStyle>
          <a:p>
            <a:r>
              <a:rPr lang="en-US" sz="2400" b="0" dirty="0" err="1" smtClean="0">
                <a:solidFill>
                  <a:srgbClr val="FFFFFF"/>
                </a:solidFill>
              </a:rPr>
              <a:t>Rugo</a:t>
            </a:r>
            <a:r>
              <a:rPr lang="en-US" sz="2400" b="0" dirty="0" smtClean="0">
                <a:solidFill>
                  <a:srgbClr val="FFFFFF"/>
                </a:solidFill>
              </a:rPr>
              <a:t> HS et al. </a:t>
            </a:r>
          </a:p>
          <a:p>
            <a:r>
              <a:rPr lang="en-US" sz="2400" b="0" i="1" dirty="0" err="1" smtClean="0">
                <a:solidFill>
                  <a:srgbClr val="FFFFFF"/>
                </a:solidFill>
              </a:rPr>
              <a:t>Proc</a:t>
            </a:r>
            <a:r>
              <a:rPr lang="en-US" sz="2400" b="0" i="1" dirty="0" smtClean="0">
                <a:solidFill>
                  <a:srgbClr val="FFFFFF"/>
                </a:solidFill>
              </a:rPr>
              <a:t> ASCO </a:t>
            </a:r>
            <a:r>
              <a:rPr lang="en-US" sz="2400" b="0" dirty="0" smtClean="0">
                <a:solidFill>
                  <a:srgbClr val="FFFFFF"/>
                </a:solidFill>
              </a:rPr>
              <a:t>2012;Abstract CRA1002.</a:t>
            </a:r>
            <a:endParaRPr lang="en-US" sz="2400" b="0" dirty="0">
              <a:solidFill>
                <a:srgbClr val="FFFFFF"/>
              </a:solidFill>
            </a:endParaRPr>
          </a:p>
        </p:txBody>
      </p:sp>
    </p:spTree>
    <p:extLst>
      <p:ext uri="{BB962C8B-B14F-4D97-AF65-F5344CB8AC3E}">
        <p14:creationId xmlns:p14="http://schemas.microsoft.com/office/powerpoint/2010/main" val="16349897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31090" y="1763667"/>
            <a:ext cx="8094133" cy="310896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solidFill>
                <a:prstClr val="black"/>
              </a:solidFill>
              <a:latin typeface="Arial"/>
              <a:ea typeface="ヒラギノ角ゴ Pro W3" charset="0"/>
              <a:cs typeface="ヒラギノ角ゴ Pro W3" charset="0"/>
            </a:endParaRPr>
          </a:p>
        </p:txBody>
      </p:sp>
      <p:sp>
        <p:nvSpPr>
          <p:cNvPr id="2" name="Title 1"/>
          <p:cNvSpPr>
            <a:spLocks noGrp="1"/>
          </p:cNvSpPr>
          <p:nvPr>
            <p:ph type="title"/>
          </p:nvPr>
        </p:nvSpPr>
        <p:spPr/>
        <p:txBody>
          <a:bodyPr/>
          <a:lstStyle/>
          <a:p>
            <a:r>
              <a:rPr lang="en-US" dirty="0" smtClean="0"/>
              <a:t>CALGB-40502: Efficacy Endpoints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19738908"/>
              </p:ext>
            </p:extLst>
          </p:nvPr>
        </p:nvGraphicFramePr>
        <p:xfrm>
          <a:off x="691956" y="1920882"/>
          <a:ext cx="7772400" cy="2794530"/>
        </p:xfrm>
        <a:graphic>
          <a:graphicData uri="http://schemas.openxmlformats.org/drawingml/2006/table">
            <a:tbl>
              <a:tblPr firstRow="1" bandRow="1">
                <a:tableStyleId>{21E4AEA4-8DFA-4A89-87EB-49C32662AFE0}</a:tableStyleId>
              </a:tblPr>
              <a:tblGrid>
                <a:gridCol w="1943100"/>
                <a:gridCol w="1943100"/>
                <a:gridCol w="1943100"/>
                <a:gridCol w="1943100"/>
              </a:tblGrid>
              <a:tr h="1036680">
                <a:tc>
                  <a:txBody>
                    <a:bodyPr/>
                    <a:lstStyle/>
                    <a:p>
                      <a:endParaRPr lang="en-US" sz="2000" dirty="0"/>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r>
                        <a:rPr lang="en-US" sz="2000" dirty="0" smtClean="0">
                          <a:solidFill>
                            <a:srgbClr val="E8AF2B"/>
                          </a:solidFill>
                        </a:rPr>
                        <a:t>Paclitaxel</a:t>
                      </a:r>
                    </a:p>
                    <a:p>
                      <a:pPr algn="ctr"/>
                      <a:r>
                        <a:rPr lang="en-US" sz="2000" dirty="0" smtClean="0">
                          <a:solidFill>
                            <a:srgbClr val="E8AF2B"/>
                          </a:solidFill>
                        </a:rPr>
                        <a:t>(n = 283)</a:t>
                      </a:r>
                      <a:endParaRPr lang="en-US" sz="2000"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r>
                        <a:rPr lang="en-US" sz="2000" i="1" dirty="0" smtClean="0">
                          <a:solidFill>
                            <a:srgbClr val="E8AF2B"/>
                          </a:solidFill>
                        </a:rPr>
                        <a:t>Nab</a:t>
                      </a:r>
                      <a:r>
                        <a:rPr lang="en-US" sz="2000" dirty="0" smtClean="0">
                          <a:solidFill>
                            <a:srgbClr val="E8AF2B"/>
                          </a:solidFill>
                        </a:rPr>
                        <a:t> Paclitaxel</a:t>
                      </a:r>
                    </a:p>
                    <a:p>
                      <a:pPr algn="ctr"/>
                      <a:r>
                        <a:rPr lang="en-US" sz="2000" dirty="0" smtClean="0">
                          <a:solidFill>
                            <a:srgbClr val="E8AF2B"/>
                          </a:solidFill>
                        </a:rPr>
                        <a:t>(n = 271)</a:t>
                      </a:r>
                      <a:endParaRPr lang="en-US" sz="2000"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r>
                        <a:rPr lang="en-US" sz="2000" dirty="0" smtClean="0">
                          <a:solidFill>
                            <a:srgbClr val="E8AF2B"/>
                          </a:solidFill>
                        </a:rPr>
                        <a:t>Ixabepilone</a:t>
                      </a:r>
                    </a:p>
                    <a:p>
                      <a:pPr algn="ctr"/>
                      <a:r>
                        <a:rPr lang="en-US" sz="2000" dirty="0" smtClean="0">
                          <a:solidFill>
                            <a:srgbClr val="E8AF2B"/>
                          </a:solidFill>
                        </a:rPr>
                        <a:t>(n = 245)</a:t>
                      </a:r>
                      <a:endParaRPr lang="en-US" sz="2000"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r>
              <a:tr h="585950">
                <a:tc>
                  <a:txBody>
                    <a:bodyPr/>
                    <a:lstStyle/>
                    <a:p>
                      <a:r>
                        <a:rPr lang="en-US" sz="2000" dirty="0" smtClean="0">
                          <a:solidFill>
                            <a:srgbClr val="FFFFFF"/>
                          </a:solidFill>
                        </a:rPr>
                        <a:t>Median</a:t>
                      </a:r>
                      <a:r>
                        <a:rPr lang="en-US" sz="2000" baseline="0" dirty="0" smtClean="0">
                          <a:solidFill>
                            <a:srgbClr val="FFFFFF"/>
                          </a:solidFill>
                        </a:rPr>
                        <a:t> PFS</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10.6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9.2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7.6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585950">
                <a:tc>
                  <a:txBody>
                    <a:bodyPr/>
                    <a:lstStyle/>
                    <a:p>
                      <a:r>
                        <a:rPr lang="en-US" sz="2000" dirty="0" smtClean="0">
                          <a:solidFill>
                            <a:srgbClr val="FFFFFF"/>
                          </a:solidFill>
                        </a:rPr>
                        <a:t>Median OS</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26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27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21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585950">
                <a:tc>
                  <a:txBody>
                    <a:bodyPr/>
                    <a:lstStyle/>
                    <a:p>
                      <a:r>
                        <a:rPr lang="en-US" sz="2000" dirty="0" smtClean="0">
                          <a:solidFill>
                            <a:srgbClr val="FFFFFF"/>
                          </a:solidFill>
                        </a:rPr>
                        <a:t>Median</a:t>
                      </a:r>
                      <a:r>
                        <a:rPr lang="en-US" sz="2000" baseline="0" dirty="0" smtClean="0">
                          <a:solidFill>
                            <a:srgbClr val="FFFFFF"/>
                          </a:solidFill>
                        </a:rPr>
                        <a:t> TTF</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7.1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5.4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sz="2000" dirty="0" smtClean="0">
                          <a:solidFill>
                            <a:srgbClr val="FFFFFF"/>
                          </a:solidFill>
                        </a:rPr>
                        <a:t>5.1 </a:t>
                      </a:r>
                      <a:r>
                        <a:rPr lang="en-US" sz="2000" dirty="0" err="1" smtClean="0">
                          <a:solidFill>
                            <a:srgbClr val="FFFFFF"/>
                          </a:solidFill>
                        </a:rPr>
                        <a:t>mo</a:t>
                      </a:r>
                      <a:endParaRPr lang="en-US" sz="2000" dirty="0">
                        <a:solidFill>
                          <a:srgbClr val="FFFFFF"/>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bl>
          </a:graphicData>
        </a:graphic>
      </p:graphicFrame>
      <p:sp>
        <p:nvSpPr>
          <p:cNvPr id="5" name="Rectangle 11"/>
          <p:cNvSpPr>
            <a:spLocks noChangeArrowheads="1"/>
          </p:cNvSpPr>
          <p:nvPr/>
        </p:nvSpPr>
        <p:spPr bwMode="auto">
          <a:xfrm>
            <a:off x="0" y="6441476"/>
            <a:ext cx="7315200" cy="416524"/>
          </a:xfrm>
          <a:prstGeom prst="rect">
            <a:avLst/>
          </a:prstGeom>
          <a:noFill/>
          <a:ln w="9525">
            <a:noFill/>
            <a:miter lim="800000"/>
            <a:headEnd/>
            <a:tailEnd/>
          </a:ln>
        </p:spPr>
        <p:txBody>
          <a:bodyPr lIns="182880" tIns="91440" rIns="91430" bIns="91440">
            <a:prstTxWarp prst="textNoShape">
              <a:avLst/>
            </a:prstTxWarp>
            <a:spAutoFit/>
          </a:bodyPr>
          <a:lstStyle/>
          <a:p>
            <a:pPr defTabSz="412750" eaLnBrk="0" hangingPunct="0">
              <a:lnSpc>
                <a:spcPct val="93000"/>
              </a:lnSpc>
              <a:buClr>
                <a:srgbClr val="000000"/>
              </a:buClr>
              <a:buSzPct val="45000"/>
              <a:buFont typeface="Wingdings" pitchFamily="-72" charset="2"/>
              <a:buNone/>
            </a:pPr>
            <a:r>
              <a:rPr lang="en-US" sz="1600" dirty="0" err="1" smtClean="0">
                <a:solidFill>
                  <a:prstClr val="white"/>
                </a:solidFill>
                <a:latin typeface="Arial"/>
              </a:rPr>
              <a:t>Rugo</a:t>
            </a:r>
            <a:r>
              <a:rPr lang="en-US" sz="1600" dirty="0" smtClean="0">
                <a:solidFill>
                  <a:prstClr val="white"/>
                </a:solidFill>
                <a:latin typeface="Arial"/>
              </a:rPr>
              <a:t> HS et al. </a:t>
            </a:r>
            <a:r>
              <a:rPr lang="en-US" sz="1600" i="1" dirty="0" err="1" smtClean="0">
                <a:solidFill>
                  <a:prstClr val="white"/>
                </a:solidFill>
                <a:latin typeface="Arial"/>
              </a:rPr>
              <a:t>Proc</a:t>
            </a:r>
            <a:r>
              <a:rPr lang="en-US" sz="1600" i="1" dirty="0" smtClean="0">
                <a:solidFill>
                  <a:prstClr val="white"/>
                </a:solidFill>
                <a:latin typeface="Arial"/>
              </a:rPr>
              <a:t> ASCO </a:t>
            </a:r>
            <a:r>
              <a:rPr lang="en-US" sz="1600" dirty="0" smtClean="0">
                <a:solidFill>
                  <a:prstClr val="white"/>
                </a:solidFill>
                <a:latin typeface="Arial"/>
              </a:rPr>
              <a:t>2012;Abstract CRA1002.</a:t>
            </a:r>
            <a:endParaRPr lang="en-US" sz="1600" dirty="0">
              <a:solidFill>
                <a:prstClr val="white"/>
              </a:solidFill>
              <a:latin typeface="Arial"/>
            </a:endParaRPr>
          </a:p>
        </p:txBody>
      </p:sp>
    </p:spTree>
    <p:extLst>
      <p:ext uri="{BB962C8B-B14F-4D97-AF65-F5344CB8AC3E}">
        <p14:creationId xmlns:p14="http://schemas.microsoft.com/office/powerpoint/2010/main" val="317182463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755850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71600"/>
            <a:ext cx="8229600" cy="2409825"/>
          </a:xfrm>
        </p:spPr>
        <p:txBody>
          <a:bodyPr anchor="b">
            <a:noAutofit/>
          </a:bodyPr>
          <a:lstStyle/>
          <a:p>
            <a:pPr algn="ctr">
              <a:lnSpc>
                <a:spcPct val="95000"/>
              </a:lnSpc>
              <a:spcBef>
                <a:spcPts val="600"/>
              </a:spcBef>
              <a:defRPr/>
            </a:pPr>
            <a:r>
              <a:rPr lang="en-US" sz="3200" dirty="0">
                <a:latin typeface="Arial" charset="0"/>
                <a:ea typeface="ヒラギノ角ゴ Pro W3" charset="0"/>
                <a:cs typeface="ヒラギノ角ゴ Pro W3" charset="0"/>
              </a:rPr>
              <a:t>Module </a:t>
            </a:r>
            <a:r>
              <a:rPr lang="en-US" sz="3200" dirty="0" smtClean="0">
                <a:latin typeface="Arial" charset="0"/>
                <a:ea typeface="ヒラギノ角ゴ Pro W3" charset="0"/>
                <a:cs typeface="ヒラギノ角ゴ Pro W3" charset="0"/>
              </a:rPr>
              <a:t>3: </a:t>
            </a:r>
            <a:r>
              <a:rPr lang="en-US" sz="3200" dirty="0">
                <a:latin typeface="Arial" charset="0"/>
                <a:ea typeface="ヒラギノ角ゴ Pro W3" charset="0"/>
                <a:cs typeface="ヒラギノ角ゴ Pro W3" charset="0"/>
              </a:rPr>
              <a:t>ER-Positive Metastatic </a:t>
            </a:r>
            <a:r>
              <a:rPr lang="en-US" sz="3200" dirty="0" smtClean="0">
                <a:latin typeface="Arial" charset="0"/>
                <a:ea typeface="ヒラギノ角ゴ Pro W3" charset="0"/>
                <a:cs typeface="ヒラギノ角ゴ Pro W3" charset="0"/>
              </a:rPr>
              <a:t>Disease</a:t>
            </a:r>
            <a:endParaRPr lang="en-US" sz="32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66562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from the practice of Lowell L Hart, MD</a:t>
            </a:r>
            <a:endParaRPr lang="en-US" dirty="0"/>
          </a:p>
        </p:txBody>
      </p:sp>
      <p:sp>
        <p:nvSpPr>
          <p:cNvPr id="3" name="Content Placeholder 2"/>
          <p:cNvSpPr>
            <a:spLocks noGrp="1"/>
          </p:cNvSpPr>
          <p:nvPr>
            <p:ph idx="1"/>
          </p:nvPr>
        </p:nvSpPr>
        <p:spPr/>
        <p:txBody>
          <a:bodyPr/>
          <a:lstStyle/>
          <a:p>
            <a:r>
              <a:rPr lang="en-US" i="1" dirty="0"/>
              <a:t>A 55-year-old woman was diagnosed in 1997 with an ER+</a:t>
            </a:r>
            <a:r>
              <a:rPr lang="en-US" i="1" dirty="0" smtClean="0"/>
              <a:t>/PR</a:t>
            </a:r>
            <a:r>
              <a:rPr lang="en-US" i="1" dirty="0"/>
              <a:t>+/HER2- </a:t>
            </a:r>
            <a:r>
              <a:rPr lang="en-US" i="1" dirty="0" smtClean="0"/>
              <a:t>IDC</a:t>
            </a:r>
          </a:p>
          <a:p>
            <a:endParaRPr lang="en-US" i="1" dirty="0"/>
          </a:p>
          <a:p>
            <a:r>
              <a:rPr lang="en-US" i="1" dirty="0" smtClean="0"/>
              <a:t>In </a:t>
            </a:r>
            <a:r>
              <a:rPr lang="en-US" i="1" dirty="0"/>
              <a:t>2008, bone and lung metastases were </a:t>
            </a:r>
            <a:r>
              <a:rPr lang="en-US" i="1" dirty="0" smtClean="0"/>
              <a:t>discovered</a:t>
            </a:r>
          </a:p>
          <a:p>
            <a:pPr marL="0" indent="0">
              <a:buNone/>
            </a:pPr>
            <a:endParaRPr lang="en-US" i="1" dirty="0"/>
          </a:p>
          <a:p>
            <a:r>
              <a:rPr lang="en-US" i="1" dirty="0"/>
              <a:t>The patient subsequently received multiple lines of endocrine therapy </a:t>
            </a:r>
            <a:r>
              <a:rPr lang="en-US" i="1" dirty="0" smtClean="0"/>
              <a:t>and chemotherapy</a:t>
            </a:r>
          </a:p>
          <a:p>
            <a:endParaRPr lang="en-US" i="1" dirty="0"/>
          </a:p>
          <a:p>
            <a:r>
              <a:rPr lang="en-US" i="1" dirty="0" smtClean="0"/>
              <a:t>She </a:t>
            </a:r>
            <a:r>
              <a:rPr lang="en-US" i="1" dirty="0"/>
              <a:t>is currently receiving </a:t>
            </a:r>
            <a:r>
              <a:rPr lang="en-US" i="1" dirty="0" err="1"/>
              <a:t>everolimus</a:t>
            </a:r>
            <a:r>
              <a:rPr lang="en-US" i="1" dirty="0"/>
              <a:t>/</a:t>
            </a:r>
            <a:r>
              <a:rPr lang="en-US" i="1" dirty="0" err="1"/>
              <a:t>exemestane</a:t>
            </a:r>
            <a:endParaRPr lang="en-US" dirty="0"/>
          </a:p>
        </p:txBody>
      </p:sp>
    </p:spTree>
    <p:extLst>
      <p:ext uri="{BB962C8B-B14F-4D97-AF65-F5344CB8AC3E}">
        <p14:creationId xmlns:p14="http://schemas.microsoft.com/office/powerpoint/2010/main" val="3347302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Subject B bone scan.jpg"/>
          <p:cNvPicPr>
            <a:picLocks noChangeAspect="1"/>
          </p:cNvPicPr>
          <p:nvPr/>
        </p:nvPicPr>
        <p:blipFill rotWithShape="1">
          <a:blip r:embed="rId3">
            <a:extLst>
              <a:ext uri="{28A0092B-C50C-407E-A947-70E740481C1C}">
                <a14:useLocalDpi xmlns:a14="http://schemas.microsoft.com/office/drawing/2010/main" val="0"/>
              </a:ext>
            </a:extLst>
          </a:blip>
          <a:srcRect l="10992" t="10593" r="8829" b="2569"/>
          <a:stretch/>
        </p:blipFill>
        <p:spPr>
          <a:xfrm>
            <a:off x="1005070" y="1036199"/>
            <a:ext cx="7331561" cy="5266694"/>
          </a:xfrm>
          <a:prstGeom prst="rect">
            <a:avLst/>
          </a:prstGeom>
        </p:spPr>
      </p:pic>
    </p:spTree>
    <p:extLst>
      <p:ext uri="{BB962C8B-B14F-4D97-AF65-F5344CB8AC3E}">
        <p14:creationId xmlns:p14="http://schemas.microsoft.com/office/powerpoint/2010/main" val="317722043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800600" y="1395828"/>
            <a:ext cx="4152900" cy="4241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7" name="Rectangle 33"/>
          <p:cNvSpPr>
            <a:spLocks noChangeArrowheads="1"/>
          </p:cNvSpPr>
          <p:nvPr/>
        </p:nvSpPr>
        <p:spPr bwMode="auto">
          <a:xfrm>
            <a:off x="457200" y="1395828"/>
            <a:ext cx="4152900" cy="5194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2289" name="Title 1"/>
          <p:cNvSpPr>
            <a:spLocks noGrp="1"/>
          </p:cNvSpPr>
          <p:nvPr>
            <p:ph type="title"/>
          </p:nvPr>
        </p:nvSpPr>
        <p:spPr/>
        <p:txBody>
          <a:bodyPr/>
          <a:lstStyle/>
          <a:p>
            <a:r>
              <a:rPr lang="en-US" dirty="0">
                <a:latin typeface="Arial" charset="0"/>
                <a:ea typeface="ヒラギノ角ゴ Pro W3" charset="0"/>
                <a:cs typeface="ヒラギノ角ゴ Pro W3" charset="0"/>
              </a:rPr>
              <a:t>New Agents/Regimens Recently Approved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by </a:t>
            </a:r>
            <a:r>
              <a:rPr lang="en-US" dirty="0" smtClean="0">
                <a:latin typeface="Arial" charset="0"/>
                <a:ea typeface="ヒラギノ角ゴ Pro W3" charset="0"/>
                <a:cs typeface="ヒラギノ角ゴ Pro W3" charset="0"/>
              </a:rPr>
              <a:t>the FDA</a:t>
            </a:r>
            <a:endParaRPr lang="en-US" b="1" dirty="0">
              <a:latin typeface="Arial" charset="0"/>
              <a:ea typeface="ＭＳ Ｐゴシック" charset="0"/>
              <a:cs typeface="ＭＳ Ｐゴシック" charset="0"/>
            </a:endParaRPr>
          </a:p>
        </p:txBody>
      </p:sp>
      <p:sp>
        <p:nvSpPr>
          <p:cNvPr id="12290" name="TextBox 2"/>
          <p:cNvSpPr txBox="1">
            <a:spLocks noChangeArrowheads="1"/>
          </p:cNvSpPr>
          <p:nvPr/>
        </p:nvSpPr>
        <p:spPr bwMode="auto">
          <a:xfrm>
            <a:off x="7397750" y="6342856"/>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chemeClr val="bg1"/>
                </a:solidFill>
              </a:rPr>
              <a:t>www.fda.gov</a:t>
            </a:r>
            <a:endParaRPr lang="en-US" sz="1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37008918"/>
              </p:ext>
            </p:extLst>
          </p:nvPr>
        </p:nvGraphicFramePr>
        <p:xfrm>
          <a:off x="596900" y="1510128"/>
          <a:ext cx="3886200" cy="4968687"/>
        </p:xfrm>
        <a:graphic>
          <a:graphicData uri="http://schemas.openxmlformats.org/drawingml/2006/table">
            <a:tbl>
              <a:tblPr firstRow="1" bandRow="1">
                <a:tableStyleId>{5C22544A-7EE6-4342-B048-85BDC9FD1C3A}</a:tableStyleId>
              </a:tblPr>
              <a:tblGrid>
                <a:gridCol w="1295400"/>
                <a:gridCol w="1600200"/>
                <a:gridCol w="990600"/>
              </a:tblGrid>
              <a:tr h="536383">
                <a:tc>
                  <a:txBody>
                    <a:bodyPr/>
                    <a:lstStyle/>
                    <a:p>
                      <a:pPr marL="0" marR="0">
                        <a:spcBef>
                          <a:spcPts val="0"/>
                        </a:spcBef>
                        <a:spcAft>
                          <a:spcPts val="0"/>
                        </a:spcAft>
                      </a:pPr>
                      <a:r>
                        <a:rPr lang="en-US" sz="1500" b="1" dirty="0" smtClean="0">
                          <a:solidFill>
                            <a:srgbClr val="ECBB33"/>
                          </a:solidFill>
                          <a:effectLst/>
                          <a:latin typeface="Arial"/>
                          <a:ea typeface="Arial"/>
                          <a:cs typeface="Arial"/>
                        </a:rPr>
                        <a:t>Cancer </a:t>
                      </a:r>
                      <a:r>
                        <a:rPr lang="en-US" sz="1500" b="1" dirty="0">
                          <a:solidFill>
                            <a:srgbClr val="ECBB33"/>
                          </a:solidFill>
                          <a:effectLst/>
                          <a:latin typeface="Arial"/>
                          <a:ea typeface="Arial"/>
                          <a:cs typeface="Arial"/>
                        </a:rPr>
                        <a:t>Type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Arial"/>
                          <a:cs typeface="Arial"/>
                        </a:rPr>
                        <a:t> </a:t>
                      </a:r>
                      <a:r>
                        <a:rPr lang="en-US" sz="1500" b="1" dirty="0" smtClean="0">
                          <a:solidFill>
                            <a:srgbClr val="ECBB33"/>
                          </a:solidFill>
                          <a:effectLst/>
                          <a:latin typeface="Arial"/>
                          <a:ea typeface="Arial"/>
                          <a:cs typeface="Arial"/>
                        </a:rPr>
                        <a:t>Agent</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Arial"/>
                          <a:cs typeface="Arial"/>
                        </a:rPr>
                        <a:t>Approval </a:t>
                      </a:r>
                      <a:r>
                        <a:rPr lang="en-US" sz="1500" b="1" dirty="0">
                          <a:solidFill>
                            <a:srgbClr val="ECBB33"/>
                          </a:solidFill>
                          <a:effectLst/>
                          <a:latin typeface="Arial"/>
                          <a:ea typeface="Arial"/>
                          <a:cs typeface="Arial"/>
                        </a:rPr>
                        <a:t>Date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r>
              <a:tr h="581094">
                <a:tc rowSpan="3">
                  <a:txBody>
                    <a:bodyPr/>
                    <a:lstStyle/>
                    <a:p>
                      <a:pPr marL="0" marR="0">
                        <a:lnSpc>
                          <a:spcPct val="90000"/>
                        </a:lnSpc>
                        <a:spcBef>
                          <a:spcPts val="0"/>
                        </a:spcBef>
                        <a:spcAft>
                          <a:spcPts val="0"/>
                        </a:spcAft>
                      </a:pPr>
                      <a:r>
                        <a:rPr lang="en-US" sz="1500" b="1" dirty="0" smtClean="0">
                          <a:solidFill>
                            <a:schemeClr val="bg1"/>
                          </a:solidFill>
                          <a:effectLst/>
                          <a:latin typeface="Arial"/>
                          <a:ea typeface="Times New Roman"/>
                          <a:cs typeface="Arial"/>
                        </a:rPr>
                        <a:t>Colorectal</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smtClean="0">
                          <a:solidFill>
                            <a:schemeClr val="bg1"/>
                          </a:solidFill>
                          <a:effectLst/>
                          <a:latin typeface="Arial"/>
                          <a:ea typeface="Times New Roman"/>
                          <a:cs typeface="Arial"/>
                        </a:rPr>
                        <a:t>Bev on progression</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smtClean="0">
                          <a:solidFill>
                            <a:schemeClr val="bg1"/>
                          </a:solidFill>
                          <a:effectLst/>
                          <a:latin typeface="Arial"/>
                          <a:ea typeface="Times New Roman"/>
                          <a:cs typeface="Arial"/>
                        </a:rPr>
                        <a:t>1/13</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vMerge="1">
                  <a:txBody>
                    <a:bodyPr/>
                    <a:lstStyle/>
                    <a:p>
                      <a:pPr marL="0" marR="0">
                        <a:spcBef>
                          <a:spcPts val="0"/>
                        </a:spcBef>
                        <a:spcAft>
                          <a:spcPts val="0"/>
                        </a:spcAft>
                      </a:pPr>
                      <a:endParaRPr lang="en-US" sz="1500" b="1" dirty="0">
                        <a:solidFill>
                          <a:schemeClr val="bg1"/>
                        </a:solidFill>
                        <a:effectLst/>
                        <a:latin typeface="Arial"/>
                        <a:ea typeface="Times New Roman"/>
                        <a:cs typeface="Arial"/>
                      </a:endParaRPr>
                    </a:p>
                  </a:txBody>
                  <a:tcPr marL="68580" marR="68580" marT="91454" marB="91454" anchor="ctr">
                    <a:no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Arial"/>
                          <a:cs typeface="Arial"/>
                        </a:rPr>
                        <a:t>Regorafenib</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Arial"/>
                          <a:cs typeface="Arial"/>
                        </a:rPr>
                        <a:t>9/12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510783">
                <a:tc vMerge="1">
                  <a:txBody>
                    <a:bodyPr/>
                    <a:lstStyle/>
                    <a:p>
                      <a:pPr marL="0" marR="0">
                        <a:lnSpc>
                          <a:spcPct val="90000"/>
                        </a:lnSpc>
                        <a:spcBef>
                          <a:spcPts val="0"/>
                        </a:spcBef>
                        <a:spcAft>
                          <a:spcPts val="0"/>
                        </a:spcAft>
                      </a:pP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Arial"/>
                          <a:cs typeface="Arial"/>
                        </a:rPr>
                        <a:t>Aflibercept</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Arial"/>
                          <a:cs typeface="Arial"/>
                        </a:rPr>
                        <a:t>8/12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rowSpan="4">
                  <a:txBody>
                    <a:bodyPr/>
                    <a:lstStyle/>
                    <a:p>
                      <a:pPr marL="0" marR="0">
                        <a:lnSpc>
                          <a:spcPct val="90000"/>
                        </a:lnSpc>
                        <a:spcBef>
                          <a:spcPts val="0"/>
                        </a:spcBef>
                        <a:spcAft>
                          <a:spcPts val="0"/>
                        </a:spcAft>
                      </a:pPr>
                      <a:r>
                        <a:rPr lang="en-US" sz="1500" b="1" dirty="0">
                          <a:solidFill>
                            <a:srgbClr val="FFFFFF"/>
                          </a:solidFill>
                          <a:effectLst/>
                          <a:latin typeface="Arial"/>
                          <a:ea typeface="Arial"/>
                          <a:cs typeface="Arial"/>
                        </a:rPr>
                        <a:t>Prostate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Enzalutamide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Arial"/>
                          <a:cs typeface="Arial"/>
                        </a:rPr>
                        <a:t>8/12</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Abiraterone</a:t>
                      </a:r>
                      <a:r>
                        <a:rPr lang="en-US" sz="1500" b="1" dirty="0">
                          <a:solidFill>
                            <a:srgbClr val="FFFFFF"/>
                          </a:solidFill>
                          <a:effectLst/>
                          <a:latin typeface="Arial"/>
                          <a:ea typeface="Arial"/>
                          <a:cs typeface="Arial"/>
                        </a:rPr>
                        <a:t> </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Arial"/>
                          <a:cs typeface="Arial"/>
                        </a:rPr>
                        <a:t>4/11</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Cabazitaxel</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Arial"/>
                          <a:cs typeface="Arial"/>
                        </a:rPr>
                        <a:t>6/10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88645">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Sipuleucel</a:t>
                      </a:r>
                      <a:r>
                        <a:rPr lang="en-US" sz="1500" b="1" dirty="0">
                          <a:solidFill>
                            <a:srgbClr val="FFFFFF"/>
                          </a:solidFill>
                          <a:effectLst/>
                          <a:latin typeface="Arial"/>
                          <a:ea typeface="Arial"/>
                          <a:cs typeface="Arial"/>
                        </a:rPr>
                        <a:t>-T</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Arial"/>
                          <a:cs typeface="Arial"/>
                        </a:rPr>
                        <a:t>4/10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581039">
                <a:tc>
                  <a:txBody>
                    <a:bodyPr/>
                    <a:lstStyle/>
                    <a:p>
                      <a:pPr marL="0" marR="0">
                        <a:lnSpc>
                          <a:spcPct val="90000"/>
                        </a:lnSpc>
                        <a:spcBef>
                          <a:spcPts val="0"/>
                        </a:spcBef>
                        <a:spcAft>
                          <a:spcPts val="0"/>
                        </a:spcAft>
                      </a:pPr>
                      <a:r>
                        <a:rPr lang="en-US" sz="1500" b="1" dirty="0" smtClean="0">
                          <a:solidFill>
                            <a:srgbClr val="FFFFFF"/>
                          </a:solidFill>
                          <a:effectLst/>
                          <a:latin typeface="Arial"/>
                          <a:ea typeface="Arial"/>
                          <a:cs typeface="Arial"/>
                        </a:rPr>
                        <a:t>NHL: ALCL</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Brentuximab</a:t>
                      </a:r>
                      <a:r>
                        <a:rPr lang="en-US" sz="1500" b="1" dirty="0">
                          <a:solidFill>
                            <a:srgbClr val="FFFFFF"/>
                          </a:solidFill>
                          <a:effectLst/>
                          <a:latin typeface="Arial"/>
                          <a:ea typeface="Arial"/>
                          <a:cs typeface="Arial"/>
                        </a:rPr>
                        <a:t> </a:t>
                      </a:r>
                      <a:r>
                        <a:rPr lang="en-US" sz="1500" b="1" dirty="0" err="1">
                          <a:solidFill>
                            <a:srgbClr val="FFFFFF"/>
                          </a:solidFill>
                          <a:effectLst/>
                          <a:latin typeface="Arial"/>
                          <a:ea typeface="Arial"/>
                          <a:cs typeface="Arial"/>
                        </a:rPr>
                        <a:t>vedotin</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Arial"/>
                          <a:cs typeface="Arial"/>
                        </a:rPr>
                        <a:t>8/11</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r>
              <a:tr h="388645">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NHL:</a:t>
                      </a:r>
                      <a:r>
                        <a:rPr lang="en-US" sz="1500" b="1" baseline="0" dirty="0" smtClean="0">
                          <a:solidFill>
                            <a:srgbClr val="FFFFFF"/>
                          </a:solidFill>
                          <a:effectLst/>
                          <a:latin typeface="Arial"/>
                          <a:ea typeface="Times New Roman"/>
                          <a:cs typeface="Arial"/>
                        </a:rPr>
                        <a:t> </a:t>
                      </a:r>
                      <a:r>
                        <a:rPr lang="en-US" sz="1500" b="1" dirty="0" smtClean="0">
                          <a:solidFill>
                            <a:srgbClr val="FFFFFF"/>
                          </a:solidFill>
                          <a:effectLst/>
                          <a:latin typeface="Arial"/>
                          <a:ea typeface="Times New Roman"/>
                          <a:cs typeface="Arial"/>
                        </a:rPr>
                        <a:t>T-cell lymphoma</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Romidepsin</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Arial"/>
                          <a:cs typeface="Arial"/>
                        </a:rPr>
                        <a:t>11/09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r h="388645">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Pralatrexate</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Arial"/>
                          <a:cs typeface="Arial"/>
                        </a:rPr>
                        <a:t>9/09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6332284"/>
              </p:ext>
            </p:extLst>
          </p:nvPr>
        </p:nvGraphicFramePr>
        <p:xfrm>
          <a:off x="4927600" y="1510128"/>
          <a:ext cx="3898900" cy="3994432"/>
        </p:xfrm>
        <a:graphic>
          <a:graphicData uri="http://schemas.openxmlformats.org/drawingml/2006/table">
            <a:tbl>
              <a:tblPr firstRow="1" bandRow="1">
                <a:tableStyleId>{5C22544A-7EE6-4342-B048-85BDC9FD1C3A}</a:tableStyleId>
              </a:tblPr>
              <a:tblGrid>
                <a:gridCol w="1295400"/>
                <a:gridCol w="1600200"/>
                <a:gridCol w="1003300"/>
              </a:tblGrid>
              <a:tr h="546100">
                <a:tc>
                  <a:txBody>
                    <a:bodyPr/>
                    <a:lstStyle/>
                    <a:p>
                      <a:pPr marL="0" marR="0">
                        <a:spcBef>
                          <a:spcPts val="0"/>
                        </a:spcBef>
                        <a:spcAft>
                          <a:spcPts val="0"/>
                        </a:spcAft>
                      </a:pPr>
                      <a:r>
                        <a:rPr lang="en-US" sz="1500" b="1" dirty="0" smtClean="0">
                          <a:solidFill>
                            <a:srgbClr val="ECBB33"/>
                          </a:solidFill>
                          <a:effectLst/>
                          <a:latin typeface="Arial"/>
                          <a:ea typeface="Arial"/>
                          <a:cs typeface="Arial"/>
                        </a:rPr>
                        <a:t>Cancer Type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Arial"/>
                          <a:cs typeface="Arial"/>
                        </a:rPr>
                        <a:t> </a:t>
                      </a:r>
                      <a:r>
                        <a:rPr lang="en-US" sz="1500" b="1" dirty="0" smtClean="0">
                          <a:solidFill>
                            <a:srgbClr val="ECBB33"/>
                          </a:solidFill>
                          <a:effectLst/>
                          <a:latin typeface="Arial"/>
                          <a:ea typeface="Arial"/>
                          <a:cs typeface="Arial"/>
                        </a:rPr>
                        <a:t>Agent</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Arial"/>
                          <a:cs typeface="Arial"/>
                        </a:rPr>
                        <a:t>Approval </a:t>
                      </a:r>
                      <a:r>
                        <a:rPr lang="en-US" sz="1500" b="1" dirty="0">
                          <a:solidFill>
                            <a:srgbClr val="ECBB33"/>
                          </a:solidFill>
                          <a:effectLst/>
                          <a:latin typeface="Arial"/>
                          <a:ea typeface="Arial"/>
                          <a:cs typeface="Arial"/>
                        </a:rPr>
                        <a:t>Date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r>
              <a:tr h="444748">
                <a:tc rowSpan="2">
                  <a:txBody>
                    <a:bodyPr/>
                    <a:lstStyle/>
                    <a:p>
                      <a:pPr marL="0" marR="0">
                        <a:lnSpc>
                          <a:spcPct val="90000"/>
                        </a:lnSpc>
                        <a:spcBef>
                          <a:spcPts val="0"/>
                        </a:spcBef>
                        <a:spcAft>
                          <a:spcPts val="0"/>
                        </a:spcAft>
                      </a:pPr>
                      <a:r>
                        <a:rPr lang="en-US" sz="1500" b="1" dirty="0">
                          <a:solidFill>
                            <a:srgbClr val="FFFFFF"/>
                          </a:solidFill>
                          <a:effectLst/>
                          <a:latin typeface="Arial"/>
                          <a:ea typeface="Arial"/>
                          <a:cs typeface="Arial"/>
                        </a:rPr>
                        <a:t>Lung</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b="1" i="1" dirty="0" smtClean="0">
                          <a:solidFill>
                            <a:srgbClr val="FFFFFF"/>
                          </a:solidFill>
                          <a:effectLst/>
                          <a:latin typeface="Arial"/>
                          <a:ea typeface="Times New Roman"/>
                          <a:cs typeface="Arial"/>
                        </a:rPr>
                        <a:t>Nab</a:t>
                      </a:r>
                      <a:r>
                        <a:rPr lang="en-US" sz="1500" b="1" dirty="0" smtClean="0">
                          <a:solidFill>
                            <a:srgbClr val="FFFFFF"/>
                          </a:solidFill>
                          <a:effectLst/>
                          <a:latin typeface="Arial"/>
                          <a:ea typeface="Times New Roman"/>
                          <a:cs typeface="Arial"/>
                        </a:rPr>
                        <a:t> paclitaxel</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10/12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78224">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63" marB="9146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Crizotinib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Arial"/>
                          <a:cs typeface="Arial"/>
                        </a:rPr>
                        <a:t>8/11</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52576">
                <a:tc rowSpan="4">
                  <a:txBody>
                    <a:bodyPr/>
                    <a:lstStyle/>
                    <a:p>
                      <a:pPr marL="0" marR="0">
                        <a:lnSpc>
                          <a:spcPct val="90000"/>
                        </a:lnSpc>
                        <a:spcBef>
                          <a:spcPts val="0"/>
                        </a:spcBef>
                        <a:spcAft>
                          <a:spcPts val="0"/>
                        </a:spcAft>
                      </a:pPr>
                      <a:r>
                        <a:rPr lang="en-US" sz="1500" b="1" dirty="0" smtClean="0">
                          <a:solidFill>
                            <a:srgbClr val="FFFF00"/>
                          </a:solidFill>
                          <a:effectLst/>
                          <a:latin typeface="Arial"/>
                          <a:ea typeface="Times New Roman"/>
                          <a:cs typeface="Arial"/>
                        </a:rPr>
                        <a:t>Breast</a:t>
                      </a:r>
                      <a:endParaRPr lang="en-US" sz="1500" b="1" dirty="0">
                        <a:solidFill>
                          <a:srgbClr val="FFFF00"/>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00"/>
                          </a:solidFill>
                          <a:effectLst/>
                          <a:latin typeface="Arial"/>
                          <a:ea typeface="Times New Roman"/>
                          <a:cs typeface="Arial"/>
                        </a:rPr>
                        <a:t>T-DM1</a:t>
                      </a:r>
                      <a:endParaRPr lang="en-US" sz="1500" b="1"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00"/>
                          </a:solidFill>
                          <a:effectLst/>
                          <a:latin typeface="Arial"/>
                          <a:ea typeface="Times New Roman"/>
                          <a:cs typeface="Arial"/>
                        </a:rPr>
                        <a:t>2/13</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smtClean="0">
                          <a:solidFill>
                            <a:srgbClr val="FFFF00"/>
                          </a:solidFill>
                          <a:effectLst/>
                          <a:latin typeface="Arial"/>
                          <a:ea typeface="Times New Roman"/>
                          <a:cs typeface="Arial"/>
                        </a:rPr>
                        <a:t>Everolimus</a:t>
                      </a:r>
                      <a:endParaRPr lang="en-US" sz="1500" b="1"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00"/>
                          </a:solidFill>
                          <a:effectLst/>
                          <a:latin typeface="Arial"/>
                          <a:ea typeface="Times New Roman"/>
                          <a:cs typeface="Arial"/>
                        </a:rPr>
                        <a:t>7/12</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Arial"/>
                          <a:cs typeface="Arial"/>
                        </a:rPr>
                        <a:t>Pertuzumab</a:t>
                      </a:r>
                      <a:endParaRPr lang="en-US" sz="1500" b="1"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Arial"/>
                          <a:cs typeface="Arial"/>
                        </a:rPr>
                        <a:t>6/12</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smtClean="0">
                          <a:solidFill>
                            <a:srgbClr val="FFFF00"/>
                          </a:solidFill>
                          <a:effectLst/>
                          <a:latin typeface="Arial"/>
                          <a:ea typeface="Times New Roman"/>
                          <a:cs typeface="Arial"/>
                        </a:rPr>
                        <a:t>Eribulin</a:t>
                      </a:r>
                      <a:endParaRPr lang="en-US" sz="1500" b="1"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00"/>
                          </a:solidFill>
                          <a:effectLst/>
                          <a:latin typeface="Arial"/>
                          <a:ea typeface="Times New Roman"/>
                          <a:cs typeface="Arial"/>
                        </a:rPr>
                        <a:t>11/10</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r>
              <a:tr h="444748">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Multiple</a:t>
                      </a:r>
                    </a:p>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myeloma</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Pomalidomide</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r h="444748">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48" marB="91448"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Arial"/>
                          <a:cs typeface="Arial"/>
                        </a:rPr>
                        <a:t>Carfilzomib</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Arial"/>
                          <a:cs typeface="Arial"/>
                        </a:rPr>
                        <a:t>7/12</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bl>
          </a:graphicData>
        </a:graphic>
      </p:graphicFrame>
    </p:spTree>
    <p:extLst>
      <p:ext uri="{BB962C8B-B14F-4D97-AF65-F5344CB8AC3E}">
        <p14:creationId xmlns:p14="http://schemas.microsoft.com/office/powerpoint/2010/main" val="1338597211"/>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104179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What would you generally recommend for a postmenopausal </a:t>
            </a:r>
            <a:r>
              <a:rPr lang="en-US" b="1" u="sng" dirty="0" smtClean="0">
                <a:solidFill>
                  <a:srgbClr val="FFFFFF"/>
                </a:solidFill>
                <a:ea typeface="ＭＳ Ｐゴシック" charset="0"/>
                <a:cs typeface="ＭＳ Ｐゴシック" charset="0"/>
              </a:rPr>
              <a:t>ER-positive/HER2-negative</a:t>
            </a:r>
            <a:r>
              <a:rPr lang="en-US" b="1" dirty="0" smtClean="0">
                <a:solidFill>
                  <a:srgbClr val="FFFFFF"/>
                </a:solidFill>
                <a:ea typeface="ＭＳ Ｐゴシック" charset="0"/>
                <a:cs typeface="ＭＳ Ｐゴシック" charset="0"/>
              </a:rPr>
              <a:t> patient who develops asymptomatic, low volume metastases after receiving adjuvant </a:t>
            </a:r>
            <a:r>
              <a:rPr lang="en-US" b="1" dirty="0" err="1" smtClean="0">
                <a:solidFill>
                  <a:srgbClr val="FFFFFF"/>
                </a:solidFill>
                <a:ea typeface="ＭＳ Ｐゴシック" charset="0"/>
                <a:cs typeface="ＭＳ Ｐゴシック" charset="0"/>
              </a:rPr>
              <a:t>anastrozole</a:t>
            </a:r>
            <a:r>
              <a:rPr lang="en-US" b="1" dirty="0" smtClean="0">
                <a:solidFill>
                  <a:srgbClr val="FFFFFF"/>
                </a:solidFill>
                <a:ea typeface="ＭＳ Ｐゴシック" charset="0"/>
                <a:cs typeface="ＭＳ Ｐゴシック" charset="0"/>
              </a:rPr>
              <a:t> for 2 years?</a:t>
            </a:r>
          </a:p>
        </p:txBody>
      </p:sp>
      <p:graphicFrame>
        <p:nvGraphicFramePr>
          <p:cNvPr id="4" name="Chart 3"/>
          <p:cNvGraphicFramePr/>
          <p:nvPr>
            <p:extLst>
              <p:ext uri="{D42A27DB-BD31-4B8C-83A1-F6EECF244321}">
                <p14:modId xmlns:p14="http://schemas.microsoft.com/office/powerpoint/2010/main" val="1509772230"/>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9079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3108020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What would you generally recommend for a postmenopausal </a:t>
            </a:r>
            <a:r>
              <a:rPr lang="en-US" b="1" u="sng" dirty="0" smtClean="0">
                <a:solidFill>
                  <a:srgbClr val="FFFFFF"/>
                </a:solidFill>
                <a:ea typeface="ＭＳ Ｐゴシック" charset="0"/>
                <a:cs typeface="ＭＳ Ｐゴシック" charset="0"/>
              </a:rPr>
              <a:t>ER-positive/HER2-negative</a:t>
            </a:r>
            <a:r>
              <a:rPr lang="en-US" b="1" dirty="0" smtClean="0">
                <a:solidFill>
                  <a:srgbClr val="FFFFFF"/>
                </a:solidFill>
                <a:ea typeface="ＭＳ Ｐゴシック" charset="0"/>
                <a:cs typeface="ＭＳ Ｐゴシック" charset="0"/>
              </a:rPr>
              <a:t> patient who develops symptomatic, high volume metastases in her liver, lung and bone after receiving adjuvant </a:t>
            </a:r>
            <a:r>
              <a:rPr lang="en-US" b="1" dirty="0" err="1" smtClean="0">
                <a:solidFill>
                  <a:srgbClr val="FFFFFF"/>
                </a:solidFill>
                <a:ea typeface="ＭＳ Ｐゴシック" charset="0"/>
                <a:cs typeface="ＭＳ Ｐゴシック" charset="0"/>
              </a:rPr>
              <a:t>anastrozole</a:t>
            </a:r>
            <a:r>
              <a:rPr lang="en-US" b="1" dirty="0" smtClean="0">
                <a:solidFill>
                  <a:srgbClr val="FFFFFF"/>
                </a:solidFill>
                <a:ea typeface="ＭＳ Ｐゴシック" charset="0"/>
                <a:cs typeface="ＭＳ Ｐゴシック" charset="0"/>
              </a:rPr>
              <a:t> for 2 years?</a:t>
            </a:r>
          </a:p>
        </p:txBody>
      </p:sp>
      <p:graphicFrame>
        <p:nvGraphicFramePr>
          <p:cNvPr id="4" name="Chart 3"/>
          <p:cNvGraphicFramePr/>
          <p:nvPr>
            <p:extLst>
              <p:ext uri="{D42A27DB-BD31-4B8C-83A1-F6EECF244321}">
                <p14:modId xmlns:p14="http://schemas.microsoft.com/office/powerpoint/2010/main" val="1497788278"/>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75854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2036392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txBox="1">
            <a:spLocks/>
          </p:cNvSpPr>
          <p:nvPr/>
        </p:nvSpPr>
        <p:spPr bwMode="auto">
          <a:xfrm>
            <a:off x="520700" y="0"/>
            <a:ext cx="7949406"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b="1" dirty="0" smtClean="0">
                <a:solidFill>
                  <a:srgbClr val="FFFFFF"/>
                </a:solidFill>
                <a:ea typeface="ＭＳ Ｐゴシック" charset="0"/>
                <a:cs typeface="ＭＳ Ｐゴシック" charset="0"/>
              </a:rPr>
              <a:t>Is there a role for the use of the </a:t>
            </a:r>
            <a:r>
              <a:rPr lang="en-US" b="1" dirty="0" err="1" smtClean="0">
                <a:solidFill>
                  <a:srgbClr val="FFFFFF"/>
                </a:solidFill>
                <a:ea typeface="ＭＳ Ｐゴシック" charset="0"/>
                <a:cs typeface="ＭＳ Ｐゴシック" charset="0"/>
              </a:rPr>
              <a:t>Onco</a:t>
            </a:r>
            <a:r>
              <a:rPr lang="en-US" b="1" i="1" dirty="0" err="1" smtClean="0">
                <a:solidFill>
                  <a:srgbClr val="FFFFFF"/>
                </a:solidFill>
                <a:ea typeface="ＭＳ Ｐゴシック" charset="0"/>
                <a:cs typeface="ＭＳ Ｐゴシック" charset="0"/>
              </a:rPr>
              <a:t>type</a:t>
            </a:r>
            <a:r>
              <a:rPr lang="en-US" b="1" dirty="0" smtClean="0">
                <a:solidFill>
                  <a:srgbClr val="FFFFFF"/>
                </a:solidFill>
                <a:ea typeface="ＭＳ Ｐゴシック" charset="0"/>
                <a:cs typeface="ＭＳ Ｐゴシック" charset="0"/>
              </a:rPr>
              <a:t> DX</a:t>
            </a:r>
            <a:r>
              <a:rPr lang="en-US" b="1" baseline="30000" dirty="0" smtClean="0">
                <a:solidFill>
                  <a:srgbClr val="FFFFFF"/>
                </a:solidFill>
                <a:ea typeface="ＭＳ Ｐゴシック" charset="0"/>
                <a:cs typeface="ＭＳ Ｐゴシック" charset="0"/>
              </a:rPr>
              <a:t>®</a:t>
            </a:r>
            <a:r>
              <a:rPr lang="en-US" b="1" dirty="0" smtClean="0">
                <a:solidFill>
                  <a:srgbClr val="FFFFFF"/>
                </a:solidFill>
                <a:ea typeface="ＭＳ Ｐゴシック" charset="0"/>
                <a:cs typeface="ＭＳ Ｐゴシック" charset="0"/>
              </a:rPr>
              <a:t> assay for patients with ER-positive, HER2-negative </a:t>
            </a:r>
            <a:r>
              <a:rPr lang="en-US" b="1" dirty="0" err="1" smtClean="0">
                <a:solidFill>
                  <a:srgbClr val="FFFFFF"/>
                </a:solidFill>
                <a:ea typeface="ＭＳ Ｐゴシック" charset="0"/>
                <a:cs typeface="ＭＳ Ｐゴシック" charset="0"/>
              </a:rPr>
              <a:t>mBC</a:t>
            </a:r>
            <a:r>
              <a:rPr lang="en-US" b="1" dirty="0" smtClean="0">
                <a:solidFill>
                  <a:srgbClr val="FFFFFF"/>
                </a:solidFill>
                <a:ea typeface="ＭＳ Ｐゴシック" charset="0"/>
                <a:cs typeface="ＭＳ Ｐゴシック" charset="0"/>
              </a:rPr>
              <a:t>?</a:t>
            </a:r>
          </a:p>
        </p:txBody>
      </p:sp>
      <p:graphicFrame>
        <p:nvGraphicFramePr>
          <p:cNvPr id="4" name="Chart 3"/>
          <p:cNvGraphicFramePr/>
          <p:nvPr>
            <p:extLst>
              <p:ext uri="{D42A27DB-BD31-4B8C-83A1-F6EECF244321}">
                <p14:modId xmlns:p14="http://schemas.microsoft.com/office/powerpoint/2010/main" val="2107689522"/>
              </p:ext>
            </p:extLst>
          </p:nvPr>
        </p:nvGraphicFramePr>
        <p:xfrm>
          <a:off x="533400" y="2345184"/>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485690"/>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441755" y="1247424"/>
            <a:ext cx="8011175" cy="2744335"/>
          </a:xfrm>
        </p:spPr>
        <p:txBody>
          <a:bodyPr anchor="b"/>
          <a:lstStyle/>
          <a:p>
            <a:r>
              <a:rPr lang="en-US" sz="3200" dirty="0"/>
              <a:t>Prognostic impact of the 21-gene recurrence score in patients presenting with stage IV breast </a:t>
            </a:r>
            <a:r>
              <a:rPr lang="en-US" sz="3200" dirty="0" smtClean="0"/>
              <a:t>cancer</a:t>
            </a:r>
            <a:endParaRPr lang="en-US" sz="3200" dirty="0"/>
          </a:p>
        </p:txBody>
      </p:sp>
      <p:sp>
        <p:nvSpPr>
          <p:cNvPr id="524291" name="Rectangle 3"/>
          <p:cNvSpPr>
            <a:spLocks noGrp="1" noChangeArrowheads="1"/>
          </p:cNvSpPr>
          <p:nvPr>
            <p:ph type="subTitle" idx="1"/>
          </p:nvPr>
        </p:nvSpPr>
        <p:spPr>
          <a:xfrm>
            <a:off x="441755" y="4127841"/>
            <a:ext cx="7769225" cy="1613991"/>
          </a:xfrm>
        </p:spPr>
        <p:txBody>
          <a:bodyPr/>
          <a:lstStyle/>
          <a:p>
            <a:pPr algn="l"/>
            <a:r>
              <a:rPr lang="en-US" dirty="0" smtClean="0">
                <a:solidFill>
                  <a:schemeClr val="bg1"/>
                </a:solidFill>
              </a:rPr>
              <a:t>King TA et </a:t>
            </a:r>
            <a:r>
              <a:rPr lang="en-US" dirty="0">
                <a:solidFill>
                  <a:schemeClr val="bg1"/>
                </a:solidFill>
              </a:rPr>
              <a:t>al.</a:t>
            </a:r>
          </a:p>
          <a:p>
            <a:pPr algn="l"/>
            <a:r>
              <a:rPr lang="en-US" b="0" dirty="0" smtClean="0">
                <a:solidFill>
                  <a:schemeClr val="bg1"/>
                </a:solidFill>
              </a:rPr>
              <a:t>ASCO 2013;</a:t>
            </a:r>
            <a:r>
              <a:rPr lang="en-US" b="0" dirty="0">
                <a:solidFill>
                  <a:schemeClr val="bg1"/>
                </a:solidFill>
              </a:rPr>
              <a:t>Abstract </a:t>
            </a:r>
            <a:r>
              <a:rPr lang="en-US" b="0" dirty="0" smtClean="0">
                <a:solidFill>
                  <a:schemeClr val="bg1"/>
                </a:solidFill>
              </a:rPr>
              <a:t>507.</a:t>
            </a:r>
            <a:endParaRPr lang="en-GB" b="0" dirty="0">
              <a:solidFill>
                <a:schemeClr val="bg1"/>
              </a:solidFill>
            </a:endParaRPr>
          </a:p>
        </p:txBody>
      </p:sp>
    </p:spTree>
    <p:extLst>
      <p:ext uri="{BB962C8B-B14F-4D97-AF65-F5344CB8AC3E}">
        <p14:creationId xmlns:p14="http://schemas.microsoft.com/office/powerpoint/2010/main" val="2827001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69900" y="1733550"/>
            <a:ext cx="8248650" cy="3769783"/>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4" name="Title 3"/>
          <p:cNvSpPr>
            <a:spLocks noGrp="1"/>
          </p:cNvSpPr>
          <p:nvPr>
            <p:ph type="title"/>
          </p:nvPr>
        </p:nvSpPr>
        <p:spPr/>
        <p:txBody>
          <a:bodyPr/>
          <a:lstStyle/>
          <a:p>
            <a:r>
              <a:rPr lang="en-US" dirty="0" smtClean="0"/>
              <a:t>Prognostic Impact of the 21-Gene Recurrence Score in Stage IV Breast Cancer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661419"/>
              </p:ext>
            </p:extLst>
          </p:nvPr>
        </p:nvGraphicFramePr>
        <p:xfrm>
          <a:off x="613569" y="1881081"/>
          <a:ext cx="7961310" cy="3474719"/>
        </p:xfrm>
        <a:graphic>
          <a:graphicData uri="http://schemas.openxmlformats.org/drawingml/2006/table">
            <a:tbl>
              <a:tblPr firstRow="1" bandRow="1">
                <a:tableStyleId>{10A1B5D5-9B99-4C35-A422-299274C87663}</a:tableStyleId>
              </a:tblPr>
              <a:tblGrid>
                <a:gridCol w="1592262"/>
                <a:gridCol w="1592262"/>
                <a:gridCol w="1592262"/>
                <a:gridCol w="1592262"/>
                <a:gridCol w="1592262"/>
              </a:tblGrid>
              <a:tr h="776267">
                <a:tc>
                  <a:txBody>
                    <a:bodyPr/>
                    <a:lstStyle/>
                    <a:p>
                      <a:endParaRPr lang="en-US" dirty="0"/>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r>
                        <a:rPr lang="en-US" dirty="0" smtClean="0">
                          <a:solidFill>
                            <a:srgbClr val="E8AF2B"/>
                          </a:solidFill>
                        </a:rPr>
                        <a:t>RS &lt;18</a:t>
                      </a:r>
                    </a:p>
                    <a:p>
                      <a:pPr algn="ctr"/>
                      <a:r>
                        <a:rPr lang="en-US" dirty="0" smtClean="0">
                          <a:solidFill>
                            <a:srgbClr val="E8AF2B"/>
                          </a:solidFill>
                        </a:rPr>
                        <a:t>(n = 23)</a:t>
                      </a:r>
                      <a:endParaRPr lang="en-US"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r>
                        <a:rPr lang="en-US" dirty="0" smtClean="0">
                          <a:solidFill>
                            <a:srgbClr val="E8AF2B"/>
                          </a:solidFill>
                        </a:rPr>
                        <a:t>RS 18-30</a:t>
                      </a:r>
                    </a:p>
                    <a:p>
                      <a:pPr algn="ctr"/>
                      <a:r>
                        <a:rPr lang="en-US" dirty="0" smtClean="0">
                          <a:solidFill>
                            <a:srgbClr val="E8AF2B"/>
                          </a:solidFill>
                        </a:rPr>
                        <a:t>(n = 29)</a:t>
                      </a:r>
                      <a:endParaRPr lang="en-US"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r>
                        <a:rPr lang="en-US" dirty="0" smtClean="0">
                          <a:solidFill>
                            <a:srgbClr val="E8AF2B"/>
                          </a:solidFill>
                        </a:rPr>
                        <a:t>RS ≥30</a:t>
                      </a:r>
                    </a:p>
                    <a:p>
                      <a:pPr algn="ctr"/>
                      <a:r>
                        <a:rPr lang="en-US" dirty="0" smtClean="0">
                          <a:solidFill>
                            <a:srgbClr val="E8AF2B"/>
                          </a:solidFill>
                        </a:rPr>
                        <a:t>(n = 50)</a:t>
                      </a:r>
                      <a:endParaRPr lang="en-US"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c>
                  <a:txBody>
                    <a:bodyPr/>
                    <a:lstStyle/>
                    <a:p>
                      <a:pPr algn="ctr"/>
                      <a:endParaRPr lang="en-US" dirty="0" smtClean="0">
                        <a:solidFill>
                          <a:srgbClr val="E8AF2B"/>
                        </a:solidFill>
                      </a:endParaRPr>
                    </a:p>
                    <a:p>
                      <a:pPr algn="ctr"/>
                      <a:r>
                        <a:rPr lang="en-US" i="1" dirty="0" smtClean="0">
                          <a:solidFill>
                            <a:srgbClr val="E8AF2B"/>
                          </a:solidFill>
                        </a:rPr>
                        <a:t>p</a:t>
                      </a:r>
                      <a:r>
                        <a:rPr lang="en-US" dirty="0" smtClean="0">
                          <a:solidFill>
                            <a:srgbClr val="E8AF2B"/>
                          </a:solidFill>
                        </a:rPr>
                        <a:t>-value</a:t>
                      </a:r>
                      <a:endParaRPr lang="en-US" dirty="0">
                        <a:solidFill>
                          <a:srgbClr val="E8AF2B"/>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12A50"/>
                    </a:solidFill>
                  </a:tcPr>
                </a:tc>
              </a:tr>
              <a:tr h="449742">
                <a:tc gridSpan="5">
                  <a:txBody>
                    <a:bodyPr/>
                    <a:lstStyle/>
                    <a:p>
                      <a:r>
                        <a:rPr lang="en-US" b="1" dirty="0" smtClean="0">
                          <a:solidFill>
                            <a:schemeClr val="bg1"/>
                          </a:solidFill>
                        </a:rPr>
                        <a:t>Median time to disease progression</a:t>
                      </a:r>
                      <a:endParaRPr lang="en-US"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hMerge="1">
                  <a:txBody>
                    <a:bodyPr/>
                    <a:lstStyle/>
                    <a:p>
                      <a:pPr algn="ctr"/>
                      <a:endParaRPr lang="en-US" dirty="0">
                        <a:solidFill>
                          <a:srgbClr val="000000"/>
                        </a:solidFill>
                      </a:endParaRPr>
                    </a:p>
                  </a:txBody>
                  <a:tcPr/>
                </a:tc>
                <a:tc hMerge="1">
                  <a:txBody>
                    <a:bodyPr/>
                    <a:lstStyle/>
                    <a:p>
                      <a:pPr algn="ctr"/>
                      <a:endParaRPr lang="en-US" dirty="0">
                        <a:solidFill>
                          <a:srgbClr val="000000"/>
                        </a:solidFill>
                      </a:endParaRPr>
                    </a:p>
                  </a:txBody>
                  <a:tcPr/>
                </a:tc>
                <a:tc hMerge="1">
                  <a:txBody>
                    <a:bodyPr/>
                    <a:lstStyle/>
                    <a:p>
                      <a:pPr algn="ctr"/>
                      <a:endParaRPr lang="en-US" dirty="0">
                        <a:solidFill>
                          <a:srgbClr val="000000"/>
                        </a:solidFill>
                      </a:endParaRPr>
                    </a:p>
                  </a:txBody>
                  <a:tcPr/>
                </a:tc>
                <a:tc hMerge="1">
                  <a:txBody>
                    <a:bodyPr/>
                    <a:lstStyle/>
                    <a:p>
                      <a:pPr algn="ctr"/>
                      <a:endParaRPr lang="en-US" dirty="0">
                        <a:solidFill>
                          <a:srgbClr val="000000"/>
                        </a:solidFill>
                      </a:endParaRPr>
                    </a:p>
                  </a:txBody>
                  <a:tcPr/>
                </a:tc>
              </a:tr>
              <a:tr h="449742">
                <a:tc>
                  <a:txBody>
                    <a:bodyPr/>
                    <a:lstStyle/>
                    <a:p>
                      <a:r>
                        <a:rPr lang="en-US" dirty="0" smtClean="0">
                          <a:solidFill>
                            <a:schemeClr val="bg1"/>
                          </a:solidFill>
                        </a:rPr>
                        <a:t>ER+</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32 </a:t>
                      </a:r>
                      <a:r>
                        <a:rPr lang="en-US" dirty="0" err="1" smtClean="0">
                          <a:solidFill>
                            <a:schemeClr val="bg1"/>
                          </a:solidFill>
                        </a:rPr>
                        <a:t>mo</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22 </a:t>
                      </a:r>
                      <a:r>
                        <a:rPr lang="en-US" dirty="0" err="1" smtClean="0">
                          <a:solidFill>
                            <a:schemeClr val="bg1"/>
                          </a:solidFill>
                        </a:rPr>
                        <a:t>mo</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12 </a:t>
                      </a:r>
                      <a:r>
                        <a:rPr lang="en-US" dirty="0" err="1" smtClean="0">
                          <a:solidFill>
                            <a:schemeClr val="bg1"/>
                          </a:solidFill>
                        </a:rPr>
                        <a:t>mo</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0.002</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449742">
                <a:tc>
                  <a:txBody>
                    <a:bodyPr/>
                    <a:lstStyle/>
                    <a:p>
                      <a:r>
                        <a:rPr lang="en-US" dirty="0" smtClean="0">
                          <a:solidFill>
                            <a:schemeClr val="bg1"/>
                          </a:solidFill>
                        </a:rPr>
                        <a:t>ER+, HER2-</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32 </a:t>
                      </a:r>
                      <a:r>
                        <a:rPr lang="en-US" dirty="0" err="1" smtClean="0">
                          <a:solidFill>
                            <a:schemeClr val="bg1"/>
                          </a:solidFill>
                        </a:rPr>
                        <a:t>mo</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22 </a:t>
                      </a:r>
                      <a:r>
                        <a:rPr lang="en-US" dirty="0" err="1" smtClean="0">
                          <a:solidFill>
                            <a:schemeClr val="bg1"/>
                          </a:solidFill>
                        </a:rPr>
                        <a:t>mo</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13 </a:t>
                      </a:r>
                      <a:r>
                        <a:rPr lang="en-US" dirty="0" err="1" smtClean="0">
                          <a:solidFill>
                            <a:schemeClr val="bg1"/>
                          </a:solidFill>
                        </a:rPr>
                        <a:t>mo</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0.015</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449742">
                <a:tc gridSpan="5">
                  <a:txBody>
                    <a:bodyPr/>
                    <a:lstStyle/>
                    <a:p>
                      <a:r>
                        <a:rPr lang="en-US" b="1" dirty="0" smtClean="0">
                          <a:solidFill>
                            <a:schemeClr val="bg1"/>
                          </a:solidFill>
                        </a:rPr>
                        <a:t>Two-year overall survival</a:t>
                      </a:r>
                      <a:endParaRPr lang="en-US" b="1"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hMerge="1">
                  <a:txBody>
                    <a:bodyPr/>
                    <a:lstStyle/>
                    <a:p>
                      <a:pPr algn="ctr"/>
                      <a:endParaRPr lang="en-US" dirty="0">
                        <a:solidFill>
                          <a:srgbClr val="000000"/>
                        </a:solidFill>
                      </a:endParaRPr>
                    </a:p>
                  </a:txBody>
                  <a:tcPr/>
                </a:tc>
                <a:tc hMerge="1">
                  <a:txBody>
                    <a:bodyPr/>
                    <a:lstStyle/>
                    <a:p>
                      <a:pPr algn="ctr"/>
                      <a:endParaRPr lang="en-US" dirty="0">
                        <a:solidFill>
                          <a:srgbClr val="000000"/>
                        </a:solidFill>
                      </a:endParaRPr>
                    </a:p>
                  </a:txBody>
                  <a:tcPr/>
                </a:tc>
                <a:tc hMerge="1">
                  <a:txBody>
                    <a:bodyPr/>
                    <a:lstStyle/>
                    <a:p>
                      <a:pPr algn="ctr"/>
                      <a:endParaRPr lang="en-US" dirty="0">
                        <a:solidFill>
                          <a:srgbClr val="000000"/>
                        </a:solidFill>
                      </a:endParaRPr>
                    </a:p>
                  </a:txBody>
                  <a:tcPr/>
                </a:tc>
                <a:tc hMerge="1">
                  <a:txBody>
                    <a:bodyPr/>
                    <a:lstStyle/>
                    <a:p>
                      <a:pPr algn="ctr"/>
                      <a:endParaRPr lang="en-US" dirty="0">
                        <a:solidFill>
                          <a:srgbClr val="000000"/>
                        </a:solidFill>
                      </a:endParaRPr>
                    </a:p>
                  </a:txBody>
                  <a:tcPr/>
                </a:tc>
              </a:tr>
              <a:tr h="449742">
                <a:tc>
                  <a:txBody>
                    <a:bodyPr/>
                    <a:lstStyle/>
                    <a:p>
                      <a:r>
                        <a:rPr lang="en-US" dirty="0" smtClean="0">
                          <a:solidFill>
                            <a:schemeClr val="bg1"/>
                          </a:solidFill>
                        </a:rPr>
                        <a:t>ER+</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100%</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100%</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80%</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0.049</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r h="449742">
                <a:tc>
                  <a:txBody>
                    <a:bodyPr/>
                    <a:lstStyle/>
                    <a:p>
                      <a:r>
                        <a:rPr lang="en-US" dirty="0" smtClean="0">
                          <a:solidFill>
                            <a:schemeClr val="bg1"/>
                          </a:solidFill>
                        </a:rPr>
                        <a:t>ER+, HER2-</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100%</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100%</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73%</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c>
                  <a:txBody>
                    <a:bodyPr/>
                    <a:lstStyle/>
                    <a:p>
                      <a:pPr algn="ctr"/>
                      <a:r>
                        <a:rPr lang="en-US" dirty="0" smtClean="0">
                          <a:solidFill>
                            <a:schemeClr val="bg1"/>
                          </a:solidFill>
                        </a:rPr>
                        <a:t>0.005</a:t>
                      </a:r>
                      <a:endParaRPr lang="en-US"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5796"/>
                    </a:solidFill>
                  </a:tcPr>
                </a:tc>
              </a:tr>
            </a:tbl>
          </a:graphicData>
        </a:graphic>
      </p:graphicFrame>
      <p:sp>
        <p:nvSpPr>
          <p:cNvPr id="6" name="TextBox 5"/>
          <p:cNvSpPr txBox="1"/>
          <p:nvPr/>
        </p:nvSpPr>
        <p:spPr>
          <a:xfrm>
            <a:off x="81565" y="6471725"/>
            <a:ext cx="4271622" cy="338554"/>
          </a:xfrm>
          <a:prstGeom prst="rect">
            <a:avLst/>
          </a:prstGeom>
          <a:noFill/>
        </p:spPr>
        <p:txBody>
          <a:bodyPr wrap="none" rtlCol="0">
            <a:spAutoFit/>
          </a:bodyPr>
          <a:lstStyle/>
          <a:p>
            <a:r>
              <a:rPr lang="en-US" sz="1600" dirty="0" smtClean="0"/>
              <a:t>King TA et al. </a:t>
            </a:r>
            <a:r>
              <a:rPr lang="en-US" sz="1600" i="1" dirty="0" err="1" smtClean="0"/>
              <a:t>Proc</a:t>
            </a:r>
            <a:r>
              <a:rPr lang="en-US" sz="1600" i="1" dirty="0" smtClean="0"/>
              <a:t> ASCO </a:t>
            </a:r>
            <a:r>
              <a:rPr lang="en-US" sz="1600" dirty="0" smtClean="0"/>
              <a:t>2013;Abstract 507.</a:t>
            </a:r>
            <a:endParaRPr lang="en-US" sz="1600" dirty="0"/>
          </a:p>
        </p:txBody>
      </p:sp>
    </p:spTree>
    <p:extLst>
      <p:ext uri="{BB962C8B-B14F-4D97-AF65-F5344CB8AC3E}">
        <p14:creationId xmlns:p14="http://schemas.microsoft.com/office/powerpoint/2010/main" val="31077710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3772388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371600"/>
            <a:ext cx="8229600" cy="2409825"/>
          </a:xfrm>
        </p:spPr>
        <p:txBody>
          <a:bodyPr anchor="b">
            <a:noAutofit/>
          </a:bodyPr>
          <a:lstStyle/>
          <a:p>
            <a:pPr algn="ctr">
              <a:lnSpc>
                <a:spcPct val="95000"/>
              </a:lnSpc>
              <a:spcBef>
                <a:spcPts val="600"/>
              </a:spcBef>
              <a:defRPr/>
            </a:pPr>
            <a:r>
              <a:rPr lang="en-US" sz="3200" dirty="0">
                <a:latin typeface="Arial" charset="0"/>
                <a:ea typeface="ヒラギノ角ゴ Pro W3" charset="0"/>
                <a:cs typeface="ヒラギノ角ゴ Pro W3" charset="0"/>
              </a:rPr>
              <a:t>Module </a:t>
            </a:r>
            <a:r>
              <a:rPr lang="en-US" sz="3200" dirty="0" smtClean="0">
                <a:latin typeface="Arial" charset="0"/>
                <a:ea typeface="ヒラギノ角ゴ Pro W3" charset="0"/>
                <a:cs typeface="ヒラギノ角ゴ Pro W3" charset="0"/>
              </a:rPr>
              <a:t>4: Stage </a:t>
            </a:r>
            <a:r>
              <a:rPr lang="en-US" sz="3200" dirty="0">
                <a:latin typeface="Arial" charset="0"/>
                <a:ea typeface="ヒラギノ角ゴ Pro W3" charset="0"/>
                <a:cs typeface="ヒラギノ角ゴ Pro W3" charset="0"/>
              </a:rPr>
              <a:t>IV NED </a:t>
            </a:r>
            <a:r>
              <a:rPr lang="en-US" sz="3200" dirty="0" smtClean="0">
                <a:latin typeface="Arial" charset="0"/>
                <a:ea typeface="ヒラギノ角ゴ Pro W3" charset="0"/>
                <a:cs typeface="ヒラギノ角ゴ Pro W3" charset="0"/>
              </a:rPr>
              <a:t/>
            </a:r>
            <a:br>
              <a:rPr lang="en-US" sz="3200" dirty="0" smtClean="0">
                <a:latin typeface="Arial" charset="0"/>
                <a:ea typeface="ヒラギノ角ゴ Pro W3" charset="0"/>
                <a:cs typeface="ヒラギノ角ゴ Pro W3" charset="0"/>
              </a:rPr>
            </a:br>
            <a:r>
              <a:rPr lang="en-US" sz="3200" dirty="0" smtClean="0">
                <a:latin typeface="Arial" charset="0"/>
                <a:ea typeface="ヒラギノ角ゴ Pro W3" charset="0"/>
                <a:cs typeface="ヒラギノ角ゴ Pro W3" charset="0"/>
              </a:rPr>
              <a:t>After </a:t>
            </a:r>
            <a:r>
              <a:rPr lang="en-US" sz="3200" dirty="0">
                <a:latin typeface="Arial" charset="0"/>
                <a:ea typeface="ヒラギノ角ゴ Pro W3" charset="0"/>
                <a:cs typeface="ヒラギノ角ゴ Pro W3" charset="0"/>
              </a:rPr>
              <a:t>Surgical Resection</a:t>
            </a:r>
          </a:p>
        </p:txBody>
      </p:sp>
    </p:spTree>
    <p:extLst>
      <p:ext uri="{BB962C8B-B14F-4D97-AF65-F5344CB8AC3E}">
        <p14:creationId xmlns:p14="http://schemas.microsoft.com/office/powerpoint/2010/main" val="1309640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44700"/>
            <a:ext cx="8229600" cy="1736725"/>
          </a:xfrm>
        </p:spPr>
        <p:txBody>
          <a:bodyPr>
            <a:noAutofit/>
          </a:bodyPr>
          <a:lstStyle/>
          <a:p>
            <a:pPr algn="ctr">
              <a:lnSpc>
                <a:spcPct val="95000"/>
              </a:lnSpc>
              <a:spcBef>
                <a:spcPts val="600"/>
              </a:spcBef>
              <a:defRPr/>
            </a:pPr>
            <a:r>
              <a:rPr lang="en-US" sz="3200" dirty="0">
                <a:latin typeface="Arial" charset="0"/>
                <a:ea typeface="ヒラギノ角ゴ Pro W3" charset="0"/>
                <a:cs typeface="ヒラギノ角ゴ Pro W3" charset="0"/>
              </a:rPr>
              <a:t>Module 1: HER2-Positive </a:t>
            </a:r>
            <a:r>
              <a:rPr lang="en-US" sz="3200" dirty="0" smtClean="0">
                <a:latin typeface="Arial" charset="0"/>
                <a:ea typeface="ヒラギノ角ゴ Pro W3" charset="0"/>
                <a:cs typeface="ヒラギノ角ゴ Pro W3" charset="0"/>
              </a:rPr>
              <a:t/>
            </a:r>
            <a:br>
              <a:rPr lang="en-US" sz="3200" dirty="0" smtClean="0">
                <a:latin typeface="Arial" charset="0"/>
                <a:ea typeface="ヒラギノ角ゴ Pro W3" charset="0"/>
                <a:cs typeface="ヒラギノ角ゴ Pro W3" charset="0"/>
              </a:rPr>
            </a:br>
            <a:r>
              <a:rPr lang="en-US" sz="3200" dirty="0" smtClean="0">
                <a:latin typeface="Arial" charset="0"/>
                <a:ea typeface="ヒラギノ角ゴ Pro W3" charset="0"/>
                <a:cs typeface="ヒラギノ角ゴ Pro W3" charset="0"/>
              </a:rPr>
              <a:t>Metastatic Disease</a:t>
            </a:r>
            <a:endParaRPr lang="en-US" sz="32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123805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from the practice of Robert A Moss, MD</a:t>
            </a:r>
            <a:endParaRPr lang="en-US" dirty="0"/>
          </a:p>
        </p:txBody>
      </p:sp>
      <p:sp>
        <p:nvSpPr>
          <p:cNvPr id="3" name="Content Placeholder 2"/>
          <p:cNvSpPr>
            <a:spLocks noGrp="1"/>
          </p:cNvSpPr>
          <p:nvPr>
            <p:ph idx="1"/>
          </p:nvPr>
        </p:nvSpPr>
        <p:spPr/>
        <p:txBody>
          <a:bodyPr>
            <a:normAutofit/>
          </a:bodyPr>
          <a:lstStyle/>
          <a:p>
            <a:r>
              <a:rPr lang="en-US" i="1" dirty="0"/>
              <a:t>A 50-year-old woman received dose-dense AC </a:t>
            </a:r>
            <a:r>
              <a:rPr lang="en-US" i="1" dirty="0">
                <a:sym typeface="Wingdings"/>
              </a:rPr>
              <a:t> TH</a:t>
            </a:r>
            <a:r>
              <a:rPr lang="en-US" i="1" dirty="0" smtClean="0"/>
              <a:t> followed </a:t>
            </a:r>
            <a:r>
              <a:rPr lang="en-US" i="1" dirty="0"/>
              <a:t>by </a:t>
            </a:r>
            <a:r>
              <a:rPr lang="en-US" i="1" dirty="0" smtClean="0"/>
              <a:t>trastuzumab for </a:t>
            </a:r>
            <a:r>
              <a:rPr lang="en-US" i="1" dirty="0"/>
              <a:t>a total of 1 year and </a:t>
            </a:r>
            <a:r>
              <a:rPr lang="en-US" i="1" dirty="0" err="1"/>
              <a:t>tamoxifen</a:t>
            </a:r>
            <a:r>
              <a:rPr lang="en-US" i="1" dirty="0"/>
              <a:t> for 2 years before switching </a:t>
            </a:r>
            <a:r>
              <a:rPr lang="en-US" i="1" dirty="0" smtClean="0"/>
              <a:t>to </a:t>
            </a:r>
            <a:r>
              <a:rPr lang="en-US" i="1" dirty="0" err="1" smtClean="0"/>
              <a:t>anastrozole</a:t>
            </a:r>
            <a:r>
              <a:rPr lang="en-US" i="1" dirty="0" smtClean="0"/>
              <a:t> </a:t>
            </a:r>
            <a:r>
              <a:rPr lang="en-US" i="1" dirty="0"/>
              <a:t>as originally planned for an ER+/PR+/HER2+ </a:t>
            </a:r>
            <a:r>
              <a:rPr lang="en-US" i="1" dirty="0" smtClean="0"/>
              <a:t>IDC</a:t>
            </a:r>
          </a:p>
          <a:p>
            <a:pPr marL="0" indent="0">
              <a:buNone/>
            </a:pPr>
            <a:endParaRPr lang="en-US" i="1" dirty="0"/>
          </a:p>
          <a:p>
            <a:r>
              <a:rPr lang="en-US" i="1" dirty="0"/>
              <a:t>The patient was found to have a BRCA2 mutation and during </a:t>
            </a:r>
            <a:r>
              <a:rPr lang="en-US" i="1" dirty="0" smtClean="0"/>
              <a:t>her third </a:t>
            </a:r>
            <a:r>
              <a:rPr lang="en-US" i="1" dirty="0"/>
              <a:t>year of endocrine treatment underwent prophylactic </a:t>
            </a:r>
            <a:r>
              <a:rPr lang="en-US" i="1" dirty="0" smtClean="0"/>
              <a:t>bilateral oophorectomies</a:t>
            </a:r>
            <a:r>
              <a:rPr lang="en-US" i="1" dirty="0"/>
              <a:t>, which revealed ER+/PR+/HER2- metastatic </a:t>
            </a:r>
            <a:r>
              <a:rPr lang="en-US" i="1" dirty="0" smtClean="0"/>
              <a:t>disease similar </a:t>
            </a:r>
            <a:r>
              <a:rPr lang="en-US" i="1" dirty="0"/>
              <a:t>histologically to the previous primary </a:t>
            </a:r>
            <a:r>
              <a:rPr lang="en-US" i="1" dirty="0" smtClean="0"/>
              <a:t>tumor</a:t>
            </a:r>
          </a:p>
          <a:p>
            <a:endParaRPr lang="en-US" i="1" dirty="0" smtClean="0"/>
          </a:p>
          <a:p>
            <a:r>
              <a:rPr lang="en-US" i="1" dirty="0" smtClean="0"/>
              <a:t>Staging workup revealed </a:t>
            </a:r>
            <a:r>
              <a:rPr lang="en-US" i="1" dirty="0"/>
              <a:t>no evidence of disease</a:t>
            </a:r>
            <a:endParaRPr lang="en-US" dirty="0"/>
          </a:p>
        </p:txBody>
      </p:sp>
    </p:spTree>
    <p:extLst>
      <p:ext uri="{BB962C8B-B14F-4D97-AF65-F5344CB8AC3E}">
        <p14:creationId xmlns:p14="http://schemas.microsoft.com/office/powerpoint/2010/main" val="3657578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1342173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ctrTitle" idx="4294967295"/>
          </p:nvPr>
        </p:nvSpPr>
        <p:spPr>
          <a:xfrm>
            <a:off x="876300" y="650875"/>
            <a:ext cx="7518400" cy="3540125"/>
          </a:xfrm>
        </p:spPr>
        <p:txBody>
          <a:bodyPr anchor="b"/>
          <a:lstStyle/>
          <a:p>
            <a:r>
              <a:rPr lang="en-US" dirty="0" smtClean="0"/>
              <a:t>Chemotherapy Prolongs Survival </a:t>
            </a:r>
            <a:br>
              <a:rPr lang="en-US" dirty="0" smtClean="0"/>
            </a:br>
            <a:r>
              <a:rPr lang="en-US" dirty="0" smtClean="0"/>
              <a:t>for Isolated Local or Regional Recurrence of Breast Cancer: The CALOR Trial (Chemotherapy as Adjuvant for Locally Recurrent Breast Cancer; IBCSG 27-02, NSABP B-37, BIG 1-02)</a:t>
            </a:r>
            <a:endParaRPr lang="en-US" sz="3300" dirty="0"/>
          </a:p>
        </p:txBody>
      </p:sp>
      <p:sp>
        <p:nvSpPr>
          <p:cNvPr id="524291" name="Rectangle 3"/>
          <p:cNvSpPr>
            <a:spLocks noGrp="1" noChangeArrowheads="1"/>
          </p:cNvSpPr>
          <p:nvPr>
            <p:ph type="subTitle" idx="4294967295"/>
          </p:nvPr>
        </p:nvSpPr>
        <p:spPr>
          <a:xfrm>
            <a:off x="876300" y="4454525"/>
            <a:ext cx="6400800" cy="1752600"/>
          </a:xfrm>
        </p:spPr>
        <p:txBody>
          <a:bodyPr/>
          <a:lstStyle/>
          <a:p>
            <a:pPr marL="0" indent="0">
              <a:buNone/>
            </a:pPr>
            <a:r>
              <a:rPr lang="en-US" dirty="0" err="1" smtClean="0"/>
              <a:t>Aebi</a:t>
            </a:r>
            <a:r>
              <a:rPr lang="en-US" dirty="0" smtClean="0"/>
              <a:t> S et </a:t>
            </a:r>
            <a:r>
              <a:rPr lang="en-US" dirty="0"/>
              <a:t>al.</a:t>
            </a:r>
          </a:p>
          <a:p>
            <a:pPr marL="0" indent="0">
              <a:buNone/>
            </a:pPr>
            <a:r>
              <a:rPr lang="en-US" b="0" i="1" dirty="0"/>
              <a:t>Proc </a:t>
            </a:r>
            <a:r>
              <a:rPr lang="en-US" b="0" i="1" dirty="0" smtClean="0"/>
              <a:t>SABCS</a:t>
            </a:r>
            <a:r>
              <a:rPr lang="en-US" b="0" dirty="0" smtClean="0"/>
              <a:t> 2012;</a:t>
            </a:r>
            <a:r>
              <a:rPr lang="en-US" b="0" dirty="0"/>
              <a:t>Abstract </a:t>
            </a:r>
            <a:r>
              <a:rPr lang="en-US" b="0" dirty="0" smtClean="0"/>
              <a:t>S3-2.</a:t>
            </a:r>
            <a:endParaRPr lang="en-GB" b="0" dirty="0"/>
          </a:p>
        </p:txBody>
      </p:sp>
    </p:spTree>
    <p:extLst>
      <p:ext uri="{BB962C8B-B14F-4D97-AF65-F5344CB8AC3E}">
        <p14:creationId xmlns:p14="http://schemas.microsoft.com/office/powerpoint/2010/main" val="423449367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p:txBody>
          <a:bodyPr/>
          <a:lstStyle/>
          <a:p>
            <a:r>
              <a:rPr lang="en-US" dirty="0" smtClean="0"/>
              <a:t>Phase III CALOR Trial Design</a:t>
            </a:r>
            <a:endParaRPr lang="en-GB" dirty="0"/>
          </a:p>
        </p:txBody>
      </p:sp>
      <p:sp>
        <p:nvSpPr>
          <p:cNvPr id="421905" name="Line 17"/>
          <p:cNvSpPr>
            <a:spLocks noChangeShapeType="1"/>
          </p:cNvSpPr>
          <p:nvPr/>
        </p:nvSpPr>
        <p:spPr bwMode="auto">
          <a:xfrm>
            <a:off x="5216525" y="2755900"/>
            <a:ext cx="47625" cy="2314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a:cs typeface="Arial"/>
            </a:endParaRPr>
          </a:p>
        </p:txBody>
      </p:sp>
      <p:sp>
        <p:nvSpPr>
          <p:cNvPr id="421906" name="Line 18"/>
          <p:cNvSpPr>
            <a:spLocks noChangeShapeType="1"/>
          </p:cNvSpPr>
          <p:nvPr/>
        </p:nvSpPr>
        <p:spPr bwMode="auto">
          <a:xfrm flipV="1">
            <a:off x="4962525" y="4140200"/>
            <a:ext cx="228600" cy="12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Arial"/>
              <a:cs typeface="Arial"/>
            </a:endParaRPr>
          </a:p>
        </p:txBody>
      </p:sp>
      <p:graphicFrame>
        <p:nvGraphicFramePr>
          <p:cNvPr id="421992" name="Group 104"/>
          <p:cNvGraphicFramePr>
            <a:graphicFrameLocks noGrp="1"/>
          </p:cNvGraphicFramePr>
          <p:nvPr>
            <p:extLst>
              <p:ext uri="{D42A27DB-BD31-4B8C-83A1-F6EECF244321}">
                <p14:modId xmlns:p14="http://schemas.microsoft.com/office/powerpoint/2010/main" val="1243310344"/>
              </p:ext>
            </p:extLst>
          </p:nvPr>
        </p:nvGraphicFramePr>
        <p:xfrm>
          <a:off x="267368" y="1537371"/>
          <a:ext cx="3545807" cy="3533105"/>
        </p:xfrm>
        <a:graphic>
          <a:graphicData uri="http://schemas.openxmlformats.org/drawingml/2006/table">
            <a:tbl>
              <a:tblPr/>
              <a:tblGrid>
                <a:gridCol w="3545807"/>
              </a:tblGrid>
              <a:tr h="6262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mn-lt"/>
                          <a:ea typeface="ＭＳ Ｐゴシック" charset="0"/>
                        </a:rPr>
                        <a:t>Eligibility (n = </a:t>
                      </a:r>
                      <a:r>
                        <a:rPr kumimoji="0" lang="en-US" sz="1800" b="1" i="0" u="none" strike="noStrike" cap="none" normalizeH="0" baseline="0" dirty="0" smtClean="0">
                          <a:ln>
                            <a:noFill/>
                          </a:ln>
                          <a:solidFill>
                            <a:schemeClr val="bg1"/>
                          </a:solidFill>
                          <a:effectLst/>
                          <a:latin typeface="+mn-lt"/>
                          <a:ea typeface="ＭＳ Ｐゴシック" charset="0"/>
                        </a:rPr>
                        <a:t>162)</a:t>
                      </a:r>
                      <a:endParaRPr kumimoji="0" lang="en-US" sz="1800" b="1" i="0" u="none" strike="noStrike" cap="none" normalizeH="0" baseline="0" dirty="0">
                        <a:ln>
                          <a:noFill/>
                        </a:ln>
                        <a:solidFill>
                          <a:schemeClr val="bg1"/>
                        </a:solidFill>
                        <a:effectLst/>
                        <a:latin typeface="+mn-lt"/>
                        <a:ea typeface="ＭＳ Ｐゴシック" charset="0"/>
                      </a:endParaRPr>
                    </a:p>
                  </a:txBody>
                  <a:tcPr anchor="ct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165992"/>
                    </a:solidFill>
                  </a:tcPr>
                </a:tc>
              </a:tr>
              <a:tr h="2906806">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endParaRPr kumimoji="0" lang="en-US" sz="1800" b="0" i="0" u="none" strike="noStrike" cap="none" normalizeH="0" baseline="0" dirty="0" smtClean="0">
                        <a:ln>
                          <a:noFill/>
                        </a:ln>
                        <a:solidFill>
                          <a:schemeClr val="bg1"/>
                        </a:solidFill>
                        <a:effectLst/>
                        <a:latin typeface="+mn-lt"/>
                        <a:ea typeface="ＭＳ Ｐゴシック" charset="0"/>
                      </a:endParaRPr>
                    </a:p>
                  </a:txBody>
                  <a:tcPr anchor="ct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82B4F"/>
                    </a:solidFill>
                  </a:tcPr>
                </a:tc>
              </a:tr>
            </a:tbl>
          </a:graphicData>
        </a:graphic>
      </p:graphicFrame>
      <p:sp>
        <p:nvSpPr>
          <p:cNvPr id="421953" name="Rectangle 65"/>
          <p:cNvSpPr>
            <a:spLocks noChangeArrowheads="1"/>
          </p:cNvSpPr>
          <p:nvPr/>
        </p:nvSpPr>
        <p:spPr bwMode="auto">
          <a:xfrm>
            <a:off x="379343" y="5225167"/>
            <a:ext cx="8641858" cy="65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177800" indent="-177800" eaLnBrk="1" hangingPunct="1">
              <a:spcBef>
                <a:spcPct val="30000"/>
              </a:spcBef>
              <a:buClr>
                <a:schemeClr val="bg1"/>
              </a:buClr>
              <a:buFont typeface="Times" charset="0"/>
              <a:buChar char="•"/>
            </a:pPr>
            <a:r>
              <a:rPr lang="en-US" sz="1600" dirty="0" smtClean="0">
                <a:solidFill>
                  <a:srgbClr val="FFFFFF"/>
                </a:solidFill>
                <a:latin typeface="Arial"/>
                <a:cs typeface="Arial"/>
              </a:rPr>
              <a:t>Chemotherapy chosen by investigators: ≥2 drugs, 3-6 </a:t>
            </a:r>
            <a:r>
              <a:rPr lang="en-US" sz="1600" dirty="0" err="1" smtClean="0">
                <a:solidFill>
                  <a:srgbClr val="FFFFFF"/>
                </a:solidFill>
                <a:latin typeface="Arial"/>
                <a:cs typeface="Arial"/>
              </a:rPr>
              <a:t>mo</a:t>
            </a:r>
            <a:r>
              <a:rPr lang="en-US" sz="1600" dirty="0" smtClean="0">
                <a:solidFill>
                  <a:srgbClr val="FFFFFF"/>
                </a:solidFill>
                <a:latin typeface="Arial"/>
                <a:cs typeface="Arial"/>
              </a:rPr>
              <a:t> of therapy</a:t>
            </a:r>
          </a:p>
          <a:p>
            <a:pPr marL="177800" indent="-177800" eaLnBrk="1" hangingPunct="1">
              <a:spcBef>
                <a:spcPct val="30000"/>
              </a:spcBef>
              <a:buClr>
                <a:schemeClr val="bg1"/>
              </a:buClr>
              <a:buFont typeface="Times" charset="0"/>
              <a:buChar char="•"/>
            </a:pPr>
            <a:r>
              <a:rPr lang="en-US" sz="1600" dirty="0" smtClean="0">
                <a:solidFill>
                  <a:srgbClr val="FFFFFF"/>
                </a:solidFill>
                <a:latin typeface="Arial"/>
                <a:cs typeface="Arial"/>
              </a:rPr>
              <a:t>Radiation </a:t>
            </a:r>
            <a:r>
              <a:rPr lang="en-US" sz="1600" dirty="0">
                <a:solidFill>
                  <a:srgbClr val="FFFFFF"/>
                </a:solidFill>
                <a:latin typeface="Arial"/>
                <a:cs typeface="Arial"/>
              </a:rPr>
              <a:t>therapy </a:t>
            </a:r>
            <a:r>
              <a:rPr lang="en-US" sz="1600" dirty="0" smtClean="0">
                <a:solidFill>
                  <a:srgbClr val="FFFFFF"/>
                </a:solidFill>
                <a:latin typeface="Arial"/>
                <a:cs typeface="Arial"/>
              </a:rPr>
              <a:t>mandatory for patients with microscopically involved margins</a:t>
            </a:r>
          </a:p>
        </p:txBody>
      </p:sp>
      <p:sp>
        <p:nvSpPr>
          <p:cNvPr id="421981" name="Rectangle 93"/>
          <p:cNvSpPr>
            <a:spLocks noChangeArrowheads="1"/>
          </p:cNvSpPr>
          <p:nvPr/>
        </p:nvSpPr>
        <p:spPr bwMode="auto">
          <a:xfrm>
            <a:off x="5090792" y="1537368"/>
            <a:ext cx="3799208" cy="1737895"/>
          </a:xfrm>
          <a:prstGeom prst="rect">
            <a:avLst/>
          </a:prstGeom>
          <a:solidFill>
            <a:srgbClr val="F9961E"/>
          </a:solidFill>
          <a:ln w="19050" cmpd="sng">
            <a:solidFill>
              <a:srgbClr val="FFFFFF"/>
            </a:solidFill>
            <a:miter lim="800000"/>
            <a:headEnd/>
            <a:tailEnd/>
          </a:ln>
          <a:effectLst/>
          <a:extLst/>
        </p:spPr>
        <p:txBody>
          <a:bodyPr wrap="none" anchor="ctr"/>
          <a:lstStyle/>
          <a:p>
            <a:pPr algn="ctr" eaLnBrk="1" hangingPunct="1">
              <a:lnSpc>
                <a:spcPct val="120000"/>
              </a:lnSpc>
            </a:pPr>
            <a:r>
              <a:rPr lang="en-US" sz="1800" b="1" dirty="0" smtClean="0">
                <a:solidFill>
                  <a:srgbClr val="000090"/>
                </a:solidFill>
                <a:latin typeface="Arial"/>
                <a:cs typeface="Arial"/>
              </a:rPr>
              <a:t>Chemotherapy (n = 85)</a:t>
            </a:r>
            <a:endParaRPr lang="en-US" sz="1800" b="1" dirty="0">
              <a:solidFill>
                <a:srgbClr val="000090"/>
              </a:solidFill>
              <a:latin typeface="Arial"/>
              <a:cs typeface="Arial"/>
            </a:endParaRPr>
          </a:p>
          <a:p>
            <a:pPr algn="ctr" eaLnBrk="1" hangingPunct="1">
              <a:lnSpc>
                <a:spcPct val="120000"/>
              </a:lnSpc>
            </a:pPr>
            <a:r>
              <a:rPr lang="en-US" sz="1800" dirty="0">
                <a:solidFill>
                  <a:srgbClr val="000090"/>
                </a:solidFill>
                <a:latin typeface="Arial"/>
                <a:cs typeface="Arial"/>
              </a:rPr>
              <a:t> </a:t>
            </a:r>
            <a:r>
              <a:rPr lang="en-US" sz="1800" dirty="0" smtClean="0">
                <a:solidFill>
                  <a:srgbClr val="000090"/>
                </a:solidFill>
                <a:latin typeface="Arial"/>
                <a:cs typeface="Arial"/>
              </a:rPr>
              <a:t>+ endocrine therapy (ET) </a:t>
            </a:r>
            <a:r>
              <a:rPr lang="en-US" sz="1800" dirty="0">
                <a:solidFill>
                  <a:srgbClr val="000090"/>
                </a:solidFill>
                <a:latin typeface="Arial"/>
                <a:cs typeface="Arial"/>
              </a:rPr>
              <a:t>for </a:t>
            </a:r>
            <a:endParaRPr lang="en-US" sz="1800" dirty="0" smtClean="0">
              <a:solidFill>
                <a:srgbClr val="000090"/>
              </a:solidFill>
              <a:latin typeface="Arial"/>
              <a:cs typeface="Arial"/>
            </a:endParaRPr>
          </a:p>
          <a:p>
            <a:pPr algn="ctr" eaLnBrk="1" hangingPunct="1">
              <a:lnSpc>
                <a:spcPct val="120000"/>
              </a:lnSpc>
            </a:pPr>
            <a:r>
              <a:rPr lang="en-US" sz="1800" dirty="0" smtClean="0">
                <a:solidFill>
                  <a:srgbClr val="000090"/>
                </a:solidFill>
                <a:latin typeface="Arial"/>
                <a:cs typeface="Arial"/>
              </a:rPr>
              <a:t>ER</a:t>
            </a:r>
            <a:r>
              <a:rPr lang="en-US" sz="1800" dirty="0">
                <a:solidFill>
                  <a:srgbClr val="000090"/>
                </a:solidFill>
                <a:latin typeface="Arial"/>
                <a:cs typeface="Arial"/>
              </a:rPr>
              <a:t>+ </a:t>
            </a:r>
            <a:r>
              <a:rPr lang="en-US" sz="1800" dirty="0" smtClean="0">
                <a:solidFill>
                  <a:srgbClr val="000090"/>
                </a:solidFill>
                <a:latin typeface="Arial"/>
                <a:cs typeface="Arial"/>
              </a:rPr>
              <a:t>and</a:t>
            </a:r>
            <a:r>
              <a:rPr lang="en-US" sz="1800" dirty="0">
                <a:solidFill>
                  <a:srgbClr val="000090"/>
                </a:solidFill>
                <a:latin typeface="Arial"/>
                <a:cs typeface="Arial"/>
              </a:rPr>
              <a:t>/</a:t>
            </a:r>
            <a:r>
              <a:rPr lang="en-US" sz="1800" dirty="0" smtClean="0">
                <a:solidFill>
                  <a:srgbClr val="000090"/>
                </a:solidFill>
                <a:latin typeface="Arial"/>
                <a:cs typeface="Arial"/>
              </a:rPr>
              <a:t>or PR+ BC </a:t>
            </a:r>
            <a:endParaRPr lang="en-US" sz="1800" dirty="0">
              <a:solidFill>
                <a:srgbClr val="000090"/>
              </a:solidFill>
              <a:latin typeface="Arial"/>
              <a:cs typeface="Arial"/>
            </a:endParaRPr>
          </a:p>
          <a:p>
            <a:pPr algn="ctr" eaLnBrk="1" hangingPunct="1">
              <a:lnSpc>
                <a:spcPct val="120000"/>
              </a:lnSpc>
            </a:pPr>
            <a:r>
              <a:rPr lang="en-US" sz="1800" dirty="0">
                <a:solidFill>
                  <a:srgbClr val="000090"/>
                </a:solidFill>
                <a:latin typeface="Arial"/>
                <a:cs typeface="Arial"/>
              </a:rPr>
              <a:t>+ o</a:t>
            </a:r>
            <a:r>
              <a:rPr lang="en-US" sz="1800" dirty="0" smtClean="0">
                <a:solidFill>
                  <a:srgbClr val="000090"/>
                </a:solidFill>
                <a:latin typeface="Arial"/>
                <a:cs typeface="Arial"/>
              </a:rPr>
              <a:t>ptional HER2-directed </a:t>
            </a:r>
          </a:p>
          <a:p>
            <a:pPr algn="ctr" eaLnBrk="1" hangingPunct="1">
              <a:lnSpc>
                <a:spcPct val="120000"/>
              </a:lnSpc>
            </a:pPr>
            <a:r>
              <a:rPr lang="en-US" sz="1800" dirty="0">
                <a:solidFill>
                  <a:srgbClr val="000090"/>
                </a:solidFill>
                <a:latin typeface="Arial"/>
                <a:cs typeface="Arial"/>
              </a:rPr>
              <a:t>t</a:t>
            </a:r>
            <a:r>
              <a:rPr lang="en-US" sz="1800" dirty="0" smtClean="0">
                <a:solidFill>
                  <a:srgbClr val="000090"/>
                </a:solidFill>
                <a:latin typeface="Arial"/>
                <a:cs typeface="Arial"/>
              </a:rPr>
              <a:t>herapy </a:t>
            </a:r>
          </a:p>
        </p:txBody>
      </p:sp>
      <p:grpSp>
        <p:nvGrpSpPr>
          <p:cNvPr id="22" name="Group 21"/>
          <p:cNvGrpSpPr/>
          <p:nvPr/>
        </p:nvGrpSpPr>
        <p:grpSpPr>
          <a:xfrm>
            <a:off x="4394201" y="2334450"/>
            <a:ext cx="699168" cy="1700205"/>
            <a:chOff x="4556601" y="2334450"/>
            <a:chExt cx="536767" cy="1700205"/>
          </a:xfrm>
        </p:grpSpPr>
        <p:grpSp>
          <p:nvGrpSpPr>
            <p:cNvPr id="15" name="Group 13"/>
            <p:cNvGrpSpPr>
              <a:grpSpLocks/>
            </p:cNvGrpSpPr>
            <p:nvPr/>
          </p:nvGrpSpPr>
          <p:grpSpPr bwMode="auto">
            <a:xfrm>
              <a:off x="4556601" y="2334450"/>
              <a:ext cx="510031" cy="533400"/>
              <a:chOff x="3551" y="1542"/>
              <a:chExt cx="203" cy="547"/>
            </a:xfrm>
          </p:grpSpPr>
          <p:sp>
            <p:nvSpPr>
              <p:cNvPr id="16" name="Line 14"/>
              <p:cNvSpPr>
                <a:spLocks noChangeShapeType="1"/>
              </p:cNvSpPr>
              <p:nvPr/>
            </p:nvSpPr>
            <p:spPr bwMode="auto">
              <a:xfrm flipV="1">
                <a:off x="3551" y="1542"/>
                <a:ext cx="0" cy="54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sp>
            <p:nvSpPr>
              <p:cNvPr id="17" name="Line 15"/>
              <p:cNvSpPr>
                <a:spLocks noChangeShapeType="1"/>
              </p:cNvSpPr>
              <p:nvPr/>
            </p:nvSpPr>
            <p:spPr bwMode="auto">
              <a:xfrm>
                <a:off x="3551" y="1542"/>
                <a:ext cx="20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grpSp>
        <p:grpSp>
          <p:nvGrpSpPr>
            <p:cNvPr id="18" name="Group 16"/>
            <p:cNvGrpSpPr>
              <a:grpSpLocks/>
            </p:cNvGrpSpPr>
            <p:nvPr/>
          </p:nvGrpSpPr>
          <p:grpSpPr bwMode="auto">
            <a:xfrm rot="10800000" flipH="1">
              <a:off x="4558189" y="3193280"/>
              <a:ext cx="535179" cy="841375"/>
              <a:chOff x="3551" y="1542"/>
              <a:chExt cx="203" cy="547"/>
            </a:xfrm>
          </p:grpSpPr>
          <p:sp>
            <p:nvSpPr>
              <p:cNvPr id="19" name="Line 17"/>
              <p:cNvSpPr>
                <a:spLocks noChangeShapeType="1"/>
              </p:cNvSpPr>
              <p:nvPr/>
            </p:nvSpPr>
            <p:spPr bwMode="auto">
              <a:xfrm flipV="1">
                <a:off x="3551" y="1542"/>
                <a:ext cx="0" cy="54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sp>
            <p:nvSpPr>
              <p:cNvPr id="21" name="Line 18"/>
              <p:cNvSpPr>
                <a:spLocks noChangeShapeType="1"/>
              </p:cNvSpPr>
              <p:nvPr/>
            </p:nvSpPr>
            <p:spPr bwMode="auto">
              <a:xfrm>
                <a:off x="3551" y="1542"/>
                <a:ext cx="203"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grpSp>
      </p:grpSp>
      <p:sp>
        <p:nvSpPr>
          <p:cNvPr id="23" name="Line 2"/>
          <p:cNvSpPr>
            <a:spLocks noChangeShapeType="1"/>
          </p:cNvSpPr>
          <p:nvPr/>
        </p:nvSpPr>
        <p:spPr bwMode="auto">
          <a:xfrm>
            <a:off x="3799363" y="3194875"/>
            <a:ext cx="2873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cs typeface="Arial"/>
            </a:endParaRPr>
          </a:p>
        </p:txBody>
      </p:sp>
      <p:sp>
        <p:nvSpPr>
          <p:cNvPr id="25" name="Rectangle 93"/>
          <p:cNvSpPr>
            <a:spLocks noChangeArrowheads="1"/>
          </p:cNvSpPr>
          <p:nvPr/>
        </p:nvSpPr>
        <p:spPr bwMode="auto">
          <a:xfrm>
            <a:off x="5096138" y="3414295"/>
            <a:ext cx="3807229" cy="1425073"/>
          </a:xfrm>
          <a:prstGeom prst="rect">
            <a:avLst/>
          </a:prstGeom>
          <a:solidFill>
            <a:srgbClr val="99CD13"/>
          </a:solidFill>
          <a:ln w="19050" cmpd="sng">
            <a:solidFill>
              <a:srgbClr val="FFFFFF"/>
            </a:solidFill>
            <a:miter lim="800000"/>
            <a:headEnd/>
            <a:tailEnd/>
          </a:ln>
          <a:effectLst/>
          <a:extLst/>
        </p:spPr>
        <p:txBody>
          <a:bodyPr wrap="none" anchor="ctr"/>
          <a:lstStyle/>
          <a:p>
            <a:pPr algn="ctr" eaLnBrk="1" hangingPunct="1">
              <a:lnSpc>
                <a:spcPct val="120000"/>
              </a:lnSpc>
            </a:pPr>
            <a:r>
              <a:rPr lang="en-US" sz="1800" b="1" dirty="0" smtClean="0">
                <a:solidFill>
                  <a:srgbClr val="000090"/>
                </a:solidFill>
                <a:latin typeface="Arial"/>
                <a:cs typeface="Arial"/>
              </a:rPr>
              <a:t>No chemotherapy (n = 77)</a:t>
            </a:r>
          </a:p>
          <a:p>
            <a:pPr algn="ctr" eaLnBrk="1" hangingPunct="1">
              <a:lnSpc>
                <a:spcPct val="120000"/>
              </a:lnSpc>
            </a:pPr>
            <a:r>
              <a:rPr lang="en-US" sz="1800" dirty="0" smtClean="0">
                <a:solidFill>
                  <a:srgbClr val="000090"/>
                </a:solidFill>
                <a:latin typeface="Arial"/>
                <a:cs typeface="Arial"/>
              </a:rPr>
              <a:t>+ ET for </a:t>
            </a:r>
            <a:r>
              <a:rPr lang="en-US" sz="1800" dirty="0">
                <a:solidFill>
                  <a:srgbClr val="000090"/>
                </a:solidFill>
                <a:latin typeface="Arial"/>
                <a:cs typeface="Arial"/>
              </a:rPr>
              <a:t>ER+ </a:t>
            </a:r>
            <a:r>
              <a:rPr lang="en-US" sz="1800" dirty="0" smtClean="0">
                <a:solidFill>
                  <a:srgbClr val="000090"/>
                </a:solidFill>
                <a:latin typeface="Arial"/>
                <a:cs typeface="Arial"/>
              </a:rPr>
              <a:t>and</a:t>
            </a:r>
            <a:r>
              <a:rPr lang="en-US" sz="1800" dirty="0">
                <a:solidFill>
                  <a:srgbClr val="000090"/>
                </a:solidFill>
                <a:latin typeface="Arial"/>
                <a:cs typeface="Arial"/>
              </a:rPr>
              <a:t>/or </a:t>
            </a:r>
            <a:r>
              <a:rPr lang="en-US" sz="1800" dirty="0" smtClean="0">
                <a:solidFill>
                  <a:srgbClr val="000090"/>
                </a:solidFill>
                <a:latin typeface="Arial"/>
                <a:cs typeface="Arial"/>
              </a:rPr>
              <a:t>PR+ BC</a:t>
            </a:r>
            <a:endParaRPr lang="en-US" sz="1800" dirty="0">
              <a:solidFill>
                <a:srgbClr val="000090"/>
              </a:solidFill>
              <a:latin typeface="Arial"/>
              <a:cs typeface="Arial"/>
            </a:endParaRPr>
          </a:p>
          <a:p>
            <a:pPr algn="ctr" eaLnBrk="1" hangingPunct="1">
              <a:lnSpc>
                <a:spcPct val="120000"/>
              </a:lnSpc>
            </a:pPr>
            <a:r>
              <a:rPr lang="en-US" sz="1800" dirty="0">
                <a:solidFill>
                  <a:srgbClr val="000090"/>
                </a:solidFill>
                <a:latin typeface="Arial"/>
                <a:cs typeface="Arial"/>
              </a:rPr>
              <a:t>+ </a:t>
            </a:r>
            <a:r>
              <a:rPr lang="en-US" sz="1800" dirty="0" smtClean="0">
                <a:solidFill>
                  <a:srgbClr val="000090"/>
                </a:solidFill>
                <a:latin typeface="Arial"/>
                <a:cs typeface="Arial"/>
              </a:rPr>
              <a:t>optional </a:t>
            </a:r>
            <a:r>
              <a:rPr lang="en-US" sz="1800" dirty="0">
                <a:solidFill>
                  <a:srgbClr val="000090"/>
                </a:solidFill>
                <a:latin typeface="Arial"/>
                <a:cs typeface="Arial"/>
              </a:rPr>
              <a:t>HER2-directed </a:t>
            </a:r>
          </a:p>
          <a:p>
            <a:pPr algn="ctr" eaLnBrk="1" hangingPunct="1">
              <a:lnSpc>
                <a:spcPct val="120000"/>
              </a:lnSpc>
            </a:pPr>
            <a:r>
              <a:rPr lang="en-US" sz="1800" dirty="0">
                <a:solidFill>
                  <a:srgbClr val="000090"/>
                </a:solidFill>
                <a:latin typeface="Arial"/>
                <a:cs typeface="Arial"/>
              </a:rPr>
              <a:t>t</a:t>
            </a:r>
            <a:r>
              <a:rPr lang="en-US" sz="1800" dirty="0" smtClean="0">
                <a:solidFill>
                  <a:srgbClr val="000090"/>
                </a:solidFill>
                <a:latin typeface="Arial"/>
                <a:cs typeface="Arial"/>
              </a:rPr>
              <a:t>herapy </a:t>
            </a:r>
            <a:endParaRPr lang="en-US" sz="1800" dirty="0">
              <a:solidFill>
                <a:srgbClr val="000090"/>
              </a:solidFill>
              <a:latin typeface="Arial"/>
              <a:cs typeface="Arial"/>
            </a:endParaRPr>
          </a:p>
        </p:txBody>
      </p:sp>
      <p:sp>
        <p:nvSpPr>
          <p:cNvPr id="26" name="Rectangle 5"/>
          <p:cNvSpPr>
            <a:spLocks noChangeArrowheads="1"/>
          </p:cNvSpPr>
          <p:nvPr/>
        </p:nvSpPr>
        <p:spPr bwMode="auto">
          <a:xfrm>
            <a:off x="0" y="6367018"/>
            <a:ext cx="9144000" cy="49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2880" bIns="91440" anchor="b" anchorCtr="0">
            <a:noAutofit/>
          </a:bodyPr>
          <a:lstStyle/>
          <a:p>
            <a:r>
              <a:rPr lang="en-US" sz="1600" dirty="0" smtClean="0">
                <a:solidFill>
                  <a:srgbClr val="FFFFFF"/>
                </a:solidFill>
                <a:latin typeface="Arial"/>
                <a:cs typeface="Arial"/>
              </a:rPr>
              <a:t>Aebi S et </a:t>
            </a:r>
            <a:r>
              <a:rPr lang="en-US" sz="1600" dirty="0">
                <a:solidFill>
                  <a:srgbClr val="FFFFFF"/>
                </a:solidFill>
                <a:latin typeface="Arial"/>
                <a:cs typeface="Arial"/>
              </a:rPr>
              <a:t>al. </a:t>
            </a:r>
            <a:r>
              <a:rPr lang="en-US" sz="1600" i="1" dirty="0">
                <a:solidFill>
                  <a:srgbClr val="FFFFFF"/>
                </a:solidFill>
                <a:latin typeface="Arial"/>
                <a:cs typeface="Arial"/>
              </a:rPr>
              <a:t>Proc </a:t>
            </a:r>
            <a:r>
              <a:rPr lang="en-US" sz="1600" i="1" dirty="0" smtClean="0">
                <a:solidFill>
                  <a:srgbClr val="FFFFFF"/>
                </a:solidFill>
                <a:latin typeface="Arial"/>
                <a:cs typeface="Arial"/>
              </a:rPr>
              <a:t>SABCS</a:t>
            </a:r>
            <a:r>
              <a:rPr lang="en-US" sz="1600" dirty="0" smtClean="0">
                <a:solidFill>
                  <a:srgbClr val="FFFFFF"/>
                </a:solidFill>
                <a:latin typeface="Arial"/>
                <a:cs typeface="Arial"/>
              </a:rPr>
              <a:t> 2012;</a:t>
            </a:r>
            <a:r>
              <a:rPr lang="en-US" sz="1600" dirty="0">
                <a:solidFill>
                  <a:srgbClr val="FFFFFF"/>
                </a:solidFill>
                <a:latin typeface="Arial"/>
                <a:cs typeface="Arial"/>
              </a:rPr>
              <a:t>Abstract </a:t>
            </a:r>
            <a:r>
              <a:rPr lang="en-US" sz="1600" dirty="0" smtClean="0">
                <a:solidFill>
                  <a:srgbClr val="FFFFFF"/>
                </a:solidFill>
                <a:latin typeface="Arial"/>
                <a:cs typeface="Arial"/>
              </a:rPr>
              <a:t>S3-2.</a:t>
            </a:r>
            <a:endParaRPr lang="en-US" sz="1600" dirty="0">
              <a:solidFill>
                <a:srgbClr val="FFFFFF"/>
              </a:solidFill>
              <a:latin typeface="Arial"/>
              <a:cs typeface="Arial"/>
            </a:endParaRPr>
          </a:p>
        </p:txBody>
      </p:sp>
      <p:grpSp>
        <p:nvGrpSpPr>
          <p:cNvPr id="20" name="Group 24"/>
          <p:cNvGrpSpPr>
            <a:grpSpLocks/>
          </p:cNvGrpSpPr>
          <p:nvPr/>
        </p:nvGrpSpPr>
        <p:grpSpPr bwMode="auto">
          <a:xfrm>
            <a:off x="3939254" y="2722465"/>
            <a:ext cx="914400" cy="914400"/>
            <a:chOff x="1872" y="1584"/>
            <a:chExt cx="576" cy="576"/>
          </a:xfrm>
        </p:grpSpPr>
        <p:sp>
          <p:nvSpPr>
            <p:cNvPr id="24" name="Oval 25"/>
            <p:cNvSpPr>
              <a:spLocks noChangeArrowheads="1"/>
            </p:cNvSpPr>
            <p:nvPr/>
          </p:nvSpPr>
          <p:spPr bwMode="auto">
            <a:xfrm>
              <a:off x="1872" y="1584"/>
              <a:ext cx="576" cy="576"/>
            </a:xfrm>
            <a:prstGeom prst="ellipse">
              <a:avLst/>
            </a:prstGeom>
            <a:solidFill>
              <a:srgbClr val="FE70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Arial"/>
                <a:ea typeface="MS PGothic" charset="0"/>
                <a:cs typeface="Arial"/>
              </a:endParaRPr>
            </a:p>
          </p:txBody>
        </p:sp>
        <p:sp>
          <p:nvSpPr>
            <p:cNvPr id="27" name="Rectangle 13"/>
            <p:cNvSpPr>
              <a:spLocks noChangeArrowheads="1"/>
            </p:cNvSpPr>
            <p:nvPr/>
          </p:nvSpPr>
          <p:spPr bwMode="auto">
            <a:xfrm>
              <a:off x="1920" y="163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lstStyle/>
            <a:p>
              <a:pPr algn="ctr"/>
              <a:r>
                <a:rPr lang="en-US" sz="3600" b="1" dirty="0">
                  <a:solidFill>
                    <a:srgbClr val="FFFFFF"/>
                  </a:solidFill>
                  <a:latin typeface="Arial"/>
                  <a:ea typeface="MS PGothic" charset="0"/>
                  <a:cs typeface="Arial"/>
                </a:rPr>
                <a:t>R</a:t>
              </a:r>
            </a:p>
          </p:txBody>
        </p:sp>
      </p:grpSp>
      <p:sp>
        <p:nvSpPr>
          <p:cNvPr id="28" name="TextBox 27"/>
          <p:cNvSpPr txBox="1"/>
          <p:nvPr/>
        </p:nvSpPr>
        <p:spPr>
          <a:xfrm>
            <a:off x="275430" y="2224170"/>
            <a:ext cx="3447733" cy="2769989"/>
          </a:xfrm>
          <a:prstGeom prst="rect">
            <a:avLst/>
          </a:prstGeom>
          <a:noFill/>
        </p:spPr>
        <p:txBody>
          <a:bodyPr wrap="square" rtlCol="0">
            <a:spAutoFit/>
          </a:bodyPr>
          <a:lstStyle/>
          <a:p>
            <a:pPr marL="285750" lvl="0" indent="-285750" defTabSz="914400" fontAlgn="base">
              <a:spcBef>
                <a:spcPts val="1800"/>
              </a:spcBef>
              <a:spcAft>
                <a:spcPct val="0"/>
              </a:spcAft>
              <a:buFont typeface="Arial"/>
              <a:buChar char="•"/>
            </a:pPr>
            <a:r>
              <a:rPr lang="en-US" dirty="0" smtClean="0">
                <a:solidFill>
                  <a:schemeClr val="bg1"/>
                </a:solidFill>
                <a:ea typeface="ＭＳ Ｐゴシック" charset="0"/>
              </a:rPr>
              <a:t>First </a:t>
            </a:r>
            <a:r>
              <a:rPr lang="en-US" dirty="0" err="1" smtClean="0">
                <a:solidFill>
                  <a:schemeClr val="bg1"/>
                </a:solidFill>
                <a:ea typeface="ＭＳ Ｐゴシック" charset="0"/>
              </a:rPr>
              <a:t>ipsilateral</a:t>
            </a:r>
            <a:r>
              <a:rPr lang="en-US" dirty="0" smtClean="0">
                <a:solidFill>
                  <a:schemeClr val="bg1"/>
                </a:solidFill>
                <a:ea typeface="ＭＳ Ｐゴシック" charset="0"/>
              </a:rPr>
              <a:t> local and/or regional recurrence after     surgery</a:t>
            </a:r>
          </a:p>
          <a:p>
            <a:pPr marL="285750" lvl="0" indent="-285750" defTabSz="914400" fontAlgn="base">
              <a:spcBef>
                <a:spcPts val="1800"/>
              </a:spcBef>
              <a:spcAft>
                <a:spcPct val="0"/>
              </a:spcAft>
              <a:buFont typeface="Arial"/>
              <a:buChar char="•"/>
            </a:pPr>
            <a:r>
              <a:rPr lang="en-US" dirty="0" smtClean="0">
                <a:solidFill>
                  <a:schemeClr val="bg1"/>
                </a:solidFill>
                <a:ea typeface="ＭＳ Ｐゴシック" charset="0"/>
              </a:rPr>
              <a:t>Complete gross excision of recurrence</a:t>
            </a:r>
          </a:p>
          <a:p>
            <a:pPr marL="285750" lvl="0" indent="-285750" defTabSz="914400" fontAlgn="base">
              <a:spcBef>
                <a:spcPts val="1800"/>
              </a:spcBef>
              <a:spcAft>
                <a:spcPct val="0"/>
              </a:spcAft>
              <a:buFont typeface="Arial"/>
              <a:buChar char="•"/>
            </a:pPr>
            <a:r>
              <a:rPr lang="en-US" dirty="0" smtClean="0">
                <a:solidFill>
                  <a:schemeClr val="bg1"/>
                </a:solidFill>
                <a:ea typeface="ＭＳ Ｐゴシック" charset="0"/>
              </a:rPr>
              <a:t>No evidence of supra-  </a:t>
            </a:r>
            <a:r>
              <a:rPr lang="en-US" dirty="0" err="1" smtClean="0">
                <a:solidFill>
                  <a:schemeClr val="bg1"/>
                </a:solidFill>
                <a:ea typeface="ＭＳ Ｐゴシック" charset="0"/>
              </a:rPr>
              <a:t>clavicular</a:t>
            </a:r>
            <a:r>
              <a:rPr lang="en-US" dirty="0" smtClean="0">
                <a:solidFill>
                  <a:schemeClr val="bg1"/>
                </a:solidFill>
                <a:ea typeface="ＭＳ Ｐゴシック" charset="0"/>
              </a:rPr>
              <a:t> lymph nodes or distant metastasis</a:t>
            </a:r>
            <a:endParaRPr lang="en-US" dirty="0"/>
          </a:p>
        </p:txBody>
      </p:sp>
    </p:spTree>
    <p:extLst>
      <p:ext uri="{BB962C8B-B14F-4D97-AF65-F5344CB8AC3E}">
        <p14:creationId xmlns:p14="http://schemas.microsoft.com/office/powerpoint/2010/main" val="38685421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biGraph1_v2f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800" y="1373490"/>
            <a:ext cx="6007100" cy="4997908"/>
          </a:xfrm>
          <a:prstGeom prst="rect">
            <a:avLst/>
          </a:prstGeom>
        </p:spPr>
      </p:pic>
      <p:sp>
        <p:nvSpPr>
          <p:cNvPr id="569348" name="Rectangle 4"/>
          <p:cNvSpPr>
            <a:spLocks noGrp="1" noChangeArrowheads="1"/>
          </p:cNvSpPr>
          <p:nvPr>
            <p:ph type="title"/>
          </p:nvPr>
        </p:nvSpPr>
        <p:spPr/>
        <p:txBody>
          <a:bodyPr/>
          <a:lstStyle/>
          <a:p>
            <a:r>
              <a:rPr lang="en-US" sz="2700" dirty="0" smtClean="0"/>
              <a:t>DFS: Overall Population</a:t>
            </a:r>
            <a:endParaRPr lang="en-GB" sz="2700" dirty="0"/>
          </a:p>
        </p:txBody>
      </p:sp>
      <p:sp>
        <p:nvSpPr>
          <p:cNvPr id="6" name="Rectangle 5"/>
          <p:cNvSpPr>
            <a:spLocks noChangeArrowheads="1"/>
          </p:cNvSpPr>
          <p:nvPr/>
        </p:nvSpPr>
        <p:spPr bwMode="auto">
          <a:xfrm>
            <a:off x="0" y="6334195"/>
            <a:ext cx="9144000" cy="52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2880" bIns="91440" anchor="b" anchorCtr="0">
            <a:noAutofit/>
          </a:bodyPr>
          <a:lstStyle/>
          <a:p>
            <a:r>
              <a:rPr lang="en-US" sz="1600" dirty="0" smtClean="0">
                <a:solidFill>
                  <a:schemeClr val="bg1"/>
                </a:solidFill>
                <a:latin typeface="Arial"/>
                <a:cs typeface="Arial"/>
              </a:rPr>
              <a:t>With permission from </a:t>
            </a:r>
            <a:r>
              <a:rPr lang="en-US" sz="1600" dirty="0" err="1" smtClean="0">
                <a:solidFill>
                  <a:schemeClr val="bg1"/>
                </a:solidFill>
                <a:latin typeface="Arial"/>
                <a:cs typeface="Arial"/>
              </a:rPr>
              <a:t>Aebi</a:t>
            </a:r>
            <a:r>
              <a:rPr lang="en-US" sz="1600" dirty="0" smtClean="0">
                <a:solidFill>
                  <a:schemeClr val="bg1"/>
                </a:solidFill>
                <a:latin typeface="Arial"/>
                <a:cs typeface="Arial"/>
              </a:rPr>
              <a:t> S et </a:t>
            </a:r>
            <a:r>
              <a:rPr lang="en-US" sz="1600" dirty="0">
                <a:solidFill>
                  <a:schemeClr val="bg1"/>
                </a:solidFill>
                <a:latin typeface="Arial"/>
                <a:cs typeface="Arial"/>
              </a:rPr>
              <a:t>al. </a:t>
            </a:r>
            <a:r>
              <a:rPr lang="en-US" sz="1600" i="1" dirty="0">
                <a:solidFill>
                  <a:schemeClr val="bg1"/>
                </a:solidFill>
                <a:latin typeface="Arial"/>
                <a:cs typeface="Arial"/>
              </a:rPr>
              <a:t>Proc </a:t>
            </a:r>
            <a:r>
              <a:rPr lang="en-US" sz="1600" i="1" dirty="0" smtClean="0">
                <a:solidFill>
                  <a:schemeClr val="bg1"/>
                </a:solidFill>
                <a:latin typeface="Arial"/>
                <a:cs typeface="Arial"/>
              </a:rPr>
              <a:t>SABCS</a:t>
            </a:r>
            <a:r>
              <a:rPr lang="en-US" sz="1600" dirty="0" smtClean="0">
                <a:solidFill>
                  <a:schemeClr val="bg1"/>
                </a:solidFill>
                <a:latin typeface="Arial"/>
                <a:cs typeface="Arial"/>
              </a:rPr>
              <a:t> 2012;</a:t>
            </a:r>
            <a:r>
              <a:rPr lang="en-US" sz="1600" dirty="0">
                <a:solidFill>
                  <a:schemeClr val="bg1"/>
                </a:solidFill>
                <a:latin typeface="Arial"/>
                <a:cs typeface="Arial"/>
              </a:rPr>
              <a:t>Abstract </a:t>
            </a:r>
            <a:r>
              <a:rPr lang="en-US" sz="1600" dirty="0" smtClean="0">
                <a:solidFill>
                  <a:schemeClr val="bg1"/>
                </a:solidFill>
                <a:latin typeface="Arial"/>
                <a:cs typeface="Arial"/>
              </a:rPr>
              <a:t>S3-2.</a:t>
            </a:r>
            <a:endParaRPr lang="en-US" sz="1600" dirty="0">
              <a:solidFill>
                <a:schemeClr val="bg1"/>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2617503210"/>
              </p:ext>
            </p:extLst>
          </p:nvPr>
        </p:nvGraphicFramePr>
        <p:xfrm>
          <a:off x="2627884" y="4460742"/>
          <a:ext cx="3235686" cy="857848"/>
        </p:xfrm>
        <a:graphic>
          <a:graphicData uri="http://schemas.openxmlformats.org/drawingml/2006/table">
            <a:tbl>
              <a:tblPr firstRow="1" bandRow="1">
                <a:tableStyleId>{5C22544A-7EE6-4342-B048-85BDC9FD1C3A}</a:tableStyleId>
              </a:tblPr>
              <a:tblGrid>
                <a:gridCol w="671864"/>
                <a:gridCol w="486652"/>
                <a:gridCol w="771520"/>
                <a:gridCol w="569738"/>
                <a:gridCol w="735912"/>
              </a:tblGrid>
              <a:tr h="146124">
                <a:tc>
                  <a:txBody>
                    <a:bodyPr/>
                    <a:lstStyle/>
                    <a:p>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r>
                        <a:rPr lang="en-US" sz="1200" dirty="0" err="1" smtClean="0">
                          <a:solidFill>
                            <a:schemeClr val="bg1"/>
                          </a:solidFill>
                        </a:rPr>
                        <a:t>Pts</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r>
                        <a:rPr lang="en-US" sz="1200" dirty="0" smtClean="0">
                          <a:solidFill>
                            <a:schemeClr val="bg1"/>
                          </a:solidFill>
                        </a:rPr>
                        <a:t>Events</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r>
                        <a:rPr lang="en-US" sz="1200" dirty="0" smtClean="0">
                          <a:solidFill>
                            <a:schemeClr val="bg1"/>
                          </a:solidFill>
                        </a:rPr>
                        <a:t>HR</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r>
                        <a:rPr lang="en-US" sz="1200" i="1" dirty="0" smtClean="0">
                          <a:solidFill>
                            <a:schemeClr val="bg1"/>
                          </a:solidFill>
                        </a:rPr>
                        <a:t>P</a:t>
                      </a:r>
                      <a:endParaRPr lang="en-US" sz="1200" i="1"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r>
              <a:tr h="299131">
                <a:tc>
                  <a:txBody>
                    <a:bodyPr/>
                    <a:lstStyle/>
                    <a:p>
                      <a:r>
                        <a:rPr lang="en-US" sz="1200" dirty="0" smtClean="0">
                          <a:solidFill>
                            <a:schemeClr val="bg1"/>
                          </a:solidFill>
                        </a:rPr>
                        <a:t>CT</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r>
                        <a:rPr lang="en-US" sz="1200" dirty="0" smtClean="0">
                          <a:solidFill>
                            <a:schemeClr val="bg1"/>
                          </a:solidFill>
                        </a:rPr>
                        <a:t>85</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r>
                        <a:rPr lang="en-US" sz="1200" dirty="0" smtClean="0">
                          <a:solidFill>
                            <a:schemeClr val="bg1"/>
                          </a:solidFill>
                        </a:rPr>
                        <a:t>24</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r>
                        <a:rPr lang="en-US" sz="1200" dirty="0" smtClean="0">
                          <a:solidFill>
                            <a:schemeClr val="bg1"/>
                          </a:solidFill>
                        </a:rPr>
                        <a:t>0.59</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r>
                        <a:rPr lang="en-US" sz="1200" dirty="0" smtClean="0">
                          <a:solidFill>
                            <a:schemeClr val="bg1"/>
                          </a:solidFill>
                        </a:rPr>
                        <a:t>0.0455</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r>
              <a:tr h="284397">
                <a:tc>
                  <a:txBody>
                    <a:bodyPr/>
                    <a:lstStyle/>
                    <a:p>
                      <a:r>
                        <a:rPr lang="en-US" sz="1200" dirty="0" smtClean="0">
                          <a:solidFill>
                            <a:schemeClr val="bg1"/>
                          </a:solidFill>
                        </a:rPr>
                        <a:t>No CT</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r>
                        <a:rPr lang="en-US" sz="1200" dirty="0" smtClean="0">
                          <a:solidFill>
                            <a:schemeClr val="bg1"/>
                          </a:solidFill>
                        </a:rPr>
                        <a:t>77</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r>
                        <a:rPr lang="en-US" sz="1200" dirty="0" smtClean="0">
                          <a:solidFill>
                            <a:schemeClr val="bg1"/>
                          </a:solidFill>
                        </a:rPr>
                        <a:t>34</a:t>
                      </a: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endParaRPr lang="en-US" sz="120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endParaRPr lang="en-US" sz="12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r>
            </a:tbl>
          </a:graphicData>
        </a:graphic>
      </p:graphicFrame>
      <p:sp>
        <p:nvSpPr>
          <p:cNvPr id="7" name="TextBox 6"/>
          <p:cNvSpPr txBox="1"/>
          <p:nvPr/>
        </p:nvSpPr>
        <p:spPr>
          <a:xfrm>
            <a:off x="5952586" y="2176647"/>
            <a:ext cx="1341258" cy="553998"/>
          </a:xfrm>
          <a:prstGeom prst="rect">
            <a:avLst/>
          </a:prstGeom>
          <a:noFill/>
        </p:spPr>
        <p:txBody>
          <a:bodyPr wrap="square" rtlCol="0">
            <a:spAutoFit/>
          </a:bodyPr>
          <a:lstStyle/>
          <a:p>
            <a:pPr algn="ctr"/>
            <a:r>
              <a:rPr lang="en-US" sz="1500" b="1" dirty="0" smtClean="0">
                <a:solidFill>
                  <a:schemeClr val="bg1"/>
                </a:solidFill>
                <a:latin typeface="Arial"/>
                <a:cs typeface="Arial"/>
              </a:rPr>
              <a:t>5-yr DFS</a:t>
            </a:r>
          </a:p>
          <a:p>
            <a:pPr algn="ctr"/>
            <a:r>
              <a:rPr lang="en-US" sz="1500" b="1" dirty="0" smtClean="0">
                <a:solidFill>
                  <a:schemeClr val="bg1"/>
                </a:solidFill>
                <a:latin typeface="Arial"/>
                <a:cs typeface="Arial"/>
              </a:rPr>
              <a:t>69%</a:t>
            </a:r>
            <a:endParaRPr lang="en-US" sz="1500" b="1" dirty="0">
              <a:solidFill>
                <a:schemeClr val="bg1"/>
              </a:solidFill>
              <a:latin typeface="Arial"/>
              <a:cs typeface="Arial"/>
            </a:endParaRPr>
          </a:p>
        </p:txBody>
      </p:sp>
      <p:sp>
        <p:nvSpPr>
          <p:cNvPr id="9" name="TextBox 8"/>
          <p:cNvSpPr txBox="1"/>
          <p:nvPr/>
        </p:nvSpPr>
        <p:spPr>
          <a:xfrm>
            <a:off x="5952586" y="3367183"/>
            <a:ext cx="807129" cy="323165"/>
          </a:xfrm>
          <a:prstGeom prst="rect">
            <a:avLst/>
          </a:prstGeom>
          <a:noFill/>
        </p:spPr>
        <p:txBody>
          <a:bodyPr wrap="square" rtlCol="0">
            <a:spAutoFit/>
          </a:bodyPr>
          <a:lstStyle/>
          <a:p>
            <a:pPr algn="ctr"/>
            <a:r>
              <a:rPr lang="en-US" sz="1500" b="1" dirty="0" smtClean="0">
                <a:solidFill>
                  <a:schemeClr val="bg1"/>
                </a:solidFill>
                <a:latin typeface="Arial"/>
                <a:cs typeface="Arial"/>
              </a:rPr>
              <a:t>57%</a:t>
            </a:r>
            <a:endParaRPr lang="en-US" sz="1500" b="1" dirty="0">
              <a:solidFill>
                <a:schemeClr val="bg1"/>
              </a:solidFill>
              <a:latin typeface="Arial"/>
              <a:cs typeface="Arial"/>
            </a:endParaRPr>
          </a:p>
        </p:txBody>
      </p:sp>
    </p:spTree>
    <p:extLst>
      <p:ext uri="{BB962C8B-B14F-4D97-AF65-F5344CB8AC3E}">
        <p14:creationId xmlns:p14="http://schemas.microsoft.com/office/powerpoint/2010/main" val="148939872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ebiGraph2_v2fr.png"/>
          <p:cNvPicPr>
            <a:picLocks noChangeAspect="1"/>
          </p:cNvPicPr>
          <p:nvPr/>
        </p:nvPicPr>
        <p:blipFill rotWithShape="1">
          <a:blip r:embed="rId3">
            <a:extLst>
              <a:ext uri="{28A0092B-C50C-407E-A947-70E740481C1C}">
                <a14:useLocalDpi xmlns:a14="http://schemas.microsoft.com/office/drawing/2010/main" val="0"/>
              </a:ext>
            </a:extLst>
          </a:blip>
          <a:srcRect l="53301" r="-1220"/>
          <a:stretch/>
        </p:blipFill>
        <p:spPr>
          <a:xfrm>
            <a:off x="4442784" y="1981200"/>
            <a:ext cx="4455749" cy="3525752"/>
          </a:xfrm>
          <a:prstGeom prst="rect">
            <a:avLst/>
          </a:prstGeom>
        </p:spPr>
      </p:pic>
      <p:pic>
        <p:nvPicPr>
          <p:cNvPr id="15" name="Picture 14" descr="AebiGraph2_v2fr.png"/>
          <p:cNvPicPr>
            <a:picLocks noChangeAspect="1"/>
          </p:cNvPicPr>
          <p:nvPr/>
        </p:nvPicPr>
        <p:blipFill rotWithShape="1">
          <a:blip r:embed="rId3">
            <a:extLst>
              <a:ext uri="{28A0092B-C50C-407E-A947-70E740481C1C}">
                <a14:useLocalDpi xmlns:a14="http://schemas.microsoft.com/office/drawing/2010/main" val="0"/>
              </a:ext>
            </a:extLst>
          </a:blip>
          <a:srcRect r="53491"/>
          <a:stretch/>
        </p:blipFill>
        <p:spPr>
          <a:xfrm>
            <a:off x="121178" y="1981200"/>
            <a:ext cx="4324683" cy="3525752"/>
          </a:xfrm>
          <a:prstGeom prst="rect">
            <a:avLst/>
          </a:prstGeom>
        </p:spPr>
      </p:pic>
      <p:sp>
        <p:nvSpPr>
          <p:cNvPr id="569348" name="Rectangle 4"/>
          <p:cNvSpPr>
            <a:spLocks noGrp="1" noChangeArrowheads="1"/>
          </p:cNvSpPr>
          <p:nvPr>
            <p:ph type="title"/>
          </p:nvPr>
        </p:nvSpPr>
        <p:spPr/>
        <p:txBody>
          <a:bodyPr/>
          <a:lstStyle/>
          <a:p>
            <a:r>
              <a:rPr lang="en-US" sz="2700" dirty="0" smtClean="0"/>
              <a:t>DFS by ER Status</a:t>
            </a:r>
            <a:endParaRPr lang="en-GB" sz="2700" dirty="0"/>
          </a:p>
        </p:txBody>
      </p:sp>
      <p:sp>
        <p:nvSpPr>
          <p:cNvPr id="6" name="Rectangle 5"/>
          <p:cNvSpPr>
            <a:spLocks noChangeArrowheads="1"/>
          </p:cNvSpPr>
          <p:nvPr/>
        </p:nvSpPr>
        <p:spPr bwMode="auto">
          <a:xfrm>
            <a:off x="0" y="6334195"/>
            <a:ext cx="9144000" cy="52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82880" bIns="91440" anchor="b" anchorCtr="0">
            <a:noAutofit/>
          </a:bodyPr>
          <a:lstStyle/>
          <a:p>
            <a:r>
              <a:rPr lang="en-US" sz="1600" dirty="0">
                <a:solidFill>
                  <a:schemeClr val="bg1"/>
                </a:solidFill>
                <a:cs typeface="Arial"/>
              </a:rPr>
              <a:t>With permission from </a:t>
            </a:r>
            <a:r>
              <a:rPr lang="en-US" sz="1600" dirty="0" err="1">
                <a:solidFill>
                  <a:schemeClr val="bg1"/>
                </a:solidFill>
                <a:cs typeface="Arial"/>
              </a:rPr>
              <a:t>Aebi</a:t>
            </a:r>
            <a:r>
              <a:rPr lang="en-US" sz="1600" dirty="0">
                <a:solidFill>
                  <a:schemeClr val="bg1"/>
                </a:solidFill>
                <a:cs typeface="Arial"/>
              </a:rPr>
              <a:t> </a:t>
            </a:r>
            <a:r>
              <a:rPr lang="en-US" sz="1600" dirty="0" smtClean="0">
                <a:solidFill>
                  <a:schemeClr val="bg1"/>
                </a:solidFill>
                <a:latin typeface="Arial"/>
                <a:cs typeface="Arial"/>
              </a:rPr>
              <a:t>S et </a:t>
            </a:r>
            <a:r>
              <a:rPr lang="en-US" sz="1600" dirty="0">
                <a:solidFill>
                  <a:schemeClr val="bg1"/>
                </a:solidFill>
                <a:latin typeface="Arial"/>
                <a:cs typeface="Arial"/>
              </a:rPr>
              <a:t>al. </a:t>
            </a:r>
            <a:r>
              <a:rPr lang="en-US" sz="1600" i="1" dirty="0">
                <a:solidFill>
                  <a:schemeClr val="bg1"/>
                </a:solidFill>
                <a:latin typeface="Arial"/>
                <a:cs typeface="Arial"/>
              </a:rPr>
              <a:t>Proc </a:t>
            </a:r>
            <a:r>
              <a:rPr lang="en-US" sz="1600" i="1" dirty="0" smtClean="0">
                <a:solidFill>
                  <a:schemeClr val="bg1"/>
                </a:solidFill>
                <a:latin typeface="Arial"/>
                <a:cs typeface="Arial"/>
              </a:rPr>
              <a:t>SABCS</a:t>
            </a:r>
            <a:r>
              <a:rPr lang="en-US" sz="1600" dirty="0" smtClean="0">
                <a:solidFill>
                  <a:schemeClr val="bg1"/>
                </a:solidFill>
                <a:latin typeface="Arial"/>
                <a:cs typeface="Arial"/>
              </a:rPr>
              <a:t> 2012;</a:t>
            </a:r>
            <a:r>
              <a:rPr lang="en-US" sz="1600" dirty="0">
                <a:solidFill>
                  <a:schemeClr val="bg1"/>
                </a:solidFill>
                <a:latin typeface="Arial"/>
                <a:cs typeface="Arial"/>
              </a:rPr>
              <a:t>Abstract </a:t>
            </a:r>
            <a:r>
              <a:rPr lang="en-US" sz="1600" dirty="0" smtClean="0">
                <a:solidFill>
                  <a:schemeClr val="bg1"/>
                </a:solidFill>
                <a:latin typeface="Arial"/>
                <a:cs typeface="Arial"/>
              </a:rPr>
              <a:t>S3-2.</a:t>
            </a:r>
            <a:endParaRPr lang="en-US" sz="1600" dirty="0">
              <a:solidFill>
                <a:schemeClr val="bg1"/>
              </a:solidFill>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537943709"/>
              </p:ext>
            </p:extLst>
          </p:nvPr>
        </p:nvGraphicFramePr>
        <p:xfrm>
          <a:off x="923636" y="4103313"/>
          <a:ext cx="2832123" cy="690878"/>
        </p:xfrm>
        <a:graphic>
          <a:graphicData uri="http://schemas.openxmlformats.org/drawingml/2006/table">
            <a:tbl>
              <a:tblPr firstRow="1" bandRow="1">
                <a:tableStyleId>{5C22544A-7EE6-4342-B048-85BDC9FD1C3A}</a:tableStyleId>
              </a:tblPr>
              <a:tblGrid>
                <a:gridCol w="600649"/>
                <a:gridCol w="451043"/>
                <a:gridCol w="712172"/>
                <a:gridCol w="522260"/>
                <a:gridCol w="545999"/>
              </a:tblGrid>
              <a:tr h="146124">
                <a:tc>
                  <a:txBody>
                    <a:bodyPr/>
                    <a:lstStyle/>
                    <a:p>
                      <a:pPr>
                        <a:lnSpc>
                          <a:spcPct val="80000"/>
                        </a:lnSpc>
                      </a:pP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dirty="0" err="1" smtClean="0">
                          <a:solidFill>
                            <a:srgbClr val="FFFFFF"/>
                          </a:solidFill>
                        </a:rPr>
                        <a:t>Pts</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dirty="0" smtClean="0">
                          <a:solidFill>
                            <a:srgbClr val="FFFFFF"/>
                          </a:solidFill>
                        </a:rPr>
                        <a:t>Events</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dirty="0" smtClean="0">
                          <a:solidFill>
                            <a:srgbClr val="FFFFFF"/>
                          </a:solidFill>
                        </a:rPr>
                        <a:t>HR</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i="1" dirty="0" smtClean="0">
                          <a:solidFill>
                            <a:srgbClr val="FFFFFF"/>
                          </a:solidFill>
                        </a:rPr>
                        <a:t>P</a:t>
                      </a:r>
                      <a:endParaRPr lang="en-US" sz="1100" i="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r>
              <a:tr h="239775">
                <a:tc>
                  <a:txBody>
                    <a:bodyPr/>
                    <a:lstStyle/>
                    <a:p>
                      <a:pPr>
                        <a:lnSpc>
                          <a:spcPct val="80000"/>
                        </a:lnSpc>
                      </a:pPr>
                      <a:r>
                        <a:rPr lang="en-US" sz="1100" dirty="0" smtClean="0">
                          <a:solidFill>
                            <a:srgbClr val="FFFFFF"/>
                          </a:solidFill>
                        </a:rPr>
                        <a:t>CT</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56</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16</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0.94</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0.87</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r>
              <a:tr h="190989">
                <a:tc>
                  <a:txBody>
                    <a:bodyPr/>
                    <a:lstStyle/>
                    <a:p>
                      <a:pPr>
                        <a:lnSpc>
                          <a:spcPct val="80000"/>
                        </a:lnSpc>
                      </a:pPr>
                      <a:r>
                        <a:rPr lang="en-US" sz="1100" dirty="0" smtClean="0">
                          <a:solidFill>
                            <a:srgbClr val="FFFFFF"/>
                          </a:solidFill>
                        </a:rPr>
                        <a:t>No CT</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48</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16</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endParaRPr lang="en-US" sz="110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45277398"/>
              </p:ext>
            </p:extLst>
          </p:nvPr>
        </p:nvGraphicFramePr>
        <p:xfrm>
          <a:off x="5372523" y="4122519"/>
          <a:ext cx="2919893" cy="676655"/>
        </p:xfrm>
        <a:graphic>
          <a:graphicData uri="http://schemas.openxmlformats.org/drawingml/2006/table">
            <a:tbl>
              <a:tblPr firstRow="1" bandRow="1">
                <a:tableStyleId>{5C22544A-7EE6-4342-B048-85BDC9FD1C3A}</a:tableStyleId>
              </a:tblPr>
              <a:tblGrid>
                <a:gridCol w="605332"/>
                <a:gridCol w="451042"/>
                <a:gridCol w="712173"/>
                <a:gridCol w="545999"/>
                <a:gridCol w="605347"/>
              </a:tblGrid>
              <a:tr h="194258">
                <a:tc>
                  <a:txBody>
                    <a:bodyPr/>
                    <a:lstStyle/>
                    <a:p>
                      <a:pPr>
                        <a:lnSpc>
                          <a:spcPct val="80000"/>
                        </a:lnSpc>
                      </a:pP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dirty="0" err="1" smtClean="0">
                          <a:solidFill>
                            <a:srgbClr val="FFFFFF"/>
                          </a:solidFill>
                        </a:rPr>
                        <a:t>Pts</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dirty="0" smtClean="0">
                          <a:solidFill>
                            <a:srgbClr val="FFFFFF"/>
                          </a:solidFill>
                        </a:rPr>
                        <a:t>Events</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dirty="0" smtClean="0">
                          <a:solidFill>
                            <a:srgbClr val="FFFFFF"/>
                          </a:solidFill>
                        </a:rPr>
                        <a:t>HR</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c>
                  <a:txBody>
                    <a:bodyPr/>
                    <a:lstStyle/>
                    <a:p>
                      <a:pPr algn="ctr">
                        <a:lnSpc>
                          <a:spcPct val="80000"/>
                        </a:lnSpc>
                      </a:pPr>
                      <a:r>
                        <a:rPr lang="en-US" sz="1100" i="1" dirty="0" smtClean="0">
                          <a:solidFill>
                            <a:srgbClr val="FFFFFF"/>
                          </a:solidFill>
                        </a:rPr>
                        <a:t>P</a:t>
                      </a:r>
                      <a:endParaRPr lang="en-US" sz="1100" i="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B4F"/>
                    </a:solidFill>
                  </a:tcPr>
                </a:tc>
              </a:tr>
              <a:tr h="194258">
                <a:tc>
                  <a:txBody>
                    <a:bodyPr/>
                    <a:lstStyle/>
                    <a:p>
                      <a:pPr>
                        <a:lnSpc>
                          <a:spcPct val="80000"/>
                        </a:lnSpc>
                      </a:pPr>
                      <a:r>
                        <a:rPr lang="en-US" sz="1100" dirty="0" smtClean="0">
                          <a:solidFill>
                            <a:srgbClr val="FFFFFF"/>
                          </a:solidFill>
                        </a:rPr>
                        <a:t>CT</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29</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8</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0.32</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0.007</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r>
              <a:tr h="194258">
                <a:tc>
                  <a:txBody>
                    <a:bodyPr/>
                    <a:lstStyle/>
                    <a:p>
                      <a:pPr>
                        <a:lnSpc>
                          <a:spcPct val="80000"/>
                        </a:lnSpc>
                      </a:pPr>
                      <a:r>
                        <a:rPr lang="en-US" sz="1100" dirty="0" smtClean="0">
                          <a:solidFill>
                            <a:srgbClr val="FFFFFF"/>
                          </a:solidFill>
                        </a:rPr>
                        <a:t>No CT</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29</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r>
                        <a:rPr lang="en-US" sz="1100" dirty="0" smtClean="0">
                          <a:solidFill>
                            <a:srgbClr val="FFFFFF"/>
                          </a:solidFill>
                        </a:rPr>
                        <a:t>18</a:t>
                      </a: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endParaRPr lang="en-US" sz="110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c>
                  <a:txBody>
                    <a:bodyPr/>
                    <a:lstStyle/>
                    <a:p>
                      <a:pPr algn="ctr">
                        <a:lnSpc>
                          <a:spcPct val="80000"/>
                        </a:lnSpc>
                      </a:pPr>
                      <a:endParaRPr lang="en-US" sz="1100"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65992"/>
                    </a:solidFill>
                  </a:tcPr>
                </a:tc>
              </a:tr>
            </a:tbl>
          </a:graphicData>
        </a:graphic>
      </p:graphicFrame>
      <p:sp>
        <p:nvSpPr>
          <p:cNvPr id="4" name="TextBox 3"/>
          <p:cNvSpPr txBox="1"/>
          <p:nvPr/>
        </p:nvSpPr>
        <p:spPr>
          <a:xfrm>
            <a:off x="1440322" y="1552517"/>
            <a:ext cx="2053431" cy="369332"/>
          </a:xfrm>
          <a:prstGeom prst="rect">
            <a:avLst/>
          </a:prstGeom>
          <a:noFill/>
        </p:spPr>
        <p:txBody>
          <a:bodyPr wrap="square" rtlCol="0">
            <a:spAutoFit/>
          </a:bodyPr>
          <a:lstStyle/>
          <a:p>
            <a:pPr algn="ctr"/>
            <a:r>
              <a:rPr lang="en-US" b="1" dirty="0" smtClean="0">
                <a:solidFill>
                  <a:schemeClr val="bg1"/>
                </a:solidFill>
                <a:latin typeface="Arial"/>
                <a:cs typeface="Arial"/>
              </a:rPr>
              <a:t>ER+</a:t>
            </a:r>
            <a:endParaRPr lang="en-US" b="1" dirty="0">
              <a:solidFill>
                <a:schemeClr val="bg1"/>
              </a:solidFill>
              <a:latin typeface="Arial"/>
              <a:cs typeface="Arial"/>
            </a:endParaRPr>
          </a:p>
        </p:txBody>
      </p:sp>
      <p:sp>
        <p:nvSpPr>
          <p:cNvPr id="9" name="TextBox 8"/>
          <p:cNvSpPr txBox="1"/>
          <p:nvPr/>
        </p:nvSpPr>
        <p:spPr>
          <a:xfrm>
            <a:off x="5696163" y="1611868"/>
            <a:ext cx="2053431" cy="369332"/>
          </a:xfrm>
          <a:prstGeom prst="rect">
            <a:avLst/>
          </a:prstGeom>
          <a:noFill/>
        </p:spPr>
        <p:txBody>
          <a:bodyPr wrap="square" rtlCol="0">
            <a:spAutoFit/>
          </a:bodyPr>
          <a:lstStyle/>
          <a:p>
            <a:pPr algn="ctr"/>
            <a:r>
              <a:rPr lang="en-US" b="1" dirty="0" smtClean="0">
                <a:solidFill>
                  <a:schemeClr val="bg1"/>
                </a:solidFill>
                <a:latin typeface="Arial"/>
                <a:cs typeface="Arial"/>
              </a:rPr>
              <a:t>ER-</a:t>
            </a:r>
            <a:endParaRPr lang="en-US" b="1" dirty="0">
              <a:solidFill>
                <a:schemeClr val="bg1"/>
              </a:solidFill>
              <a:latin typeface="Arial"/>
              <a:cs typeface="Arial"/>
            </a:endParaRPr>
          </a:p>
        </p:txBody>
      </p:sp>
      <p:sp>
        <p:nvSpPr>
          <p:cNvPr id="10" name="TextBox 9"/>
          <p:cNvSpPr txBox="1"/>
          <p:nvPr/>
        </p:nvSpPr>
        <p:spPr>
          <a:xfrm>
            <a:off x="3165887" y="2355181"/>
            <a:ext cx="1341258" cy="553998"/>
          </a:xfrm>
          <a:prstGeom prst="rect">
            <a:avLst/>
          </a:prstGeom>
          <a:noFill/>
        </p:spPr>
        <p:txBody>
          <a:bodyPr wrap="square" rtlCol="0">
            <a:spAutoFit/>
          </a:bodyPr>
          <a:lstStyle/>
          <a:p>
            <a:pPr algn="ctr"/>
            <a:r>
              <a:rPr lang="en-US" sz="1500" b="1" dirty="0" smtClean="0">
                <a:solidFill>
                  <a:schemeClr val="bg1"/>
                </a:solidFill>
                <a:latin typeface="Arial"/>
                <a:cs typeface="Arial"/>
              </a:rPr>
              <a:t>5-yr DFS</a:t>
            </a:r>
          </a:p>
          <a:p>
            <a:pPr algn="ctr"/>
            <a:r>
              <a:rPr lang="en-US" sz="1500" b="1" dirty="0" smtClean="0">
                <a:solidFill>
                  <a:schemeClr val="bg1"/>
                </a:solidFill>
                <a:latin typeface="Arial"/>
                <a:cs typeface="Arial"/>
              </a:rPr>
              <a:t>70%</a:t>
            </a:r>
            <a:endParaRPr lang="en-US" sz="1500" b="1" dirty="0">
              <a:solidFill>
                <a:schemeClr val="bg1"/>
              </a:solidFill>
              <a:latin typeface="Arial"/>
              <a:cs typeface="Arial"/>
            </a:endParaRPr>
          </a:p>
        </p:txBody>
      </p:sp>
      <p:sp>
        <p:nvSpPr>
          <p:cNvPr id="11" name="TextBox 10"/>
          <p:cNvSpPr txBox="1"/>
          <p:nvPr/>
        </p:nvSpPr>
        <p:spPr>
          <a:xfrm>
            <a:off x="3352194" y="3083331"/>
            <a:ext cx="807129" cy="323165"/>
          </a:xfrm>
          <a:prstGeom prst="rect">
            <a:avLst/>
          </a:prstGeom>
          <a:noFill/>
        </p:spPr>
        <p:txBody>
          <a:bodyPr wrap="square" rtlCol="0">
            <a:spAutoFit/>
          </a:bodyPr>
          <a:lstStyle/>
          <a:p>
            <a:pPr algn="ctr"/>
            <a:r>
              <a:rPr lang="en-US" sz="1500" b="1" dirty="0" smtClean="0">
                <a:solidFill>
                  <a:schemeClr val="bg1"/>
                </a:solidFill>
                <a:latin typeface="Arial"/>
                <a:cs typeface="Arial"/>
              </a:rPr>
              <a:t>69%</a:t>
            </a:r>
            <a:endParaRPr lang="en-US" sz="1500" b="1" dirty="0">
              <a:solidFill>
                <a:schemeClr val="bg1"/>
              </a:solidFill>
              <a:latin typeface="Arial"/>
              <a:cs typeface="Arial"/>
            </a:endParaRPr>
          </a:p>
        </p:txBody>
      </p:sp>
      <p:sp>
        <p:nvSpPr>
          <p:cNvPr id="12" name="TextBox 11"/>
          <p:cNvSpPr txBox="1"/>
          <p:nvPr/>
        </p:nvSpPr>
        <p:spPr>
          <a:xfrm>
            <a:off x="7762294" y="2503933"/>
            <a:ext cx="1341258" cy="553998"/>
          </a:xfrm>
          <a:prstGeom prst="rect">
            <a:avLst/>
          </a:prstGeom>
          <a:noFill/>
        </p:spPr>
        <p:txBody>
          <a:bodyPr wrap="square" rtlCol="0">
            <a:spAutoFit/>
          </a:bodyPr>
          <a:lstStyle/>
          <a:p>
            <a:pPr algn="ctr"/>
            <a:r>
              <a:rPr lang="en-US" sz="1500" b="1" dirty="0" smtClean="0">
                <a:solidFill>
                  <a:schemeClr val="bg1"/>
                </a:solidFill>
                <a:latin typeface="Arial"/>
                <a:cs typeface="Arial"/>
              </a:rPr>
              <a:t>5-yr DFS</a:t>
            </a:r>
          </a:p>
          <a:p>
            <a:pPr algn="ctr"/>
            <a:r>
              <a:rPr lang="en-US" sz="1500" b="1" dirty="0" smtClean="0">
                <a:solidFill>
                  <a:schemeClr val="bg1"/>
                </a:solidFill>
                <a:latin typeface="Arial"/>
                <a:cs typeface="Arial"/>
              </a:rPr>
              <a:t>67%</a:t>
            </a:r>
            <a:endParaRPr lang="en-US" sz="1500" b="1" dirty="0">
              <a:solidFill>
                <a:schemeClr val="bg1"/>
              </a:solidFill>
              <a:latin typeface="Arial"/>
              <a:cs typeface="Arial"/>
            </a:endParaRPr>
          </a:p>
        </p:txBody>
      </p:sp>
      <p:sp>
        <p:nvSpPr>
          <p:cNvPr id="13" name="TextBox 12"/>
          <p:cNvSpPr txBox="1"/>
          <p:nvPr/>
        </p:nvSpPr>
        <p:spPr>
          <a:xfrm>
            <a:off x="7762294" y="3588713"/>
            <a:ext cx="807129" cy="323165"/>
          </a:xfrm>
          <a:prstGeom prst="rect">
            <a:avLst/>
          </a:prstGeom>
          <a:noFill/>
        </p:spPr>
        <p:txBody>
          <a:bodyPr wrap="square" rtlCol="0">
            <a:spAutoFit/>
          </a:bodyPr>
          <a:lstStyle/>
          <a:p>
            <a:pPr algn="ctr"/>
            <a:r>
              <a:rPr lang="en-US" sz="1500" b="1" dirty="0" smtClean="0">
                <a:solidFill>
                  <a:schemeClr val="bg1"/>
                </a:solidFill>
                <a:latin typeface="Arial"/>
                <a:cs typeface="Arial"/>
              </a:rPr>
              <a:t>35%</a:t>
            </a:r>
            <a:endParaRPr lang="en-US" sz="1500" b="1" dirty="0">
              <a:solidFill>
                <a:schemeClr val="bg1"/>
              </a:solidFill>
              <a:latin typeface="Arial"/>
              <a:cs typeface="Arial"/>
            </a:endParaRPr>
          </a:p>
        </p:txBody>
      </p:sp>
      <p:sp>
        <p:nvSpPr>
          <p:cNvPr id="2" name="TextBox 1"/>
          <p:cNvSpPr txBox="1"/>
          <p:nvPr/>
        </p:nvSpPr>
        <p:spPr>
          <a:xfrm>
            <a:off x="631221" y="5764305"/>
            <a:ext cx="7392270" cy="323165"/>
          </a:xfrm>
          <a:prstGeom prst="rect">
            <a:avLst/>
          </a:prstGeom>
          <a:noFill/>
        </p:spPr>
        <p:txBody>
          <a:bodyPr wrap="square" rtlCol="0">
            <a:spAutoFit/>
          </a:bodyPr>
          <a:lstStyle/>
          <a:p>
            <a:r>
              <a:rPr lang="en-US" sz="1500" dirty="0" err="1">
                <a:solidFill>
                  <a:schemeClr val="bg1"/>
                </a:solidFill>
                <a:latin typeface="Arial"/>
                <a:cs typeface="Arial"/>
              </a:rPr>
              <a:t>Univariate</a:t>
            </a:r>
            <a:r>
              <a:rPr lang="en-US" sz="1500" dirty="0">
                <a:solidFill>
                  <a:schemeClr val="bg1"/>
                </a:solidFill>
                <a:latin typeface="Arial"/>
                <a:cs typeface="Arial"/>
              </a:rPr>
              <a:t> </a:t>
            </a:r>
            <a:r>
              <a:rPr lang="en-US" sz="1500" dirty="0" smtClean="0">
                <a:solidFill>
                  <a:schemeClr val="bg1"/>
                </a:solidFill>
                <a:latin typeface="Arial"/>
                <a:cs typeface="Arial"/>
              </a:rPr>
              <a:t>interaction </a:t>
            </a:r>
            <a:r>
              <a:rPr lang="en-US" sz="1500" dirty="0">
                <a:solidFill>
                  <a:schemeClr val="bg1"/>
                </a:solidFill>
                <a:latin typeface="Arial"/>
                <a:cs typeface="Arial"/>
              </a:rPr>
              <a:t>term: Treatment x ER: </a:t>
            </a:r>
            <a:r>
              <a:rPr lang="en-US" sz="1500" i="1" dirty="0">
                <a:solidFill>
                  <a:schemeClr val="bg1"/>
                </a:solidFill>
                <a:latin typeface="Arial"/>
                <a:cs typeface="Arial"/>
              </a:rPr>
              <a:t>p</a:t>
            </a:r>
            <a:r>
              <a:rPr lang="en-US" sz="1500" dirty="0">
                <a:solidFill>
                  <a:schemeClr val="bg1"/>
                </a:solidFill>
                <a:latin typeface="Arial"/>
                <a:cs typeface="Arial"/>
              </a:rPr>
              <a:t> = </a:t>
            </a:r>
            <a:r>
              <a:rPr lang="en-US" sz="1500" dirty="0" smtClean="0">
                <a:solidFill>
                  <a:schemeClr val="bg1"/>
                </a:solidFill>
                <a:latin typeface="Arial"/>
                <a:cs typeface="Arial"/>
              </a:rPr>
              <a:t>0.044</a:t>
            </a:r>
            <a:endParaRPr lang="en-US" sz="1500" dirty="0">
              <a:solidFill>
                <a:schemeClr val="bg1"/>
              </a:solidFill>
              <a:latin typeface="Arial"/>
              <a:cs typeface="Arial"/>
            </a:endParaRPr>
          </a:p>
        </p:txBody>
      </p:sp>
    </p:spTree>
    <p:extLst>
      <p:ext uri="{BB962C8B-B14F-4D97-AF65-F5344CB8AC3E}">
        <p14:creationId xmlns:p14="http://schemas.microsoft.com/office/powerpoint/2010/main" val="132022916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46008" y="5747544"/>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6" name="Text Box 6"/>
          <p:cNvSpPr txBox="1">
            <a:spLocks noChangeArrowheads="1"/>
          </p:cNvSpPr>
          <p:nvPr/>
        </p:nvSpPr>
        <p:spPr bwMode="auto">
          <a:xfrm>
            <a:off x="787411" y="4502729"/>
            <a:ext cx="3195782" cy="1524001"/>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a:ea typeface="ヒラギノ角ゴ Pro W3" pitchFamily="1" charset="-128"/>
                <a:cs typeface="Arial"/>
              </a:rPr>
              <a:t>Lisa A Carey, MD</a:t>
            </a:r>
          </a:p>
          <a:p>
            <a:pPr>
              <a:defRPr/>
            </a:pPr>
            <a:r>
              <a:rPr lang="en-US" b="1" dirty="0" smtClean="0">
                <a:solidFill>
                  <a:srgbClr val="FFFFFF"/>
                </a:solidFill>
                <a:latin typeface="Arial"/>
                <a:ea typeface="ヒラギノ角ゴ Pro W3" pitchFamily="1" charset="-128"/>
                <a:cs typeface="Arial"/>
              </a:rPr>
              <a:t>Joyce </a:t>
            </a:r>
            <a:r>
              <a:rPr lang="en-US" b="1" dirty="0">
                <a:solidFill>
                  <a:srgbClr val="FFFFFF"/>
                </a:solidFill>
                <a:latin typeface="Arial"/>
                <a:ea typeface="ヒラギノ角ゴ Pro W3" pitchFamily="1" charset="-128"/>
                <a:cs typeface="Arial"/>
              </a:rPr>
              <a:t>O’Shaughnessy, </a:t>
            </a:r>
            <a:r>
              <a:rPr lang="en-US" b="1" dirty="0" smtClean="0">
                <a:solidFill>
                  <a:srgbClr val="FFFFFF"/>
                </a:solidFill>
                <a:latin typeface="Arial"/>
                <a:ea typeface="ヒラギノ角ゴ Pro W3" pitchFamily="1" charset="-128"/>
                <a:cs typeface="Arial"/>
              </a:rPr>
              <a:t>MD</a:t>
            </a:r>
          </a:p>
          <a:p>
            <a:r>
              <a:rPr lang="en-US" b="1" dirty="0">
                <a:solidFill>
                  <a:srgbClr val="FFFFFF"/>
                </a:solidFill>
                <a:latin typeface="Arial"/>
                <a:ea typeface="ヒラギノ角ゴ Pro W3" charset="0"/>
                <a:cs typeface="Arial"/>
              </a:rPr>
              <a:t>Hope S </a:t>
            </a:r>
            <a:r>
              <a:rPr lang="en-US" b="1" dirty="0" err="1">
                <a:solidFill>
                  <a:srgbClr val="FFFFFF"/>
                </a:solidFill>
                <a:latin typeface="Arial"/>
                <a:ea typeface="ヒラギノ角ゴ Pro W3" charset="0"/>
                <a:cs typeface="Arial"/>
              </a:rPr>
              <a:t>Rugo</a:t>
            </a:r>
            <a:r>
              <a:rPr lang="en-US" b="1" dirty="0">
                <a:solidFill>
                  <a:srgbClr val="FFFFFF"/>
                </a:solidFill>
                <a:latin typeface="Arial"/>
                <a:ea typeface="ヒラギノ角ゴ Pro W3" charset="0"/>
                <a:cs typeface="Arial"/>
              </a:rPr>
              <a:t>, MD</a:t>
            </a:r>
          </a:p>
          <a:p>
            <a:r>
              <a:rPr lang="en-US" b="1" dirty="0">
                <a:solidFill>
                  <a:srgbClr val="FFFFFF"/>
                </a:solidFill>
                <a:latin typeface="Arial"/>
                <a:ea typeface="ヒラギノ角ゴ Pro W3" charset="0"/>
                <a:cs typeface="Arial"/>
              </a:rPr>
              <a:t>Eric P </a:t>
            </a:r>
            <a:r>
              <a:rPr lang="en-US" b="1" dirty="0" err="1">
                <a:solidFill>
                  <a:srgbClr val="FFFFFF"/>
                </a:solidFill>
                <a:latin typeface="Arial"/>
                <a:ea typeface="ヒラギノ角ゴ Pro W3" charset="0"/>
                <a:cs typeface="Arial"/>
              </a:rPr>
              <a:t>Winer</a:t>
            </a:r>
            <a:r>
              <a:rPr lang="en-US" b="1" dirty="0">
                <a:solidFill>
                  <a:srgbClr val="FFFFFF"/>
                </a:solidFill>
                <a:latin typeface="Arial"/>
                <a:ea typeface="ヒラギノ角ゴ Pro W3" charset="0"/>
                <a:cs typeface="Arial"/>
              </a:rPr>
              <a:t>, </a:t>
            </a:r>
            <a:r>
              <a:rPr lang="en-US" b="1" dirty="0" smtClean="0">
                <a:solidFill>
                  <a:srgbClr val="FFFFFF"/>
                </a:solidFill>
                <a:latin typeface="Arial"/>
                <a:ea typeface="ヒラギノ角ゴ Pro W3" charset="0"/>
                <a:cs typeface="Arial"/>
              </a:rPr>
              <a:t>MD</a:t>
            </a:r>
            <a:endParaRPr lang="en-US" dirty="0">
              <a:latin typeface="Arial"/>
              <a:cs typeface="Arial"/>
            </a:endParaRPr>
          </a:p>
          <a:p>
            <a:r>
              <a:rPr lang="en-US" b="1" dirty="0">
                <a:solidFill>
                  <a:schemeClr val="bg1"/>
                </a:solidFill>
                <a:latin typeface="Arial"/>
                <a:cs typeface="Arial"/>
              </a:rPr>
              <a:t>Denise A Yardley, MD</a:t>
            </a:r>
            <a:endParaRPr lang="en-US" b="1" dirty="0">
              <a:solidFill>
                <a:schemeClr val="bg1"/>
              </a:solidFill>
              <a:latin typeface="Arial"/>
              <a:ea typeface="ヒラギノ角ゴ Pro W3" charset="0"/>
              <a:cs typeface="Arial"/>
            </a:endParaRPr>
          </a:p>
        </p:txBody>
      </p:sp>
      <p:sp>
        <p:nvSpPr>
          <p:cNvPr id="7" name="Text Box 7"/>
          <p:cNvSpPr txBox="1">
            <a:spLocks noChangeArrowheads="1"/>
          </p:cNvSpPr>
          <p:nvPr/>
        </p:nvSpPr>
        <p:spPr bwMode="auto">
          <a:xfrm>
            <a:off x="720446" y="406299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a:solidFill>
                  <a:srgbClr val="EFC53D"/>
                </a:solidFill>
                <a:latin typeface="Arial" pitchFamily="1" charset="0"/>
                <a:ea typeface="ＭＳ Ｐゴシック" pitchFamily="1" charset="-128"/>
                <a:cs typeface="ＭＳ Ｐゴシック" pitchFamily="1" charset="-128"/>
              </a:rPr>
              <a:t>Faculty</a:t>
            </a:r>
            <a:r>
              <a:rPr lang="en-US" sz="2000" b="1" dirty="0">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a:t>
            </a:r>
          </a:p>
          <a:p>
            <a:pPr algn="ctr">
              <a:defRPr/>
            </a:pPr>
            <a:r>
              <a:rPr lang="en-US" sz="2800" b="1" dirty="0">
                <a:solidFill>
                  <a:srgbClr val="EFC53D"/>
                </a:solidFill>
                <a:latin typeface="Arial" pitchFamily="1" charset="0"/>
                <a:ea typeface="ヒラギノ角ゴ Pro W3" pitchFamily="1" charset="-128"/>
                <a:cs typeface="ヒラギノ角ゴ Pro W3" pitchFamily="1" charset="-128"/>
              </a:rPr>
              <a:t>Clinical Investigators Provide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Their </a:t>
            </a:r>
            <a:r>
              <a:rPr lang="en-US" sz="2800" b="1" dirty="0">
                <a:solidFill>
                  <a:srgbClr val="EFC53D"/>
                </a:solidFill>
                <a:latin typeface="Arial" pitchFamily="1" charset="0"/>
                <a:ea typeface="ヒラギノ角ゴ Pro W3" pitchFamily="1" charset="-128"/>
                <a:cs typeface="ヒラギノ角ゴ Pro W3" pitchFamily="1" charset="-128"/>
              </a:rPr>
              <a:t>Perspectives on </a:t>
            </a:r>
            <a:r>
              <a:rPr lang="en-US" sz="2800" b="1" dirty="0" smtClean="0">
                <a:solidFill>
                  <a:srgbClr val="EFC53D"/>
                </a:solidFill>
                <a:latin typeface="Arial" pitchFamily="1" charset="0"/>
                <a:ea typeface="ヒラギノ角ゴ Pro W3" pitchFamily="1" charset="-128"/>
                <a:cs typeface="ヒラギノ角ゴ Pro W3" pitchFamily="1" charset="-128"/>
              </a:rPr>
              <a:t>Real </a:t>
            </a:r>
            <a:r>
              <a:rPr lang="en-US" sz="2800" b="1" dirty="0">
                <a:solidFill>
                  <a:srgbClr val="EFC53D"/>
                </a:solidFill>
                <a:latin typeface="Arial" pitchFamily="1" charset="0"/>
                <a:ea typeface="ヒラギノ角ゴ Pro W3" pitchFamily="1" charset="-128"/>
                <a:cs typeface="ヒラギノ角ゴ Pro W3" pitchFamily="1" charset="-128"/>
              </a:rPr>
              <a:t>Cases </a:t>
            </a:r>
            <a:r>
              <a:rPr lang="en-US" sz="2800" b="1" dirty="0" smtClean="0">
                <a:solidFill>
                  <a:srgbClr val="EFC53D"/>
                </a:solidFill>
                <a:latin typeface="Arial" pitchFamily="1" charset="0"/>
                <a:ea typeface="ヒラギノ角ゴ Pro W3" pitchFamily="1" charset="-128"/>
                <a:cs typeface="ヒラギノ角ゴ Pro W3" pitchFamily="1" charset="-128"/>
              </a:rPr>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of </a:t>
            </a:r>
            <a:r>
              <a:rPr lang="en-US" sz="2800" b="1" dirty="0">
                <a:solidFill>
                  <a:srgbClr val="EFC53D"/>
                </a:solidFill>
                <a:latin typeface="Arial" pitchFamily="1" charset="0"/>
                <a:ea typeface="ヒラギノ角ゴ Pro W3" pitchFamily="1" charset="-128"/>
                <a:cs typeface="ヒラギノ角ゴ Pro W3" pitchFamily="1" charset="-128"/>
              </a:rPr>
              <a:t>Metastatic Breast Cancer</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Monday, June 3,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7:00 PM – 9:00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Chicago, Illinois</a:t>
            </a:r>
          </a:p>
        </p:txBody>
      </p:sp>
      <p:sp>
        <p:nvSpPr>
          <p:cNvPr id="9" name="Text Box 7"/>
          <p:cNvSpPr txBox="1">
            <a:spLocks noChangeArrowheads="1"/>
          </p:cNvSpPr>
          <p:nvPr/>
        </p:nvSpPr>
        <p:spPr bwMode="auto">
          <a:xfrm>
            <a:off x="5235452" y="4062993"/>
            <a:ext cx="3148593" cy="40011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dirty="0" smtClean="0">
                <a:solidFill>
                  <a:srgbClr val="EFC53D"/>
                </a:solidFill>
                <a:latin typeface="Arial" pitchFamily="1" charset="0"/>
                <a:ea typeface="ＭＳ Ｐゴシック" pitchFamily="1" charset="-128"/>
                <a:cs typeface="ＭＳ Ｐゴシック" pitchFamily="1" charset="-128"/>
              </a:rPr>
              <a:t>Community Oncologists </a:t>
            </a:r>
            <a:endParaRPr lang="en-US" sz="2000" b="1" dirty="0">
              <a:solidFill>
                <a:schemeClr val="bg1"/>
              </a:solidFill>
              <a:latin typeface="Arial" pitchFamily="1" charset="0"/>
              <a:ea typeface="ＭＳ Ｐゴシック" pitchFamily="1" charset="-128"/>
              <a:cs typeface="ＭＳ Ｐゴシック" pitchFamily="1" charset="-128"/>
            </a:endParaRPr>
          </a:p>
        </p:txBody>
      </p:sp>
      <p:sp>
        <p:nvSpPr>
          <p:cNvPr id="10" name="Text Box 4"/>
          <p:cNvSpPr txBox="1">
            <a:spLocks noChangeArrowheads="1"/>
          </p:cNvSpPr>
          <p:nvPr/>
        </p:nvSpPr>
        <p:spPr bwMode="auto">
          <a:xfrm>
            <a:off x="5316267" y="4502730"/>
            <a:ext cx="3583711"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Lowell L Hart, </a:t>
            </a:r>
            <a:r>
              <a:rPr lang="en-US" sz="1800" b="1" dirty="0" smtClean="0">
                <a:solidFill>
                  <a:srgbClr val="FFFFFF"/>
                </a:solidFill>
                <a:latin typeface="Arial" charset="0"/>
                <a:ea typeface="ヒラギノ角ゴ Pro W3" charset="0"/>
                <a:cs typeface="ヒラギノ角ゴ Pro W3" charset="0"/>
              </a:rPr>
              <a:t>MD</a:t>
            </a:r>
          </a:p>
          <a:p>
            <a:r>
              <a:rPr lang="en-US" sz="1800" b="1" dirty="0">
                <a:solidFill>
                  <a:srgbClr val="FFFFFF"/>
                </a:solidFill>
                <a:latin typeface="Arial" charset="0"/>
                <a:ea typeface="ヒラギノ角ゴ Pro W3" charset="0"/>
                <a:cs typeface="ヒラギノ角ゴ Pro W3" charset="0"/>
              </a:rPr>
              <a:t>Robert A Moss, MD</a:t>
            </a:r>
          </a:p>
          <a:p>
            <a:r>
              <a:rPr lang="en-US" sz="1800" b="1" dirty="0" err="1">
                <a:solidFill>
                  <a:srgbClr val="FFFFFF"/>
                </a:solidFill>
                <a:latin typeface="Arial" charset="0"/>
                <a:ea typeface="ヒラギノ角ゴ Pro W3" charset="0"/>
                <a:cs typeface="ヒラギノ角ゴ Pro W3" charset="0"/>
              </a:rPr>
              <a:t>Estelamari</a:t>
            </a:r>
            <a:r>
              <a:rPr lang="en-US" sz="1800" b="1" dirty="0">
                <a:solidFill>
                  <a:srgbClr val="FFFFFF"/>
                </a:solidFill>
                <a:latin typeface="Arial" charset="0"/>
                <a:ea typeface="ヒラギノ角ゴ Pro W3" charset="0"/>
                <a:cs typeface="ヒラギノ角ゴ Pro W3" charset="0"/>
              </a:rPr>
              <a:t> Rodriguez, MD, MPH</a:t>
            </a:r>
          </a:p>
        </p:txBody>
      </p:sp>
    </p:spTree>
    <p:extLst>
      <p:ext uri="{BB962C8B-B14F-4D97-AF65-F5344CB8AC3E}">
        <p14:creationId xmlns:p14="http://schemas.microsoft.com/office/powerpoint/2010/main" val="667986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from the practice of </a:t>
            </a:r>
            <a:r>
              <a:rPr lang="en-US" dirty="0" err="1" smtClean="0"/>
              <a:t>Estelamari</a:t>
            </a:r>
            <a:r>
              <a:rPr lang="en-US" dirty="0" smtClean="0"/>
              <a:t> Rodriguez, MD, MPH</a:t>
            </a:r>
            <a:endParaRPr lang="en-US" dirty="0"/>
          </a:p>
        </p:txBody>
      </p:sp>
      <p:sp>
        <p:nvSpPr>
          <p:cNvPr id="3" name="Content Placeholder 2"/>
          <p:cNvSpPr>
            <a:spLocks noGrp="1"/>
          </p:cNvSpPr>
          <p:nvPr>
            <p:ph idx="1"/>
          </p:nvPr>
        </p:nvSpPr>
        <p:spPr>
          <a:xfrm>
            <a:off x="457200" y="1601869"/>
            <a:ext cx="8229600" cy="4936082"/>
          </a:xfrm>
        </p:spPr>
        <p:txBody>
          <a:bodyPr/>
          <a:lstStyle/>
          <a:p>
            <a:r>
              <a:rPr lang="en-US" i="1" dirty="0"/>
              <a:t>A 65-year-old woman diagnosed with ER+/PR+</a:t>
            </a:r>
            <a:r>
              <a:rPr lang="en-US" i="1" dirty="0" smtClean="0"/>
              <a:t>/</a:t>
            </a:r>
            <a:br>
              <a:rPr lang="en-US" i="1" dirty="0" smtClean="0"/>
            </a:br>
            <a:r>
              <a:rPr lang="en-US" i="1" dirty="0" smtClean="0"/>
              <a:t>HER2</a:t>
            </a:r>
            <a:r>
              <a:rPr lang="en-US" i="1" dirty="0"/>
              <a:t>-unknown breast </a:t>
            </a:r>
            <a:r>
              <a:rPr lang="en-US" i="1" dirty="0" smtClean="0"/>
              <a:t>cancer 13 </a:t>
            </a:r>
            <a:r>
              <a:rPr lang="en-US" i="1" dirty="0"/>
              <a:t>years ago </a:t>
            </a:r>
            <a:r>
              <a:rPr lang="en-US" i="1" dirty="0" smtClean="0"/>
              <a:t>was treated with </a:t>
            </a:r>
            <a:r>
              <a:rPr lang="en-US" i="1" dirty="0"/>
              <a:t>breast-conserving surgery and </a:t>
            </a:r>
            <a:r>
              <a:rPr lang="en-US" i="1" dirty="0" smtClean="0"/>
              <a:t>5 </a:t>
            </a:r>
            <a:r>
              <a:rPr lang="en-US" i="1" dirty="0"/>
              <a:t>years </a:t>
            </a:r>
            <a:r>
              <a:rPr lang="en-US" i="1" dirty="0" smtClean="0"/>
              <a:t/>
            </a:r>
            <a:br>
              <a:rPr lang="en-US" i="1" dirty="0" smtClean="0"/>
            </a:br>
            <a:r>
              <a:rPr lang="en-US" i="1" dirty="0" smtClean="0"/>
              <a:t>of </a:t>
            </a:r>
            <a:r>
              <a:rPr lang="en-US" i="1" dirty="0" err="1" smtClean="0"/>
              <a:t>tamoxifen</a:t>
            </a:r>
            <a:r>
              <a:rPr lang="en-US" i="1" dirty="0" smtClean="0"/>
              <a:t> </a:t>
            </a:r>
          </a:p>
          <a:p>
            <a:pPr marL="0" indent="0">
              <a:buNone/>
            </a:pPr>
            <a:endParaRPr lang="en-US" i="1" dirty="0" smtClean="0"/>
          </a:p>
          <a:p>
            <a:r>
              <a:rPr lang="en-US" i="1" dirty="0" smtClean="0"/>
              <a:t>She</a:t>
            </a:r>
            <a:r>
              <a:rPr lang="en-US" i="1" dirty="0"/>
              <a:t> </a:t>
            </a:r>
            <a:r>
              <a:rPr lang="en-US" i="1" dirty="0" smtClean="0"/>
              <a:t>now </a:t>
            </a:r>
            <a:r>
              <a:rPr lang="en-US" i="1" dirty="0"/>
              <a:t>presents with symptomatic ER+/PR+</a:t>
            </a:r>
            <a:r>
              <a:rPr lang="en-US" i="1" dirty="0" smtClean="0"/>
              <a:t>/HER2</a:t>
            </a:r>
            <a:r>
              <a:rPr lang="en-US" i="1" dirty="0"/>
              <a:t>+ </a:t>
            </a:r>
            <a:r>
              <a:rPr lang="en-US" i="1" dirty="0" smtClean="0"/>
              <a:t>metastases to </a:t>
            </a:r>
            <a:r>
              <a:rPr lang="en-US" i="1" dirty="0"/>
              <a:t>the lung, bone, adrenal </a:t>
            </a:r>
            <a:r>
              <a:rPr lang="en-US" i="1" dirty="0" smtClean="0"/>
              <a:t>glands </a:t>
            </a:r>
            <a:r>
              <a:rPr lang="en-US" i="1" dirty="0"/>
              <a:t>and brain</a:t>
            </a:r>
            <a:endParaRPr lang="en-US" dirty="0"/>
          </a:p>
        </p:txBody>
      </p:sp>
    </p:spTree>
    <p:extLst>
      <p:ext uri="{BB962C8B-B14F-4D97-AF65-F5344CB8AC3E}">
        <p14:creationId xmlns:p14="http://schemas.microsoft.com/office/powerpoint/2010/main" val="112788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xmlns:mv="urn:schemas-microsoft-com:mac:vml">
      <p:transitio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descr="C:\DOCUME~1\iuq0300\LOCALS~1\Temp\2.16.840.1.114362.1.7278939.454.300224707.10000.bmp"/>
          <p:cNvPicPr>
            <a:picLocks noChangeAspect="1" noChangeArrowheads="1"/>
          </p:cNvPicPr>
          <p:nvPr/>
        </p:nvPicPr>
        <p:blipFill>
          <a:blip r:embed="rId3" cstate="print"/>
          <a:srcRect l="15385" r="37279"/>
          <a:stretch>
            <a:fillRect/>
          </a:stretch>
        </p:blipFill>
        <p:spPr bwMode="auto">
          <a:xfrm>
            <a:off x="1524000" y="1157631"/>
            <a:ext cx="3048000" cy="4876800"/>
          </a:xfrm>
          <a:prstGeom prst="rect">
            <a:avLst/>
          </a:prstGeom>
          <a:noFill/>
          <a:ln w="9525">
            <a:noFill/>
            <a:miter lim="800000"/>
            <a:headEnd/>
            <a:tailEnd/>
          </a:ln>
        </p:spPr>
      </p:pic>
      <p:pic>
        <p:nvPicPr>
          <p:cNvPr id="2051" name="Picture 3" descr="C:\DOCUME~1\iuq0300\LOCALS~1\Temp\2.16.840.1.114362.1.7278939.454.327527201.5460.bmp"/>
          <p:cNvPicPr>
            <a:picLocks noChangeAspect="1" noChangeArrowheads="1"/>
          </p:cNvPicPr>
          <p:nvPr/>
        </p:nvPicPr>
        <p:blipFill>
          <a:blip r:embed="rId4" cstate="print"/>
          <a:srcRect l="15237" r="42160"/>
          <a:stretch>
            <a:fillRect/>
          </a:stretch>
        </p:blipFill>
        <p:spPr bwMode="auto">
          <a:xfrm>
            <a:off x="5029200" y="1157631"/>
            <a:ext cx="2743200" cy="4876800"/>
          </a:xfrm>
          <a:prstGeom prst="rect">
            <a:avLst/>
          </a:prstGeom>
          <a:noFill/>
          <a:ln w="9525">
            <a:noFill/>
            <a:miter lim="800000"/>
            <a:headEnd/>
            <a:tailEnd/>
          </a:ln>
        </p:spPr>
      </p:pic>
      <p:sp>
        <p:nvSpPr>
          <p:cNvPr id="2052" name="TextBox 5"/>
          <p:cNvSpPr txBox="1">
            <a:spLocks noChangeArrowheads="1"/>
          </p:cNvSpPr>
          <p:nvPr/>
        </p:nvSpPr>
        <p:spPr bwMode="auto">
          <a:xfrm>
            <a:off x="1981200" y="6186831"/>
            <a:ext cx="1905000" cy="369888"/>
          </a:xfrm>
          <a:prstGeom prst="rect">
            <a:avLst/>
          </a:prstGeom>
          <a:noFill/>
          <a:ln w="9525">
            <a:noFill/>
            <a:miter lim="800000"/>
            <a:headEnd/>
            <a:tailEnd/>
          </a:ln>
        </p:spPr>
        <p:txBody>
          <a:bodyPr>
            <a:spAutoFit/>
          </a:bodyPr>
          <a:lstStyle/>
          <a:p>
            <a:r>
              <a:rPr lang="en-US">
                <a:latin typeface="Calibri" pitchFamily="34" charset="0"/>
              </a:rPr>
              <a:t>7/14/12</a:t>
            </a:r>
          </a:p>
        </p:txBody>
      </p:sp>
      <p:sp>
        <p:nvSpPr>
          <p:cNvPr id="2053" name="TextBox 6"/>
          <p:cNvSpPr txBox="1">
            <a:spLocks noChangeArrowheads="1"/>
          </p:cNvSpPr>
          <p:nvPr/>
        </p:nvSpPr>
        <p:spPr bwMode="auto">
          <a:xfrm>
            <a:off x="5562600" y="6110631"/>
            <a:ext cx="1905000" cy="369888"/>
          </a:xfrm>
          <a:prstGeom prst="rect">
            <a:avLst/>
          </a:prstGeom>
          <a:noFill/>
          <a:ln w="9525">
            <a:noFill/>
            <a:miter lim="800000"/>
            <a:headEnd/>
            <a:tailEnd/>
          </a:ln>
        </p:spPr>
        <p:txBody>
          <a:bodyPr>
            <a:spAutoFit/>
          </a:bodyPr>
          <a:lstStyle/>
          <a:p>
            <a:r>
              <a:rPr lang="en-US">
                <a:latin typeface="Calibri" pitchFamily="34" charset="0"/>
              </a:rPr>
              <a:t>11/17/12</a:t>
            </a:r>
          </a:p>
        </p:txBody>
      </p:sp>
      <p:sp>
        <p:nvSpPr>
          <p:cNvPr id="6" name="Title 1"/>
          <p:cNvSpPr txBox="1">
            <a:spLocks/>
          </p:cNvSpPr>
          <p:nvPr/>
        </p:nvSpPr>
        <p:spPr>
          <a:xfrm>
            <a:off x="560969" y="304800"/>
            <a:ext cx="7993817" cy="457200"/>
          </a:xfrm>
          <a:prstGeom prst="rect">
            <a:avLst/>
          </a:prstGeom>
        </p:spPr>
        <p:txBody>
          <a:bodyPr>
            <a:normAutofit fontScale="55000" lnSpcReduction="20000"/>
          </a:bodyPr>
          <a:lstStyle/>
          <a:p>
            <a:pPr lvl="0" algn="ctr">
              <a:spcBef>
                <a:spcPct val="0"/>
              </a:spcBef>
              <a:defRPr/>
            </a:pPr>
            <a:r>
              <a:rPr lang="en-US" sz="4400" dirty="0">
                <a:latin typeface="+mj-lt"/>
                <a:ea typeface="+mj-ea"/>
                <a:cs typeface="+mj-cs"/>
              </a:rPr>
              <a:t>Pre and post Pertuzumab, Trastuzumab, Docetaxel</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7114165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3">
      <a:dk1>
        <a:srgbClr val="808080"/>
      </a:dk1>
      <a:lt1>
        <a:srgbClr val="FFFFFF"/>
      </a:lt1>
      <a:dk2>
        <a:srgbClr val="66CCFF"/>
      </a:dk2>
      <a:lt2>
        <a:srgbClr val="FFFF00"/>
      </a:lt2>
      <a:accent1>
        <a:srgbClr val="BBE0E3"/>
      </a:accent1>
      <a:accent2>
        <a:srgbClr val="333399"/>
      </a:accent2>
      <a:accent3>
        <a:srgbClr val="B8E2FF"/>
      </a:accent3>
      <a:accent4>
        <a:srgbClr val="DADADA"/>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000" tIns="45720" rIns="1800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000" tIns="45720" rIns="1800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808080"/>
        </a:dk1>
        <a:lt1>
          <a:srgbClr val="FFFFFF"/>
        </a:lt1>
        <a:dk2>
          <a:srgbClr val="66CCFF"/>
        </a:dk2>
        <a:lt2>
          <a:srgbClr val="FFFF00"/>
        </a:lt2>
        <a:accent1>
          <a:srgbClr val="BBE0E3"/>
        </a:accent1>
        <a:accent2>
          <a:srgbClr val="333399"/>
        </a:accent2>
        <a:accent3>
          <a:srgbClr val="B8E2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2597</TotalTime>
  <Words>3353</Words>
  <Application>Microsoft Macintosh PowerPoint</Application>
  <PresentationFormat>On-screen Show (4:3)</PresentationFormat>
  <Paragraphs>759</Paragraphs>
  <Slides>76</Slides>
  <Notes>76</Notes>
  <HiddenSlides>0</HiddenSlides>
  <MMClips>0</MMClips>
  <ScaleCrop>false</ScaleCrop>
  <HeadingPairs>
    <vt:vector size="4" baseType="variant">
      <vt:variant>
        <vt:lpstr>Theme</vt:lpstr>
      </vt:variant>
      <vt:variant>
        <vt:i4>4</vt:i4>
      </vt:variant>
      <vt:variant>
        <vt:lpstr>Slide Titles</vt:lpstr>
      </vt:variant>
      <vt:variant>
        <vt:i4>76</vt:i4>
      </vt:variant>
    </vt:vector>
  </HeadingPairs>
  <TitlesOfParts>
    <vt:vector size="80" baseType="lpstr">
      <vt:lpstr>Office Theme</vt:lpstr>
      <vt:lpstr>Blank Presentation</vt:lpstr>
      <vt:lpstr>2_Blank Presentation</vt:lpstr>
      <vt:lpstr>Custom Design</vt:lpstr>
      <vt:lpstr>PowerPoint Presentation</vt:lpstr>
      <vt:lpstr>PowerPoint Presentation</vt:lpstr>
      <vt:lpstr>Agenda</vt:lpstr>
      <vt:lpstr>PowerPoint Presentation</vt:lpstr>
      <vt:lpstr>Medical oncologists’ clinical experiences and comfort levels with 20 recently approved agents</vt:lpstr>
      <vt:lpstr>New Agents/Regimens Recently Approved  by the FDA</vt:lpstr>
      <vt:lpstr>Module 1: HER2-Positive  Metastatic Disease</vt:lpstr>
      <vt:lpstr>Case from the practice of Estelamari Rodriguez, MD, MPH</vt:lpstr>
      <vt:lpstr>PowerPoint Presentation</vt:lpstr>
      <vt:lpstr>PowerPoint Presentation</vt:lpstr>
      <vt:lpstr>PowerPoint Presentation</vt:lpstr>
      <vt:lpstr>PowerPoint Presentation</vt:lpstr>
      <vt:lpstr>Case from the practice of Lowell L Hart, MD</vt:lpstr>
      <vt:lpstr>PowerPoint Presentation</vt:lpstr>
      <vt:lpstr>PowerPoint Presentation</vt:lpstr>
      <vt:lpstr>Case from the practice of Lowell L Hart, MD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your usual first-line treatment for a  60-year-old asymptomatic patient with a HER2-positive/ER-negative primary breast tumor and metastatic disease? </vt:lpstr>
      <vt:lpstr>What is your usual second-line treatment (assuming initial response to first line) for a  60-year-old asymptomatic patient with a  HER2-positive/ER-negative primary breast tumor and metastatic disease? </vt:lpstr>
      <vt:lpstr>PERTAIN: Phase II Study of Pertuzumab in combination with Trastuzumab and an Aromatase Inhibitor (AI) for Advanced Metastatic Breast Cancer</vt:lpstr>
      <vt:lpstr>Phase III, randomized, double-blind, placebo-controlled multicenter trial  of daily everolimus plus weekly trastuzumab and vinorelbine in trastuzumab-resistant, advanced breast cancer (BOLERO-3)</vt:lpstr>
      <vt:lpstr>BOLERO-3: Phase III Multicenter Trial of Daily Everolimus plus Weekly Trastuzumab and Vinorelbine </vt:lpstr>
      <vt:lpstr>BOLERO-3: Efficacy</vt:lpstr>
      <vt:lpstr>PowerPoint Presentation</vt:lpstr>
      <vt:lpstr>Module 2: Triple-Negative  Metastatic Disease</vt:lpstr>
      <vt:lpstr>Case from the practice of Estelamari Rodriguez, MD, MPH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Median duration of chemotherapy  by line and sub-type</vt:lpstr>
      <vt:lpstr>PowerPoint Presentation</vt:lpstr>
      <vt:lpstr>PowerPoint Presentation</vt:lpstr>
      <vt:lpstr>A Phase III, Open-Label, Randomized, Multicenter Study of Eribulin Mesylate versus Capecitabine in Patients with Locally Advanced or Metastatic Breast Cancer Previously Treated with Anthracyclines and Taxanes</vt:lpstr>
      <vt:lpstr>Phase III Study 301 Design</vt:lpstr>
      <vt:lpstr>Study 301: Efficacy Analyses</vt:lpstr>
      <vt:lpstr>PowerPoint Presentation</vt:lpstr>
      <vt:lpstr>CALGB 40502/NCCTG N063 Randomized Phase III Trial of Weekly Paclitaxel, Compared to Weekly Nanoparticle Albumin Bound Nab-Paclitaxel or Ixabepilone ± Bevacizumab as First-Line Therapy for Locally Recurrent or Metastatic Breast Cancer</vt:lpstr>
      <vt:lpstr>CALGB-40502: Efficacy Endpoints</vt:lpstr>
      <vt:lpstr>PowerPoint Presentation</vt:lpstr>
      <vt:lpstr>Module 3: ER-Positive Metastatic Disease</vt:lpstr>
      <vt:lpstr>Case from the practice of Lowell L Hart, MD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Prognostic impact of the 21-gene recurrence score in patients presenting with stage IV breast cancer</vt:lpstr>
      <vt:lpstr>Prognostic Impact of the 21-Gene Recurrence Score in Stage IV Breast Cancer</vt:lpstr>
      <vt:lpstr>PowerPoint Presentation</vt:lpstr>
      <vt:lpstr>Module 4: Stage IV NED  After Surgical Resection</vt:lpstr>
      <vt:lpstr>Case from the practice of Robert A Moss, MD</vt:lpstr>
      <vt:lpstr>PowerPoint Presentation</vt:lpstr>
      <vt:lpstr>Chemotherapy Prolongs Survival  for Isolated Local or Regional Recurrence of Breast Cancer: The CALOR Trial (Chemotherapy as Adjuvant for Locally Recurrent Breast Cancer; IBCSG 27-02, NSABP B-37, BIG 1-02)</vt:lpstr>
      <vt:lpstr>Phase III CALOR Trial Design</vt:lpstr>
      <vt:lpstr>DFS: Overall Population</vt:lpstr>
      <vt:lpstr>DFS by ER Status</vt:lpstr>
      <vt:lpstr>PowerPoint Presentation</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261</cp:revision>
  <cp:lastPrinted>2013-07-01T19:30:53Z</cp:lastPrinted>
  <dcterms:created xsi:type="dcterms:W3CDTF">2013-06-27T20:46:10Z</dcterms:created>
  <dcterms:modified xsi:type="dcterms:W3CDTF">2013-07-19T19:02:46Z</dcterms:modified>
  <cp:category/>
</cp:coreProperties>
</file>