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4.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3" r:id="rId4"/>
    <p:sldMasterId id="2147483716" r:id="rId5"/>
    <p:sldMasterId id="2147483729" r:id="rId6"/>
    <p:sldMasterId id="2147483741" r:id="rId7"/>
    <p:sldMasterId id="2147483753" r:id="rId8"/>
    <p:sldMasterId id="2147483794" r:id="rId9"/>
    <p:sldMasterId id="2147483809" r:id="rId10"/>
    <p:sldMasterId id="2147483822" r:id="rId11"/>
  </p:sldMasterIdLst>
  <p:notesMasterIdLst>
    <p:notesMasterId r:id="rId50"/>
  </p:notesMasterIdLst>
  <p:handoutMasterIdLst>
    <p:handoutMasterId r:id="rId51"/>
  </p:handoutMasterIdLst>
  <p:sldIdLst>
    <p:sldId id="360" r:id="rId12"/>
    <p:sldId id="282" r:id="rId13"/>
    <p:sldId id="361" r:id="rId14"/>
    <p:sldId id="362" r:id="rId15"/>
    <p:sldId id="315" r:id="rId16"/>
    <p:sldId id="257" r:id="rId17"/>
    <p:sldId id="268" r:id="rId18"/>
    <p:sldId id="286" r:id="rId19"/>
    <p:sldId id="287" r:id="rId20"/>
    <p:sldId id="271" r:id="rId21"/>
    <p:sldId id="259" r:id="rId22"/>
    <p:sldId id="293" r:id="rId23"/>
    <p:sldId id="294" r:id="rId24"/>
    <p:sldId id="261" r:id="rId25"/>
    <p:sldId id="272" r:id="rId26"/>
    <p:sldId id="295" r:id="rId27"/>
    <p:sldId id="296" r:id="rId28"/>
    <p:sldId id="275" r:id="rId29"/>
    <p:sldId id="352" r:id="rId30"/>
    <p:sldId id="342" r:id="rId31"/>
    <p:sldId id="276" r:id="rId32"/>
    <p:sldId id="297" r:id="rId33"/>
    <p:sldId id="363" r:id="rId34"/>
    <p:sldId id="309" r:id="rId35"/>
    <p:sldId id="280" r:id="rId36"/>
    <p:sldId id="281" r:id="rId37"/>
    <p:sldId id="318" r:id="rId38"/>
    <p:sldId id="312" r:id="rId39"/>
    <p:sldId id="313" r:id="rId40"/>
    <p:sldId id="316" r:id="rId41"/>
    <p:sldId id="364" r:id="rId42"/>
    <p:sldId id="365" r:id="rId43"/>
    <p:sldId id="366" r:id="rId44"/>
    <p:sldId id="359" r:id="rId45"/>
    <p:sldId id="368" r:id="rId46"/>
    <p:sldId id="369" r:id="rId47"/>
    <p:sldId id="370" r:id="rId48"/>
    <p:sldId id="373"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2B4B92"/>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8" autoAdjust="0"/>
    <p:restoredTop sz="99560" autoAdjust="0"/>
  </p:normalViewPr>
  <p:slideViewPr>
    <p:cSldViewPr>
      <p:cViewPr>
        <p:scale>
          <a:sx n="100" d="100"/>
          <a:sy n="100" d="100"/>
        </p:scale>
        <p:origin x="-1072" y="-360"/>
      </p:cViewPr>
      <p:guideLst>
        <p:guide orient="horz" pos="2160"/>
        <p:guide pos="2880"/>
      </p:guideLst>
    </p:cSldViewPr>
  </p:slideViewPr>
  <p:notesTextViewPr>
    <p:cViewPr>
      <p:scale>
        <a:sx n="1" d="1"/>
        <a:sy n="1" d="1"/>
      </p:scale>
      <p:origin x="0" y="0"/>
    </p:cViewPr>
  </p:notesTextViewPr>
  <p:sorterViewPr>
    <p:cViewPr>
      <p:scale>
        <a:sx n="200" d="100"/>
        <a:sy n="200" d="100"/>
      </p:scale>
      <p:origin x="0" y="16368"/>
    </p:cViewPr>
  </p:sorterViewPr>
  <p:notesViewPr>
    <p:cSldViewPr snapToGrid="0" snapToObjects="1">
      <p:cViewPr varScale="1">
        <p:scale>
          <a:sx n="90" d="100"/>
          <a:sy n="90" d="100"/>
        </p:scale>
        <p:origin x="-3200" y="-12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90525188347546"/>
          <c:y val="0.087071173484283"/>
          <c:w val="0.890716803760282"/>
          <c:h val="0.778285996603413"/>
        </c:manualLayout>
      </c:layout>
      <c:barChart>
        <c:barDir val="col"/>
        <c:grouping val="clustered"/>
        <c:varyColors val="0"/>
        <c:ser>
          <c:idx val="0"/>
          <c:order val="0"/>
          <c:tx>
            <c:strRef>
              <c:f>Sheet1!$A$2</c:f>
              <c:strCache>
                <c:ptCount val="1"/>
                <c:pt idx="0">
                  <c:v>Dasatinib 100 mg QD</c:v>
                </c:pt>
              </c:strCache>
            </c:strRef>
          </c:tx>
          <c:spPr>
            <a:solidFill>
              <a:srgbClr val="00B0F0"/>
            </a:solidFill>
            <a:ln w="8840">
              <a:solidFill>
                <a:schemeClr val="bg1"/>
              </a:solidFill>
              <a:prstDash val="solid"/>
            </a:ln>
          </c:spPr>
          <c:invertIfNegative val="0"/>
          <c:cat>
            <c:strRef>
              <c:f>Sheet1!$B$1:$C$1</c:f>
              <c:strCache>
                <c:ptCount val="2"/>
                <c:pt idx="0">
                  <c:v>On study</c:v>
                </c:pt>
                <c:pt idx="1">
                  <c:v>On or off study</c:v>
                </c:pt>
              </c:strCache>
            </c:strRef>
          </c:cat>
          <c:val>
            <c:numRef>
              <c:f>Sheet1!$B$2:$C$2</c:f>
              <c:numCache>
                <c:formatCode>General</c:formatCode>
                <c:ptCount val="2"/>
                <c:pt idx="0">
                  <c:v>8.0</c:v>
                </c:pt>
                <c:pt idx="1">
                  <c:v>11.0</c:v>
                </c:pt>
              </c:numCache>
            </c:numRef>
          </c:val>
        </c:ser>
        <c:ser>
          <c:idx val="1"/>
          <c:order val="1"/>
          <c:tx>
            <c:strRef>
              <c:f>Sheet1!$A$3</c:f>
              <c:strCache>
                <c:ptCount val="1"/>
                <c:pt idx="0">
                  <c:v>Imatinib 400 mg QD</c:v>
                </c:pt>
              </c:strCache>
            </c:strRef>
          </c:tx>
          <c:spPr>
            <a:solidFill>
              <a:srgbClr val="FFC000"/>
            </a:solidFill>
            <a:ln w="8840">
              <a:solidFill>
                <a:schemeClr val="bg1"/>
              </a:solidFill>
              <a:prstDash val="solid"/>
            </a:ln>
          </c:spPr>
          <c:invertIfNegative val="0"/>
          <c:cat>
            <c:strRef>
              <c:f>Sheet1!$B$1:$C$1</c:f>
              <c:strCache>
                <c:ptCount val="2"/>
                <c:pt idx="0">
                  <c:v>On study</c:v>
                </c:pt>
                <c:pt idx="1">
                  <c:v>On or off study</c:v>
                </c:pt>
              </c:strCache>
            </c:strRef>
          </c:cat>
          <c:val>
            <c:numRef>
              <c:f>Sheet1!$B$3:$C$3</c:f>
              <c:numCache>
                <c:formatCode>General</c:formatCode>
                <c:ptCount val="2"/>
                <c:pt idx="0">
                  <c:v>13.0</c:v>
                </c:pt>
                <c:pt idx="1">
                  <c:v>16.0</c:v>
                </c:pt>
              </c:numCache>
            </c:numRef>
          </c:val>
        </c:ser>
        <c:dLbls>
          <c:showLegendKey val="0"/>
          <c:showVal val="0"/>
          <c:showCatName val="0"/>
          <c:showSerName val="0"/>
          <c:showPercent val="0"/>
          <c:showBubbleSize val="0"/>
        </c:dLbls>
        <c:gapWidth val="150"/>
        <c:axId val="753728296"/>
        <c:axId val="753731528"/>
      </c:barChart>
      <c:catAx>
        <c:axId val="753728296"/>
        <c:scaling>
          <c:orientation val="minMax"/>
        </c:scaling>
        <c:delete val="0"/>
        <c:axPos val="b"/>
        <c:majorTickMark val="out"/>
        <c:minorTickMark val="none"/>
        <c:tickLblPos val="none"/>
        <c:spPr>
          <a:ln w="17679">
            <a:solidFill>
              <a:srgbClr val="FFFFFF"/>
            </a:solidFill>
            <a:prstDash val="solid"/>
          </a:ln>
        </c:spPr>
        <c:crossAx val="753731528"/>
        <c:crosses val="autoZero"/>
        <c:auto val="1"/>
        <c:lblAlgn val="ctr"/>
        <c:lblOffset val="100"/>
        <c:tickLblSkip val="1"/>
        <c:tickMarkSkip val="1"/>
        <c:noMultiLvlLbl val="0"/>
      </c:catAx>
      <c:valAx>
        <c:axId val="753731528"/>
        <c:scaling>
          <c:orientation val="minMax"/>
          <c:max val="20.0"/>
        </c:scaling>
        <c:delete val="0"/>
        <c:axPos val="l"/>
        <c:numFmt formatCode="General" sourceLinked="1"/>
        <c:majorTickMark val="out"/>
        <c:minorTickMark val="none"/>
        <c:tickLblPos val="nextTo"/>
        <c:spPr>
          <a:ln w="17679">
            <a:solidFill>
              <a:srgbClr val="FFFFFF"/>
            </a:solidFill>
            <a:prstDash val="solid"/>
          </a:ln>
        </c:spPr>
        <c:txPr>
          <a:bodyPr rot="0" vert="horz"/>
          <a:lstStyle/>
          <a:p>
            <a:pPr>
              <a:defRPr sz="1600" b="1" i="0" u="none" strike="noStrike" baseline="0">
                <a:solidFill>
                  <a:srgbClr val="FFFFFF"/>
                </a:solidFill>
                <a:latin typeface="Arial"/>
                <a:ea typeface="Arial"/>
                <a:cs typeface="Arial"/>
              </a:defRPr>
            </a:pPr>
            <a:endParaRPr lang="en-US"/>
          </a:p>
        </c:txPr>
        <c:crossAx val="753728296"/>
        <c:crosses val="autoZero"/>
        <c:crossBetween val="between"/>
        <c:majorUnit val="5.0"/>
      </c:valAx>
      <c:spPr>
        <a:noFill/>
        <a:ln w="17764">
          <a:noFill/>
        </a:ln>
      </c:spPr>
    </c:plotArea>
    <c:plotVisOnly val="1"/>
    <c:dispBlanksAs val="gap"/>
    <c:showDLblsOverMax val="0"/>
  </c:chart>
  <c:spPr>
    <a:noFill/>
    <a:ln>
      <a:noFill/>
    </a:ln>
  </c:spPr>
  <c:txPr>
    <a:bodyPr/>
    <a:lstStyle/>
    <a:p>
      <a:pPr>
        <a:defRPr sz="1392" b="1" i="0" u="none" strike="noStrike" baseline="0">
          <a:solidFill>
            <a:srgbClr val="FFFFFF"/>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4DA859-7EA5-0341-B811-BE151D1A6652}" type="datetime1">
              <a:rPr lang="en-US" smtClean="0"/>
              <a:pPr/>
              <a:t>11/26/12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E324DB-BF5A-4C6D-AD54-576A706EAF8A}" type="slidenum">
              <a:rPr lang="en-US" smtClean="0"/>
              <a:pPr/>
              <a:t>‹#›</a:t>
            </a:fld>
            <a:endParaRPr lang="en-US"/>
          </a:p>
        </p:txBody>
      </p:sp>
    </p:spTree>
    <p:extLst>
      <p:ext uri="{BB962C8B-B14F-4D97-AF65-F5344CB8AC3E}">
        <p14:creationId xmlns:p14="http://schemas.microsoft.com/office/powerpoint/2010/main" val="2677495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4BA6C5-0D5D-854C-8E87-C5B46362002A}" type="datetime1">
              <a:rPr lang="en-US" smtClean="0"/>
              <a:pPr/>
              <a:t>11/26/12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B9FDC5-DFBB-47FD-B589-58B232314742}" type="slidenum">
              <a:rPr lang="en-US" smtClean="0"/>
              <a:pPr/>
              <a:t>‹#›</a:t>
            </a:fld>
            <a:endParaRPr lang="en-US"/>
          </a:p>
        </p:txBody>
      </p:sp>
    </p:spTree>
    <p:extLst>
      <p:ext uri="{BB962C8B-B14F-4D97-AF65-F5344CB8AC3E}">
        <p14:creationId xmlns:p14="http://schemas.microsoft.com/office/powerpoint/2010/main" val="468976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1</a:t>
            </a:fld>
            <a:endParaRPr lang="en-US"/>
          </a:p>
        </p:txBody>
      </p:sp>
    </p:spTree>
    <p:extLst>
      <p:ext uri="{BB962C8B-B14F-4D97-AF65-F5344CB8AC3E}">
        <p14:creationId xmlns:p14="http://schemas.microsoft.com/office/powerpoint/2010/main" val="1466807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634" y="8830621"/>
            <a:ext cx="3038161"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64BE9647-211A-497C-9F68-C784AB3462BC}" type="slidenum">
              <a:rPr lang="en-US" sz="1200">
                <a:solidFill>
                  <a:prstClr val="black"/>
                </a:solidFill>
              </a:rPr>
              <a:pPr algn="r" eaLnBrk="1" fontAlgn="base" hangingPunct="1">
                <a:spcBef>
                  <a:spcPct val="0"/>
                </a:spcBef>
                <a:spcAft>
                  <a:spcPct val="0"/>
                </a:spcAft>
              </a:pPr>
              <a:t>10</a:t>
            </a:fld>
            <a:endParaRPr lang="en-US" sz="1200" dirty="0">
              <a:solidFill>
                <a:prstClr val="black"/>
              </a:solidFill>
            </a:endParaRPr>
          </a:p>
        </p:txBody>
      </p:sp>
      <p:sp>
        <p:nvSpPr>
          <p:cNvPr id="25603" name="Rectangle 2"/>
          <p:cNvSpPr>
            <a:spLocks noGrp="1" noRot="1" noChangeAspect="1" noChangeArrowheads="1" noTextEdit="1"/>
          </p:cNvSpPr>
          <p:nvPr>
            <p:ph type="sldImg"/>
          </p:nvPr>
        </p:nvSpPr>
        <p:spPr>
          <a:xfrm>
            <a:off x="1181100" y="696913"/>
            <a:ext cx="4648200" cy="3486150"/>
          </a:xfrm>
          <a:ln/>
        </p:spPr>
      </p:sp>
      <p:sp>
        <p:nvSpPr>
          <p:cNvPr id="25604" name="Rectangle 3"/>
          <p:cNvSpPr>
            <a:spLocks noGrp="1" noChangeArrowheads="1"/>
          </p:cNvSpPr>
          <p:nvPr>
            <p:ph type="body" idx="1"/>
          </p:nvPr>
        </p:nvSpPr>
        <p:spPr>
          <a:xfrm>
            <a:off x="701362" y="4416110"/>
            <a:ext cx="5607678" cy="4184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11</a:t>
            </a:fld>
            <a:endParaRPr lang="en-US"/>
          </a:p>
        </p:txBody>
      </p:sp>
    </p:spTree>
    <p:extLst>
      <p:ext uri="{BB962C8B-B14F-4D97-AF65-F5344CB8AC3E}">
        <p14:creationId xmlns:p14="http://schemas.microsoft.com/office/powerpoint/2010/main" val="195208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69E40A74-0C14-4FBC-9DFD-D51777DD77D2}" type="slidenum">
              <a:rPr lang="en-US">
                <a:solidFill>
                  <a:prstClr val="black"/>
                </a:solidFill>
              </a:rPr>
              <a:pPr/>
              <a:t>12</a:t>
            </a:fld>
            <a:endParaRPr lang="en-US">
              <a:solidFill>
                <a:prstClr val="black"/>
              </a:solidFill>
            </a:endParaRPr>
          </a:p>
        </p:txBody>
      </p:sp>
      <p:sp>
        <p:nvSpPr>
          <p:cNvPr id="44035" name="Rectangle 7"/>
          <p:cNvSpPr txBox="1">
            <a:spLocks noGrp="1" noChangeArrowheads="1"/>
          </p:cNvSpPr>
          <p:nvPr/>
        </p:nvSpPr>
        <p:spPr bwMode="auto">
          <a:xfrm>
            <a:off x="3970938" y="8831264"/>
            <a:ext cx="3039462" cy="465137"/>
          </a:xfrm>
          <a:prstGeom prst="rect">
            <a:avLst/>
          </a:prstGeom>
          <a:noFill/>
          <a:ln w="9525">
            <a:noFill/>
            <a:miter lim="800000"/>
            <a:headEnd/>
            <a:tailEnd/>
          </a:ln>
        </p:spPr>
        <p:txBody>
          <a:bodyPr lIns="94003" tIns="47001" rIns="94003" bIns="47001" anchor="b"/>
          <a:lstStyle/>
          <a:p>
            <a:pPr algn="r" defTabSz="939862" fontAlgn="base">
              <a:spcBef>
                <a:spcPct val="0"/>
              </a:spcBef>
              <a:spcAft>
                <a:spcPct val="0"/>
              </a:spcAft>
            </a:pPr>
            <a:fld id="{677CF02A-5FB3-41C5-A2C9-76109B5C5DDC}" type="slidenum">
              <a:rPr lang="en-US" sz="1200">
                <a:solidFill>
                  <a:prstClr val="black"/>
                </a:solidFill>
                <a:latin typeface="Times New Roman" pitchFamily="18" charset="0"/>
                <a:ea typeface="MS PGothic" pitchFamily="34" charset="-128"/>
                <a:cs typeface="Arial" pitchFamily="34" charset="0"/>
              </a:rPr>
              <a:pPr algn="r" defTabSz="939862" fontAlgn="base">
                <a:spcBef>
                  <a:spcPct val="0"/>
                </a:spcBef>
                <a:spcAft>
                  <a:spcPct val="0"/>
                </a:spcAft>
              </a:pPr>
              <a:t>12</a:t>
            </a:fld>
            <a:endParaRPr lang="en-US" sz="1200">
              <a:solidFill>
                <a:prstClr val="black"/>
              </a:solidFill>
              <a:latin typeface="Times New Roman" pitchFamily="18" charset="0"/>
              <a:ea typeface="MS PGothic" pitchFamily="34" charset="-128"/>
              <a:cs typeface="Arial" pitchFamily="34" charset="0"/>
            </a:endParaRPr>
          </a:p>
        </p:txBody>
      </p:sp>
      <p:sp>
        <p:nvSpPr>
          <p:cNvPr id="44036" name="Rectangle 2"/>
          <p:cNvSpPr>
            <a:spLocks noGrp="1" noRot="1" noChangeAspect="1" noChangeArrowheads="1" noTextEdit="1"/>
          </p:cNvSpPr>
          <p:nvPr>
            <p:ph type="sldImg"/>
          </p:nvPr>
        </p:nvSpPr>
        <p:spPr>
          <a:xfrm>
            <a:off x="1181100" y="696913"/>
            <a:ext cx="4649788" cy="3487737"/>
          </a:xfrm>
          <a:ln/>
        </p:spPr>
      </p:sp>
      <p:sp>
        <p:nvSpPr>
          <p:cNvPr id="44037" name="Rectangle 3"/>
          <p:cNvSpPr>
            <a:spLocks noGrp="1" noChangeArrowheads="1"/>
          </p:cNvSpPr>
          <p:nvPr>
            <p:ph type="body" idx="1"/>
          </p:nvPr>
        </p:nvSpPr>
        <p:spPr>
          <a:xfrm>
            <a:off x="934720" y="4416425"/>
            <a:ext cx="5140960" cy="4183063"/>
          </a:xfrm>
          <a:noFill/>
        </p:spPr>
        <p:txBody>
          <a:bodyPr lIns="94003" tIns="47001" rIns="94003" bIns="47001"/>
          <a:lstStyle/>
          <a:p>
            <a:pPr eaLnBrk="1" hangingPunct="1"/>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F9BBF94C-9690-4DBD-854F-8B6A248D400E}" type="slidenum">
              <a:rPr lang="en-US">
                <a:solidFill>
                  <a:prstClr val="black"/>
                </a:solidFill>
                <a:latin typeface="Arial" pitchFamily="34" charset="0"/>
                <a:cs typeface="Arial" pitchFamily="34" charset="0"/>
              </a:rPr>
              <a:pPr/>
              <a:t>13</a:t>
            </a:fld>
            <a:endParaRPr lang="en-US">
              <a:solidFill>
                <a:prstClr val="black"/>
              </a:solidFill>
              <a:latin typeface="Arial" pitchFamily="34" charset="0"/>
              <a:cs typeface="Arial" pitchFamily="34" charset="0"/>
            </a:endParaRPr>
          </a:p>
        </p:txBody>
      </p:sp>
      <p:sp>
        <p:nvSpPr>
          <p:cNvPr id="49155" name="Rectangle 7"/>
          <p:cNvSpPr txBox="1">
            <a:spLocks noGrp="1" noChangeArrowheads="1"/>
          </p:cNvSpPr>
          <p:nvPr/>
        </p:nvSpPr>
        <p:spPr bwMode="auto">
          <a:xfrm>
            <a:off x="3970938" y="8831264"/>
            <a:ext cx="3039462" cy="465137"/>
          </a:xfrm>
          <a:prstGeom prst="rect">
            <a:avLst/>
          </a:prstGeom>
          <a:noFill/>
          <a:ln w="9525">
            <a:noFill/>
            <a:miter lim="800000"/>
            <a:headEnd/>
            <a:tailEnd/>
          </a:ln>
        </p:spPr>
        <p:txBody>
          <a:bodyPr lIns="94003" tIns="47001" rIns="94003" bIns="47001" anchor="b"/>
          <a:lstStyle/>
          <a:p>
            <a:pPr algn="r" defTabSz="939862" fontAlgn="base">
              <a:spcBef>
                <a:spcPct val="0"/>
              </a:spcBef>
              <a:spcAft>
                <a:spcPct val="0"/>
              </a:spcAft>
            </a:pPr>
            <a:fld id="{C7971E76-8CBE-4CE6-B4D6-DB5EE49C73DE}" type="slidenum">
              <a:rPr lang="en-US" sz="1200">
                <a:solidFill>
                  <a:prstClr val="black"/>
                </a:solidFill>
                <a:latin typeface="Times New Roman" pitchFamily="18" charset="0"/>
                <a:ea typeface="MS PGothic" pitchFamily="34" charset="-128"/>
              </a:rPr>
              <a:pPr algn="r" defTabSz="939862" fontAlgn="base">
                <a:spcBef>
                  <a:spcPct val="0"/>
                </a:spcBef>
                <a:spcAft>
                  <a:spcPct val="0"/>
                </a:spcAft>
              </a:pPr>
              <a:t>13</a:t>
            </a:fld>
            <a:endParaRPr lang="en-US" sz="1200">
              <a:solidFill>
                <a:prstClr val="black"/>
              </a:solidFill>
              <a:latin typeface="Times New Roman" pitchFamily="18" charset="0"/>
              <a:ea typeface="MS PGothic" pitchFamily="34" charset="-128"/>
            </a:endParaRPr>
          </a:p>
        </p:txBody>
      </p:sp>
      <p:sp>
        <p:nvSpPr>
          <p:cNvPr id="49156" name="Rectangle 2"/>
          <p:cNvSpPr>
            <a:spLocks noGrp="1" noRot="1" noChangeAspect="1" noChangeArrowheads="1" noTextEdit="1"/>
          </p:cNvSpPr>
          <p:nvPr>
            <p:ph type="sldImg"/>
          </p:nvPr>
        </p:nvSpPr>
        <p:spPr>
          <a:xfrm>
            <a:off x="1181100" y="696913"/>
            <a:ext cx="4649788" cy="3487737"/>
          </a:xfrm>
          <a:ln/>
        </p:spPr>
      </p:sp>
      <p:sp>
        <p:nvSpPr>
          <p:cNvPr id="49157" name="Rectangle 3"/>
          <p:cNvSpPr>
            <a:spLocks noGrp="1" noChangeArrowheads="1"/>
          </p:cNvSpPr>
          <p:nvPr>
            <p:ph type="body" idx="1"/>
          </p:nvPr>
        </p:nvSpPr>
        <p:spPr>
          <a:xfrm>
            <a:off x="934720" y="4416425"/>
            <a:ext cx="5140960" cy="4183063"/>
          </a:xfrm>
          <a:noFill/>
        </p:spPr>
        <p:txBody>
          <a:bodyPr lIns="94003" tIns="47001" rIns="94003" bIns="47001"/>
          <a:lstStyle/>
          <a:p>
            <a:pPr eaLnBrk="1" fontAlgn="t" hangingPunct="1"/>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14</a:t>
            </a:fld>
            <a:endParaRPr lang="en-US"/>
          </a:p>
        </p:txBody>
      </p:sp>
    </p:spTree>
    <p:extLst>
      <p:ext uri="{BB962C8B-B14F-4D97-AF65-F5344CB8AC3E}">
        <p14:creationId xmlns:p14="http://schemas.microsoft.com/office/powerpoint/2010/main" val="2785923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15</a:t>
            </a:fld>
            <a:endParaRPr lang="en-US"/>
          </a:p>
        </p:txBody>
      </p:sp>
    </p:spTree>
    <p:extLst>
      <p:ext uri="{BB962C8B-B14F-4D97-AF65-F5344CB8AC3E}">
        <p14:creationId xmlns:p14="http://schemas.microsoft.com/office/powerpoint/2010/main" val="131770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16</a:t>
            </a:fld>
            <a:endParaRPr lang="en-US"/>
          </a:p>
        </p:txBody>
      </p:sp>
    </p:spTree>
    <p:extLst>
      <p:ext uri="{BB962C8B-B14F-4D97-AF65-F5344CB8AC3E}">
        <p14:creationId xmlns:p14="http://schemas.microsoft.com/office/powerpoint/2010/main" val="20708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AD0DF9-6BD2-472D-8488-61F7D1649136}"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148706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18</a:t>
            </a:fld>
            <a:endParaRPr lang="en-US"/>
          </a:p>
        </p:txBody>
      </p:sp>
    </p:spTree>
    <p:extLst>
      <p:ext uri="{BB962C8B-B14F-4D97-AF65-F5344CB8AC3E}">
        <p14:creationId xmlns:p14="http://schemas.microsoft.com/office/powerpoint/2010/main" val="296053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19</a:t>
            </a:fld>
            <a:endParaRPr lang="en-US"/>
          </a:p>
        </p:txBody>
      </p:sp>
    </p:spTree>
    <p:extLst>
      <p:ext uri="{BB962C8B-B14F-4D97-AF65-F5344CB8AC3E}">
        <p14:creationId xmlns:p14="http://schemas.microsoft.com/office/powerpoint/2010/main" val="92673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2</a:t>
            </a:fld>
            <a:endParaRPr lang="en-US"/>
          </a:p>
        </p:txBody>
      </p:sp>
    </p:spTree>
    <p:extLst>
      <p:ext uri="{BB962C8B-B14F-4D97-AF65-F5344CB8AC3E}">
        <p14:creationId xmlns:p14="http://schemas.microsoft.com/office/powerpoint/2010/main" val="111720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20</a:t>
            </a:fld>
            <a:endParaRPr lang="en-US"/>
          </a:p>
        </p:txBody>
      </p:sp>
    </p:spTree>
    <p:extLst>
      <p:ext uri="{BB962C8B-B14F-4D97-AF65-F5344CB8AC3E}">
        <p14:creationId xmlns:p14="http://schemas.microsoft.com/office/powerpoint/2010/main" val="348838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75111CE2-A776-4BCD-BAD0-607AAE1106FA}" type="slidenum">
              <a:rPr lang="en-US" smtClean="0">
                <a:solidFill>
                  <a:prstClr val="black"/>
                </a:solidFill>
                <a:ea typeface="ＭＳ Ｐゴシック" charset="-128"/>
              </a:rPr>
              <a:pPr/>
              <a:t>21</a:t>
            </a:fld>
            <a:endParaRPr lang="en-US" smtClean="0">
              <a:solidFill>
                <a:prstClr val="black"/>
              </a:solidFill>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75111CE2-A776-4BCD-BAD0-607AAE1106FA}" type="slidenum">
              <a:rPr lang="en-US" smtClean="0">
                <a:solidFill>
                  <a:prstClr val="black"/>
                </a:solidFill>
                <a:ea typeface="ＭＳ Ｐゴシック" charset="-128"/>
              </a:rPr>
              <a:pPr/>
              <a:t>22</a:t>
            </a:fld>
            <a:endParaRPr lang="en-US" smtClean="0">
              <a:solidFill>
                <a:prstClr val="black"/>
              </a:solidFill>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75111CE2-A776-4BCD-BAD0-607AAE1106FA}" type="slidenum">
              <a:rPr lang="en-US" smtClean="0">
                <a:solidFill>
                  <a:prstClr val="black"/>
                </a:solidFill>
                <a:ea typeface="ＭＳ Ｐゴシック" charset="-128"/>
              </a:rPr>
              <a:pPr/>
              <a:t>23</a:t>
            </a:fld>
            <a:endParaRPr lang="en-US" smtClean="0">
              <a:solidFill>
                <a:prstClr val="black"/>
              </a:solidFill>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24</a:t>
            </a:fld>
            <a:endParaRPr lang="en-US"/>
          </a:p>
        </p:txBody>
      </p:sp>
    </p:spTree>
    <p:extLst>
      <p:ext uri="{BB962C8B-B14F-4D97-AF65-F5344CB8AC3E}">
        <p14:creationId xmlns:p14="http://schemas.microsoft.com/office/powerpoint/2010/main" val="4064918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25</a:t>
            </a:fld>
            <a:endParaRPr lang="en-US"/>
          </a:p>
        </p:txBody>
      </p:sp>
    </p:spTree>
    <p:extLst>
      <p:ext uri="{BB962C8B-B14F-4D97-AF65-F5344CB8AC3E}">
        <p14:creationId xmlns:p14="http://schemas.microsoft.com/office/powerpoint/2010/main" val="166195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26</a:t>
            </a:fld>
            <a:endParaRPr lang="en-US"/>
          </a:p>
        </p:txBody>
      </p:sp>
    </p:spTree>
    <p:extLst>
      <p:ext uri="{BB962C8B-B14F-4D97-AF65-F5344CB8AC3E}">
        <p14:creationId xmlns:p14="http://schemas.microsoft.com/office/powerpoint/2010/main" val="3912429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27</a:t>
            </a:fld>
            <a:endParaRPr lang="en-US"/>
          </a:p>
        </p:txBody>
      </p:sp>
    </p:spTree>
    <p:extLst>
      <p:ext uri="{BB962C8B-B14F-4D97-AF65-F5344CB8AC3E}">
        <p14:creationId xmlns:p14="http://schemas.microsoft.com/office/powerpoint/2010/main" val="2202730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28</a:t>
            </a:fld>
            <a:endParaRPr lang="en-US"/>
          </a:p>
        </p:txBody>
      </p:sp>
    </p:spTree>
    <p:extLst>
      <p:ext uri="{BB962C8B-B14F-4D97-AF65-F5344CB8AC3E}">
        <p14:creationId xmlns:p14="http://schemas.microsoft.com/office/powerpoint/2010/main" val="2829399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29</a:t>
            </a:fld>
            <a:endParaRPr lang="en-US"/>
          </a:p>
        </p:txBody>
      </p:sp>
    </p:spTree>
    <p:extLst>
      <p:ext uri="{BB962C8B-B14F-4D97-AF65-F5344CB8AC3E}">
        <p14:creationId xmlns:p14="http://schemas.microsoft.com/office/powerpoint/2010/main" val="56521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a:t>
            </a:fld>
            <a:endParaRPr lang="en-US"/>
          </a:p>
        </p:txBody>
      </p:sp>
    </p:spTree>
    <p:extLst>
      <p:ext uri="{BB962C8B-B14F-4D97-AF65-F5344CB8AC3E}">
        <p14:creationId xmlns:p14="http://schemas.microsoft.com/office/powerpoint/2010/main" val="946428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30</a:t>
            </a:fld>
            <a:endParaRPr lang="en-US"/>
          </a:p>
        </p:txBody>
      </p:sp>
    </p:spTree>
    <p:extLst>
      <p:ext uri="{BB962C8B-B14F-4D97-AF65-F5344CB8AC3E}">
        <p14:creationId xmlns:p14="http://schemas.microsoft.com/office/powerpoint/2010/main" val="1050780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31</a:t>
            </a:fld>
            <a:endParaRPr lang="en-US"/>
          </a:p>
        </p:txBody>
      </p:sp>
    </p:spTree>
    <p:extLst>
      <p:ext uri="{BB962C8B-B14F-4D97-AF65-F5344CB8AC3E}">
        <p14:creationId xmlns:p14="http://schemas.microsoft.com/office/powerpoint/2010/main" val="3906878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32</a:t>
            </a:fld>
            <a:endParaRPr lang="en-US"/>
          </a:p>
        </p:txBody>
      </p:sp>
    </p:spTree>
    <p:extLst>
      <p:ext uri="{BB962C8B-B14F-4D97-AF65-F5344CB8AC3E}">
        <p14:creationId xmlns:p14="http://schemas.microsoft.com/office/powerpoint/2010/main" val="1258080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33</a:t>
            </a:fld>
            <a:endParaRPr lang="en-US"/>
          </a:p>
        </p:txBody>
      </p:sp>
    </p:spTree>
    <p:extLst>
      <p:ext uri="{BB962C8B-B14F-4D97-AF65-F5344CB8AC3E}">
        <p14:creationId xmlns:p14="http://schemas.microsoft.com/office/powerpoint/2010/main" val="1290364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34</a:t>
            </a:fld>
            <a:endParaRPr lang="en-US"/>
          </a:p>
        </p:txBody>
      </p:sp>
    </p:spTree>
    <p:extLst>
      <p:ext uri="{BB962C8B-B14F-4D97-AF65-F5344CB8AC3E}">
        <p14:creationId xmlns:p14="http://schemas.microsoft.com/office/powerpoint/2010/main" val="808509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35</a:t>
            </a:fld>
            <a:endParaRPr lang="en-US"/>
          </a:p>
        </p:txBody>
      </p:sp>
    </p:spTree>
    <p:extLst>
      <p:ext uri="{BB962C8B-B14F-4D97-AF65-F5344CB8AC3E}">
        <p14:creationId xmlns:p14="http://schemas.microsoft.com/office/powerpoint/2010/main" val="3241289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36</a:t>
            </a:fld>
            <a:endParaRPr lang="en-US"/>
          </a:p>
        </p:txBody>
      </p:sp>
    </p:spTree>
    <p:extLst>
      <p:ext uri="{BB962C8B-B14F-4D97-AF65-F5344CB8AC3E}">
        <p14:creationId xmlns:p14="http://schemas.microsoft.com/office/powerpoint/2010/main" val="277778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37</a:t>
            </a:fld>
            <a:endParaRPr lang="en-US"/>
          </a:p>
        </p:txBody>
      </p:sp>
    </p:spTree>
    <p:extLst>
      <p:ext uri="{BB962C8B-B14F-4D97-AF65-F5344CB8AC3E}">
        <p14:creationId xmlns:p14="http://schemas.microsoft.com/office/powerpoint/2010/main" val="861753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38</a:t>
            </a:fld>
            <a:endParaRPr lang="en-US"/>
          </a:p>
        </p:txBody>
      </p:sp>
    </p:spTree>
    <p:extLst>
      <p:ext uri="{BB962C8B-B14F-4D97-AF65-F5344CB8AC3E}">
        <p14:creationId xmlns:p14="http://schemas.microsoft.com/office/powerpoint/2010/main" val="294605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4</a:t>
            </a:fld>
            <a:endParaRPr lang="en-US"/>
          </a:p>
        </p:txBody>
      </p:sp>
    </p:spTree>
    <p:extLst>
      <p:ext uri="{BB962C8B-B14F-4D97-AF65-F5344CB8AC3E}">
        <p14:creationId xmlns:p14="http://schemas.microsoft.com/office/powerpoint/2010/main" val="5461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5</a:t>
            </a:fld>
            <a:endParaRPr lang="en-US"/>
          </a:p>
        </p:txBody>
      </p:sp>
    </p:spTree>
    <p:extLst>
      <p:ext uri="{BB962C8B-B14F-4D97-AF65-F5344CB8AC3E}">
        <p14:creationId xmlns:p14="http://schemas.microsoft.com/office/powerpoint/2010/main" val="150855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9FDC5-DFBB-47FD-B589-58B232314742}" type="slidenum">
              <a:rPr lang="en-US" smtClean="0"/>
              <a:pPr/>
              <a:t>6</a:t>
            </a:fld>
            <a:endParaRPr lang="en-US"/>
          </a:p>
        </p:txBody>
      </p:sp>
    </p:spTree>
    <p:extLst>
      <p:ext uri="{BB962C8B-B14F-4D97-AF65-F5344CB8AC3E}">
        <p14:creationId xmlns:p14="http://schemas.microsoft.com/office/powerpoint/2010/main" val="30298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56" eaLnBrk="0" hangingPunct="0">
              <a:defRPr>
                <a:solidFill>
                  <a:schemeClr val="tx1"/>
                </a:solidFill>
                <a:latin typeface="Arial" charset="0"/>
              </a:defRPr>
            </a:lvl1pPr>
            <a:lvl2pPr marL="749892" indent="-288420" defTabSz="930956" eaLnBrk="0" hangingPunct="0">
              <a:defRPr>
                <a:solidFill>
                  <a:schemeClr val="tx1"/>
                </a:solidFill>
                <a:latin typeface="Arial" charset="0"/>
              </a:defRPr>
            </a:lvl2pPr>
            <a:lvl3pPr marL="1153680" indent="-230736" defTabSz="930956" eaLnBrk="0" hangingPunct="0">
              <a:defRPr>
                <a:solidFill>
                  <a:schemeClr val="tx1"/>
                </a:solidFill>
                <a:latin typeface="Arial" charset="0"/>
              </a:defRPr>
            </a:lvl3pPr>
            <a:lvl4pPr marL="1615153" indent="-230736" defTabSz="930956" eaLnBrk="0" hangingPunct="0">
              <a:defRPr>
                <a:solidFill>
                  <a:schemeClr val="tx1"/>
                </a:solidFill>
                <a:latin typeface="Arial" charset="0"/>
              </a:defRPr>
            </a:lvl4pPr>
            <a:lvl5pPr marL="2076625" indent="-230736" defTabSz="930956" eaLnBrk="0" hangingPunct="0">
              <a:defRPr>
                <a:solidFill>
                  <a:schemeClr val="tx1"/>
                </a:solidFill>
                <a:latin typeface="Arial" charset="0"/>
              </a:defRPr>
            </a:lvl5pPr>
            <a:lvl6pPr marL="2538097" indent="-230736" defTabSz="930956" eaLnBrk="0" fontAlgn="base" hangingPunct="0">
              <a:spcBef>
                <a:spcPct val="0"/>
              </a:spcBef>
              <a:spcAft>
                <a:spcPct val="0"/>
              </a:spcAft>
              <a:defRPr>
                <a:solidFill>
                  <a:schemeClr val="tx1"/>
                </a:solidFill>
                <a:latin typeface="Arial" charset="0"/>
              </a:defRPr>
            </a:lvl6pPr>
            <a:lvl7pPr marL="2999569" indent="-230736" defTabSz="930956" eaLnBrk="0" fontAlgn="base" hangingPunct="0">
              <a:spcBef>
                <a:spcPct val="0"/>
              </a:spcBef>
              <a:spcAft>
                <a:spcPct val="0"/>
              </a:spcAft>
              <a:defRPr>
                <a:solidFill>
                  <a:schemeClr val="tx1"/>
                </a:solidFill>
                <a:latin typeface="Arial" charset="0"/>
              </a:defRPr>
            </a:lvl7pPr>
            <a:lvl8pPr marL="3461042" indent="-230736" defTabSz="930956" eaLnBrk="0" fontAlgn="base" hangingPunct="0">
              <a:spcBef>
                <a:spcPct val="0"/>
              </a:spcBef>
              <a:spcAft>
                <a:spcPct val="0"/>
              </a:spcAft>
              <a:defRPr>
                <a:solidFill>
                  <a:schemeClr val="tx1"/>
                </a:solidFill>
                <a:latin typeface="Arial" charset="0"/>
              </a:defRPr>
            </a:lvl8pPr>
            <a:lvl9pPr marL="3922513" indent="-230736" defTabSz="930956" eaLnBrk="0" fontAlgn="base" hangingPunct="0">
              <a:spcBef>
                <a:spcPct val="0"/>
              </a:spcBef>
              <a:spcAft>
                <a:spcPct val="0"/>
              </a:spcAft>
              <a:defRPr>
                <a:solidFill>
                  <a:schemeClr val="tx1"/>
                </a:solidFill>
                <a:latin typeface="Arial" charset="0"/>
              </a:defRPr>
            </a:lvl9pPr>
          </a:lstStyle>
          <a:p>
            <a:pPr eaLnBrk="1" hangingPunct="1"/>
            <a:fld id="{3C31DB9A-C85B-4A61-89FE-E340614AB5D1}" type="slidenum">
              <a:rPr lang="en-US" smtClean="0">
                <a:solidFill>
                  <a:prstClr val="black"/>
                </a:solidFill>
              </a:rPr>
              <a:pPr eaLnBrk="1" hangingPunct="1"/>
              <a:t>7</a:t>
            </a:fld>
            <a:endParaRPr lang="en-US" dirty="0" smtClean="0">
              <a:solidFill>
                <a:prstClr val="black"/>
              </a:solidFill>
            </a:endParaRPr>
          </a:p>
        </p:txBody>
      </p:sp>
      <p:sp>
        <p:nvSpPr>
          <p:cNvPr id="20483" name="Rectangle 7"/>
          <p:cNvSpPr txBox="1">
            <a:spLocks noGrp="1" noChangeArrowheads="1"/>
          </p:cNvSpPr>
          <p:nvPr/>
        </p:nvSpPr>
        <p:spPr bwMode="auto">
          <a:xfrm>
            <a:off x="3970634" y="8829020"/>
            <a:ext cx="3038161" cy="4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7" tIns="46139" rIns="92277" bIns="4613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E7784D44-D0D5-44B7-A947-B52B9CDBFE16}" type="slidenum">
              <a:rPr lang="en-US" sz="1200">
                <a:solidFill>
                  <a:prstClr val="black"/>
                </a:solidFill>
              </a:rPr>
              <a:pPr algn="r" eaLnBrk="1" fontAlgn="base" hangingPunct="1">
                <a:spcBef>
                  <a:spcPct val="0"/>
                </a:spcBef>
                <a:spcAft>
                  <a:spcPct val="0"/>
                </a:spcAft>
              </a:pPr>
              <a:t>7</a:t>
            </a:fld>
            <a:endParaRPr lang="en-US" sz="1200" dirty="0">
              <a:solidFill>
                <a:prstClr val="black"/>
              </a:solidFill>
            </a:endParaRPr>
          </a:p>
        </p:txBody>
      </p:sp>
      <p:sp>
        <p:nvSpPr>
          <p:cNvPr id="20484" name="Rectangle 2"/>
          <p:cNvSpPr>
            <a:spLocks noGrp="1" noRot="1" noChangeAspect="1" noChangeArrowheads="1" noTextEdit="1"/>
          </p:cNvSpPr>
          <p:nvPr>
            <p:ph type="sldImg"/>
          </p:nvPr>
        </p:nvSpPr>
        <p:spPr>
          <a:xfrm>
            <a:off x="1192213" y="704850"/>
            <a:ext cx="4629150" cy="3471863"/>
          </a:xfrm>
          <a:ln/>
        </p:spPr>
      </p:sp>
      <p:sp>
        <p:nvSpPr>
          <p:cNvPr id="20485" name="Rectangle 5"/>
          <p:cNvSpPr>
            <a:spLocks noGrp="1" noChangeArrowheads="1"/>
          </p:cNvSpPr>
          <p:nvPr>
            <p:ph type="body" idx="1"/>
          </p:nvPr>
        </p:nvSpPr>
        <p:spPr>
          <a:xfrm>
            <a:off x="701362" y="4416110"/>
            <a:ext cx="5607678" cy="4184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7" tIns="46139" rIns="92277" bIns="46139"/>
          <a:lstStyle/>
          <a:p>
            <a:pPr eaLnBrk="1" hangingPunct="1">
              <a:lnSpc>
                <a:spcPct val="65000"/>
              </a:lnSpc>
              <a:spcBef>
                <a:spcPct val="50000"/>
              </a:spcBef>
            </a:pPr>
            <a:endParaRPr lang="en-AU"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9FDC5-DFBB-47FD-B589-58B232314742}" type="slidenum">
              <a:rPr lang="en-US" smtClean="0"/>
              <a:pPr/>
              <a:t>8</a:t>
            </a:fld>
            <a:endParaRPr lang="en-US"/>
          </a:p>
        </p:txBody>
      </p:sp>
    </p:spTree>
    <p:extLst>
      <p:ext uri="{BB962C8B-B14F-4D97-AF65-F5344CB8AC3E}">
        <p14:creationId xmlns:p14="http://schemas.microsoft.com/office/powerpoint/2010/main" val="104548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70635" y="8829020"/>
            <a:ext cx="3038162" cy="4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1" tIns="46616" rIns="93231" bIns="466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2B8D6869-F509-4448-B312-C311B2E26391}" type="slidenum">
              <a:rPr lang="en-US" sz="1200">
                <a:solidFill>
                  <a:prstClr val="black"/>
                </a:solidFill>
                <a:ea typeface="ＭＳ Ｐゴシック" pitchFamily="34" charset="-128"/>
              </a:rPr>
              <a:pPr algn="r" eaLnBrk="1" fontAlgn="base" hangingPunct="1">
                <a:spcBef>
                  <a:spcPct val="0"/>
                </a:spcBef>
                <a:spcAft>
                  <a:spcPct val="0"/>
                </a:spcAft>
              </a:pPr>
              <a:t>9</a:t>
            </a:fld>
            <a:endParaRPr lang="en-US" sz="1200" dirty="0">
              <a:solidFill>
                <a:prstClr val="black"/>
              </a:solidFill>
              <a:ea typeface="ＭＳ Ｐゴシック" pitchFamily="34" charset="-128"/>
            </a:endParaRPr>
          </a:p>
        </p:txBody>
      </p:sp>
      <p:sp>
        <p:nvSpPr>
          <p:cNvPr id="22531" name="Rectangle 2"/>
          <p:cNvSpPr>
            <a:spLocks noGrp="1" noRot="1" noChangeAspect="1" noChangeArrowheads="1" noTextEdit="1"/>
          </p:cNvSpPr>
          <p:nvPr>
            <p:ph type="sldImg"/>
          </p:nvPr>
        </p:nvSpPr>
        <p:spPr>
          <a:xfrm>
            <a:off x="1181100" y="693738"/>
            <a:ext cx="4648200" cy="3486150"/>
          </a:xfrm>
          <a:ln/>
        </p:spPr>
      </p:sp>
      <p:sp>
        <p:nvSpPr>
          <p:cNvPr id="22532" name="Rectangle 3"/>
          <p:cNvSpPr>
            <a:spLocks noGrp="1" noChangeArrowheads="1"/>
          </p:cNvSpPr>
          <p:nvPr>
            <p:ph type="body" idx="1"/>
          </p:nvPr>
        </p:nvSpPr>
        <p:spPr>
          <a:xfrm>
            <a:off x="701362" y="4416111"/>
            <a:ext cx="5607678" cy="4184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1" tIns="46616" rIns="93231" bIns="46616"/>
          <a:lstStyle/>
          <a:p>
            <a:pPr>
              <a:spcBef>
                <a:spcPct val="0"/>
              </a:spcBef>
            </a:pPr>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B6787B-0976-49F7-8DB5-5FBAD2E4F6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405849"/>
      </p:ext>
    </p:extLst>
  </p:cSld>
  <p:clrMapOvr>
    <a:masterClrMapping/>
  </p:clrMapOvr>
  <p:transition xmlns:p14="http://schemas.microsoft.com/office/powerpoint/2010/mai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8AD7DF-D600-4906-B6C3-472B76A850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7463331"/>
      </p:ext>
    </p:extLst>
  </p:cSld>
  <p:clrMapOvr>
    <a:masterClrMapping/>
  </p:clrMapOvr>
  <p:transition xmlns:p14="http://schemas.microsoft.com/office/powerpoint/2010/mai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7E2F4-320D-4472-9093-72BDED358B29}" type="slidenum">
              <a:rPr lang="en-US"/>
              <a:pPr>
                <a:defRPr/>
              </a:pPr>
              <a:t>‹#›</a:t>
            </a:fld>
            <a:endParaRPr lang="en-US"/>
          </a:p>
        </p:txBody>
      </p:sp>
    </p:spTree>
    <p:extLst>
      <p:ext uri="{BB962C8B-B14F-4D97-AF65-F5344CB8AC3E}">
        <p14:creationId xmlns:p14="http://schemas.microsoft.com/office/powerpoint/2010/main" val="1038640004"/>
      </p:ext>
    </p:extLst>
  </p:cSld>
  <p:clrMapOvr>
    <a:masterClrMapping/>
  </p:clrMapOvr>
  <p:transition xmlns:p14="http://schemas.microsoft.com/office/powerpoint/2010/mai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B3668A-C528-46E3-883D-30876F134B3C}" type="slidenum">
              <a:rPr lang="en-US"/>
              <a:pPr>
                <a:defRPr/>
              </a:pPr>
              <a:t>‹#›</a:t>
            </a:fld>
            <a:endParaRPr lang="en-US"/>
          </a:p>
        </p:txBody>
      </p:sp>
    </p:spTree>
    <p:extLst>
      <p:ext uri="{BB962C8B-B14F-4D97-AF65-F5344CB8AC3E}">
        <p14:creationId xmlns:p14="http://schemas.microsoft.com/office/powerpoint/2010/main" val="283714371"/>
      </p:ext>
    </p:extLst>
  </p:cSld>
  <p:clrMapOvr>
    <a:masterClrMapping/>
  </p:clrMapOvr>
  <p:transition xmlns:p14="http://schemas.microsoft.com/office/powerpoint/2010/mai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FF2E0E-E0E3-43D1-B094-E7D7DB7E4B0F}" type="slidenum">
              <a:rPr lang="en-US"/>
              <a:pPr>
                <a:defRPr/>
              </a:pPr>
              <a:t>‹#›</a:t>
            </a:fld>
            <a:endParaRPr lang="en-US"/>
          </a:p>
        </p:txBody>
      </p:sp>
    </p:spTree>
    <p:extLst>
      <p:ext uri="{BB962C8B-B14F-4D97-AF65-F5344CB8AC3E}">
        <p14:creationId xmlns:p14="http://schemas.microsoft.com/office/powerpoint/2010/main" val="1154043936"/>
      </p:ext>
    </p:extLst>
  </p:cSld>
  <p:clrMapOvr>
    <a:masterClrMapping/>
  </p:clrMapOvr>
  <p:transition xmlns:p14="http://schemas.microsoft.com/office/powerpoint/2010/mai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8EBB95-ACF8-467B-AB1B-804E158B5E3C}" type="slidenum">
              <a:rPr lang="en-US"/>
              <a:pPr>
                <a:defRPr/>
              </a:pPr>
              <a:t>‹#›</a:t>
            </a:fld>
            <a:endParaRPr lang="en-US"/>
          </a:p>
        </p:txBody>
      </p:sp>
    </p:spTree>
    <p:extLst>
      <p:ext uri="{BB962C8B-B14F-4D97-AF65-F5344CB8AC3E}">
        <p14:creationId xmlns:p14="http://schemas.microsoft.com/office/powerpoint/2010/main" val="2907139789"/>
      </p:ext>
    </p:extLst>
  </p:cSld>
  <p:clrMapOvr>
    <a:masterClrMapping/>
  </p:clrMapOvr>
  <p:transition xmlns:p14="http://schemas.microsoft.com/office/powerpoint/2010/mai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898D30-5E3C-4422-AFE2-8A9CF0139CC7}" type="slidenum">
              <a:rPr lang="en-US"/>
              <a:pPr>
                <a:defRPr/>
              </a:pPr>
              <a:t>‹#›</a:t>
            </a:fld>
            <a:endParaRPr lang="en-US"/>
          </a:p>
        </p:txBody>
      </p:sp>
    </p:spTree>
    <p:extLst>
      <p:ext uri="{BB962C8B-B14F-4D97-AF65-F5344CB8AC3E}">
        <p14:creationId xmlns:p14="http://schemas.microsoft.com/office/powerpoint/2010/main" val="2254640387"/>
      </p:ext>
    </p:extLst>
  </p:cSld>
  <p:clrMapOvr>
    <a:masterClrMapping/>
  </p:clrMapOvr>
  <p:transition xmlns:p14="http://schemas.microsoft.com/office/powerpoint/2010/mai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DC6725-9E49-4711-BE19-6EE9D912867D}" type="slidenum">
              <a:rPr lang="en-US"/>
              <a:pPr>
                <a:defRPr/>
              </a:pPr>
              <a:t>‹#›</a:t>
            </a:fld>
            <a:endParaRPr lang="en-US"/>
          </a:p>
        </p:txBody>
      </p:sp>
    </p:spTree>
    <p:extLst>
      <p:ext uri="{BB962C8B-B14F-4D97-AF65-F5344CB8AC3E}">
        <p14:creationId xmlns:p14="http://schemas.microsoft.com/office/powerpoint/2010/main" val="2934245039"/>
      </p:ext>
    </p:extLst>
  </p:cSld>
  <p:clrMapOvr>
    <a:masterClrMapping/>
  </p:clrMapOvr>
  <p:transition xmlns:p14="http://schemas.microsoft.com/office/powerpoint/2010/mai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B4C07B-D793-410C-9739-DE810EB5B125}" type="slidenum">
              <a:rPr lang="en-US"/>
              <a:pPr>
                <a:defRPr/>
              </a:pPr>
              <a:t>‹#›</a:t>
            </a:fld>
            <a:endParaRPr lang="en-US"/>
          </a:p>
        </p:txBody>
      </p:sp>
    </p:spTree>
    <p:extLst>
      <p:ext uri="{BB962C8B-B14F-4D97-AF65-F5344CB8AC3E}">
        <p14:creationId xmlns:p14="http://schemas.microsoft.com/office/powerpoint/2010/main" val="1159371285"/>
      </p:ext>
    </p:extLst>
  </p:cSld>
  <p:clrMapOvr>
    <a:masterClrMapping/>
  </p:clrMapOvr>
  <p:transition xmlns:p14="http://schemas.microsoft.com/office/powerpoint/2010/mai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BEA4A-4C63-4BB3-BFAA-98F3B88309F1}" type="slidenum">
              <a:rPr lang="en-US"/>
              <a:pPr>
                <a:defRPr/>
              </a:pPr>
              <a:t>‹#›</a:t>
            </a:fld>
            <a:endParaRPr lang="en-US"/>
          </a:p>
        </p:txBody>
      </p:sp>
    </p:spTree>
    <p:extLst>
      <p:ext uri="{BB962C8B-B14F-4D97-AF65-F5344CB8AC3E}">
        <p14:creationId xmlns:p14="http://schemas.microsoft.com/office/powerpoint/2010/main" val="1294397175"/>
      </p:ext>
    </p:extLst>
  </p:cSld>
  <p:clrMapOvr>
    <a:masterClrMapping/>
  </p:clrMapOvr>
  <p:transition xmlns:p14="http://schemas.microsoft.com/office/powerpoint/2010/mai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6B3DF-37B9-4F95-94E8-791A5557E332}" type="slidenum">
              <a:rPr lang="en-US"/>
              <a:pPr>
                <a:defRPr/>
              </a:pPr>
              <a:t>‹#›</a:t>
            </a:fld>
            <a:endParaRPr lang="en-US"/>
          </a:p>
        </p:txBody>
      </p:sp>
    </p:spTree>
    <p:extLst>
      <p:ext uri="{BB962C8B-B14F-4D97-AF65-F5344CB8AC3E}">
        <p14:creationId xmlns:p14="http://schemas.microsoft.com/office/powerpoint/2010/main" val="2144351932"/>
      </p:ext>
    </p:extLst>
  </p:cSld>
  <p:clrMapOvr>
    <a:masterClrMapping/>
  </p:clrMapOvr>
  <p:transition xmlns:p14="http://schemas.microsoft.com/office/powerpoint/2010/mai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89502-D3DB-454F-96D2-74AD63F9A3D9}" type="slidenum">
              <a:rPr lang="en-US"/>
              <a:pPr>
                <a:defRPr/>
              </a:pPr>
              <a:t>‹#›</a:t>
            </a:fld>
            <a:endParaRPr lang="en-US"/>
          </a:p>
        </p:txBody>
      </p:sp>
    </p:spTree>
    <p:extLst>
      <p:ext uri="{BB962C8B-B14F-4D97-AF65-F5344CB8AC3E}">
        <p14:creationId xmlns:p14="http://schemas.microsoft.com/office/powerpoint/2010/main" val="1891980882"/>
      </p:ext>
    </p:extLst>
  </p:cSld>
  <p:clrMapOvr>
    <a:masterClrMapping/>
  </p:clrMapOvr>
  <p:transition xmlns:p14="http://schemas.microsoft.com/office/powerpoint/2010/mai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EB6CF-A695-4240-B840-1433D28A4C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265833"/>
      </p:ext>
    </p:extLst>
  </p:cSld>
  <p:clrMapOvr>
    <a:masterClrMapping/>
  </p:clrMapOvr>
  <p:transition xmlns:p14="http://schemas.microsoft.com/office/powerpoint/2010/mai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06C3C3-5013-4DC6-BB41-4AD7583B66F4}" type="slidenum">
              <a:rPr lang="en-US"/>
              <a:pPr>
                <a:defRPr/>
              </a:pPr>
              <a:t>‹#›</a:t>
            </a:fld>
            <a:endParaRPr lang="en-US"/>
          </a:p>
        </p:txBody>
      </p:sp>
    </p:spTree>
    <p:extLst>
      <p:ext uri="{BB962C8B-B14F-4D97-AF65-F5344CB8AC3E}">
        <p14:creationId xmlns:p14="http://schemas.microsoft.com/office/powerpoint/2010/main" val="3740506318"/>
      </p:ext>
    </p:extLst>
  </p:cSld>
  <p:clrMapOvr>
    <a:masterClrMapping/>
  </p:clrMapOvr>
  <p:transition xmlns:p14="http://schemas.microsoft.com/office/powerpoint/2010/mai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F8458A-EAAE-41CA-BE94-25B6046ED3A6}" type="slidenum">
              <a:rPr lang="en-US"/>
              <a:pPr>
                <a:defRPr/>
              </a:pPr>
              <a:t>‹#›</a:t>
            </a:fld>
            <a:endParaRPr lang="en-US"/>
          </a:p>
        </p:txBody>
      </p:sp>
    </p:spTree>
    <p:extLst>
      <p:ext uri="{BB962C8B-B14F-4D97-AF65-F5344CB8AC3E}">
        <p14:creationId xmlns:p14="http://schemas.microsoft.com/office/powerpoint/2010/main" val="1919378272"/>
      </p:ext>
    </p:extLst>
  </p:cSld>
  <p:clrMapOvr>
    <a:masterClrMapping/>
  </p:clrMapOvr>
  <p:transition xmlns:p14="http://schemas.microsoft.com/office/powerpoint/2010/mai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AB1AFE-DFE3-4306-B85F-7467B3082DC2}" type="slidenum">
              <a:rPr lang="en-US"/>
              <a:pPr>
                <a:defRPr/>
              </a:pPr>
              <a:t>‹#›</a:t>
            </a:fld>
            <a:endParaRPr lang="en-US"/>
          </a:p>
        </p:txBody>
      </p:sp>
    </p:spTree>
    <p:extLst>
      <p:ext uri="{BB962C8B-B14F-4D97-AF65-F5344CB8AC3E}">
        <p14:creationId xmlns:p14="http://schemas.microsoft.com/office/powerpoint/2010/main" val="2415857544"/>
      </p:ext>
    </p:extLst>
  </p:cSld>
  <p:clrMapOvr>
    <a:masterClrMapping/>
  </p:clrMapOvr>
  <p:transition xmlns:p14="http://schemas.microsoft.com/office/powerpoint/2010/mai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18C8C-0A94-4196-8C38-3C0212E196DA}" type="slidenum">
              <a:rPr lang="en-US"/>
              <a:pPr>
                <a:defRPr/>
              </a:pPr>
              <a:t>‹#›</a:t>
            </a:fld>
            <a:endParaRPr lang="en-US"/>
          </a:p>
        </p:txBody>
      </p:sp>
    </p:spTree>
    <p:extLst>
      <p:ext uri="{BB962C8B-B14F-4D97-AF65-F5344CB8AC3E}">
        <p14:creationId xmlns:p14="http://schemas.microsoft.com/office/powerpoint/2010/main" val="3877181287"/>
      </p:ext>
    </p:extLst>
  </p:cSld>
  <p:clrMapOvr>
    <a:masterClrMapping/>
  </p:clrMapOvr>
  <p:transition xmlns:p14="http://schemas.microsoft.com/office/powerpoint/2010/mai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B3CB03-3ED2-40EF-8D5E-94B5067EC16F}" type="slidenum">
              <a:rPr lang="en-US"/>
              <a:pPr>
                <a:defRPr/>
              </a:pPr>
              <a:t>‹#›</a:t>
            </a:fld>
            <a:endParaRPr lang="en-US"/>
          </a:p>
        </p:txBody>
      </p:sp>
    </p:spTree>
    <p:extLst>
      <p:ext uri="{BB962C8B-B14F-4D97-AF65-F5344CB8AC3E}">
        <p14:creationId xmlns:p14="http://schemas.microsoft.com/office/powerpoint/2010/main" val="1357096844"/>
      </p:ext>
    </p:extLst>
  </p:cSld>
  <p:clrMapOvr>
    <a:masterClrMapping/>
  </p:clrMapOvr>
  <p:transition xmlns:p14="http://schemas.microsoft.com/office/powerpoint/2010/mai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EB9F7-BEC6-4F4F-B0E1-982AFE12924C}" type="slidenum">
              <a:rPr lang="en-US"/>
              <a:pPr>
                <a:defRPr/>
              </a:pPr>
              <a:t>‹#›</a:t>
            </a:fld>
            <a:endParaRPr lang="en-US"/>
          </a:p>
        </p:txBody>
      </p:sp>
    </p:spTree>
    <p:extLst>
      <p:ext uri="{BB962C8B-B14F-4D97-AF65-F5344CB8AC3E}">
        <p14:creationId xmlns:p14="http://schemas.microsoft.com/office/powerpoint/2010/main" val="1283723745"/>
      </p:ext>
    </p:extLst>
  </p:cSld>
  <p:clrMapOvr>
    <a:masterClrMapping/>
  </p:clrMapOvr>
  <p:transition xmlns:p14="http://schemas.microsoft.com/office/powerpoint/2010/mai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A61405-2AF1-4E50-AB80-F785F923ECE9}" type="slidenum">
              <a:rPr lang="en-US"/>
              <a:pPr>
                <a:defRPr/>
              </a:pPr>
              <a:t>‹#›</a:t>
            </a:fld>
            <a:endParaRPr lang="en-US"/>
          </a:p>
        </p:txBody>
      </p:sp>
    </p:spTree>
    <p:extLst>
      <p:ext uri="{BB962C8B-B14F-4D97-AF65-F5344CB8AC3E}">
        <p14:creationId xmlns:p14="http://schemas.microsoft.com/office/powerpoint/2010/main" val="3684485089"/>
      </p:ext>
    </p:extLst>
  </p:cSld>
  <p:clrMapOvr>
    <a:masterClrMapping/>
  </p:clrMapOvr>
  <p:transition xmlns:p14="http://schemas.microsoft.com/office/powerpoint/2010/mai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8463AC-A5FF-4402-809A-03069FAB3109}" type="slidenum">
              <a:rPr lang="en-US"/>
              <a:pPr>
                <a:defRPr/>
              </a:pPr>
              <a:t>‹#›</a:t>
            </a:fld>
            <a:endParaRPr lang="en-US"/>
          </a:p>
        </p:txBody>
      </p:sp>
    </p:spTree>
    <p:extLst>
      <p:ext uri="{BB962C8B-B14F-4D97-AF65-F5344CB8AC3E}">
        <p14:creationId xmlns:p14="http://schemas.microsoft.com/office/powerpoint/2010/main" val="2393343687"/>
      </p:ext>
    </p:extLst>
  </p:cSld>
  <p:clrMapOvr>
    <a:masterClrMapping/>
  </p:clrMapOvr>
  <p:transition xmlns:p14="http://schemas.microsoft.com/office/powerpoint/2010/mai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270899-1C2A-40AA-BFC7-31809EC80BE6}" type="slidenum">
              <a:rPr lang="en-US"/>
              <a:pPr>
                <a:defRPr/>
              </a:pPr>
              <a:t>‹#›</a:t>
            </a:fld>
            <a:endParaRPr lang="en-US"/>
          </a:p>
        </p:txBody>
      </p:sp>
    </p:spTree>
    <p:extLst>
      <p:ext uri="{BB962C8B-B14F-4D97-AF65-F5344CB8AC3E}">
        <p14:creationId xmlns:p14="http://schemas.microsoft.com/office/powerpoint/2010/main" val="4148086798"/>
      </p:ext>
    </p:extLst>
  </p:cSld>
  <p:clrMapOvr>
    <a:masterClrMapping/>
  </p:clrMapOvr>
  <p:transition xmlns:p14="http://schemas.microsoft.com/office/powerpoint/2010/mai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055E04-0705-4C3D-8050-4E9DF64D1EC7}" type="slidenum">
              <a:rPr lang="en-US"/>
              <a:pPr>
                <a:defRPr/>
              </a:pPr>
              <a:t>‹#›</a:t>
            </a:fld>
            <a:endParaRPr lang="en-US"/>
          </a:p>
        </p:txBody>
      </p:sp>
    </p:spTree>
    <p:extLst>
      <p:ext uri="{BB962C8B-B14F-4D97-AF65-F5344CB8AC3E}">
        <p14:creationId xmlns:p14="http://schemas.microsoft.com/office/powerpoint/2010/main" val="3211264412"/>
      </p:ext>
    </p:extLst>
  </p:cSld>
  <p:clrMapOvr>
    <a:masterClrMapping/>
  </p:clrMapOvr>
  <p:transition xmlns:p14="http://schemas.microsoft.com/office/powerpoint/2010/mai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950F0E19-228E-4483-BB5C-52A93E44EDF8}" type="slidenum">
              <a:rPr lang="en-US"/>
              <a:pPr>
                <a:defRPr/>
              </a:pPr>
              <a:t>‹#›</a:t>
            </a:fld>
            <a:endParaRPr lang="en-US"/>
          </a:p>
        </p:txBody>
      </p:sp>
    </p:spTree>
    <p:extLst>
      <p:ext uri="{BB962C8B-B14F-4D97-AF65-F5344CB8AC3E}">
        <p14:creationId xmlns:p14="http://schemas.microsoft.com/office/powerpoint/2010/main" val="845201423"/>
      </p:ext>
    </p:extLst>
  </p:cSld>
  <p:clrMapOvr>
    <a:masterClrMapping/>
  </p:clrMapOvr>
  <p:transition xmlns:p14="http://schemas.microsoft.com/office/powerpoint/2010/mai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F032E3-C5BD-4CE3-9E30-061FAAD85F94}" type="slidenum">
              <a:rPr lang="en-US"/>
              <a:pPr>
                <a:defRPr/>
              </a:pPr>
              <a:t>‹#›</a:t>
            </a:fld>
            <a:endParaRPr lang="en-US"/>
          </a:p>
        </p:txBody>
      </p:sp>
    </p:spTree>
    <p:extLst>
      <p:ext uri="{BB962C8B-B14F-4D97-AF65-F5344CB8AC3E}">
        <p14:creationId xmlns:p14="http://schemas.microsoft.com/office/powerpoint/2010/main" val="3421798955"/>
      </p:ext>
    </p:extLst>
  </p:cSld>
  <p:clrMapOvr>
    <a:masterClrMapping/>
  </p:clrMapOvr>
  <p:transition xmlns:p14="http://schemas.microsoft.com/office/powerpoint/2010/mai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06B53E-FE7B-4DBB-9274-2416FB10AF59}" type="slidenum">
              <a:rPr lang="en-US"/>
              <a:pPr>
                <a:defRPr/>
              </a:pPr>
              <a:t>‹#›</a:t>
            </a:fld>
            <a:endParaRPr lang="en-US"/>
          </a:p>
        </p:txBody>
      </p:sp>
    </p:spTree>
    <p:extLst>
      <p:ext uri="{BB962C8B-B14F-4D97-AF65-F5344CB8AC3E}">
        <p14:creationId xmlns:p14="http://schemas.microsoft.com/office/powerpoint/2010/main" val="2712195266"/>
      </p:ext>
    </p:extLst>
  </p:cSld>
  <p:clrMapOvr>
    <a:masterClrMapping/>
  </p:clrMapOvr>
  <p:transition xmlns:p14="http://schemas.microsoft.com/office/powerpoint/2010/mai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06062B-71D5-4286-BCB6-96C721D44FC8}" type="slidenum">
              <a:rPr lang="en-US"/>
              <a:pPr>
                <a:defRPr/>
              </a:pPr>
              <a:t>‹#›</a:t>
            </a:fld>
            <a:endParaRPr lang="en-US"/>
          </a:p>
        </p:txBody>
      </p:sp>
    </p:spTree>
    <p:extLst>
      <p:ext uri="{BB962C8B-B14F-4D97-AF65-F5344CB8AC3E}">
        <p14:creationId xmlns:p14="http://schemas.microsoft.com/office/powerpoint/2010/main" val="2709985996"/>
      </p:ext>
    </p:extLst>
  </p:cSld>
  <p:clrMapOvr>
    <a:masterClrMapping/>
  </p:clrMapOvr>
  <p:transition xmlns:p14="http://schemas.microsoft.com/office/powerpoint/2010/mai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08B91-83DF-418B-B4BE-6A6EC5180D33}" type="slidenum">
              <a:rPr lang="en-US"/>
              <a:pPr>
                <a:defRPr/>
              </a:pPr>
              <a:t>‹#›</a:t>
            </a:fld>
            <a:endParaRPr lang="en-US"/>
          </a:p>
        </p:txBody>
      </p:sp>
    </p:spTree>
    <p:extLst>
      <p:ext uri="{BB962C8B-B14F-4D97-AF65-F5344CB8AC3E}">
        <p14:creationId xmlns:p14="http://schemas.microsoft.com/office/powerpoint/2010/main" val="235196521"/>
      </p:ext>
    </p:extLst>
  </p:cSld>
  <p:clrMapOvr>
    <a:masterClrMapping/>
  </p:clrMapOvr>
  <p:transition xmlns:p14="http://schemas.microsoft.com/office/powerpoint/2010/mai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28EBCA-A0FE-463F-808B-7688A175CD44}" type="slidenum">
              <a:rPr lang="en-US"/>
              <a:pPr>
                <a:defRPr/>
              </a:pPr>
              <a:t>‹#›</a:t>
            </a:fld>
            <a:endParaRPr lang="en-US"/>
          </a:p>
        </p:txBody>
      </p:sp>
    </p:spTree>
    <p:extLst>
      <p:ext uri="{BB962C8B-B14F-4D97-AF65-F5344CB8AC3E}">
        <p14:creationId xmlns:p14="http://schemas.microsoft.com/office/powerpoint/2010/main" val="561251265"/>
      </p:ext>
    </p:extLst>
  </p:cSld>
  <p:clrMapOvr>
    <a:masterClrMapping/>
  </p:clrMapOvr>
  <p:transition xmlns:p14="http://schemas.microsoft.com/office/powerpoint/2010/mai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TP_SlideBackground-YiR_v3fr-titl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17650633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513672"/>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822697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35011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05998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3DA6B64C-6C35-4717-84FF-93B97C975D9B}" type="slidenum">
              <a:rPr lang="en-US"/>
              <a:pPr>
                <a:defRPr/>
              </a:pPr>
              <a:t>‹#›</a:t>
            </a:fld>
            <a:endParaRPr lang="en-US"/>
          </a:p>
        </p:txBody>
      </p:sp>
    </p:spTree>
    <p:extLst>
      <p:ext uri="{BB962C8B-B14F-4D97-AF65-F5344CB8AC3E}">
        <p14:creationId xmlns:p14="http://schemas.microsoft.com/office/powerpoint/2010/main" val="327970247"/>
      </p:ext>
    </p:extLst>
  </p:cSld>
  <p:clrMapOvr>
    <a:masterClrMapping/>
  </p:clrMapOvr>
  <p:transition xmlns:p14="http://schemas.microsoft.com/office/powerpoint/2010/mai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751383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03733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9620994"/>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7589673"/>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952874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86281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52DA38EE-30C3-490A-9184-FCAFE1E0836D}" type="slidenum">
              <a:rPr lang="en-US"/>
              <a:pPr>
                <a:defRPr/>
              </a:pPr>
              <a:t>‹#›</a:t>
            </a:fld>
            <a:endParaRPr lang="en-US"/>
          </a:p>
        </p:txBody>
      </p:sp>
    </p:spTree>
    <p:extLst>
      <p:ext uri="{BB962C8B-B14F-4D97-AF65-F5344CB8AC3E}">
        <p14:creationId xmlns:p14="http://schemas.microsoft.com/office/powerpoint/2010/main" val="389347088"/>
      </p:ext>
    </p:extLst>
  </p:cSld>
  <p:clrMapOvr>
    <a:masterClrMapping/>
  </p:clrMapOvr>
  <p:transition xmlns:p14="http://schemas.microsoft.com/office/powerpoint/2010/mai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26F3AE0E-09B5-4375-8E75-59F466C56728}" type="slidenum">
              <a:rPr lang="en-US"/>
              <a:pPr>
                <a:defRPr/>
              </a:pPr>
              <a:t>‹#›</a:t>
            </a:fld>
            <a:endParaRPr lang="en-US"/>
          </a:p>
        </p:txBody>
      </p:sp>
    </p:spTree>
    <p:extLst>
      <p:ext uri="{BB962C8B-B14F-4D97-AF65-F5344CB8AC3E}">
        <p14:creationId xmlns:p14="http://schemas.microsoft.com/office/powerpoint/2010/main" val="3073924168"/>
      </p:ext>
    </p:extLst>
  </p:cSld>
  <p:clrMapOvr>
    <a:masterClrMapping/>
  </p:clrMapOvr>
  <p:transition xmlns:p14="http://schemas.microsoft.com/office/powerpoint/2010/mai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B2DCBEA0-D178-4462-8F2C-87BECA56E48F}" type="slidenum">
              <a:rPr lang="en-US"/>
              <a:pPr>
                <a:defRPr/>
              </a:pPr>
              <a:t>‹#›</a:t>
            </a:fld>
            <a:endParaRPr lang="en-US"/>
          </a:p>
        </p:txBody>
      </p:sp>
    </p:spTree>
    <p:extLst>
      <p:ext uri="{BB962C8B-B14F-4D97-AF65-F5344CB8AC3E}">
        <p14:creationId xmlns:p14="http://schemas.microsoft.com/office/powerpoint/2010/main" val="435023911"/>
      </p:ext>
    </p:extLst>
  </p:cSld>
  <p:clrMapOvr>
    <a:masterClrMapping/>
  </p:clrMapOvr>
  <p:transition xmlns:p14="http://schemas.microsoft.com/office/powerpoint/2010/mai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80AD184A-FB75-459F-A3B5-FC78D4637F88}" type="slidenum">
              <a:rPr lang="en-US"/>
              <a:pPr>
                <a:defRPr/>
              </a:pPr>
              <a:t>‹#›</a:t>
            </a:fld>
            <a:endParaRPr lang="en-US"/>
          </a:p>
        </p:txBody>
      </p:sp>
    </p:spTree>
    <p:extLst>
      <p:ext uri="{BB962C8B-B14F-4D97-AF65-F5344CB8AC3E}">
        <p14:creationId xmlns:p14="http://schemas.microsoft.com/office/powerpoint/2010/main" val="660024954"/>
      </p:ext>
    </p:extLst>
  </p:cSld>
  <p:clrMapOvr>
    <a:masterClrMapping/>
  </p:clrMapOvr>
  <p:transition xmlns:p14="http://schemas.microsoft.com/office/powerpoint/2010/mai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2A4EBB87-3DB7-45B2-9ADB-D938B5ECEEE9}" type="slidenum">
              <a:rPr lang="en-US"/>
              <a:pPr>
                <a:defRPr/>
              </a:pPr>
              <a:t>‹#›</a:t>
            </a:fld>
            <a:endParaRPr lang="en-US"/>
          </a:p>
        </p:txBody>
      </p:sp>
    </p:spTree>
    <p:extLst>
      <p:ext uri="{BB962C8B-B14F-4D97-AF65-F5344CB8AC3E}">
        <p14:creationId xmlns:p14="http://schemas.microsoft.com/office/powerpoint/2010/main" val="3559176411"/>
      </p:ext>
    </p:extLst>
  </p:cSld>
  <p:clrMapOvr>
    <a:masterClrMapping/>
  </p:clrMapOvr>
  <p:transition xmlns:p14="http://schemas.microsoft.com/office/powerpoint/2010/mai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74BD9A34-399E-43E7-89EA-54B0B360A546}" type="slidenum">
              <a:rPr lang="en-US"/>
              <a:pPr>
                <a:defRPr/>
              </a:pPr>
              <a:t>‹#›</a:t>
            </a:fld>
            <a:endParaRPr lang="en-US"/>
          </a:p>
        </p:txBody>
      </p:sp>
    </p:spTree>
    <p:extLst>
      <p:ext uri="{BB962C8B-B14F-4D97-AF65-F5344CB8AC3E}">
        <p14:creationId xmlns:p14="http://schemas.microsoft.com/office/powerpoint/2010/main" val="518046498"/>
      </p:ext>
    </p:extLst>
  </p:cSld>
  <p:clrMapOvr>
    <a:masterClrMapping/>
  </p:clrMapOvr>
  <p:transition xmlns:p14="http://schemas.microsoft.com/office/powerpoint/2010/mai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F7655B-CC7D-476C-8075-0F18E78C8C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673578"/>
      </p:ext>
    </p:extLst>
  </p:cSld>
  <p:clrMapOvr>
    <a:masterClrMapping/>
  </p:clrMapOvr>
  <p:transition xmlns:p14="http://schemas.microsoft.com/office/powerpoint/2010/mai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E3E24CF2-C324-41A1-BF17-099ED3016927}" type="slidenum">
              <a:rPr lang="en-US"/>
              <a:pPr>
                <a:defRPr/>
              </a:pPr>
              <a:t>‹#›</a:t>
            </a:fld>
            <a:endParaRPr lang="en-US"/>
          </a:p>
        </p:txBody>
      </p:sp>
    </p:spTree>
    <p:extLst>
      <p:ext uri="{BB962C8B-B14F-4D97-AF65-F5344CB8AC3E}">
        <p14:creationId xmlns:p14="http://schemas.microsoft.com/office/powerpoint/2010/main" val="2461635627"/>
      </p:ext>
    </p:extLst>
  </p:cSld>
  <p:clrMapOvr>
    <a:masterClrMapping/>
  </p:clrMapOvr>
  <p:transition xmlns:p14="http://schemas.microsoft.com/office/powerpoint/2010/mai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0A57C5AE-B7C3-473A-98AB-2C01F9570A7E}" type="slidenum">
              <a:rPr lang="en-US"/>
              <a:pPr>
                <a:defRPr/>
              </a:pPr>
              <a:t>‹#›</a:t>
            </a:fld>
            <a:endParaRPr lang="en-US"/>
          </a:p>
        </p:txBody>
      </p:sp>
    </p:spTree>
    <p:extLst>
      <p:ext uri="{BB962C8B-B14F-4D97-AF65-F5344CB8AC3E}">
        <p14:creationId xmlns:p14="http://schemas.microsoft.com/office/powerpoint/2010/main" val="1067613783"/>
      </p:ext>
    </p:extLst>
  </p:cSld>
  <p:clrMapOvr>
    <a:masterClrMapping/>
  </p:clrMapOvr>
  <p:transition xmlns:p14="http://schemas.microsoft.com/office/powerpoint/2010/mai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31B20AC5-7915-4837-978B-DB521E5E9632}" type="slidenum">
              <a:rPr lang="en-US"/>
              <a:pPr>
                <a:defRPr/>
              </a:pPr>
              <a:t>‹#›</a:t>
            </a:fld>
            <a:endParaRPr lang="en-US"/>
          </a:p>
        </p:txBody>
      </p:sp>
    </p:spTree>
    <p:extLst>
      <p:ext uri="{BB962C8B-B14F-4D97-AF65-F5344CB8AC3E}">
        <p14:creationId xmlns:p14="http://schemas.microsoft.com/office/powerpoint/2010/main" val="2203770472"/>
      </p:ext>
    </p:extLst>
  </p:cSld>
  <p:clrMapOvr>
    <a:masterClrMapping/>
  </p:clrMapOvr>
  <p:transition xmlns:p14="http://schemas.microsoft.com/office/powerpoint/2010/mai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235C2633-F507-4997-B56D-B83F3D0962BB}" type="slidenum">
              <a:rPr lang="en-US"/>
              <a:pPr>
                <a:defRPr/>
              </a:pPr>
              <a:t>‹#›</a:t>
            </a:fld>
            <a:endParaRPr lang="en-US"/>
          </a:p>
        </p:txBody>
      </p:sp>
    </p:spTree>
    <p:extLst>
      <p:ext uri="{BB962C8B-B14F-4D97-AF65-F5344CB8AC3E}">
        <p14:creationId xmlns:p14="http://schemas.microsoft.com/office/powerpoint/2010/main" val="2814291202"/>
      </p:ext>
    </p:extLst>
  </p:cSld>
  <p:clrMapOvr>
    <a:masterClrMapping/>
  </p:clrMapOvr>
  <p:transition xmlns:p14="http://schemas.microsoft.com/office/powerpoint/2010/mai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35DC5C7D-F1A5-40A0-A70F-406DA0407A44}" type="slidenum">
              <a:rPr lang="en-US"/>
              <a:pPr>
                <a:defRPr/>
              </a:pPr>
              <a:t>‹#›</a:t>
            </a:fld>
            <a:endParaRPr lang="en-US"/>
          </a:p>
        </p:txBody>
      </p:sp>
    </p:spTree>
    <p:extLst>
      <p:ext uri="{BB962C8B-B14F-4D97-AF65-F5344CB8AC3E}">
        <p14:creationId xmlns:p14="http://schemas.microsoft.com/office/powerpoint/2010/main" val="261721977"/>
      </p:ext>
    </p:extLst>
  </p:cSld>
  <p:clrMapOvr>
    <a:masterClrMapping/>
  </p:clrMapOvr>
  <p:transition xmlns:p14="http://schemas.microsoft.com/office/powerpoint/2010/mai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ea typeface="ＭＳ Ｐゴシック" charset="-128"/>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1" hangingPunct="1">
              <a:defRPr>
                <a:ea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ＭＳ Ｐゴシック" charset="-128"/>
              </a:defRPr>
            </a:lvl1pPr>
          </a:lstStyle>
          <a:p>
            <a:pPr>
              <a:defRPr/>
            </a:pPr>
            <a:fld id="{5EA61226-E8D9-4562-B798-0D5E8E3CF61A}" type="slidenum">
              <a:rPr lang="en-US"/>
              <a:pPr>
                <a:defRPr/>
              </a:pPr>
              <a:t>‹#›</a:t>
            </a:fld>
            <a:endParaRPr lang="en-US"/>
          </a:p>
        </p:txBody>
      </p:sp>
    </p:spTree>
    <p:extLst>
      <p:ext uri="{BB962C8B-B14F-4D97-AF65-F5344CB8AC3E}">
        <p14:creationId xmlns:p14="http://schemas.microsoft.com/office/powerpoint/2010/main" val="1655290264"/>
      </p:ext>
    </p:extLst>
  </p:cSld>
  <p:clrMapOvr>
    <a:masterClrMapping/>
  </p:clrMapOvr>
  <p:transition xmlns:p14="http://schemas.microsoft.com/office/powerpoint/2010/mai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10"/>
          <p:cNvSpPr>
            <a:spLocks noGrp="1" noChangeArrowheads="1"/>
          </p:cNvSpPr>
          <p:nvPr>
            <p:ph type="sldNum" sz="quarter" idx="10"/>
          </p:nvPr>
        </p:nvSpPr>
        <p:spPr>
          <a:ln/>
        </p:spPr>
        <p:txBody>
          <a:bodyPr/>
          <a:lstStyle>
            <a:lvl1pPr>
              <a:defRPr/>
            </a:lvl1pPr>
          </a:lstStyle>
          <a:p>
            <a:pPr>
              <a:defRPr/>
            </a:pPr>
            <a:fld id="{282B1AF5-0153-4B27-899C-5E17D70746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46161270"/>
      </p:ext>
    </p:extLst>
  </p:cSld>
  <p:clrMapOvr>
    <a:masterClrMapping/>
  </p:clrMapOvr>
  <p:transition xmlns:p14="http://schemas.microsoft.com/office/powerpoint/2010/mai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DEB86287-2D66-40D3-A2F2-4FE443635374}" type="slidenum">
              <a:rPr lang="en-US"/>
              <a:pPr>
                <a:defRPr/>
              </a:pPr>
              <a:t>‹#›</a:t>
            </a:fld>
            <a:endParaRPr lang="en-US"/>
          </a:p>
        </p:txBody>
      </p:sp>
    </p:spTree>
    <p:extLst>
      <p:ext uri="{BB962C8B-B14F-4D97-AF65-F5344CB8AC3E}">
        <p14:creationId xmlns:p14="http://schemas.microsoft.com/office/powerpoint/2010/main" val="3977910692"/>
      </p:ext>
    </p:extLst>
  </p:cSld>
  <p:clrMapOvr>
    <a:masterClrMapping/>
  </p:clrMapOvr>
  <p:transition xmlns:p14="http://schemas.microsoft.com/office/powerpoint/2010/mai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62F8AB02-7310-4FE3-9BDC-39A546DBEBB6}" type="slidenum">
              <a:rPr lang="en-US"/>
              <a:pPr>
                <a:defRPr/>
              </a:pPr>
              <a:t>‹#›</a:t>
            </a:fld>
            <a:endParaRPr lang="en-US"/>
          </a:p>
        </p:txBody>
      </p:sp>
    </p:spTree>
    <p:extLst>
      <p:ext uri="{BB962C8B-B14F-4D97-AF65-F5344CB8AC3E}">
        <p14:creationId xmlns:p14="http://schemas.microsoft.com/office/powerpoint/2010/main" val="2087499080"/>
      </p:ext>
    </p:extLst>
  </p:cSld>
  <p:clrMapOvr>
    <a:masterClrMapping/>
  </p:clrMapOvr>
  <p:transition xmlns:p14="http://schemas.microsoft.com/office/powerpoint/2010/mai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5352336E-3C6A-4C5F-BB85-D6D4355093E6}" type="slidenum">
              <a:rPr lang="en-US"/>
              <a:pPr>
                <a:defRPr/>
              </a:pPr>
              <a:t>‹#›</a:t>
            </a:fld>
            <a:endParaRPr lang="en-US"/>
          </a:p>
        </p:txBody>
      </p:sp>
    </p:spTree>
    <p:extLst>
      <p:ext uri="{BB962C8B-B14F-4D97-AF65-F5344CB8AC3E}">
        <p14:creationId xmlns:p14="http://schemas.microsoft.com/office/powerpoint/2010/main" val="1559530060"/>
      </p:ext>
    </p:extLst>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93505E-E135-4EF4-8BBE-6F1605A75B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5865719"/>
      </p:ext>
    </p:extLst>
  </p:cSld>
  <p:clrMapOvr>
    <a:masterClrMapping/>
  </p:clrMapOvr>
  <p:transition xmlns:p14="http://schemas.microsoft.com/office/powerpoint/2010/mai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1167C5C7-D807-446B-89E1-6F10EA0EC5C3}" type="slidenum">
              <a:rPr lang="en-US"/>
              <a:pPr>
                <a:defRPr/>
              </a:pPr>
              <a:t>‹#›</a:t>
            </a:fld>
            <a:endParaRPr lang="en-US"/>
          </a:p>
        </p:txBody>
      </p:sp>
    </p:spTree>
    <p:extLst>
      <p:ext uri="{BB962C8B-B14F-4D97-AF65-F5344CB8AC3E}">
        <p14:creationId xmlns:p14="http://schemas.microsoft.com/office/powerpoint/2010/main" val="3352662049"/>
      </p:ext>
    </p:extLst>
  </p:cSld>
  <p:clrMapOvr>
    <a:masterClrMapping/>
  </p:clrMapOvr>
  <p:transition xmlns:p14="http://schemas.microsoft.com/office/powerpoint/2010/mai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D96DEE18-5CC8-4E43-8D27-F10A363EE0C8}" type="slidenum">
              <a:rPr lang="en-US"/>
              <a:pPr>
                <a:defRPr/>
              </a:pPr>
              <a:t>‹#›</a:t>
            </a:fld>
            <a:endParaRPr lang="en-US"/>
          </a:p>
        </p:txBody>
      </p:sp>
    </p:spTree>
    <p:extLst>
      <p:ext uri="{BB962C8B-B14F-4D97-AF65-F5344CB8AC3E}">
        <p14:creationId xmlns:p14="http://schemas.microsoft.com/office/powerpoint/2010/main" val="599753240"/>
      </p:ext>
    </p:extLst>
  </p:cSld>
  <p:clrMapOvr>
    <a:masterClrMapping/>
  </p:clrMapOvr>
  <p:transition xmlns:p14="http://schemas.microsoft.com/office/powerpoint/2010/mai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DDB86A43-20D1-4DB1-A096-7D0155F9AC32}" type="slidenum">
              <a:rPr lang="en-US"/>
              <a:pPr>
                <a:defRPr/>
              </a:pPr>
              <a:t>‹#›</a:t>
            </a:fld>
            <a:endParaRPr lang="en-US"/>
          </a:p>
        </p:txBody>
      </p:sp>
    </p:spTree>
    <p:extLst>
      <p:ext uri="{BB962C8B-B14F-4D97-AF65-F5344CB8AC3E}">
        <p14:creationId xmlns:p14="http://schemas.microsoft.com/office/powerpoint/2010/main" val="4018734083"/>
      </p:ext>
    </p:extLst>
  </p:cSld>
  <p:clrMapOvr>
    <a:masterClrMapping/>
  </p:clrMapOvr>
  <p:transition xmlns:p14="http://schemas.microsoft.com/office/powerpoint/2010/mai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932D4D5E-BE20-4D14-9490-6F36CFE616FA}" type="slidenum">
              <a:rPr lang="en-US"/>
              <a:pPr>
                <a:defRPr/>
              </a:pPr>
              <a:t>‹#›</a:t>
            </a:fld>
            <a:endParaRPr lang="en-US"/>
          </a:p>
        </p:txBody>
      </p:sp>
    </p:spTree>
    <p:extLst>
      <p:ext uri="{BB962C8B-B14F-4D97-AF65-F5344CB8AC3E}">
        <p14:creationId xmlns:p14="http://schemas.microsoft.com/office/powerpoint/2010/main" val="3382904517"/>
      </p:ext>
    </p:extLst>
  </p:cSld>
  <p:clrMapOvr>
    <a:masterClrMapping/>
  </p:clrMapOvr>
  <p:transition xmlns:p14="http://schemas.microsoft.com/office/powerpoint/2010/mai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307F3798-A545-436C-AF3A-F874FBB8478F}" type="slidenum">
              <a:rPr lang="en-US"/>
              <a:pPr>
                <a:defRPr/>
              </a:pPr>
              <a:t>‹#›</a:t>
            </a:fld>
            <a:endParaRPr lang="en-US"/>
          </a:p>
        </p:txBody>
      </p:sp>
    </p:spTree>
    <p:extLst>
      <p:ext uri="{BB962C8B-B14F-4D97-AF65-F5344CB8AC3E}">
        <p14:creationId xmlns:p14="http://schemas.microsoft.com/office/powerpoint/2010/main" val="814037948"/>
      </p:ext>
    </p:extLst>
  </p:cSld>
  <p:clrMapOvr>
    <a:masterClrMapping/>
  </p:clrMapOvr>
  <p:transition xmlns:p14="http://schemas.microsoft.com/office/powerpoint/2010/mai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3F42721F-78E6-410C-8AFA-FBBBF27B31B8}" type="slidenum">
              <a:rPr lang="en-US"/>
              <a:pPr>
                <a:defRPr/>
              </a:pPr>
              <a:t>‹#›</a:t>
            </a:fld>
            <a:endParaRPr lang="en-US"/>
          </a:p>
        </p:txBody>
      </p:sp>
    </p:spTree>
    <p:extLst>
      <p:ext uri="{BB962C8B-B14F-4D97-AF65-F5344CB8AC3E}">
        <p14:creationId xmlns:p14="http://schemas.microsoft.com/office/powerpoint/2010/main" val="1371075526"/>
      </p:ext>
    </p:extLst>
  </p:cSld>
  <p:clrMapOvr>
    <a:masterClrMapping/>
  </p:clrMapOvr>
  <p:transition xmlns:p14="http://schemas.microsoft.com/office/powerpoint/2010/mai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E7E7A35B-AD96-4424-9828-B3FE10522911}" type="slidenum">
              <a:rPr lang="en-US"/>
              <a:pPr>
                <a:defRPr/>
              </a:pPr>
              <a:t>‹#›</a:t>
            </a:fld>
            <a:endParaRPr lang="en-US"/>
          </a:p>
        </p:txBody>
      </p:sp>
    </p:spTree>
    <p:extLst>
      <p:ext uri="{BB962C8B-B14F-4D97-AF65-F5344CB8AC3E}">
        <p14:creationId xmlns:p14="http://schemas.microsoft.com/office/powerpoint/2010/main" val="1202165314"/>
      </p:ext>
    </p:extLst>
  </p:cSld>
  <p:clrMapOvr>
    <a:masterClrMapping/>
  </p:clrMapOvr>
  <p:transition xmlns:p14="http://schemas.microsoft.com/office/powerpoint/2010/mai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B26A2C3B-63BC-4D29-87E3-00F02460C234}" type="slidenum">
              <a:rPr lang="en-US"/>
              <a:pPr>
                <a:defRPr/>
              </a:pPr>
              <a:t>‹#›</a:t>
            </a:fld>
            <a:endParaRPr lang="en-US"/>
          </a:p>
        </p:txBody>
      </p:sp>
    </p:spTree>
    <p:extLst>
      <p:ext uri="{BB962C8B-B14F-4D97-AF65-F5344CB8AC3E}">
        <p14:creationId xmlns:p14="http://schemas.microsoft.com/office/powerpoint/2010/main" val="709214189"/>
      </p:ext>
    </p:extLst>
  </p:cSld>
  <p:clrMapOvr>
    <a:masterClrMapping/>
  </p:clrMapOvr>
  <p:transition xmlns:p14="http://schemas.microsoft.com/office/powerpoint/2010/mai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6E3EE56B-042D-4BEF-A334-55EB14BCBAF0}" type="slidenum">
              <a:rPr lang="en-US"/>
              <a:pPr>
                <a:defRPr/>
              </a:pPr>
              <a:t>‹#›</a:t>
            </a:fld>
            <a:endParaRPr lang="en-US"/>
          </a:p>
        </p:txBody>
      </p:sp>
    </p:spTree>
    <p:extLst>
      <p:ext uri="{BB962C8B-B14F-4D97-AF65-F5344CB8AC3E}">
        <p14:creationId xmlns:p14="http://schemas.microsoft.com/office/powerpoint/2010/main" val="1686483310"/>
      </p:ext>
    </p:extLst>
  </p:cSld>
  <p:clrMapOvr>
    <a:masterClrMapping/>
  </p:clrMapOvr>
  <p:transition xmlns:p14="http://schemas.microsoft.com/office/powerpoint/2010/mai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6F987C92-C1F6-44AD-9729-700A870F129E}" type="slidenum">
              <a:rPr lang="en-US"/>
              <a:pPr>
                <a:defRPr/>
              </a:pPr>
              <a:t>‹#›</a:t>
            </a:fld>
            <a:endParaRPr lang="en-US"/>
          </a:p>
        </p:txBody>
      </p:sp>
    </p:spTree>
    <p:extLst>
      <p:ext uri="{BB962C8B-B14F-4D97-AF65-F5344CB8AC3E}">
        <p14:creationId xmlns:p14="http://schemas.microsoft.com/office/powerpoint/2010/main" val="1270106598"/>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AAE136-B190-47F7-8657-FC78A9FB8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6331189"/>
      </p:ext>
    </p:extLst>
  </p:cSld>
  <p:clrMapOvr>
    <a:masterClrMapping/>
  </p:clrMapOvr>
  <p:transition xmlns:p14="http://schemas.microsoft.com/office/powerpoint/2010/mai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1"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pitchFamily="-111"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1" charset="-128"/>
              </a:defRPr>
            </a:lvl1pPr>
          </a:lstStyle>
          <a:p>
            <a:pPr>
              <a:defRPr/>
            </a:pPr>
            <a:fld id="{A1F432FA-C9EC-42E8-8918-263D9DA65AAA}" type="slidenum">
              <a:rPr lang="en-US"/>
              <a:pPr>
                <a:defRPr/>
              </a:pPr>
              <a:t>‹#›</a:t>
            </a:fld>
            <a:endParaRPr lang="en-US"/>
          </a:p>
        </p:txBody>
      </p:sp>
    </p:spTree>
    <p:extLst>
      <p:ext uri="{BB962C8B-B14F-4D97-AF65-F5344CB8AC3E}">
        <p14:creationId xmlns:p14="http://schemas.microsoft.com/office/powerpoint/2010/main" val="2443300634"/>
      </p:ext>
    </p:extLst>
  </p:cSld>
  <p:clrMapOvr>
    <a:masterClrMapping/>
  </p:clrMapOvr>
  <p:transition xmlns:p14="http://schemas.microsoft.com/office/powerpoint/2010/mai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78D37A-08BC-4204-B545-4D17A756E3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9860034"/>
      </p:ext>
    </p:extLst>
  </p:cSld>
  <p:clrMapOvr>
    <a:masterClrMapping/>
  </p:clrMapOvr>
  <p:transition xmlns:p14="http://schemas.microsoft.com/office/powerpoint/2010/mai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A66B1F-B758-49F9-80AA-1D4040CB4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256300"/>
      </p:ext>
    </p:extLst>
  </p:cSld>
  <p:clrMapOvr>
    <a:masterClrMapping/>
  </p:clrMapOvr>
  <p:transition xmlns:p14="http://schemas.microsoft.com/office/powerpoint/2010/mai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85DAAE-3AF2-4346-8CBB-A4AE1A6D6D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8866032"/>
      </p:ext>
    </p:extLst>
  </p:cSld>
  <p:clrMapOvr>
    <a:masterClrMapping/>
  </p:clrMapOvr>
  <p:transition xmlns:p14="http://schemas.microsoft.com/office/powerpoint/2010/mai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4D27B5-E978-46D9-B650-16E561CB82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6885018"/>
      </p:ext>
    </p:extLst>
  </p:cSld>
  <p:clrMapOvr>
    <a:masterClrMapping/>
  </p:clrMapOvr>
  <p:transition xmlns:p14="http://schemas.microsoft.com/office/powerpoint/2010/mai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6769E8B-54E6-4160-8301-C0B7C43750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4121210"/>
      </p:ext>
    </p:extLst>
  </p:cSld>
  <p:clrMapOvr>
    <a:masterClrMapping/>
  </p:clrMapOvr>
  <p:transition xmlns:p14="http://schemas.microsoft.com/office/powerpoint/2010/mai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51C0B4-BAC9-43AA-A50A-914392173E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8577032"/>
      </p:ext>
    </p:extLst>
  </p:cSld>
  <p:clrMapOvr>
    <a:masterClrMapping/>
  </p:clrMapOvr>
  <p:transition xmlns:p14="http://schemas.microsoft.com/office/powerpoint/2010/mai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3858D15-5464-4122-BD6D-B3A0D1971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744922"/>
      </p:ext>
    </p:extLst>
  </p:cSld>
  <p:clrMapOvr>
    <a:masterClrMapping/>
  </p:clrMapOvr>
  <p:transition xmlns:p14="http://schemas.microsoft.com/office/powerpoint/2010/mai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B8D9AD-C798-4FAA-B2FC-F7F64DEF6A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6684435"/>
      </p:ext>
    </p:extLst>
  </p:cSld>
  <p:clrMapOvr>
    <a:masterClrMapping/>
  </p:clrMapOvr>
  <p:transition xmlns:p14="http://schemas.microsoft.com/office/powerpoint/2010/mai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7C8D1A-D561-4669-B5D6-CA82D63192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515057"/>
      </p:ext>
    </p:extLst>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73583C-D85F-4543-A706-D25052CE02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9585855"/>
      </p:ext>
    </p:extLst>
  </p:cSld>
  <p:clrMapOvr>
    <a:masterClrMapping/>
  </p:clrMapOvr>
  <p:transition xmlns:p14="http://schemas.microsoft.com/office/powerpoint/2010/mai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921A14-067F-4D3A-9CB1-E611873049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138661"/>
      </p:ext>
    </p:extLst>
  </p:cSld>
  <p:clrMapOvr>
    <a:masterClrMapping/>
  </p:clrMapOvr>
  <p:transition xmlns:p14="http://schemas.microsoft.com/office/powerpoint/2010/mai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5413"/>
            <a:ext cx="2057400" cy="6000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5413"/>
            <a:ext cx="6019800" cy="6000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602B8-86DC-43F8-BBE8-3B290C5BCE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0390108"/>
      </p:ext>
    </p:extLst>
  </p:cSld>
  <p:clrMapOvr>
    <a:masterClrMapping/>
  </p:clrMapOvr>
  <p:transition xmlns:p14="http://schemas.microsoft.com/office/powerpoint/2010/mai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54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8E99A6-9A6F-45BD-94FD-17308D8477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9563161"/>
      </p:ext>
    </p:extLst>
  </p:cSld>
  <p:clrMapOvr>
    <a:masterClrMapping/>
  </p:clrMapOvr>
  <p:transition xmlns:p14="http://schemas.microsoft.com/office/powerpoint/2010/mai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86291177"/>
      </p:ext>
    </p:extLst>
  </p:cSld>
  <p:clrMapOvr>
    <a:masterClrMapping/>
  </p:clrMapOvr>
  <p:transition xmlns:p14="http://schemas.microsoft.com/office/powerpoint/2010/mai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702531"/>
      </p:ext>
    </p:extLst>
  </p:cSld>
  <p:clrMapOvr>
    <a:masterClrMapping/>
  </p:clrMapOvr>
  <p:transition xmlns:p14="http://schemas.microsoft.com/office/powerpoint/2010/mai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1434003"/>
      </p:ext>
    </p:extLst>
  </p:cSld>
  <p:clrMapOvr>
    <a:masterClrMapping/>
  </p:clrMapOvr>
  <p:transition xmlns:p14="http://schemas.microsoft.com/office/powerpoint/2010/mai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1412875"/>
            <a:ext cx="42449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2449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2867441"/>
      </p:ext>
    </p:extLst>
  </p:cSld>
  <p:clrMapOvr>
    <a:masterClrMapping/>
  </p:clrMapOvr>
  <p:transition xmlns:p14="http://schemas.microsoft.com/office/powerpoint/2010/mai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70038200"/>
      </p:ext>
    </p:extLst>
  </p:cSld>
  <p:clrMapOvr>
    <a:masterClrMapping/>
  </p:clrMapOvr>
  <p:transition xmlns:p14="http://schemas.microsoft.com/office/powerpoint/2010/mai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14076290"/>
      </p:ext>
    </p:extLst>
  </p:cSld>
  <p:clrMapOvr>
    <a:masterClrMapping/>
  </p:clrMapOvr>
  <p:transition xmlns:p14="http://schemas.microsoft.com/office/powerpoint/2010/mai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928385"/>
      </p:ext>
    </p:extLst>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358A07C-E5F8-4F2D-BE2F-A24934EBE6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1400947"/>
      </p:ext>
    </p:extLst>
  </p:cSld>
  <p:clrMapOvr>
    <a:masterClrMapping/>
  </p:clrMapOvr>
  <p:transition xmlns:p14="http://schemas.microsoft.com/office/powerpoint/2010/mai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9868490"/>
      </p:ext>
    </p:extLst>
  </p:cSld>
  <p:clrMapOvr>
    <a:masterClrMapping/>
  </p:clrMapOvr>
  <p:transition xmlns:p14="http://schemas.microsoft.com/office/powerpoint/2010/mai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4090289"/>
      </p:ext>
    </p:extLst>
  </p:cSld>
  <p:clrMapOvr>
    <a:masterClrMapping/>
  </p:clrMapOvr>
  <p:transition xmlns:p14="http://schemas.microsoft.com/office/powerpoint/2010/mai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76325"/>
      </p:ext>
    </p:extLst>
  </p:cSld>
  <p:clrMapOvr>
    <a:masterClrMapping/>
  </p:clrMapOvr>
  <p:transition xmlns:p14="http://schemas.microsoft.com/office/powerpoint/2010/mai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25425"/>
            <a:ext cx="2160587" cy="6175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225425"/>
            <a:ext cx="6329363" cy="6175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7018504"/>
      </p:ext>
    </p:extLst>
  </p:cSld>
  <p:clrMapOvr>
    <a:masterClrMapping/>
  </p:clrMapOvr>
  <p:transition xmlns:p14="http://schemas.microsoft.com/office/powerpoint/2010/mai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0825" y="225425"/>
            <a:ext cx="8642350" cy="10429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50825" y="1412875"/>
            <a:ext cx="8642350" cy="4987925"/>
          </a:xfrm>
        </p:spPr>
        <p:txBody>
          <a:bodyPr/>
          <a:lstStyle/>
          <a:p>
            <a:pPr lvl="0"/>
            <a:endParaRPr lang="en-US" noProof="0" dirty="0"/>
          </a:p>
        </p:txBody>
      </p:sp>
    </p:spTree>
    <p:extLst>
      <p:ext uri="{BB962C8B-B14F-4D97-AF65-F5344CB8AC3E}">
        <p14:creationId xmlns:p14="http://schemas.microsoft.com/office/powerpoint/2010/main" val="2463078498"/>
      </p:ext>
    </p:extLst>
  </p:cSld>
  <p:clrMapOvr>
    <a:masterClrMapping/>
  </p:clrMapOvr>
  <p:transition xmlns:p14="http://schemas.microsoft.com/office/powerpoint/2010/mai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0866"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smtClean="0"/>
              <a:t>Click to edit Master title style</a:t>
            </a:r>
          </a:p>
        </p:txBody>
      </p:sp>
      <p:sp>
        <p:nvSpPr>
          <p:cNvPr id="42086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3784389933"/>
      </p:ext>
    </p:extLst>
  </p:cSld>
  <p:clrMapOvr>
    <a:masterClrMapping/>
  </p:clrMapOvr>
  <p:transition xmlns:p14="http://schemas.microsoft.com/office/powerpoint/2010/mai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3415701217"/>
      </p:ext>
    </p:extLst>
  </p:cSld>
  <p:clrMapOvr>
    <a:masterClrMapping/>
  </p:clrMapOvr>
  <p:transition xmlns:p14="http://schemas.microsoft.com/office/powerpoint/2010/mai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139170989"/>
      </p:ext>
    </p:extLst>
  </p:cSld>
  <p:clrMapOvr>
    <a:masterClrMapping/>
  </p:clrMapOvr>
  <p:transition xmlns:p14="http://schemas.microsoft.com/office/powerpoint/2010/mai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0075" y="1219200"/>
            <a:ext cx="3944938"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219200"/>
            <a:ext cx="394493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3434636678"/>
      </p:ext>
    </p:extLst>
  </p:cSld>
  <p:clrMapOvr>
    <a:masterClrMapping/>
  </p:clrMapOvr>
  <p:transition xmlns:p14="http://schemas.microsoft.com/office/powerpoint/2010/mai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1619026263"/>
      </p:ext>
    </p:extLst>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0392C1-E98F-4297-BEF4-7310A57BC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052154"/>
      </p:ext>
    </p:extLst>
  </p:cSld>
  <p:clrMapOvr>
    <a:masterClrMapping/>
  </p:clrMapOvr>
  <p:transition xmlns:p14="http://schemas.microsoft.com/office/powerpoint/2010/mai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3025170146"/>
      </p:ext>
    </p:extLst>
  </p:cSld>
  <p:clrMapOvr>
    <a:masterClrMapping/>
  </p:clrMapOvr>
  <p:transition xmlns:p14="http://schemas.microsoft.com/office/powerpoint/2010/mai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2412030593"/>
      </p:ext>
    </p:extLst>
  </p:cSld>
  <p:clrMapOvr>
    <a:masterClrMapping/>
  </p:clrMapOvr>
  <p:transition xmlns:p14="http://schemas.microsoft.com/office/powerpoint/2010/mai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260396101"/>
      </p:ext>
    </p:extLst>
  </p:cSld>
  <p:clrMapOvr>
    <a:masterClrMapping/>
  </p:clrMapOvr>
  <p:transition xmlns:p14="http://schemas.microsoft.com/office/powerpoint/2010/mai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206038464"/>
      </p:ext>
    </p:extLst>
  </p:cSld>
  <p:clrMapOvr>
    <a:masterClrMapping/>
  </p:clrMapOvr>
  <p:transition xmlns:p14="http://schemas.microsoft.com/office/powerpoint/2010/mai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471130081"/>
      </p:ext>
    </p:extLst>
  </p:cSld>
  <p:clrMapOvr>
    <a:masterClrMapping/>
  </p:clrMapOvr>
  <p:transition xmlns:p14="http://schemas.microsoft.com/office/powerpoint/2010/mai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98450"/>
            <a:ext cx="2009775"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0075" y="298450"/>
            <a:ext cx="5880100"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xfrm>
            <a:off x="5267325" y="6543675"/>
            <a:ext cx="3962400" cy="30480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en-US">
              <a:solidFill>
                <a:srgbClr val="FFFFFF"/>
              </a:solidFill>
              <a:ea typeface="ＭＳ Ｐゴシック"/>
            </a:endParaRPr>
          </a:p>
        </p:txBody>
      </p:sp>
    </p:spTree>
    <p:extLst>
      <p:ext uri="{BB962C8B-B14F-4D97-AF65-F5344CB8AC3E}">
        <p14:creationId xmlns:p14="http://schemas.microsoft.com/office/powerpoint/2010/main" val="1104858206"/>
      </p:ext>
    </p:extLst>
  </p:cSld>
  <p:clrMapOvr>
    <a:masterClrMapping/>
  </p:clrMapOvr>
  <p:transition xmlns:p14="http://schemas.microsoft.com/office/powerpoint/2010/mai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FA980-D457-47F8-BD46-257A6A35DACA}" type="slidenum">
              <a:rPr lang="en-US"/>
              <a:pPr>
                <a:defRPr/>
              </a:pPr>
              <a:t>‹#›</a:t>
            </a:fld>
            <a:endParaRPr lang="en-US"/>
          </a:p>
        </p:txBody>
      </p:sp>
    </p:spTree>
    <p:extLst>
      <p:ext uri="{BB962C8B-B14F-4D97-AF65-F5344CB8AC3E}">
        <p14:creationId xmlns:p14="http://schemas.microsoft.com/office/powerpoint/2010/main" val="2145429616"/>
      </p:ext>
    </p:extLst>
  </p:cSld>
  <p:clrMapOvr>
    <a:masterClrMapping/>
  </p:clrMapOvr>
  <p:transition xmlns:p14="http://schemas.microsoft.com/office/powerpoint/2010/mai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1AAA47-E798-4927-8A13-6977E89D373A}" type="slidenum">
              <a:rPr lang="en-US"/>
              <a:pPr>
                <a:defRPr/>
              </a:pPr>
              <a:t>‹#›</a:t>
            </a:fld>
            <a:endParaRPr lang="en-US"/>
          </a:p>
        </p:txBody>
      </p:sp>
    </p:spTree>
    <p:extLst>
      <p:ext uri="{BB962C8B-B14F-4D97-AF65-F5344CB8AC3E}">
        <p14:creationId xmlns:p14="http://schemas.microsoft.com/office/powerpoint/2010/main" val="2049477098"/>
      </p:ext>
    </p:extLst>
  </p:cSld>
  <p:clrMapOvr>
    <a:masterClrMapping/>
  </p:clrMapOvr>
  <p:transition xmlns:p14="http://schemas.microsoft.com/office/powerpoint/2010/mai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E5BE20-A14B-4A64-B672-0E0D4C881645}" type="slidenum">
              <a:rPr lang="en-US"/>
              <a:pPr>
                <a:defRPr/>
              </a:pPr>
              <a:t>‹#›</a:t>
            </a:fld>
            <a:endParaRPr lang="en-US"/>
          </a:p>
        </p:txBody>
      </p:sp>
    </p:spTree>
    <p:extLst>
      <p:ext uri="{BB962C8B-B14F-4D97-AF65-F5344CB8AC3E}">
        <p14:creationId xmlns:p14="http://schemas.microsoft.com/office/powerpoint/2010/main" val="2745197914"/>
      </p:ext>
    </p:extLst>
  </p:cSld>
  <p:clrMapOvr>
    <a:masterClrMapping/>
  </p:clrMapOvr>
  <p:transition xmlns:p14="http://schemas.microsoft.com/office/powerpoint/2010/mai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8AD16B-CB18-4B52-9FDD-8320C24A781C}" type="slidenum">
              <a:rPr lang="en-US"/>
              <a:pPr>
                <a:defRPr/>
              </a:pPr>
              <a:t>‹#›</a:t>
            </a:fld>
            <a:endParaRPr lang="en-US"/>
          </a:p>
        </p:txBody>
      </p:sp>
    </p:spTree>
    <p:extLst>
      <p:ext uri="{BB962C8B-B14F-4D97-AF65-F5344CB8AC3E}">
        <p14:creationId xmlns:p14="http://schemas.microsoft.com/office/powerpoint/2010/main" val="3893406647"/>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EF0829-903C-43D1-A7FB-F792ED60C8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5893384"/>
      </p:ext>
    </p:extLst>
  </p:cSld>
  <p:clrMapOvr>
    <a:masterClrMapping/>
  </p:clrMapOvr>
  <p:transition xmlns:p14="http://schemas.microsoft.com/office/powerpoint/2010/mai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FABAB3-6E03-4E54-9919-0F74C8CB5091}" type="slidenum">
              <a:rPr lang="en-US"/>
              <a:pPr>
                <a:defRPr/>
              </a:pPr>
              <a:t>‹#›</a:t>
            </a:fld>
            <a:endParaRPr lang="en-US"/>
          </a:p>
        </p:txBody>
      </p:sp>
    </p:spTree>
    <p:extLst>
      <p:ext uri="{BB962C8B-B14F-4D97-AF65-F5344CB8AC3E}">
        <p14:creationId xmlns:p14="http://schemas.microsoft.com/office/powerpoint/2010/main" val="3233626456"/>
      </p:ext>
    </p:extLst>
  </p:cSld>
  <p:clrMapOvr>
    <a:masterClrMapping/>
  </p:clrMapOvr>
  <p:transition xmlns:p14="http://schemas.microsoft.com/office/powerpoint/2010/mai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1D909C-8C3D-4BEE-9FA8-81D1B522D654}" type="slidenum">
              <a:rPr lang="en-US"/>
              <a:pPr>
                <a:defRPr/>
              </a:pPr>
              <a:t>‹#›</a:t>
            </a:fld>
            <a:endParaRPr lang="en-US"/>
          </a:p>
        </p:txBody>
      </p:sp>
    </p:spTree>
    <p:extLst>
      <p:ext uri="{BB962C8B-B14F-4D97-AF65-F5344CB8AC3E}">
        <p14:creationId xmlns:p14="http://schemas.microsoft.com/office/powerpoint/2010/main" val="2474545855"/>
      </p:ext>
    </p:extLst>
  </p:cSld>
  <p:clrMapOvr>
    <a:masterClrMapping/>
  </p:clrMapOvr>
  <p:transition xmlns:p14="http://schemas.microsoft.com/office/powerpoint/2010/mai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E3AC81-D2B8-4397-86B6-7E9849FDA886}" type="slidenum">
              <a:rPr lang="en-US"/>
              <a:pPr>
                <a:defRPr/>
              </a:pPr>
              <a:t>‹#›</a:t>
            </a:fld>
            <a:endParaRPr lang="en-US"/>
          </a:p>
        </p:txBody>
      </p:sp>
    </p:spTree>
    <p:extLst>
      <p:ext uri="{BB962C8B-B14F-4D97-AF65-F5344CB8AC3E}">
        <p14:creationId xmlns:p14="http://schemas.microsoft.com/office/powerpoint/2010/main" val="2798525274"/>
      </p:ext>
    </p:extLst>
  </p:cSld>
  <p:clrMapOvr>
    <a:masterClrMapping/>
  </p:clrMapOvr>
  <p:transition xmlns:p14="http://schemas.microsoft.com/office/powerpoint/2010/mai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A45F48-0173-4D96-A5BB-DC2B7E6283E1}" type="slidenum">
              <a:rPr lang="en-US"/>
              <a:pPr>
                <a:defRPr/>
              </a:pPr>
              <a:t>‹#›</a:t>
            </a:fld>
            <a:endParaRPr lang="en-US"/>
          </a:p>
        </p:txBody>
      </p:sp>
    </p:spTree>
    <p:extLst>
      <p:ext uri="{BB962C8B-B14F-4D97-AF65-F5344CB8AC3E}">
        <p14:creationId xmlns:p14="http://schemas.microsoft.com/office/powerpoint/2010/main" val="1134956741"/>
      </p:ext>
    </p:extLst>
  </p:cSld>
  <p:clrMapOvr>
    <a:masterClrMapping/>
  </p:clrMapOvr>
  <p:transition xmlns:p14="http://schemas.microsoft.com/office/powerpoint/2010/mai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65060A-D8C4-4CBE-8D31-94E7E9A0C2F3}" type="slidenum">
              <a:rPr lang="en-US"/>
              <a:pPr>
                <a:defRPr/>
              </a:pPr>
              <a:t>‹#›</a:t>
            </a:fld>
            <a:endParaRPr lang="en-US"/>
          </a:p>
        </p:txBody>
      </p:sp>
    </p:spTree>
    <p:extLst>
      <p:ext uri="{BB962C8B-B14F-4D97-AF65-F5344CB8AC3E}">
        <p14:creationId xmlns:p14="http://schemas.microsoft.com/office/powerpoint/2010/main" val="1065183502"/>
      </p:ext>
    </p:extLst>
  </p:cSld>
  <p:clrMapOvr>
    <a:masterClrMapping/>
  </p:clrMapOvr>
  <p:transition xmlns:p14="http://schemas.microsoft.com/office/powerpoint/2010/mai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AA72A-7203-4BCF-BE0F-D65CA84EA719}" type="slidenum">
              <a:rPr lang="en-US"/>
              <a:pPr>
                <a:defRPr/>
              </a:pPr>
              <a:t>‹#›</a:t>
            </a:fld>
            <a:endParaRPr lang="en-US"/>
          </a:p>
        </p:txBody>
      </p:sp>
    </p:spTree>
    <p:extLst>
      <p:ext uri="{BB962C8B-B14F-4D97-AF65-F5344CB8AC3E}">
        <p14:creationId xmlns:p14="http://schemas.microsoft.com/office/powerpoint/2010/main" val="3868035098"/>
      </p:ext>
    </p:extLst>
  </p:cSld>
  <p:clrMapOvr>
    <a:masterClrMapping/>
  </p:clrMapOvr>
  <p:transition xmlns:p14="http://schemas.microsoft.com/office/powerpoint/2010/mai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A968-478B-4F77-BCAF-E0D07C50F9B1}" type="slidenum">
              <a:rPr lang="en-US"/>
              <a:pPr>
                <a:defRPr/>
              </a:pPr>
              <a:t>‹#›</a:t>
            </a:fld>
            <a:endParaRPr lang="en-US"/>
          </a:p>
        </p:txBody>
      </p:sp>
    </p:spTree>
    <p:extLst>
      <p:ext uri="{BB962C8B-B14F-4D97-AF65-F5344CB8AC3E}">
        <p14:creationId xmlns:p14="http://schemas.microsoft.com/office/powerpoint/2010/main" val="199436741"/>
      </p:ext>
    </p:extLst>
  </p:cSld>
  <p:clrMapOvr>
    <a:masterClrMapping/>
  </p:clrMapOvr>
  <p:transition xmlns:p14="http://schemas.microsoft.com/office/powerpoint/2010/mai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1</a:t>
            </a:r>
            <a:endParaRPr lang="en-US" dirty="0">
              <a:solidFill>
                <a:srgbClr val="000000"/>
              </a:solidFill>
            </a:endParaRPr>
          </a:p>
        </p:txBody>
      </p:sp>
    </p:spTree>
    <p:extLst>
      <p:ext uri="{BB962C8B-B14F-4D97-AF65-F5344CB8AC3E}">
        <p14:creationId xmlns:p14="http://schemas.microsoft.com/office/powerpoint/2010/main" val="3979424306"/>
      </p:ext>
    </p:extLst>
  </p:cSld>
  <p:clrMapOvr>
    <a:masterClrMapping/>
  </p:clrMapOvr>
  <p:transition xmlns:p14="http://schemas.microsoft.com/office/powerpoint/2010/mai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1</a:t>
            </a:r>
            <a:endParaRPr lang="en-US" dirty="0">
              <a:solidFill>
                <a:srgbClr val="000000"/>
              </a:solidFill>
            </a:endParaRPr>
          </a:p>
        </p:txBody>
      </p:sp>
    </p:spTree>
    <p:extLst>
      <p:ext uri="{BB962C8B-B14F-4D97-AF65-F5344CB8AC3E}">
        <p14:creationId xmlns:p14="http://schemas.microsoft.com/office/powerpoint/2010/main" val="3393885605"/>
      </p:ext>
    </p:extLst>
  </p:cSld>
  <p:clrMapOvr>
    <a:masterClrMapping/>
  </p:clrMapOvr>
  <p:transition xmlns:p14="http://schemas.microsoft.com/office/powerpoint/2010/mai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08286433"/>
      </p:ext>
    </p:extLst>
  </p:cSld>
  <p:clrMapOvr>
    <a:masterClrMapping/>
  </p:clrMapOvr>
  <p:transition xmlns:p14="http://schemas.microsoft.com/office/powerpoint/2010/mai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DC0962-D18E-42C7-A13E-8381AF2008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7036635"/>
      </p:ext>
    </p:extLst>
  </p:cSld>
  <p:clrMapOvr>
    <a:masterClrMapping/>
  </p:clrMapOvr>
  <p:transition xmlns:p14="http://schemas.microsoft.com/office/powerpoint/2010/mai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47553141"/>
      </p:ext>
    </p:extLst>
  </p:cSld>
  <p:clrMapOvr>
    <a:masterClrMapping/>
  </p:clrMapOvr>
  <p:transition xmlns:p14="http://schemas.microsoft.com/office/powerpoint/2010/mai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288150177"/>
      </p:ext>
    </p:extLst>
  </p:cSld>
  <p:clrMapOvr>
    <a:masterClrMapping/>
  </p:clrMapOvr>
  <p:transition xmlns:p14="http://schemas.microsoft.com/office/powerpoint/2010/mai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smtClean="0">
                <a:solidFill>
                  <a:srgbClr val="000000"/>
                </a:solidFill>
              </a:rPr>
              <a:t>1</a:t>
            </a:r>
            <a:endParaRPr lang="en-US" dirty="0">
              <a:solidFill>
                <a:srgbClr val="000000"/>
              </a:solidFill>
            </a:endParaRPr>
          </a:p>
        </p:txBody>
      </p:sp>
    </p:spTree>
    <p:extLst>
      <p:ext uri="{BB962C8B-B14F-4D97-AF65-F5344CB8AC3E}">
        <p14:creationId xmlns:p14="http://schemas.microsoft.com/office/powerpoint/2010/main" val="2303834537"/>
      </p:ext>
    </p:extLst>
  </p:cSld>
  <p:clrMapOvr>
    <a:masterClrMapping/>
  </p:clrMapOvr>
  <p:transition xmlns:p14="http://schemas.microsoft.com/office/powerpoint/2010/mai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24775295"/>
      </p:ext>
    </p:extLst>
  </p:cSld>
  <p:clrMapOvr>
    <a:masterClrMapping/>
  </p:clrMapOvr>
  <p:transition xmlns:p14="http://schemas.microsoft.com/office/powerpoint/2010/mai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63366272"/>
      </p:ext>
    </p:extLst>
  </p:cSld>
  <p:clrMapOvr>
    <a:masterClrMapping/>
  </p:clrMapOvr>
  <p:transition xmlns:p14="http://schemas.microsoft.com/office/powerpoint/2010/mai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28516360"/>
      </p:ext>
    </p:extLst>
  </p:cSld>
  <p:clrMapOvr>
    <a:masterClrMapping/>
  </p:clrMapOvr>
  <p:transition xmlns:p14="http://schemas.microsoft.com/office/powerpoint/2010/mai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85818057"/>
      </p:ext>
    </p:extLst>
  </p:cSld>
  <p:clrMapOvr>
    <a:masterClrMapping/>
  </p:clrMapOvr>
  <p:transition xmlns:p14="http://schemas.microsoft.com/office/powerpoint/2010/mai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88385816"/>
      </p:ext>
    </p:extLst>
  </p:cSld>
  <p:clrMapOvr>
    <a:masterClrMapping/>
  </p:clrMapOvr>
  <p:transition xmlns:p14="http://schemas.microsoft.com/office/powerpoint/2010/mai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77938064"/>
      </p:ext>
    </p:extLst>
  </p:cSld>
  <p:clrMapOvr>
    <a:masterClrMapping/>
  </p:clrMapOvr>
  <p:transition xmlns:p14="http://schemas.microsoft.com/office/powerpoint/2010/mai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616AF9-16BC-44B9-A80B-3BA83ADDDF84}" type="slidenum">
              <a:rPr lang="en-US"/>
              <a:pPr>
                <a:defRPr/>
              </a:pPr>
              <a:t>‹#›</a:t>
            </a:fld>
            <a:endParaRPr lang="en-US"/>
          </a:p>
        </p:txBody>
      </p:sp>
    </p:spTree>
    <p:extLst>
      <p:ext uri="{BB962C8B-B14F-4D97-AF65-F5344CB8AC3E}">
        <p14:creationId xmlns:p14="http://schemas.microsoft.com/office/powerpoint/2010/main" val="2795005721"/>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slideLayout" Target="../slideLayouts/slideLayout124.xml"/><Relationship Id="rId13" Type="http://schemas.openxmlformats.org/officeDocument/2006/relationships/theme" Target="../theme/theme10.xml"/><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theme" Target="../theme/theme5.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theme" Target="../theme/theme6.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6.xml"/><Relationship Id="rId12" Type="http://schemas.openxmlformats.org/officeDocument/2006/relationships/theme" Target="../theme/theme7.xml"/><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slideLayout" Target="../slideLayouts/slideLayout84.xml"/><Relationship Id="rId10"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7.xml"/><Relationship Id="rId12" Type="http://schemas.openxmlformats.org/officeDocument/2006/relationships/slideLayout" Target="../slideLayouts/slideLayout98.xml"/><Relationship Id="rId13" Type="http://schemas.openxmlformats.org/officeDocument/2006/relationships/theme" Target="../theme/theme8.xml"/><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 Id="rId9" Type="http://schemas.openxmlformats.org/officeDocument/2006/relationships/slideLayout" Target="../slideLayouts/slideLayout95.xml"/><Relationship Id="rId10"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slideLayout" Target="../slideLayouts/slideLayout112.xml"/><Relationship Id="rId15" Type="http://schemas.openxmlformats.org/officeDocument/2006/relationships/theme" Target="../theme/theme9.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99"/>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098BCE00-D6E1-40B5-BDAB-FC7E0A2B8AA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65275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fontAlgn="base">
              <a:spcBef>
                <a:spcPct val="0"/>
              </a:spcBef>
              <a:spcAft>
                <a:spcPct val="0"/>
              </a:spcAft>
              <a:defRPr/>
            </a:pPr>
            <a:fld id="{B0BD5EBC-4049-4430-9E6E-EB0E5E51DFDC}"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5941540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mn-lt"/>
        </a:defRPr>
      </a:lvl2pPr>
      <a:lvl3pPr marL="1143000" indent="-228600" algn="l" rtl="0" eaLnBrk="0" fontAlgn="base" hangingPunct="0">
        <a:spcBef>
          <a:spcPct val="20000"/>
        </a:spcBef>
        <a:spcAft>
          <a:spcPct val="0"/>
        </a:spcAft>
        <a:buClr>
          <a:srgbClr val="99CCFF"/>
        </a:buClr>
        <a:buSzPct val="125000"/>
        <a:buChar char="•"/>
        <a:defRPr sz="2400">
          <a:solidFill>
            <a:schemeClr val="bg1"/>
          </a:solidFill>
          <a:latin typeface="+mn-lt"/>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mn-lt"/>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mn-lt"/>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9"/>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Times New Roman" pitchFamily="18" charset="0"/>
                <a:ea typeface="+mn-ea"/>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ea typeface="+mn-ea"/>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ea typeface="+mn-ea"/>
              </a:defRPr>
            </a:lvl1pPr>
          </a:lstStyle>
          <a:p>
            <a:pPr fontAlgn="base">
              <a:spcBef>
                <a:spcPct val="0"/>
              </a:spcBef>
              <a:spcAft>
                <a:spcPct val="0"/>
              </a:spcAft>
              <a:defRPr/>
            </a:pPr>
            <a:fld id="{E7B5342B-8E47-4478-B6CF-12C562D6D856}"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08168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xmlns:p14="http://schemas.microsoft.com/office/powerpoint/2010/main" spd="med">
    <p:wipe dir="r"/>
  </p:transition>
  <p:hf hdr="0" ftr="0" dt="0"/>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pitchFamily="34" charset="0"/>
        </a:defRPr>
      </a:lvl2pPr>
      <a:lvl3pPr algn="ctr" rtl="0" eaLnBrk="0" fontAlgn="base" hangingPunct="0">
        <a:spcBef>
          <a:spcPct val="0"/>
        </a:spcBef>
        <a:spcAft>
          <a:spcPct val="0"/>
        </a:spcAft>
        <a:defRPr sz="4000" b="1">
          <a:solidFill>
            <a:srgbClr val="FFFF00"/>
          </a:solidFill>
          <a:latin typeface="Arial" pitchFamily="34" charset="0"/>
        </a:defRPr>
      </a:lvl3pPr>
      <a:lvl4pPr algn="ctr" rtl="0" eaLnBrk="0" fontAlgn="base" hangingPunct="0">
        <a:spcBef>
          <a:spcPct val="0"/>
        </a:spcBef>
        <a:spcAft>
          <a:spcPct val="0"/>
        </a:spcAft>
        <a:defRPr sz="4000" b="1">
          <a:solidFill>
            <a:srgbClr val="FFFF00"/>
          </a:solidFill>
          <a:latin typeface="Arial" pitchFamily="34" charset="0"/>
        </a:defRPr>
      </a:lvl4pPr>
      <a:lvl5pPr algn="ctr" rtl="0" eaLnBrk="0" fontAlgn="base" hangingPunct="0">
        <a:spcBef>
          <a:spcPct val="0"/>
        </a:spcBef>
        <a:spcAft>
          <a:spcPct val="0"/>
        </a:spcAft>
        <a:defRPr sz="4000" b="1">
          <a:solidFill>
            <a:srgbClr val="FFFF00"/>
          </a:solidFill>
          <a:latin typeface="Arial" pitchFamily="34" charset="0"/>
        </a:defRPr>
      </a:lvl5pPr>
      <a:lvl6pPr marL="457200" algn="ctr" rtl="0" eaLnBrk="0" fontAlgn="base" hangingPunct="0">
        <a:spcBef>
          <a:spcPct val="0"/>
        </a:spcBef>
        <a:spcAft>
          <a:spcPct val="0"/>
        </a:spcAft>
        <a:defRPr sz="4000" b="1">
          <a:solidFill>
            <a:srgbClr val="FFFF00"/>
          </a:solidFill>
          <a:latin typeface="Arial" pitchFamily="34" charset="0"/>
        </a:defRPr>
      </a:lvl6pPr>
      <a:lvl7pPr marL="914400" algn="ctr" rtl="0" eaLnBrk="0" fontAlgn="base" hangingPunct="0">
        <a:spcBef>
          <a:spcPct val="0"/>
        </a:spcBef>
        <a:spcAft>
          <a:spcPct val="0"/>
        </a:spcAft>
        <a:defRPr sz="4000" b="1">
          <a:solidFill>
            <a:srgbClr val="FFFF00"/>
          </a:solidFill>
          <a:latin typeface="Arial" pitchFamily="34" charset="0"/>
        </a:defRPr>
      </a:lvl7pPr>
      <a:lvl8pPr marL="1371600" algn="ctr" rtl="0" eaLnBrk="0" fontAlgn="base" hangingPunct="0">
        <a:spcBef>
          <a:spcPct val="0"/>
        </a:spcBef>
        <a:spcAft>
          <a:spcPct val="0"/>
        </a:spcAft>
        <a:defRPr sz="4000" b="1">
          <a:solidFill>
            <a:srgbClr val="FFFF00"/>
          </a:solidFill>
          <a:latin typeface="Arial" pitchFamily="34" charset="0"/>
        </a:defRPr>
      </a:lvl8pPr>
      <a:lvl9pPr marL="1828800" algn="ctr" rtl="0" eaLnBrk="0" fontAlgn="base" hangingPunct="0">
        <a:spcBef>
          <a:spcPct val="0"/>
        </a:spcBef>
        <a:spcAft>
          <a:spcPct val="0"/>
        </a:spcAft>
        <a:defRPr sz="40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00FFFF"/>
        </a:buClr>
        <a:buSzPct val="150000"/>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00FFFF"/>
        </a:buClr>
        <a:buSzPct val="150000"/>
        <a:buChar char="–"/>
        <a:defRPr sz="3200" b="1">
          <a:solidFill>
            <a:schemeClr val="bg1"/>
          </a:solidFill>
          <a:latin typeface="+mn-lt"/>
        </a:defRPr>
      </a:lvl2pPr>
      <a:lvl3pPr marL="1143000" indent="-228600" algn="l" rtl="0" eaLnBrk="0" fontAlgn="base" hangingPunct="0">
        <a:spcBef>
          <a:spcPct val="20000"/>
        </a:spcBef>
        <a:spcAft>
          <a:spcPct val="0"/>
        </a:spcAft>
        <a:buClr>
          <a:srgbClr val="00FFFF"/>
        </a:buClr>
        <a:buSzPct val="150000"/>
        <a:buChar char="•"/>
        <a:defRPr sz="3200" b="1">
          <a:solidFill>
            <a:schemeClr val="bg1"/>
          </a:solidFill>
          <a:latin typeface="+mn-lt"/>
        </a:defRPr>
      </a:lvl3pPr>
      <a:lvl4pPr marL="1600200" indent="-228600" algn="l" rtl="0" eaLnBrk="0" fontAlgn="base" hangingPunct="0">
        <a:spcBef>
          <a:spcPct val="20000"/>
        </a:spcBef>
        <a:spcAft>
          <a:spcPct val="0"/>
        </a:spcAft>
        <a:buClr>
          <a:srgbClr val="00FFFF"/>
        </a:buClr>
        <a:buSzPct val="150000"/>
        <a:buChar char="–"/>
        <a:defRPr sz="3200" b="1">
          <a:solidFill>
            <a:schemeClr val="bg1"/>
          </a:solidFill>
          <a:latin typeface="+mn-lt"/>
        </a:defRPr>
      </a:lvl4pPr>
      <a:lvl5pPr marL="2057400" indent="-228600" algn="l" rtl="0" eaLnBrk="0" fontAlgn="base" hangingPunct="0">
        <a:spcBef>
          <a:spcPct val="20000"/>
        </a:spcBef>
        <a:spcAft>
          <a:spcPct val="0"/>
        </a:spcAft>
        <a:buClr>
          <a:srgbClr val="00FFFF"/>
        </a:buClr>
        <a:buSzPct val="150000"/>
        <a:buChar char="»"/>
        <a:defRPr sz="3200" b="1">
          <a:solidFill>
            <a:schemeClr val="bg1"/>
          </a:solidFill>
          <a:latin typeface="+mn-lt"/>
        </a:defRPr>
      </a:lvl5pPr>
      <a:lvl6pPr marL="2514600" indent="-228600" algn="l" rtl="0" eaLnBrk="0" fontAlgn="base" hangingPunct="0">
        <a:spcBef>
          <a:spcPct val="20000"/>
        </a:spcBef>
        <a:spcAft>
          <a:spcPct val="0"/>
        </a:spcAft>
        <a:buClr>
          <a:srgbClr val="00FFFF"/>
        </a:buClr>
        <a:buSzPct val="150000"/>
        <a:buChar char="»"/>
        <a:defRPr sz="3200" b="1">
          <a:solidFill>
            <a:schemeClr val="bg1"/>
          </a:solidFill>
          <a:latin typeface="+mn-lt"/>
        </a:defRPr>
      </a:lvl6pPr>
      <a:lvl7pPr marL="2971800" indent="-228600" algn="l" rtl="0" eaLnBrk="0" fontAlgn="base" hangingPunct="0">
        <a:spcBef>
          <a:spcPct val="20000"/>
        </a:spcBef>
        <a:spcAft>
          <a:spcPct val="0"/>
        </a:spcAft>
        <a:buClr>
          <a:srgbClr val="00FFFF"/>
        </a:buClr>
        <a:buSzPct val="150000"/>
        <a:buChar char="»"/>
        <a:defRPr sz="3200" b="1">
          <a:solidFill>
            <a:schemeClr val="bg1"/>
          </a:solidFill>
          <a:latin typeface="+mn-lt"/>
        </a:defRPr>
      </a:lvl7pPr>
      <a:lvl8pPr marL="3429000" indent="-228600" algn="l" rtl="0" eaLnBrk="0" fontAlgn="base" hangingPunct="0">
        <a:spcBef>
          <a:spcPct val="20000"/>
        </a:spcBef>
        <a:spcAft>
          <a:spcPct val="0"/>
        </a:spcAft>
        <a:buClr>
          <a:srgbClr val="00FFFF"/>
        </a:buClr>
        <a:buSzPct val="150000"/>
        <a:buChar char="»"/>
        <a:defRPr sz="3200" b="1">
          <a:solidFill>
            <a:schemeClr val="bg1"/>
          </a:solidFill>
          <a:latin typeface="+mn-lt"/>
        </a:defRPr>
      </a:lvl8pPr>
      <a:lvl9pPr marL="3886200" indent="-228600" algn="l" rtl="0" eaLnBrk="0" fontAlgn="base" hangingPunct="0">
        <a:spcBef>
          <a:spcPct val="20000"/>
        </a:spcBef>
        <a:spcAft>
          <a:spcPct val="0"/>
        </a:spcAft>
        <a:buClr>
          <a:srgbClr val="00FFFF"/>
        </a:buClr>
        <a:buSzPct val="150000"/>
        <a:buChar char="»"/>
        <a:defRPr sz="32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99"/>
            </a:gs>
          </a:gsLst>
          <a:lin ang="5400000" scaled="1"/>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Times New Roman" pitchFamily="18" charset="0"/>
                <a:ea typeface="+mn-ea"/>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Times New Roman" pitchFamily="18" charset="0"/>
                <a:ea typeface="+mn-ea"/>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Times New Roman" pitchFamily="18" charset="0"/>
                <a:ea typeface="+mn-ea"/>
              </a:defRPr>
            </a:lvl1pPr>
          </a:lstStyle>
          <a:p>
            <a:pPr fontAlgn="base">
              <a:spcBef>
                <a:spcPct val="0"/>
              </a:spcBef>
              <a:spcAft>
                <a:spcPct val="0"/>
              </a:spcAft>
              <a:defRPr/>
            </a:pPr>
            <a:fld id="{A42D88A1-C302-447E-9ED5-77AC1B7727E4}"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427243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xmlns:p14="http://schemas.microsoft.com/office/powerpoint/2010/main" spd="med">
    <p:wipe dir="r"/>
  </p:transition>
  <p:hf hdr="0" ftr="0" dt="0"/>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pitchFamily="34" charset="0"/>
        </a:defRPr>
      </a:lvl2pPr>
      <a:lvl3pPr algn="ctr" rtl="0" eaLnBrk="0" fontAlgn="base" hangingPunct="0">
        <a:spcBef>
          <a:spcPct val="0"/>
        </a:spcBef>
        <a:spcAft>
          <a:spcPct val="0"/>
        </a:spcAft>
        <a:defRPr sz="4000" b="1">
          <a:solidFill>
            <a:srgbClr val="FFFF00"/>
          </a:solidFill>
          <a:latin typeface="Arial" pitchFamily="34" charset="0"/>
        </a:defRPr>
      </a:lvl3pPr>
      <a:lvl4pPr algn="ctr" rtl="0" eaLnBrk="0" fontAlgn="base" hangingPunct="0">
        <a:spcBef>
          <a:spcPct val="0"/>
        </a:spcBef>
        <a:spcAft>
          <a:spcPct val="0"/>
        </a:spcAft>
        <a:defRPr sz="4000" b="1">
          <a:solidFill>
            <a:srgbClr val="FFFF00"/>
          </a:solidFill>
          <a:latin typeface="Arial" pitchFamily="34" charset="0"/>
        </a:defRPr>
      </a:lvl4pPr>
      <a:lvl5pPr algn="ctr" rtl="0" eaLnBrk="0" fontAlgn="base" hangingPunct="0">
        <a:spcBef>
          <a:spcPct val="0"/>
        </a:spcBef>
        <a:spcAft>
          <a:spcPct val="0"/>
        </a:spcAft>
        <a:defRPr sz="4000" b="1">
          <a:solidFill>
            <a:srgbClr val="FFFF00"/>
          </a:solidFill>
          <a:latin typeface="Arial" pitchFamily="34" charset="0"/>
        </a:defRPr>
      </a:lvl5pPr>
      <a:lvl6pPr marL="457200" algn="ctr" rtl="0" eaLnBrk="0" fontAlgn="base" hangingPunct="0">
        <a:spcBef>
          <a:spcPct val="0"/>
        </a:spcBef>
        <a:spcAft>
          <a:spcPct val="0"/>
        </a:spcAft>
        <a:defRPr sz="4000" b="1">
          <a:solidFill>
            <a:srgbClr val="FFFF00"/>
          </a:solidFill>
          <a:latin typeface="Arial" pitchFamily="34" charset="0"/>
        </a:defRPr>
      </a:lvl6pPr>
      <a:lvl7pPr marL="914400" algn="ctr" rtl="0" eaLnBrk="0" fontAlgn="base" hangingPunct="0">
        <a:spcBef>
          <a:spcPct val="0"/>
        </a:spcBef>
        <a:spcAft>
          <a:spcPct val="0"/>
        </a:spcAft>
        <a:defRPr sz="4000" b="1">
          <a:solidFill>
            <a:srgbClr val="FFFF00"/>
          </a:solidFill>
          <a:latin typeface="Arial" pitchFamily="34" charset="0"/>
        </a:defRPr>
      </a:lvl7pPr>
      <a:lvl8pPr marL="1371600" algn="ctr" rtl="0" eaLnBrk="0" fontAlgn="base" hangingPunct="0">
        <a:spcBef>
          <a:spcPct val="0"/>
        </a:spcBef>
        <a:spcAft>
          <a:spcPct val="0"/>
        </a:spcAft>
        <a:defRPr sz="4000" b="1">
          <a:solidFill>
            <a:srgbClr val="FFFF00"/>
          </a:solidFill>
          <a:latin typeface="Arial" pitchFamily="34" charset="0"/>
        </a:defRPr>
      </a:lvl8pPr>
      <a:lvl9pPr marL="1828800" algn="ctr" rtl="0" eaLnBrk="0" fontAlgn="base" hangingPunct="0">
        <a:spcBef>
          <a:spcPct val="0"/>
        </a:spcBef>
        <a:spcAft>
          <a:spcPct val="0"/>
        </a:spcAft>
        <a:defRPr sz="40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00FFFF"/>
        </a:buClr>
        <a:buSzPct val="150000"/>
        <a:buChar char="•"/>
        <a:defRPr sz="3300" b="1">
          <a:solidFill>
            <a:schemeClr val="bg1"/>
          </a:solidFill>
          <a:latin typeface="+mn-lt"/>
          <a:ea typeface="+mn-ea"/>
          <a:cs typeface="+mn-cs"/>
        </a:defRPr>
      </a:lvl1pPr>
      <a:lvl2pPr marL="742950" indent="-285750" algn="l" rtl="0" eaLnBrk="0" fontAlgn="base" hangingPunct="0">
        <a:spcBef>
          <a:spcPct val="20000"/>
        </a:spcBef>
        <a:spcAft>
          <a:spcPct val="0"/>
        </a:spcAft>
        <a:buClr>
          <a:srgbClr val="00FFFF"/>
        </a:buClr>
        <a:buSzPct val="150000"/>
        <a:buChar char="–"/>
        <a:defRPr sz="3300" b="1">
          <a:solidFill>
            <a:schemeClr val="bg1"/>
          </a:solidFill>
          <a:latin typeface="+mn-lt"/>
        </a:defRPr>
      </a:lvl2pPr>
      <a:lvl3pPr marL="1143000" indent="-228600" algn="l" rtl="0" eaLnBrk="0" fontAlgn="base" hangingPunct="0">
        <a:spcBef>
          <a:spcPct val="20000"/>
        </a:spcBef>
        <a:spcAft>
          <a:spcPct val="0"/>
        </a:spcAft>
        <a:buClr>
          <a:srgbClr val="00FFFF"/>
        </a:buClr>
        <a:buSzPct val="150000"/>
        <a:buChar char="•"/>
        <a:defRPr sz="3300" b="1">
          <a:solidFill>
            <a:schemeClr val="bg1"/>
          </a:solidFill>
          <a:latin typeface="+mn-lt"/>
        </a:defRPr>
      </a:lvl3pPr>
      <a:lvl4pPr marL="1600200" indent="-228600" algn="l" rtl="0" eaLnBrk="0" fontAlgn="base" hangingPunct="0">
        <a:spcBef>
          <a:spcPct val="20000"/>
        </a:spcBef>
        <a:spcAft>
          <a:spcPct val="0"/>
        </a:spcAft>
        <a:buClr>
          <a:srgbClr val="00FFFF"/>
        </a:buClr>
        <a:buSzPct val="150000"/>
        <a:buChar char="–"/>
        <a:defRPr sz="3300" b="1">
          <a:solidFill>
            <a:schemeClr val="bg1"/>
          </a:solidFill>
          <a:latin typeface="+mn-lt"/>
        </a:defRPr>
      </a:lvl4pPr>
      <a:lvl5pPr marL="2057400" indent="-228600" algn="l" rtl="0" eaLnBrk="0" fontAlgn="base" hangingPunct="0">
        <a:spcBef>
          <a:spcPct val="20000"/>
        </a:spcBef>
        <a:spcAft>
          <a:spcPct val="0"/>
        </a:spcAft>
        <a:buChar char="»"/>
        <a:defRPr sz="3300" b="1">
          <a:solidFill>
            <a:schemeClr val="bg1"/>
          </a:solidFill>
          <a:latin typeface="+mn-lt"/>
        </a:defRPr>
      </a:lvl5pPr>
      <a:lvl6pPr marL="2514600" indent="-228600" algn="l" rtl="0" eaLnBrk="0" fontAlgn="base" hangingPunct="0">
        <a:spcBef>
          <a:spcPct val="20000"/>
        </a:spcBef>
        <a:spcAft>
          <a:spcPct val="0"/>
        </a:spcAft>
        <a:buChar char="»"/>
        <a:defRPr sz="3300" b="1">
          <a:solidFill>
            <a:schemeClr val="bg1"/>
          </a:solidFill>
          <a:latin typeface="+mn-lt"/>
        </a:defRPr>
      </a:lvl6pPr>
      <a:lvl7pPr marL="2971800" indent="-228600" algn="l" rtl="0" eaLnBrk="0" fontAlgn="base" hangingPunct="0">
        <a:spcBef>
          <a:spcPct val="20000"/>
        </a:spcBef>
        <a:spcAft>
          <a:spcPct val="0"/>
        </a:spcAft>
        <a:buChar char="»"/>
        <a:defRPr sz="3300" b="1">
          <a:solidFill>
            <a:schemeClr val="bg1"/>
          </a:solidFill>
          <a:latin typeface="+mn-lt"/>
        </a:defRPr>
      </a:lvl7pPr>
      <a:lvl8pPr marL="3429000" indent="-228600" algn="l" rtl="0" eaLnBrk="0" fontAlgn="base" hangingPunct="0">
        <a:spcBef>
          <a:spcPct val="20000"/>
        </a:spcBef>
        <a:spcAft>
          <a:spcPct val="0"/>
        </a:spcAft>
        <a:buChar char="»"/>
        <a:defRPr sz="3300" b="1">
          <a:solidFill>
            <a:schemeClr val="bg1"/>
          </a:solidFill>
          <a:latin typeface="+mn-lt"/>
        </a:defRPr>
      </a:lvl8pPr>
      <a:lvl9pPr marL="3886200" indent="-228600" algn="l" rtl="0" eaLnBrk="0" fontAlgn="base" hangingPunct="0">
        <a:spcBef>
          <a:spcPct val="20000"/>
        </a:spcBef>
        <a:spcAft>
          <a:spcPct val="0"/>
        </a:spcAft>
        <a:buChar char="»"/>
        <a:defRPr sz="33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66"/>
            </a:gs>
            <a:gs pos="100000">
              <a:srgbClr val="00002F"/>
            </a:gs>
          </a:gsLst>
          <a:lin ang="5400000" scaled="0"/>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54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7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latin typeface="+mn-lt"/>
              </a:defRPr>
            </a:lvl1pPr>
          </a:lstStyle>
          <a:p>
            <a:pPr fontAlgn="base">
              <a:spcBef>
                <a:spcPct val="0"/>
              </a:spcBef>
              <a:spcAft>
                <a:spcPct val="0"/>
              </a:spcAft>
              <a:defRPr/>
            </a:pPr>
            <a:endParaRPr lang="en-US">
              <a:solidFill>
                <a:srgbClr val="000000"/>
              </a:solidFill>
              <a:ea typeface="ＭＳ Ｐゴシック"/>
            </a:endParaRPr>
          </a:p>
        </p:txBody>
      </p:sp>
      <p:sp>
        <p:nvSpPr>
          <p:cNvPr id="4327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bg1"/>
                </a:solidFill>
                <a:latin typeface="+mn-lt"/>
              </a:defRPr>
            </a:lvl1pPr>
          </a:lstStyle>
          <a:p>
            <a:pPr fontAlgn="base">
              <a:spcBef>
                <a:spcPct val="0"/>
              </a:spcBef>
              <a:spcAft>
                <a:spcPct val="0"/>
              </a:spcAft>
              <a:defRPr/>
            </a:pPr>
            <a:endParaRPr lang="en-US">
              <a:solidFill>
                <a:srgbClr val="FFFFFF"/>
              </a:solidFill>
              <a:ea typeface="ＭＳ Ｐゴシック"/>
            </a:endParaRPr>
          </a:p>
        </p:txBody>
      </p:sp>
      <p:sp>
        <p:nvSpPr>
          <p:cNvPr id="4327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defRPr>
            </a:lvl1pPr>
          </a:lstStyle>
          <a:p>
            <a:pPr fontAlgn="base">
              <a:spcBef>
                <a:spcPct val="0"/>
              </a:spcBef>
              <a:spcAft>
                <a:spcPct val="0"/>
              </a:spcAft>
              <a:defRPr/>
            </a:pPr>
            <a:fld id="{E43F5C08-E495-43A2-9EBB-C6BFD2101B64}" type="slidenum">
              <a:rPr lang="en-US">
                <a:solidFill>
                  <a:srgbClr val="000000"/>
                </a:solidFill>
                <a:ea typeface="ＭＳ Ｐゴシック"/>
              </a:rPr>
              <a:pPr fontAlgn="base">
                <a:spcBef>
                  <a:spcPct val="0"/>
                </a:spcBef>
                <a:spcAft>
                  <a:spcPct val="0"/>
                </a:spcAft>
                <a:defRPr/>
              </a:pPr>
              <a:t>‹#›</a:t>
            </a:fld>
            <a:endParaRPr lang="en-US">
              <a:solidFill>
                <a:srgbClr val="000000"/>
              </a:solidFill>
              <a:ea typeface="ＭＳ Ｐゴシック"/>
            </a:endParaRPr>
          </a:p>
        </p:txBody>
      </p:sp>
    </p:spTree>
    <p:extLst>
      <p:ext uri="{BB962C8B-B14F-4D97-AF65-F5344CB8AC3E}">
        <p14:creationId xmlns:p14="http://schemas.microsoft.com/office/powerpoint/2010/main" val="254994366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ransition xmlns:p14="http://schemas.microsoft.com/office/powerpoint/2010/main" spd="med">
    <p:wipe dir="r"/>
  </p:transition>
  <p:hf hdr="0" ftr="0" dt="0"/>
  <p:txStyles>
    <p:titleStyle>
      <a:lvl1pPr algn="ctr" rtl="0" eaLnBrk="0" fontAlgn="base" hangingPunct="0">
        <a:lnSpc>
          <a:spcPct val="85000"/>
        </a:lnSpc>
        <a:spcBef>
          <a:spcPct val="0"/>
        </a:spcBef>
        <a:spcAft>
          <a:spcPct val="0"/>
        </a:spcAft>
        <a:defRPr sz="4000">
          <a:solidFill>
            <a:srgbClr val="FFFF00"/>
          </a:solidFill>
          <a:latin typeface="+mj-lt"/>
          <a:ea typeface="+mj-ea"/>
          <a:cs typeface="+mj-cs"/>
        </a:defRPr>
      </a:lvl1pPr>
      <a:lvl2pPr algn="ctr" rtl="0" eaLnBrk="0" fontAlgn="base" hangingPunct="0">
        <a:lnSpc>
          <a:spcPct val="85000"/>
        </a:lnSpc>
        <a:spcBef>
          <a:spcPct val="0"/>
        </a:spcBef>
        <a:spcAft>
          <a:spcPct val="0"/>
        </a:spcAft>
        <a:defRPr sz="4000">
          <a:solidFill>
            <a:srgbClr val="FFFF00"/>
          </a:solidFill>
          <a:latin typeface="Arial" pitchFamily="34" charset="0"/>
        </a:defRPr>
      </a:lvl2pPr>
      <a:lvl3pPr algn="ctr" rtl="0" eaLnBrk="0" fontAlgn="base" hangingPunct="0">
        <a:lnSpc>
          <a:spcPct val="85000"/>
        </a:lnSpc>
        <a:spcBef>
          <a:spcPct val="0"/>
        </a:spcBef>
        <a:spcAft>
          <a:spcPct val="0"/>
        </a:spcAft>
        <a:defRPr sz="4000">
          <a:solidFill>
            <a:srgbClr val="FFFF00"/>
          </a:solidFill>
          <a:latin typeface="Arial" pitchFamily="34" charset="0"/>
        </a:defRPr>
      </a:lvl3pPr>
      <a:lvl4pPr algn="ctr" rtl="0" eaLnBrk="0" fontAlgn="base" hangingPunct="0">
        <a:lnSpc>
          <a:spcPct val="85000"/>
        </a:lnSpc>
        <a:spcBef>
          <a:spcPct val="0"/>
        </a:spcBef>
        <a:spcAft>
          <a:spcPct val="0"/>
        </a:spcAft>
        <a:defRPr sz="4000">
          <a:solidFill>
            <a:srgbClr val="FFFF00"/>
          </a:solidFill>
          <a:latin typeface="Arial" pitchFamily="34" charset="0"/>
        </a:defRPr>
      </a:lvl4pPr>
      <a:lvl5pPr algn="ctr" rtl="0" eaLnBrk="0" fontAlgn="base" hangingPunct="0">
        <a:lnSpc>
          <a:spcPct val="85000"/>
        </a:lnSpc>
        <a:spcBef>
          <a:spcPct val="0"/>
        </a:spcBef>
        <a:spcAft>
          <a:spcPct val="0"/>
        </a:spcAft>
        <a:defRPr sz="4000">
          <a:solidFill>
            <a:srgbClr val="FFFF00"/>
          </a:solidFill>
          <a:latin typeface="Arial" pitchFamily="34" charset="0"/>
        </a:defRPr>
      </a:lvl5pPr>
      <a:lvl6pPr marL="457200" algn="ctr" rtl="0" fontAlgn="base">
        <a:lnSpc>
          <a:spcPct val="85000"/>
        </a:lnSpc>
        <a:spcBef>
          <a:spcPct val="0"/>
        </a:spcBef>
        <a:spcAft>
          <a:spcPct val="0"/>
        </a:spcAft>
        <a:defRPr sz="4000">
          <a:solidFill>
            <a:srgbClr val="FFFF00"/>
          </a:solidFill>
          <a:latin typeface="Arial" pitchFamily="34" charset="0"/>
        </a:defRPr>
      </a:lvl6pPr>
      <a:lvl7pPr marL="914400" algn="ctr" rtl="0" fontAlgn="base">
        <a:lnSpc>
          <a:spcPct val="85000"/>
        </a:lnSpc>
        <a:spcBef>
          <a:spcPct val="0"/>
        </a:spcBef>
        <a:spcAft>
          <a:spcPct val="0"/>
        </a:spcAft>
        <a:defRPr sz="4000">
          <a:solidFill>
            <a:srgbClr val="FFFF00"/>
          </a:solidFill>
          <a:latin typeface="Arial" pitchFamily="34" charset="0"/>
        </a:defRPr>
      </a:lvl7pPr>
      <a:lvl8pPr marL="1371600" algn="ctr" rtl="0" fontAlgn="base">
        <a:lnSpc>
          <a:spcPct val="85000"/>
        </a:lnSpc>
        <a:spcBef>
          <a:spcPct val="0"/>
        </a:spcBef>
        <a:spcAft>
          <a:spcPct val="0"/>
        </a:spcAft>
        <a:defRPr sz="4000">
          <a:solidFill>
            <a:srgbClr val="FFFF00"/>
          </a:solidFill>
          <a:latin typeface="Arial" pitchFamily="34" charset="0"/>
        </a:defRPr>
      </a:lvl8pPr>
      <a:lvl9pPr marL="1828800" algn="ctr" rtl="0" fontAlgn="base">
        <a:lnSpc>
          <a:spcPct val="85000"/>
        </a:lnSpc>
        <a:spcBef>
          <a:spcPct val="0"/>
        </a:spcBef>
        <a:spcAft>
          <a:spcPct val="0"/>
        </a:spcAft>
        <a:defRPr sz="4000">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mn-lt"/>
        </a:defRPr>
      </a:lvl2pPr>
      <a:lvl3pPr marL="1143000" indent="-228600" algn="l" rtl="0" eaLnBrk="0" fontAlgn="base" hangingPunct="0">
        <a:spcBef>
          <a:spcPct val="20000"/>
        </a:spcBef>
        <a:spcAft>
          <a:spcPct val="0"/>
        </a:spcAft>
        <a:buClr>
          <a:srgbClr val="99CCFF"/>
        </a:buClr>
        <a:buSzPct val="125000"/>
        <a:buChar char="•"/>
        <a:defRPr sz="2400">
          <a:solidFill>
            <a:schemeClr val="bg1"/>
          </a:solidFill>
          <a:latin typeface="+mn-lt"/>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mn-lt"/>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mn-lt"/>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66"/>
            </a:gs>
            <a:gs pos="100000">
              <a:srgbClr val="00002F"/>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25425"/>
            <a:ext cx="8642350" cy="1042988"/>
          </a:xfrm>
          <a:prstGeom prst="rect">
            <a:avLst/>
          </a:prstGeom>
          <a:noFill/>
          <a:ln w="9525">
            <a:noFill/>
            <a:miter lim="800000"/>
            <a:headEnd/>
            <a:tailEnd/>
          </a:ln>
        </p:spPr>
        <p:txBody>
          <a:bodyPr vert="horz" wrap="square" lIns="0" tIns="46038" rIns="92075" bIns="46038" numCol="1" anchor="ctr" anchorCtr="0" compatLnSpc="1">
            <a:prstTxWarp prst="textNoShape">
              <a:avLst/>
            </a:prstTxWarp>
          </a:bodyPr>
          <a:lstStyle/>
          <a:p>
            <a:pPr lvl="0"/>
            <a:endParaRPr lang="en-GB" dirty="0" smtClean="0"/>
          </a:p>
        </p:txBody>
      </p:sp>
      <p:sp>
        <p:nvSpPr>
          <p:cNvPr id="1027" name="Rectangle 3"/>
          <p:cNvSpPr>
            <a:spLocks noGrp="1" noChangeArrowheads="1"/>
          </p:cNvSpPr>
          <p:nvPr>
            <p:ph type="body" idx="1"/>
          </p:nvPr>
        </p:nvSpPr>
        <p:spPr bwMode="auto">
          <a:xfrm>
            <a:off x="250825" y="1412875"/>
            <a:ext cx="8642350" cy="4987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2979285591"/>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ransition xmlns:p14="http://schemas.microsoft.com/office/powerpoint/2010/main" spd="med">
    <p:wipe dir="r"/>
  </p:transition>
  <p:hf hdr="0" ftr="0" dt="0"/>
  <p:txStyles>
    <p:titleStyle>
      <a:lvl1pPr algn="ctr" rtl="0" eaLnBrk="0" fontAlgn="base" hangingPunct="0">
        <a:spcBef>
          <a:spcPct val="0"/>
        </a:spcBef>
        <a:spcAft>
          <a:spcPct val="0"/>
        </a:spcAft>
        <a:defRPr sz="3400" b="1">
          <a:solidFill>
            <a:schemeClr val="tx2"/>
          </a:solidFill>
          <a:latin typeface="+mn-lt"/>
          <a:ea typeface="+mj-ea"/>
          <a:cs typeface="+mj-cs"/>
        </a:defRPr>
      </a:lvl1pPr>
      <a:lvl2pPr algn="l" rtl="0" eaLnBrk="0" fontAlgn="base" hangingPunct="0">
        <a:spcBef>
          <a:spcPct val="0"/>
        </a:spcBef>
        <a:spcAft>
          <a:spcPct val="0"/>
        </a:spcAft>
        <a:defRPr sz="3400" b="1">
          <a:solidFill>
            <a:schemeClr val="tx2"/>
          </a:solidFill>
          <a:latin typeface="Arial Narrow" pitchFamily="34" charset="0"/>
          <a:cs typeface="Arial" charset="0"/>
        </a:defRPr>
      </a:lvl2pPr>
      <a:lvl3pPr algn="l" rtl="0" eaLnBrk="0" fontAlgn="base" hangingPunct="0">
        <a:spcBef>
          <a:spcPct val="0"/>
        </a:spcBef>
        <a:spcAft>
          <a:spcPct val="0"/>
        </a:spcAft>
        <a:defRPr sz="3400" b="1">
          <a:solidFill>
            <a:schemeClr val="tx2"/>
          </a:solidFill>
          <a:latin typeface="Arial Narrow" pitchFamily="34" charset="0"/>
          <a:cs typeface="Arial" charset="0"/>
        </a:defRPr>
      </a:lvl3pPr>
      <a:lvl4pPr algn="l" rtl="0" eaLnBrk="0" fontAlgn="base" hangingPunct="0">
        <a:spcBef>
          <a:spcPct val="0"/>
        </a:spcBef>
        <a:spcAft>
          <a:spcPct val="0"/>
        </a:spcAft>
        <a:defRPr sz="3400" b="1">
          <a:solidFill>
            <a:schemeClr val="tx2"/>
          </a:solidFill>
          <a:latin typeface="Arial Narrow" pitchFamily="34" charset="0"/>
          <a:cs typeface="Arial" charset="0"/>
        </a:defRPr>
      </a:lvl4pPr>
      <a:lvl5pPr algn="l" rtl="0" eaLnBrk="0" fontAlgn="base" hangingPunct="0">
        <a:spcBef>
          <a:spcPct val="0"/>
        </a:spcBef>
        <a:spcAft>
          <a:spcPct val="0"/>
        </a:spcAft>
        <a:defRPr sz="3400" b="1">
          <a:solidFill>
            <a:schemeClr val="tx2"/>
          </a:solidFill>
          <a:latin typeface="Arial Narrow" pitchFamily="34" charset="0"/>
          <a:cs typeface="Arial" charset="0"/>
        </a:defRPr>
      </a:lvl5pPr>
      <a:lvl6pPr marL="457200" algn="l" rtl="0" fontAlgn="base">
        <a:spcBef>
          <a:spcPct val="0"/>
        </a:spcBef>
        <a:spcAft>
          <a:spcPct val="0"/>
        </a:spcAft>
        <a:defRPr sz="3400" b="1">
          <a:solidFill>
            <a:schemeClr val="tx2"/>
          </a:solidFill>
          <a:latin typeface="Arial Narrow" pitchFamily="34" charset="0"/>
          <a:cs typeface="Arial" charset="0"/>
        </a:defRPr>
      </a:lvl6pPr>
      <a:lvl7pPr marL="914400" algn="l" rtl="0" fontAlgn="base">
        <a:spcBef>
          <a:spcPct val="0"/>
        </a:spcBef>
        <a:spcAft>
          <a:spcPct val="0"/>
        </a:spcAft>
        <a:defRPr sz="3400" b="1">
          <a:solidFill>
            <a:schemeClr val="tx2"/>
          </a:solidFill>
          <a:latin typeface="Arial Narrow" pitchFamily="34" charset="0"/>
          <a:cs typeface="Arial" charset="0"/>
        </a:defRPr>
      </a:lvl7pPr>
      <a:lvl8pPr marL="1371600" algn="l" rtl="0" fontAlgn="base">
        <a:spcBef>
          <a:spcPct val="0"/>
        </a:spcBef>
        <a:spcAft>
          <a:spcPct val="0"/>
        </a:spcAft>
        <a:defRPr sz="3400" b="1">
          <a:solidFill>
            <a:schemeClr val="tx2"/>
          </a:solidFill>
          <a:latin typeface="Arial Narrow" pitchFamily="34" charset="0"/>
          <a:cs typeface="Arial" charset="0"/>
        </a:defRPr>
      </a:lvl8pPr>
      <a:lvl9pPr marL="1828800" algn="l" rtl="0" fontAlgn="base">
        <a:spcBef>
          <a:spcPct val="0"/>
        </a:spcBef>
        <a:spcAft>
          <a:spcPct val="0"/>
        </a:spcAft>
        <a:defRPr sz="3400" b="1">
          <a:solidFill>
            <a:schemeClr val="tx2"/>
          </a:solidFill>
          <a:latin typeface="Arial Narrow" pitchFamily="34" charset="0"/>
          <a:cs typeface="Arial" charset="0"/>
        </a:defRPr>
      </a:lvl9pPr>
    </p:titleStyle>
    <p:bodyStyle>
      <a:lvl1pPr marL="342900" indent="-342900" algn="l" rtl="0" eaLnBrk="0" fontAlgn="base" hangingPunct="0">
        <a:spcBef>
          <a:spcPct val="0"/>
        </a:spcBef>
        <a:spcAft>
          <a:spcPct val="20000"/>
        </a:spcAft>
        <a:buClr>
          <a:srgbClr val="99CCFF"/>
        </a:buClr>
        <a:buSzPct val="125000"/>
        <a:buFont typeface="Wingdings" pitchFamily="2" charset="2"/>
        <a:buChar char="n"/>
        <a:defRPr sz="2200" b="1">
          <a:solidFill>
            <a:schemeClr val="tx1"/>
          </a:solidFill>
          <a:latin typeface="+mn-lt"/>
          <a:ea typeface="+mn-ea"/>
          <a:cs typeface="+mn-cs"/>
        </a:defRPr>
      </a:lvl1pPr>
      <a:lvl2pPr marL="685800" indent="-341313" algn="l" rtl="0" eaLnBrk="0" fontAlgn="base" hangingPunct="0">
        <a:spcBef>
          <a:spcPct val="0"/>
        </a:spcBef>
        <a:spcAft>
          <a:spcPct val="20000"/>
        </a:spcAft>
        <a:buClr>
          <a:srgbClr val="99CCFF"/>
        </a:buClr>
        <a:buSzPct val="125000"/>
        <a:buChar char="–"/>
        <a:defRPr sz="2200" b="1">
          <a:solidFill>
            <a:schemeClr val="tx1"/>
          </a:solidFill>
          <a:latin typeface="+mn-lt"/>
          <a:cs typeface="+mn-cs"/>
        </a:defRPr>
      </a:lvl2pPr>
      <a:lvl3pPr marL="1036638" indent="-349250" algn="l" rtl="0" eaLnBrk="0" fontAlgn="base" hangingPunct="0">
        <a:spcBef>
          <a:spcPct val="0"/>
        </a:spcBef>
        <a:spcAft>
          <a:spcPct val="20000"/>
        </a:spcAft>
        <a:buClr>
          <a:srgbClr val="99CCFF"/>
        </a:buClr>
        <a:buSzPct val="125000"/>
        <a:buFont typeface="Arial" charset="0"/>
        <a:buChar char="●"/>
        <a:defRPr sz="2200" b="1">
          <a:solidFill>
            <a:schemeClr val="tx1"/>
          </a:solidFill>
          <a:latin typeface="+mn-lt"/>
          <a:cs typeface="+mn-cs"/>
        </a:defRPr>
      </a:lvl3pPr>
      <a:lvl4pPr marL="1393825" indent="-355600" algn="l" rtl="0" eaLnBrk="0" fontAlgn="base" hangingPunct="0">
        <a:spcBef>
          <a:spcPct val="0"/>
        </a:spcBef>
        <a:spcAft>
          <a:spcPct val="20000"/>
        </a:spcAft>
        <a:buClr>
          <a:srgbClr val="99CCFF"/>
        </a:buClr>
        <a:buSzPct val="125000"/>
        <a:buChar char="–"/>
        <a:defRPr sz="2200" b="1">
          <a:solidFill>
            <a:schemeClr val="tx1"/>
          </a:solidFill>
          <a:latin typeface="+mn-lt"/>
          <a:cs typeface="+mn-cs"/>
        </a:defRPr>
      </a:lvl4pPr>
      <a:lvl5pPr marL="1981200" indent="-585788" algn="r" rtl="0" eaLnBrk="0" fontAlgn="base" hangingPunct="0">
        <a:spcBef>
          <a:spcPct val="0"/>
        </a:spcBef>
        <a:spcAft>
          <a:spcPct val="20000"/>
        </a:spcAft>
        <a:defRPr sz="1200" b="1">
          <a:solidFill>
            <a:schemeClr val="tx1"/>
          </a:solidFill>
          <a:latin typeface="+mn-lt"/>
          <a:cs typeface="+mn-cs"/>
        </a:defRPr>
      </a:lvl5pPr>
      <a:lvl6pPr marL="2438400" indent="-585788" algn="r" rtl="0" fontAlgn="base">
        <a:spcBef>
          <a:spcPct val="0"/>
        </a:spcBef>
        <a:spcAft>
          <a:spcPct val="20000"/>
        </a:spcAft>
        <a:defRPr sz="1200" b="1">
          <a:solidFill>
            <a:schemeClr val="tx1"/>
          </a:solidFill>
          <a:latin typeface="+mn-lt"/>
          <a:cs typeface="+mn-cs"/>
        </a:defRPr>
      </a:lvl6pPr>
      <a:lvl7pPr marL="2895600" indent="-585788" algn="r" rtl="0" fontAlgn="base">
        <a:spcBef>
          <a:spcPct val="0"/>
        </a:spcBef>
        <a:spcAft>
          <a:spcPct val="20000"/>
        </a:spcAft>
        <a:defRPr sz="1200" b="1">
          <a:solidFill>
            <a:schemeClr val="tx1"/>
          </a:solidFill>
          <a:latin typeface="+mn-lt"/>
          <a:cs typeface="+mn-cs"/>
        </a:defRPr>
      </a:lvl7pPr>
      <a:lvl8pPr marL="3352800" indent="-585788" algn="r" rtl="0" fontAlgn="base">
        <a:spcBef>
          <a:spcPct val="0"/>
        </a:spcBef>
        <a:spcAft>
          <a:spcPct val="20000"/>
        </a:spcAft>
        <a:defRPr sz="1200" b="1">
          <a:solidFill>
            <a:schemeClr val="tx1"/>
          </a:solidFill>
          <a:latin typeface="+mn-lt"/>
          <a:cs typeface="+mn-cs"/>
        </a:defRPr>
      </a:lvl8pPr>
      <a:lvl9pPr marL="3810000" indent="-585788" algn="r" rtl="0" fontAlgn="base">
        <a:spcBef>
          <a:spcPct val="0"/>
        </a:spcBef>
        <a:spcAft>
          <a:spcPct val="20000"/>
        </a:spcAft>
        <a:defRPr sz="12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298450"/>
            <a:ext cx="8042275"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0075" y="1219200"/>
            <a:ext cx="8042275"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extLst>
      <p:ext uri="{BB962C8B-B14F-4D97-AF65-F5344CB8AC3E}">
        <p14:creationId xmlns:p14="http://schemas.microsoft.com/office/powerpoint/2010/main" val="2115839602"/>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rtl="0" eaLnBrk="0" fontAlgn="base" hangingPunct="0">
        <a:spcBef>
          <a:spcPct val="40000"/>
        </a:spcBef>
        <a:spcAft>
          <a:spcPct val="40000"/>
        </a:spcAft>
        <a:buSzPct val="75000"/>
        <a:buFont typeface="Arial" pitchFamily="34" charset="0"/>
        <a:defRPr sz="3600" b="1">
          <a:solidFill>
            <a:schemeClr val="tx2"/>
          </a:solidFill>
          <a:latin typeface="+mj-lt"/>
          <a:ea typeface="+mj-ea"/>
          <a:cs typeface="+mj-cs"/>
        </a:defRPr>
      </a:lvl1pPr>
      <a:lvl2pPr algn="l" rtl="0" eaLnBrk="0" fontAlgn="base" hangingPunct="0">
        <a:spcBef>
          <a:spcPct val="40000"/>
        </a:spcBef>
        <a:spcAft>
          <a:spcPct val="40000"/>
        </a:spcAft>
        <a:buSzPct val="75000"/>
        <a:buFont typeface="Arial" pitchFamily="34" charset="0"/>
        <a:defRPr sz="3600" b="1">
          <a:solidFill>
            <a:schemeClr val="tx2"/>
          </a:solidFill>
          <a:latin typeface="Arial" charset="0"/>
          <a:cs typeface="Arial" charset="0"/>
        </a:defRPr>
      </a:lvl2pPr>
      <a:lvl3pPr algn="l" rtl="0" eaLnBrk="0" fontAlgn="base" hangingPunct="0">
        <a:spcBef>
          <a:spcPct val="40000"/>
        </a:spcBef>
        <a:spcAft>
          <a:spcPct val="40000"/>
        </a:spcAft>
        <a:buSzPct val="75000"/>
        <a:buFont typeface="Arial" pitchFamily="34" charset="0"/>
        <a:defRPr sz="3600" b="1">
          <a:solidFill>
            <a:schemeClr val="tx2"/>
          </a:solidFill>
          <a:latin typeface="Arial" charset="0"/>
          <a:cs typeface="Arial" charset="0"/>
        </a:defRPr>
      </a:lvl3pPr>
      <a:lvl4pPr algn="l" rtl="0" eaLnBrk="0" fontAlgn="base" hangingPunct="0">
        <a:spcBef>
          <a:spcPct val="40000"/>
        </a:spcBef>
        <a:spcAft>
          <a:spcPct val="40000"/>
        </a:spcAft>
        <a:buSzPct val="75000"/>
        <a:buFont typeface="Arial" pitchFamily="34" charset="0"/>
        <a:defRPr sz="3600" b="1">
          <a:solidFill>
            <a:schemeClr val="tx2"/>
          </a:solidFill>
          <a:latin typeface="Arial" charset="0"/>
          <a:cs typeface="Arial" charset="0"/>
        </a:defRPr>
      </a:lvl4pPr>
      <a:lvl5pPr algn="l" rtl="0" eaLnBrk="0" fontAlgn="base" hangingPunct="0">
        <a:spcBef>
          <a:spcPct val="40000"/>
        </a:spcBef>
        <a:spcAft>
          <a:spcPct val="40000"/>
        </a:spcAft>
        <a:buSzPct val="75000"/>
        <a:buFont typeface="Arial" pitchFamily="34" charset="0"/>
        <a:defRPr sz="3600" b="1">
          <a:solidFill>
            <a:schemeClr val="tx2"/>
          </a:solidFill>
          <a:latin typeface="Arial" charset="0"/>
          <a:cs typeface="Arial" charset="0"/>
        </a:defRPr>
      </a:lvl5pPr>
      <a:lvl6pPr marL="457200" algn="l" rtl="0" fontAlgn="base">
        <a:spcBef>
          <a:spcPct val="40000"/>
        </a:spcBef>
        <a:spcAft>
          <a:spcPct val="40000"/>
        </a:spcAft>
        <a:buSzPct val="75000"/>
        <a:buFont typeface="Arial" charset="0"/>
        <a:defRPr sz="3600" b="1">
          <a:solidFill>
            <a:schemeClr val="tx2"/>
          </a:solidFill>
          <a:latin typeface="Arial" charset="0"/>
          <a:cs typeface="Arial" charset="0"/>
        </a:defRPr>
      </a:lvl6pPr>
      <a:lvl7pPr marL="914400" algn="l" rtl="0" fontAlgn="base">
        <a:spcBef>
          <a:spcPct val="40000"/>
        </a:spcBef>
        <a:spcAft>
          <a:spcPct val="40000"/>
        </a:spcAft>
        <a:buSzPct val="75000"/>
        <a:buFont typeface="Arial" charset="0"/>
        <a:defRPr sz="3600" b="1">
          <a:solidFill>
            <a:schemeClr val="tx2"/>
          </a:solidFill>
          <a:latin typeface="Arial" charset="0"/>
          <a:cs typeface="Arial" charset="0"/>
        </a:defRPr>
      </a:lvl7pPr>
      <a:lvl8pPr marL="1371600" algn="l" rtl="0" fontAlgn="base">
        <a:spcBef>
          <a:spcPct val="40000"/>
        </a:spcBef>
        <a:spcAft>
          <a:spcPct val="40000"/>
        </a:spcAft>
        <a:buSzPct val="75000"/>
        <a:buFont typeface="Arial" charset="0"/>
        <a:defRPr sz="3600" b="1">
          <a:solidFill>
            <a:schemeClr val="tx2"/>
          </a:solidFill>
          <a:latin typeface="Arial" charset="0"/>
          <a:cs typeface="Arial" charset="0"/>
        </a:defRPr>
      </a:lvl8pPr>
      <a:lvl9pPr marL="1828800" algn="l" rtl="0" fontAlgn="base">
        <a:spcBef>
          <a:spcPct val="40000"/>
        </a:spcBef>
        <a:spcAft>
          <a:spcPct val="40000"/>
        </a:spcAft>
        <a:buSzPct val="75000"/>
        <a:buFont typeface="Arial" charset="0"/>
        <a:defRPr sz="3600" b="1">
          <a:solidFill>
            <a:schemeClr val="tx2"/>
          </a:solidFill>
          <a:latin typeface="Arial" charset="0"/>
          <a:cs typeface="Arial" charset="0"/>
        </a:defRPr>
      </a:lvl9pPr>
    </p:titleStyle>
    <p:bodyStyle>
      <a:lvl1pPr marL="342900" indent="-342900" algn="l" rtl="0" eaLnBrk="0" fontAlgn="base" hangingPunct="0">
        <a:spcBef>
          <a:spcPct val="30000"/>
        </a:spcBef>
        <a:spcAft>
          <a:spcPct val="0"/>
        </a:spcAft>
        <a:buClr>
          <a:srgbClr val="99CCFF"/>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30000"/>
        </a:spcBef>
        <a:spcAft>
          <a:spcPct val="0"/>
        </a:spcAft>
        <a:buClr>
          <a:srgbClr val="99CCFF"/>
        </a:buClr>
        <a:buChar char="•"/>
        <a:defRPr sz="2200">
          <a:solidFill>
            <a:schemeClr val="tx1"/>
          </a:solidFill>
          <a:latin typeface="+mn-lt"/>
          <a:cs typeface="+mn-cs"/>
        </a:defRPr>
      </a:lvl2pPr>
      <a:lvl3pPr marL="1143000" indent="-228600" algn="l" rtl="0" eaLnBrk="0" fontAlgn="base" hangingPunct="0">
        <a:spcBef>
          <a:spcPct val="30000"/>
        </a:spcBef>
        <a:spcAft>
          <a:spcPct val="0"/>
        </a:spcAft>
        <a:buClr>
          <a:srgbClr val="99CCFF"/>
        </a:buClr>
        <a:buFont typeface="Arial" pitchFamily="34" charset="0"/>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Tahoma" charset="0"/>
          <a:cs typeface="+mn-cs"/>
        </a:defRPr>
      </a:lvl4pPr>
      <a:lvl5pPr marL="2057400" indent="-228600" algn="l" rtl="0" eaLnBrk="0" fontAlgn="base" hangingPunct="0">
        <a:spcBef>
          <a:spcPct val="20000"/>
        </a:spcBef>
        <a:spcAft>
          <a:spcPct val="0"/>
        </a:spcAft>
        <a:buChar char="»"/>
        <a:defRPr>
          <a:solidFill>
            <a:schemeClr val="tx1"/>
          </a:solidFill>
          <a:latin typeface="Tahoma" charset="0"/>
          <a:cs typeface="+mn-cs"/>
        </a:defRPr>
      </a:lvl5pPr>
      <a:lvl6pPr marL="2514600" indent="-228600" algn="l" rtl="0" fontAlgn="base">
        <a:spcBef>
          <a:spcPct val="20000"/>
        </a:spcBef>
        <a:spcAft>
          <a:spcPct val="0"/>
        </a:spcAft>
        <a:buChar char="»"/>
        <a:defRPr>
          <a:solidFill>
            <a:schemeClr val="tx1"/>
          </a:solidFill>
          <a:latin typeface="Tahoma" charset="0"/>
          <a:cs typeface="+mn-cs"/>
        </a:defRPr>
      </a:lvl6pPr>
      <a:lvl7pPr marL="2971800" indent="-228600" algn="l" rtl="0" fontAlgn="base">
        <a:spcBef>
          <a:spcPct val="20000"/>
        </a:spcBef>
        <a:spcAft>
          <a:spcPct val="0"/>
        </a:spcAft>
        <a:buChar char="»"/>
        <a:defRPr>
          <a:solidFill>
            <a:schemeClr val="tx1"/>
          </a:solidFill>
          <a:latin typeface="Tahoma" charset="0"/>
          <a:cs typeface="+mn-cs"/>
        </a:defRPr>
      </a:lvl7pPr>
      <a:lvl8pPr marL="3429000" indent="-228600" algn="l" rtl="0" fontAlgn="base">
        <a:spcBef>
          <a:spcPct val="20000"/>
        </a:spcBef>
        <a:spcAft>
          <a:spcPct val="0"/>
        </a:spcAft>
        <a:buChar char="»"/>
        <a:defRPr>
          <a:solidFill>
            <a:schemeClr val="tx1"/>
          </a:solidFill>
          <a:latin typeface="Tahoma" charset="0"/>
          <a:cs typeface="+mn-cs"/>
        </a:defRPr>
      </a:lvl8pPr>
      <a:lvl9pPr marL="3886200" indent="-228600" algn="l" rtl="0" fontAlgn="base">
        <a:spcBef>
          <a:spcPct val="20000"/>
        </a:spcBef>
        <a:spcAft>
          <a:spcPct val="0"/>
        </a:spcAft>
        <a:buChar char="»"/>
        <a:defRPr>
          <a:solidFill>
            <a:schemeClr val="tx1"/>
          </a:solidFill>
          <a:latin typeface="Tahoma"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66"/>
            </a:gs>
            <a:gs pos="100000">
              <a:srgbClr val="00002F"/>
            </a:gs>
          </a:gsLst>
          <a:lin ang="5400000" scaled="0"/>
          <a:tileRect/>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120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mn-lt"/>
              </a:defRPr>
            </a:lvl1pPr>
          </a:lstStyle>
          <a:p>
            <a:pPr fontAlgn="base">
              <a:spcBef>
                <a:spcPct val="0"/>
              </a:spcBef>
              <a:spcAft>
                <a:spcPct val="0"/>
              </a:spcAft>
              <a:defRPr/>
            </a:pPr>
            <a:endParaRPr lang="en-US">
              <a:ea typeface="ＭＳ Ｐゴシック"/>
            </a:endParaRPr>
          </a:p>
        </p:txBody>
      </p:sp>
      <p:sp>
        <p:nvSpPr>
          <p:cNvPr id="37120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fontAlgn="base">
              <a:spcBef>
                <a:spcPct val="0"/>
              </a:spcBef>
              <a:spcAft>
                <a:spcPct val="0"/>
              </a:spcAft>
              <a:defRPr/>
            </a:pPr>
            <a:endParaRPr lang="en-US">
              <a:ea typeface="ＭＳ Ｐゴシック"/>
            </a:endParaRPr>
          </a:p>
        </p:txBody>
      </p:sp>
      <p:sp>
        <p:nvSpPr>
          <p:cNvPr id="3712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mn-lt"/>
              </a:defRPr>
            </a:lvl1pPr>
          </a:lstStyle>
          <a:p>
            <a:pPr fontAlgn="base">
              <a:spcBef>
                <a:spcPct val="0"/>
              </a:spcBef>
              <a:spcAft>
                <a:spcPct val="0"/>
              </a:spcAft>
              <a:defRPr/>
            </a:pPr>
            <a:fld id="{8B85483A-C09E-4B3F-B04A-CCE0C72DB02C}" type="slidenum">
              <a:rPr lang="en-US">
                <a:ea typeface="ＭＳ Ｐゴシック"/>
              </a:rPr>
              <a:pPr fontAlgn="base">
                <a:spcBef>
                  <a:spcPct val="0"/>
                </a:spcBef>
                <a:spcAft>
                  <a:spcPct val="0"/>
                </a:spcAft>
                <a:defRPr/>
              </a:pPr>
              <a:t>‹#›</a:t>
            </a:fld>
            <a:endParaRPr lang="en-US">
              <a:ea typeface="ＭＳ Ｐゴシック"/>
            </a:endParaRPr>
          </a:p>
        </p:txBody>
      </p:sp>
    </p:spTree>
    <p:extLst>
      <p:ext uri="{BB962C8B-B14F-4D97-AF65-F5344CB8AC3E}">
        <p14:creationId xmlns:p14="http://schemas.microsoft.com/office/powerpoint/2010/main" val="201600500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xmlns:p14="http://schemas.microsoft.com/office/powerpoint/2010/main" spd="med">
    <p:wipe dir="r"/>
  </p:transition>
  <p:hf hdr="0" ftr="0" dt="0"/>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p:titleStyle>
    <p:body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mn-lt"/>
        </a:defRPr>
      </a:lvl2pPr>
      <a:lvl3pPr marL="1143000" indent="-228600" algn="l" rtl="0" eaLnBrk="0" fontAlgn="base" hangingPunct="0">
        <a:spcBef>
          <a:spcPct val="20000"/>
        </a:spcBef>
        <a:spcAft>
          <a:spcPct val="0"/>
        </a:spcAft>
        <a:buClr>
          <a:srgbClr val="99CCFF"/>
        </a:buClr>
        <a:buSzPct val="125000"/>
        <a:buChar char="•"/>
        <a:defRPr sz="2400">
          <a:solidFill>
            <a:schemeClr val="bg1"/>
          </a:solidFill>
          <a:latin typeface="+mn-lt"/>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mn-lt"/>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mn-lt"/>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900"/>
            </a:lvl1pPr>
          </a:lstStyle>
          <a:p>
            <a:pPr fontAlgn="base">
              <a:spcBef>
                <a:spcPct val="0"/>
              </a:spcBef>
              <a:spcAft>
                <a:spcPct val="0"/>
              </a:spcAft>
              <a:defRPr/>
            </a:pPr>
            <a:endParaRPr lang="en-US" b="1">
              <a:solidFill>
                <a:srgbClr val="FFFF00"/>
              </a:solidFill>
              <a:latin typeface="Arial" pitchFamily="34" charset="0"/>
              <a:ea typeface="ＭＳ Ｐゴシック"/>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b="1"/>
            </a:lvl1pPr>
          </a:lstStyle>
          <a:p>
            <a:pPr algn="ctr" fontAlgn="base">
              <a:spcBef>
                <a:spcPct val="0"/>
              </a:spcBef>
              <a:spcAft>
                <a:spcPct val="0"/>
              </a:spcAft>
              <a:defRPr/>
            </a:pPr>
            <a:endParaRPr lang="en-US">
              <a:solidFill>
                <a:srgbClr val="FFFF00"/>
              </a:solidFill>
              <a:latin typeface="Arial" pitchFamily="34" charset="0"/>
              <a:ea typeface="ＭＳ Ｐゴシック"/>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lvl1pPr>
          </a:lstStyle>
          <a:p>
            <a:pPr fontAlgn="base">
              <a:spcBef>
                <a:spcPct val="0"/>
              </a:spcBef>
              <a:spcAft>
                <a:spcPct val="0"/>
              </a:spcAft>
              <a:defRPr/>
            </a:pPr>
            <a:r>
              <a:rPr lang="en-US" b="1" dirty="0" smtClean="0">
                <a:solidFill>
                  <a:srgbClr val="FFFF00"/>
                </a:solidFill>
                <a:latin typeface="Arial" pitchFamily="34" charset="0"/>
                <a:ea typeface="ＭＳ Ｐゴシック"/>
              </a:rPr>
              <a:t>1</a:t>
            </a:r>
            <a:endParaRPr lang="en-US" b="1" dirty="0">
              <a:solidFill>
                <a:srgbClr val="FFFF00"/>
              </a:solidFill>
              <a:latin typeface="Arial" pitchFamily="34" charset="0"/>
              <a:ea typeface="ＭＳ Ｐゴシック"/>
            </a:endParaRPr>
          </a:p>
        </p:txBody>
      </p:sp>
    </p:spTree>
    <p:extLst>
      <p:ext uri="{BB962C8B-B14F-4D97-AF65-F5344CB8AC3E}">
        <p14:creationId xmlns:p14="http://schemas.microsoft.com/office/powerpoint/2010/main" val="167267642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ransition xmlns:p14="http://schemas.microsoft.com/office/powerpoint/2010/main" spd="med">
    <p:wipe dir="r"/>
  </p:transition>
  <p:hf hdr="0" ftr="0" dt="0"/>
  <p:txStyles>
    <p:titleStyle>
      <a:lvl1pPr algn="ctr" rtl="0" eaLnBrk="0" fontAlgn="base" hangingPunct="0">
        <a:lnSpc>
          <a:spcPct val="85000"/>
        </a:lnSpc>
        <a:spcBef>
          <a:spcPct val="0"/>
        </a:spcBef>
        <a:spcAft>
          <a:spcPct val="0"/>
        </a:spcAft>
        <a:defRPr sz="4400">
          <a:solidFill>
            <a:srgbClr val="FFFF00"/>
          </a:solidFill>
          <a:latin typeface="Arial" pitchFamily="34" charset="0"/>
          <a:ea typeface="+mj-ea"/>
          <a:cs typeface="+mj-cs"/>
        </a:defRPr>
      </a:lvl1pPr>
      <a:lvl2pPr algn="ctr" rtl="0" eaLnBrk="0" fontAlgn="base" hangingPunct="0">
        <a:lnSpc>
          <a:spcPct val="85000"/>
        </a:lnSpc>
        <a:spcBef>
          <a:spcPct val="0"/>
        </a:spcBef>
        <a:spcAft>
          <a:spcPct val="0"/>
        </a:spcAft>
        <a:defRPr sz="4400">
          <a:solidFill>
            <a:srgbClr val="FFFF00"/>
          </a:solidFill>
          <a:latin typeface="Arial" pitchFamily="34" charset="0"/>
        </a:defRPr>
      </a:lvl2pPr>
      <a:lvl3pPr algn="ctr" rtl="0" eaLnBrk="0" fontAlgn="base" hangingPunct="0">
        <a:lnSpc>
          <a:spcPct val="85000"/>
        </a:lnSpc>
        <a:spcBef>
          <a:spcPct val="0"/>
        </a:spcBef>
        <a:spcAft>
          <a:spcPct val="0"/>
        </a:spcAft>
        <a:defRPr sz="4400">
          <a:solidFill>
            <a:srgbClr val="FFFF00"/>
          </a:solidFill>
          <a:latin typeface="Arial" pitchFamily="34" charset="0"/>
        </a:defRPr>
      </a:lvl3pPr>
      <a:lvl4pPr algn="ctr" rtl="0" eaLnBrk="0" fontAlgn="base" hangingPunct="0">
        <a:lnSpc>
          <a:spcPct val="85000"/>
        </a:lnSpc>
        <a:spcBef>
          <a:spcPct val="0"/>
        </a:spcBef>
        <a:spcAft>
          <a:spcPct val="0"/>
        </a:spcAft>
        <a:defRPr sz="4400">
          <a:solidFill>
            <a:srgbClr val="FFFF00"/>
          </a:solidFill>
          <a:latin typeface="Arial" pitchFamily="34" charset="0"/>
        </a:defRPr>
      </a:lvl4pPr>
      <a:lvl5pPr algn="ctr" rtl="0" eaLnBrk="0" fontAlgn="base" hangingPunct="0">
        <a:lnSpc>
          <a:spcPct val="85000"/>
        </a:lnSpc>
        <a:spcBef>
          <a:spcPct val="0"/>
        </a:spcBef>
        <a:spcAft>
          <a:spcPct val="0"/>
        </a:spcAft>
        <a:defRPr sz="4400">
          <a:solidFill>
            <a:srgbClr val="FFFF00"/>
          </a:solidFill>
          <a:latin typeface="Arial" pitchFamily="34" charset="0"/>
        </a:defRPr>
      </a:lvl5pPr>
      <a:lvl6pPr marL="457200" algn="ctr" rtl="0" fontAlgn="base">
        <a:lnSpc>
          <a:spcPct val="85000"/>
        </a:lnSpc>
        <a:spcBef>
          <a:spcPct val="0"/>
        </a:spcBef>
        <a:spcAft>
          <a:spcPct val="0"/>
        </a:spcAft>
        <a:defRPr sz="4400">
          <a:solidFill>
            <a:srgbClr val="FFFF00"/>
          </a:solidFill>
          <a:latin typeface="Arial" pitchFamily="34" charset="0"/>
        </a:defRPr>
      </a:lvl6pPr>
      <a:lvl7pPr marL="914400" algn="ctr" rtl="0" fontAlgn="base">
        <a:lnSpc>
          <a:spcPct val="85000"/>
        </a:lnSpc>
        <a:spcBef>
          <a:spcPct val="0"/>
        </a:spcBef>
        <a:spcAft>
          <a:spcPct val="0"/>
        </a:spcAft>
        <a:defRPr sz="4400">
          <a:solidFill>
            <a:srgbClr val="FFFF00"/>
          </a:solidFill>
          <a:latin typeface="Arial" pitchFamily="34" charset="0"/>
        </a:defRPr>
      </a:lvl7pPr>
      <a:lvl8pPr marL="1371600" algn="ctr" rtl="0" fontAlgn="base">
        <a:lnSpc>
          <a:spcPct val="85000"/>
        </a:lnSpc>
        <a:spcBef>
          <a:spcPct val="0"/>
        </a:spcBef>
        <a:spcAft>
          <a:spcPct val="0"/>
        </a:spcAft>
        <a:defRPr sz="4400">
          <a:solidFill>
            <a:srgbClr val="FFFF00"/>
          </a:solidFill>
          <a:latin typeface="Arial" pitchFamily="34" charset="0"/>
        </a:defRPr>
      </a:lvl8pPr>
      <a:lvl9pPr marL="1828800" algn="ctr" rtl="0" fontAlgn="base">
        <a:lnSpc>
          <a:spcPct val="85000"/>
        </a:lnSpc>
        <a:spcBef>
          <a:spcPct val="0"/>
        </a:spcBef>
        <a:spcAft>
          <a:spcPct val="0"/>
        </a:spcAft>
        <a:defRPr sz="4400">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Arial" pitchFamily="34" charset="0"/>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Arial" pitchFamily="34" charset="0"/>
        </a:defRPr>
      </a:lvl2pPr>
      <a:lvl3pPr marL="1143000" indent="-228600" algn="l" rtl="0" eaLnBrk="0" fontAlgn="base" hangingPunct="0">
        <a:spcBef>
          <a:spcPct val="20000"/>
        </a:spcBef>
        <a:spcAft>
          <a:spcPct val="0"/>
        </a:spcAft>
        <a:buClr>
          <a:srgbClr val="99CCFF"/>
        </a:buClr>
        <a:buSzPct val="125000"/>
        <a:buChar char="•"/>
        <a:defRPr sz="2400">
          <a:solidFill>
            <a:schemeClr val="bg1"/>
          </a:solidFill>
          <a:latin typeface="Arial" pitchFamily="34" charset="0"/>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Arial" pitchFamily="34" charset="0"/>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Arial" pitchFamily="34" charset="0"/>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9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Times New Roman" pitchFamily="18"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Times New Roman" pitchFamily="18"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Times New Roman" pitchFamily="18" charset="0"/>
              </a:defRPr>
            </a:lvl1pPr>
          </a:lstStyle>
          <a:p>
            <a:pPr fontAlgn="base">
              <a:spcBef>
                <a:spcPct val="0"/>
              </a:spcBef>
              <a:spcAft>
                <a:spcPct val="0"/>
              </a:spcAft>
              <a:defRPr/>
            </a:pPr>
            <a:fld id="{28D7ECE3-1475-4214-9DBE-3D7EEE9EA72A}"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4205260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transition xmlns:p14="http://schemas.microsoft.com/office/powerpoint/2010/main" spd="med">
    <p:wipe dir="r"/>
  </p:transition>
  <p:hf hdr="0" ftr="0" dt="0"/>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pitchFamily="34" charset="0"/>
        </a:defRPr>
      </a:lvl2pPr>
      <a:lvl3pPr algn="ctr" rtl="0" eaLnBrk="0" fontAlgn="base" hangingPunct="0">
        <a:spcBef>
          <a:spcPct val="0"/>
        </a:spcBef>
        <a:spcAft>
          <a:spcPct val="0"/>
        </a:spcAft>
        <a:defRPr sz="4000" b="1">
          <a:solidFill>
            <a:srgbClr val="FFFF00"/>
          </a:solidFill>
          <a:latin typeface="Arial" pitchFamily="34" charset="0"/>
        </a:defRPr>
      </a:lvl3pPr>
      <a:lvl4pPr algn="ctr" rtl="0" eaLnBrk="0" fontAlgn="base" hangingPunct="0">
        <a:spcBef>
          <a:spcPct val="0"/>
        </a:spcBef>
        <a:spcAft>
          <a:spcPct val="0"/>
        </a:spcAft>
        <a:defRPr sz="4000" b="1">
          <a:solidFill>
            <a:srgbClr val="FFFF00"/>
          </a:solidFill>
          <a:latin typeface="Arial" pitchFamily="34" charset="0"/>
        </a:defRPr>
      </a:lvl4pPr>
      <a:lvl5pPr algn="ctr" rtl="0" eaLnBrk="0" fontAlgn="base" hangingPunct="0">
        <a:spcBef>
          <a:spcPct val="0"/>
        </a:spcBef>
        <a:spcAft>
          <a:spcPct val="0"/>
        </a:spcAft>
        <a:defRPr sz="4000" b="1">
          <a:solidFill>
            <a:srgbClr val="FFFF00"/>
          </a:solidFill>
          <a:latin typeface="Arial" pitchFamily="34" charset="0"/>
        </a:defRPr>
      </a:lvl5pPr>
      <a:lvl6pPr marL="457200" algn="ctr" rtl="0" eaLnBrk="0" fontAlgn="base" hangingPunct="0">
        <a:spcBef>
          <a:spcPct val="0"/>
        </a:spcBef>
        <a:spcAft>
          <a:spcPct val="0"/>
        </a:spcAft>
        <a:defRPr sz="4000" b="1">
          <a:solidFill>
            <a:srgbClr val="FFFF00"/>
          </a:solidFill>
          <a:latin typeface="Arial" pitchFamily="34" charset="0"/>
        </a:defRPr>
      </a:lvl6pPr>
      <a:lvl7pPr marL="914400" algn="ctr" rtl="0" eaLnBrk="0" fontAlgn="base" hangingPunct="0">
        <a:spcBef>
          <a:spcPct val="0"/>
        </a:spcBef>
        <a:spcAft>
          <a:spcPct val="0"/>
        </a:spcAft>
        <a:defRPr sz="4000" b="1">
          <a:solidFill>
            <a:srgbClr val="FFFF00"/>
          </a:solidFill>
          <a:latin typeface="Arial" pitchFamily="34" charset="0"/>
        </a:defRPr>
      </a:lvl7pPr>
      <a:lvl8pPr marL="1371600" algn="ctr" rtl="0" eaLnBrk="0" fontAlgn="base" hangingPunct="0">
        <a:spcBef>
          <a:spcPct val="0"/>
        </a:spcBef>
        <a:spcAft>
          <a:spcPct val="0"/>
        </a:spcAft>
        <a:defRPr sz="4000" b="1">
          <a:solidFill>
            <a:srgbClr val="FFFF00"/>
          </a:solidFill>
          <a:latin typeface="Arial" pitchFamily="34" charset="0"/>
        </a:defRPr>
      </a:lvl8pPr>
      <a:lvl9pPr marL="1828800" algn="ctr" rtl="0" eaLnBrk="0" fontAlgn="base" hangingPunct="0">
        <a:spcBef>
          <a:spcPct val="0"/>
        </a:spcBef>
        <a:spcAft>
          <a:spcPct val="0"/>
        </a:spcAft>
        <a:defRPr sz="4000" b="1">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00FFFF"/>
        </a:buClr>
        <a:buSzPct val="150000"/>
        <a:buChar char="•"/>
        <a:defRPr sz="3300" b="1">
          <a:solidFill>
            <a:schemeClr val="bg1"/>
          </a:solidFill>
          <a:latin typeface="+mn-lt"/>
          <a:ea typeface="+mn-ea"/>
          <a:cs typeface="+mn-cs"/>
        </a:defRPr>
      </a:lvl1pPr>
      <a:lvl2pPr marL="742950" indent="-285750" algn="l" rtl="0" eaLnBrk="0" fontAlgn="base" hangingPunct="0">
        <a:spcBef>
          <a:spcPct val="20000"/>
        </a:spcBef>
        <a:spcAft>
          <a:spcPct val="0"/>
        </a:spcAft>
        <a:buClr>
          <a:srgbClr val="00FFFF"/>
        </a:buClr>
        <a:buSzPct val="150000"/>
        <a:buChar char="–"/>
        <a:defRPr sz="3300" b="1">
          <a:solidFill>
            <a:schemeClr val="bg1"/>
          </a:solidFill>
          <a:latin typeface="+mn-lt"/>
        </a:defRPr>
      </a:lvl2pPr>
      <a:lvl3pPr marL="1143000" indent="-228600" algn="l" rtl="0" eaLnBrk="0" fontAlgn="base" hangingPunct="0">
        <a:spcBef>
          <a:spcPct val="20000"/>
        </a:spcBef>
        <a:spcAft>
          <a:spcPct val="0"/>
        </a:spcAft>
        <a:buClr>
          <a:srgbClr val="00FFFF"/>
        </a:buClr>
        <a:buSzPct val="150000"/>
        <a:buChar char="•"/>
        <a:defRPr sz="3300" b="1">
          <a:solidFill>
            <a:schemeClr val="bg1"/>
          </a:solidFill>
          <a:latin typeface="+mn-lt"/>
        </a:defRPr>
      </a:lvl3pPr>
      <a:lvl4pPr marL="1600200" indent="-228600" algn="l" rtl="0" eaLnBrk="0" fontAlgn="base" hangingPunct="0">
        <a:spcBef>
          <a:spcPct val="20000"/>
        </a:spcBef>
        <a:spcAft>
          <a:spcPct val="0"/>
        </a:spcAft>
        <a:buClr>
          <a:srgbClr val="00FFFF"/>
        </a:buClr>
        <a:buSzPct val="150000"/>
        <a:buChar char="–"/>
        <a:defRPr sz="3300" b="1">
          <a:solidFill>
            <a:schemeClr val="bg1"/>
          </a:solidFill>
          <a:latin typeface="+mn-lt"/>
        </a:defRPr>
      </a:lvl4pPr>
      <a:lvl5pPr marL="2057400" indent="-228600" algn="l" rtl="0" eaLnBrk="0" fontAlgn="base" hangingPunct="0">
        <a:spcBef>
          <a:spcPct val="20000"/>
        </a:spcBef>
        <a:spcAft>
          <a:spcPct val="0"/>
        </a:spcAft>
        <a:buChar char="»"/>
        <a:defRPr sz="3300" b="1">
          <a:solidFill>
            <a:schemeClr val="bg1"/>
          </a:solidFill>
          <a:latin typeface="+mn-lt"/>
        </a:defRPr>
      </a:lvl5pPr>
      <a:lvl6pPr marL="2514600" indent="-228600" algn="l" rtl="0" eaLnBrk="0" fontAlgn="base" hangingPunct="0">
        <a:spcBef>
          <a:spcPct val="20000"/>
        </a:spcBef>
        <a:spcAft>
          <a:spcPct val="0"/>
        </a:spcAft>
        <a:buChar char="»"/>
        <a:defRPr sz="3300" b="1">
          <a:solidFill>
            <a:schemeClr val="bg1"/>
          </a:solidFill>
          <a:latin typeface="+mn-lt"/>
        </a:defRPr>
      </a:lvl6pPr>
      <a:lvl7pPr marL="2971800" indent="-228600" algn="l" rtl="0" eaLnBrk="0" fontAlgn="base" hangingPunct="0">
        <a:spcBef>
          <a:spcPct val="20000"/>
        </a:spcBef>
        <a:spcAft>
          <a:spcPct val="0"/>
        </a:spcAft>
        <a:buChar char="»"/>
        <a:defRPr sz="3300" b="1">
          <a:solidFill>
            <a:schemeClr val="bg1"/>
          </a:solidFill>
          <a:latin typeface="+mn-lt"/>
        </a:defRPr>
      </a:lvl7pPr>
      <a:lvl8pPr marL="3429000" indent="-228600" algn="l" rtl="0" eaLnBrk="0" fontAlgn="base" hangingPunct="0">
        <a:spcBef>
          <a:spcPct val="20000"/>
        </a:spcBef>
        <a:spcAft>
          <a:spcPct val="0"/>
        </a:spcAft>
        <a:buChar char="»"/>
        <a:defRPr sz="3300" b="1">
          <a:solidFill>
            <a:schemeClr val="bg1"/>
          </a:solidFill>
          <a:latin typeface="+mn-lt"/>
        </a:defRPr>
      </a:lvl8pPr>
      <a:lvl9pPr marL="3886200" indent="-228600" algn="l" rtl="0" eaLnBrk="0" fontAlgn="base" hangingPunct="0">
        <a:spcBef>
          <a:spcPct val="20000"/>
        </a:spcBef>
        <a:spcAft>
          <a:spcPct val="0"/>
        </a:spcAft>
        <a:buChar char="»"/>
        <a:defRPr sz="33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4.bin"/><Relationship Id="rId5" Type="http://schemas.openxmlformats.org/officeDocument/2006/relationships/oleObject" Target="../embeddings/Microsoft_Excel_97_-_2004_Worksheet3.xls"/><Relationship Id="rId6"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0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9.xml"/><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1066800" y="1104900"/>
            <a:ext cx="7010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rgbClr val="FFFFFF"/>
                </a:solidFill>
                <a:latin typeface="Arial"/>
                <a:cs typeface="Arial"/>
              </a:rPr>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r>
              <a:rPr lang="en-US" b="1" dirty="0" smtClean="0">
                <a:solidFill>
                  <a:srgbClr val="FFFFFF"/>
                </a:solidFill>
                <a:latin typeface="Arial"/>
                <a:cs typeface="Arial"/>
              </a:rPr>
              <a:t>.</a:t>
            </a:r>
            <a:endParaRPr lang="en-US" b="1" dirty="0">
              <a:solidFill>
                <a:srgbClr val="FFFFFF"/>
              </a:solidFill>
              <a:latin typeface="Arial"/>
              <a:cs typeface="Arial"/>
            </a:endParaRPr>
          </a:p>
        </p:txBody>
      </p:sp>
    </p:spTree>
    <p:extLst>
      <p:ext uri="{BB962C8B-B14F-4D97-AF65-F5344CB8AC3E}">
        <p14:creationId xmlns:p14="http://schemas.microsoft.com/office/powerpoint/2010/main" val="283384741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637174164"/>
              </p:ext>
            </p:extLst>
          </p:nvPr>
        </p:nvGraphicFramePr>
        <p:xfrm>
          <a:off x="457200" y="977900"/>
          <a:ext cx="8686800" cy="5141913"/>
        </p:xfrm>
        <a:graphic>
          <a:graphicData uri="http://schemas.openxmlformats.org/presentationml/2006/ole">
            <mc:AlternateContent xmlns:mc="http://schemas.openxmlformats.org/markup-compatibility/2006">
              <mc:Choice xmlns:v="urn:schemas-microsoft-com:vml" Requires="v">
                <p:oleObj spid="_x0000_s1139" name="Chart" r:id="rId4" imgW="13017500" imgH="7188200" progId="MSGraph.Chart.8">
                  <p:embed followColorScheme="full"/>
                </p:oleObj>
              </mc:Choice>
              <mc:Fallback>
                <p:oleObj name="Chart" r:id="rId4" imgW="13017500" imgH="7188200" progId="MSGraph.Chart.8">
                  <p:embed followColorScheme="full"/>
                  <p:pic>
                    <p:nvPicPr>
                      <p:cNvPr id="0" name="Picture 103"/>
                      <p:cNvPicPr>
                        <a:picLocks noChangeAspect="1" noChangeArrowheads="1"/>
                      </p:cNvPicPr>
                      <p:nvPr/>
                    </p:nvPicPr>
                    <p:blipFill>
                      <a:blip r:embed="rId5">
                        <a:extLst>
                          <a:ext uri="{28A0092B-C50C-407E-A947-70E740481C1C}">
                            <a14:useLocalDpi xmlns:a14="http://schemas.microsoft.com/office/drawing/2010/main" val="0"/>
                          </a:ext>
                        </a:extLst>
                      </a:blip>
                      <a:srcRect l="5518"/>
                      <a:stretch>
                        <a:fillRect/>
                      </a:stretch>
                    </p:blipFill>
                    <p:spPr bwMode="auto">
                      <a:xfrm>
                        <a:off x="457200" y="977900"/>
                        <a:ext cx="8686800" cy="5141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3"/>
          <p:cNvSpPr>
            <a:spLocks noGrp="1" noChangeArrowheads="1"/>
          </p:cNvSpPr>
          <p:nvPr>
            <p:ph type="title" idx="4294967295"/>
          </p:nvPr>
        </p:nvSpPr>
        <p:spPr>
          <a:xfrm>
            <a:off x="0" y="211138"/>
            <a:ext cx="9144000" cy="1143000"/>
          </a:xfrm>
        </p:spPr>
        <p:txBody>
          <a:bodyPr/>
          <a:lstStyle/>
          <a:p>
            <a:pPr eaLnBrk="1" hangingPunct="1"/>
            <a:r>
              <a:rPr lang="en-US" sz="3400" b="1" dirty="0" err="1" smtClean="0"/>
              <a:t>ENESTnd</a:t>
            </a:r>
            <a:r>
              <a:rPr lang="en-US" sz="3400" b="1" dirty="0" smtClean="0"/>
              <a:t>: Progression to AP/BP on Rx</a:t>
            </a:r>
            <a:endParaRPr lang="en-US" sz="3400" b="1" baseline="30000" dirty="0" smtClean="0">
              <a:solidFill>
                <a:srgbClr val="00FF00"/>
              </a:solidFill>
            </a:endParaRPr>
          </a:p>
        </p:txBody>
      </p:sp>
      <p:sp>
        <p:nvSpPr>
          <p:cNvPr id="12293" name="Text Box 6"/>
          <p:cNvSpPr txBox="1">
            <a:spLocks noChangeArrowheads="1"/>
          </p:cNvSpPr>
          <p:nvPr/>
        </p:nvSpPr>
        <p:spPr bwMode="auto">
          <a:xfrm>
            <a:off x="1722438" y="4960938"/>
            <a:ext cx="81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400" b="1" dirty="0">
                <a:solidFill>
                  <a:srgbClr val="FFFFFF"/>
                </a:solidFill>
              </a:rPr>
              <a:t>0.7%</a:t>
            </a:r>
            <a:endParaRPr lang="en-US" sz="1400" b="1" dirty="0">
              <a:solidFill>
                <a:srgbClr val="000000"/>
              </a:solidFill>
            </a:endParaRPr>
          </a:p>
        </p:txBody>
      </p:sp>
      <p:sp>
        <p:nvSpPr>
          <p:cNvPr id="12294" name="Text Box 6"/>
          <p:cNvSpPr txBox="1">
            <a:spLocks noChangeArrowheads="1"/>
          </p:cNvSpPr>
          <p:nvPr/>
        </p:nvSpPr>
        <p:spPr bwMode="auto">
          <a:xfrm>
            <a:off x="5618163" y="4960938"/>
            <a:ext cx="931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400" b="1" dirty="0">
                <a:solidFill>
                  <a:srgbClr val="FFFFFF"/>
                </a:solidFill>
              </a:rPr>
              <a:t>0.7%</a:t>
            </a:r>
            <a:endParaRPr lang="en-US" sz="1400" b="1" dirty="0">
              <a:solidFill>
                <a:srgbClr val="000000"/>
              </a:solidFill>
            </a:endParaRPr>
          </a:p>
        </p:txBody>
      </p:sp>
      <p:grpSp>
        <p:nvGrpSpPr>
          <p:cNvPr id="12295" name="Group 39"/>
          <p:cNvGrpSpPr>
            <a:grpSpLocks/>
          </p:cNvGrpSpPr>
          <p:nvPr/>
        </p:nvGrpSpPr>
        <p:grpSpPr bwMode="auto">
          <a:xfrm>
            <a:off x="1117600" y="5551488"/>
            <a:ext cx="7477125" cy="258762"/>
            <a:chOff x="704" y="3754"/>
            <a:chExt cx="4710" cy="163"/>
          </a:xfrm>
        </p:grpSpPr>
        <p:sp>
          <p:nvSpPr>
            <p:cNvPr id="12319" name="Rectangle 9"/>
            <p:cNvSpPr>
              <a:spLocks noChangeArrowheads="1"/>
            </p:cNvSpPr>
            <p:nvPr/>
          </p:nvSpPr>
          <p:spPr bwMode="auto">
            <a:xfrm>
              <a:off x="704" y="3798"/>
              <a:ext cx="101" cy="102"/>
            </a:xfrm>
            <a:prstGeom prst="rect">
              <a:avLst/>
            </a:prstGeom>
            <a:gradFill flip="none" rotWithShape="1">
              <a:gsLst>
                <a:gs pos="0">
                  <a:schemeClr val="tx1"/>
                </a:gs>
                <a:gs pos="50000">
                  <a:srgbClr val="0070C0"/>
                </a:gs>
                <a:gs pos="100000">
                  <a:schemeClr val="tx1"/>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dirty="0">
                <a:solidFill>
                  <a:srgbClr val="000000"/>
                </a:solidFill>
              </a:endParaRPr>
            </a:p>
          </p:txBody>
        </p:sp>
        <p:sp>
          <p:nvSpPr>
            <p:cNvPr id="12320" name="Rectangle 10"/>
            <p:cNvSpPr>
              <a:spLocks noChangeArrowheads="1"/>
            </p:cNvSpPr>
            <p:nvPr/>
          </p:nvSpPr>
          <p:spPr bwMode="auto">
            <a:xfrm>
              <a:off x="841" y="3754"/>
              <a:ext cx="132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b="1" dirty="0">
                  <a:solidFill>
                    <a:srgbClr val="FFFFFF"/>
                  </a:solidFill>
                </a:rPr>
                <a:t>Nilotinib 300 mg BID</a:t>
              </a:r>
              <a:endParaRPr lang="en-US" sz="1600" dirty="0">
                <a:solidFill>
                  <a:srgbClr val="000000"/>
                </a:solidFill>
              </a:endParaRPr>
            </a:p>
          </p:txBody>
        </p:sp>
        <p:sp>
          <p:nvSpPr>
            <p:cNvPr id="12321" name="Rectangle 11"/>
            <p:cNvSpPr>
              <a:spLocks noChangeArrowheads="1"/>
            </p:cNvSpPr>
            <p:nvPr/>
          </p:nvSpPr>
          <p:spPr bwMode="auto">
            <a:xfrm>
              <a:off x="2355" y="3798"/>
              <a:ext cx="100" cy="102"/>
            </a:xfrm>
            <a:prstGeom prst="rect">
              <a:avLst/>
            </a:prstGeom>
            <a:gradFill flip="none" rotWithShape="1">
              <a:gsLst>
                <a:gs pos="0">
                  <a:schemeClr val="tx1"/>
                </a:gs>
                <a:gs pos="50000">
                  <a:srgbClr val="99CCFF"/>
                </a:gs>
                <a:gs pos="100000">
                  <a:schemeClr val="tx1"/>
                </a:gs>
              </a:gsLst>
              <a:lin ang="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dirty="0">
                <a:solidFill>
                  <a:srgbClr val="000000"/>
                </a:solidFill>
              </a:endParaRPr>
            </a:p>
          </p:txBody>
        </p:sp>
        <p:sp>
          <p:nvSpPr>
            <p:cNvPr id="12322" name="Rectangle 12"/>
            <p:cNvSpPr>
              <a:spLocks noChangeArrowheads="1"/>
            </p:cNvSpPr>
            <p:nvPr/>
          </p:nvSpPr>
          <p:spPr bwMode="auto">
            <a:xfrm>
              <a:off x="2491" y="3754"/>
              <a:ext cx="132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b="1" dirty="0">
                  <a:solidFill>
                    <a:srgbClr val="FFFFFF"/>
                  </a:solidFill>
                </a:rPr>
                <a:t>Nilotinib 400 mg BID</a:t>
              </a:r>
              <a:endParaRPr lang="en-US" sz="1600" dirty="0">
                <a:solidFill>
                  <a:srgbClr val="000000"/>
                </a:solidFill>
              </a:endParaRPr>
            </a:p>
          </p:txBody>
        </p:sp>
        <p:sp>
          <p:nvSpPr>
            <p:cNvPr id="12323" name="Rectangle 13"/>
            <p:cNvSpPr>
              <a:spLocks noChangeArrowheads="1"/>
            </p:cNvSpPr>
            <p:nvPr/>
          </p:nvSpPr>
          <p:spPr bwMode="auto">
            <a:xfrm>
              <a:off x="4005" y="3798"/>
              <a:ext cx="101" cy="102"/>
            </a:xfrm>
            <a:prstGeom prst="rect">
              <a:avLst/>
            </a:prstGeom>
            <a:gradFill>
              <a:gsLst>
                <a:gs pos="0">
                  <a:schemeClr val="tx1"/>
                </a:gs>
                <a:gs pos="50000">
                  <a:srgbClr val="FFFF99"/>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1600" dirty="0">
                <a:solidFill>
                  <a:srgbClr val="000000"/>
                </a:solidFill>
              </a:endParaRPr>
            </a:p>
          </p:txBody>
        </p:sp>
        <p:sp>
          <p:nvSpPr>
            <p:cNvPr id="12324" name="Rectangle 14"/>
            <p:cNvSpPr>
              <a:spLocks noChangeArrowheads="1"/>
            </p:cNvSpPr>
            <p:nvPr/>
          </p:nvSpPr>
          <p:spPr bwMode="auto">
            <a:xfrm>
              <a:off x="4142" y="3754"/>
              <a:ext cx="1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700" b="1" dirty="0">
                  <a:solidFill>
                    <a:srgbClr val="FFFFFF"/>
                  </a:solidFill>
                </a:rPr>
                <a:t>Imatinib 400 mg QD</a:t>
              </a:r>
              <a:endParaRPr lang="en-US" sz="1600" dirty="0">
                <a:solidFill>
                  <a:srgbClr val="000000"/>
                </a:solidFill>
              </a:endParaRPr>
            </a:p>
          </p:txBody>
        </p:sp>
      </p:grpSp>
      <p:sp>
        <p:nvSpPr>
          <p:cNvPr id="12296" name="Rectangle 30"/>
          <p:cNvSpPr>
            <a:spLocks noChangeArrowheads="1"/>
          </p:cNvSpPr>
          <p:nvPr/>
        </p:nvSpPr>
        <p:spPr bwMode="blackGray">
          <a:xfrm>
            <a:off x="2454275" y="1609725"/>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b="1" i="1" dirty="0">
                <a:solidFill>
                  <a:srgbClr val="FFFFFF"/>
                </a:solidFill>
              </a:rPr>
              <a:t>P = </a:t>
            </a:r>
            <a:r>
              <a:rPr lang="en-US" sz="1600" b="1" dirty="0">
                <a:solidFill>
                  <a:srgbClr val="FFFFFF"/>
                </a:solidFill>
              </a:rPr>
              <a:t>.0059</a:t>
            </a:r>
          </a:p>
        </p:txBody>
      </p:sp>
      <p:sp>
        <p:nvSpPr>
          <p:cNvPr id="12297" name="Rectangle 31"/>
          <p:cNvSpPr>
            <a:spLocks noChangeArrowheads="1"/>
          </p:cNvSpPr>
          <p:nvPr/>
        </p:nvSpPr>
        <p:spPr bwMode="blackGray">
          <a:xfrm>
            <a:off x="2978150" y="2082800"/>
            <a:ext cx="10618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b="1" i="1" dirty="0">
                <a:solidFill>
                  <a:srgbClr val="FFFFFF"/>
                </a:solidFill>
              </a:rPr>
              <a:t>P = </a:t>
            </a:r>
            <a:r>
              <a:rPr lang="en-US" sz="1600" b="1" dirty="0">
                <a:solidFill>
                  <a:srgbClr val="FFFFFF"/>
                </a:solidFill>
              </a:rPr>
              <a:t>.0185</a:t>
            </a:r>
          </a:p>
        </p:txBody>
      </p:sp>
      <p:sp>
        <p:nvSpPr>
          <p:cNvPr id="12298" name="Line 7"/>
          <p:cNvSpPr>
            <a:spLocks noChangeShapeType="1"/>
          </p:cNvSpPr>
          <p:nvPr/>
        </p:nvSpPr>
        <p:spPr bwMode="auto">
          <a:xfrm>
            <a:off x="4016375" y="1625600"/>
            <a:ext cx="0" cy="120332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299" name="Line 8"/>
          <p:cNvSpPr>
            <a:spLocks noChangeShapeType="1"/>
          </p:cNvSpPr>
          <p:nvPr/>
        </p:nvSpPr>
        <p:spPr bwMode="auto">
          <a:xfrm flipH="1">
            <a:off x="2174875" y="1635125"/>
            <a:ext cx="14288" cy="225901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00" name="Line 9"/>
          <p:cNvSpPr>
            <a:spLocks noChangeShapeType="1"/>
          </p:cNvSpPr>
          <p:nvPr/>
        </p:nvSpPr>
        <p:spPr bwMode="auto">
          <a:xfrm>
            <a:off x="2187575" y="1635125"/>
            <a:ext cx="18288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01" name="Line 8"/>
          <p:cNvSpPr>
            <a:spLocks noChangeShapeType="1"/>
          </p:cNvSpPr>
          <p:nvPr/>
        </p:nvSpPr>
        <p:spPr bwMode="auto">
          <a:xfrm flipH="1">
            <a:off x="2946400" y="2066925"/>
            <a:ext cx="3175" cy="17938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02" name="Line 9"/>
          <p:cNvSpPr>
            <a:spLocks noChangeShapeType="1"/>
          </p:cNvSpPr>
          <p:nvPr/>
        </p:nvSpPr>
        <p:spPr bwMode="auto">
          <a:xfrm flipV="1">
            <a:off x="2946400" y="2058276"/>
            <a:ext cx="10699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03" name="Rectangle 30"/>
          <p:cNvSpPr>
            <a:spLocks noChangeArrowheads="1"/>
          </p:cNvSpPr>
          <p:nvPr/>
        </p:nvSpPr>
        <p:spPr bwMode="blackGray">
          <a:xfrm>
            <a:off x="6299200" y="1609725"/>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b="1" i="1" dirty="0">
                <a:solidFill>
                  <a:srgbClr val="FFFFFF"/>
                </a:solidFill>
              </a:rPr>
              <a:t>P = </a:t>
            </a:r>
            <a:r>
              <a:rPr lang="en-US" sz="1600" b="1" dirty="0">
                <a:solidFill>
                  <a:srgbClr val="FFFFFF"/>
                </a:solidFill>
              </a:rPr>
              <a:t>.0003</a:t>
            </a:r>
          </a:p>
        </p:txBody>
      </p:sp>
      <p:sp>
        <p:nvSpPr>
          <p:cNvPr id="12304" name="Rectangle 31"/>
          <p:cNvSpPr>
            <a:spLocks noChangeArrowheads="1"/>
          </p:cNvSpPr>
          <p:nvPr/>
        </p:nvSpPr>
        <p:spPr bwMode="blackGray">
          <a:xfrm>
            <a:off x="6823075" y="2082800"/>
            <a:ext cx="10618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600" b="1" i="1" dirty="0">
                <a:solidFill>
                  <a:srgbClr val="FFFFFF"/>
                </a:solidFill>
              </a:rPr>
              <a:t>P = </a:t>
            </a:r>
            <a:r>
              <a:rPr lang="en-US" sz="1600" b="1" dirty="0">
                <a:solidFill>
                  <a:srgbClr val="FFFFFF"/>
                </a:solidFill>
              </a:rPr>
              <a:t>.0085</a:t>
            </a:r>
          </a:p>
        </p:txBody>
      </p:sp>
      <p:sp>
        <p:nvSpPr>
          <p:cNvPr id="12305" name="Line 7"/>
          <p:cNvSpPr>
            <a:spLocks noChangeShapeType="1"/>
          </p:cNvSpPr>
          <p:nvPr/>
        </p:nvSpPr>
        <p:spPr bwMode="auto">
          <a:xfrm flipH="1">
            <a:off x="7848600" y="1625600"/>
            <a:ext cx="12700" cy="85883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06" name="Line 8"/>
          <p:cNvSpPr>
            <a:spLocks noChangeShapeType="1"/>
          </p:cNvSpPr>
          <p:nvPr/>
        </p:nvSpPr>
        <p:spPr bwMode="auto">
          <a:xfrm flipH="1">
            <a:off x="6019800" y="1635125"/>
            <a:ext cx="14288" cy="2259013"/>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07" name="Line 9"/>
          <p:cNvSpPr>
            <a:spLocks noChangeShapeType="1"/>
          </p:cNvSpPr>
          <p:nvPr/>
        </p:nvSpPr>
        <p:spPr bwMode="auto">
          <a:xfrm>
            <a:off x="6032500" y="1638935"/>
            <a:ext cx="18288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08" name="Line 8"/>
          <p:cNvSpPr>
            <a:spLocks noChangeShapeType="1"/>
          </p:cNvSpPr>
          <p:nvPr/>
        </p:nvSpPr>
        <p:spPr bwMode="auto">
          <a:xfrm flipH="1">
            <a:off x="6791325" y="2066925"/>
            <a:ext cx="3175" cy="17938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09" name="Line 9"/>
          <p:cNvSpPr>
            <a:spLocks noChangeShapeType="1"/>
          </p:cNvSpPr>
          <p:nvPr/>
        </p:nvSpPr>
        <p:spPr bwMode="auto">
          <a:xfrm>
            <a:off x="6791325" y="2058276"/>
            <a:ext cx="10572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12310" name="Rectangle 38"/>
          <p:cNvSpPr>
            <a:spLocks noChangeArrowheads="1"/>
          </p:cNvSpPr>
          <p:nvPr/>
        </p:nvSpPr>
        <p:spPr bwMode="auto">
          <a:xfrm>
            <a:off x="5508625" y="5260975"/>
            <a:ext cx="288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b="1" dirty="0">
                <a:solidFill>
                  <a:srgbClr val="FFFFFF"/>
                </a:solidFill>
              </a:rPr>
              <a:t>Including Clonal Evolution</a:t>
            </a:r>
            <a:endParaRPr lang="en-US" sz="1400" dirty="0">
              <a:solidFill>
                <a:srgbClr val="000000"/>
              </a:solidFill>
            </a:endParaRPr>
          </a:p>
        </p:txBody>
      </p:sp>
      <p:sp>
        <p:nvSpPr>
          <p:cNvPr id="12312" name="Text Box 6"/>
          <p:cNvSpPr txBox="1">
            <a:spLocks noChangeArrowheads="1"/>
          </p:cNvSpPr>
          <p:nvPr/>
        </p:nvSpPr>
        <p:spPr bwMode="auto">
          <a:xfrm>
            <a:off x="2622550" y="4960938"/>
            <a:ext cx="817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400" b="1" dirty="0">
                <a:solidFill>
                  <a:srgbClr val="000000"/>
                </a:solidFill>
              </a:rPr>
              <a:t>1.1%</a:t>
            </a:r>
          </a:p>
        </p:txBody>
      </p:sp>
      <p:sp>
        <p:nvSpPr>
          <p:cNvPr id="12313" name="Text Box 6"/>
          <p:cNvSpPr txBox="1">
            <a:spLocks noChangeArrowheads="1"/>
          </p:cNvSpPr>
          <p:nvPr/>
        </p:nvSpPr>
        <p:spPr bwMode="auto">
          <a:xfrm>
            <a:off x="3503613" y="4960938"/>
            <a:ext cx="81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400" b="1" dirty="0">
                <a:solidFill>
                  <a:srgbClr val="000000"/>
                </a:solidFill>
              </a:rPr>
              <a:t>4.2%</a:t>
            </a:r>
          </a:p>
        </p:txBody>
      </p:sp>
      <p:sp>
        <p:nvSpPr>
          <p:cNvPr id="12314" name="Text Box 6"/>
          <p:cNvSpPr txBox="1">
            <a:spLocks noChangeArrowheads="1"/>
          </p:cNvSpPr>
          <p:nvPr/>
        </p:nvSpPr>
        <p:spPr bwMode="auto">
          <a:xfrm>
            <a:off x="6511925" y="4960938"/>
            <a:ext cx="930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400" b="1" dirty="0">
                <a:solidFill>
                  <a:srgbClr val="000000"/>
                </a:solidFill>
              </a:rPr>
              <a:t>1.8%</a:t>
            </a:r>
          </a:p>
        </p:txBody>
      </p:sp>
      <p:sp>
        <p:nvSpPr>
          <p:cNvPr id="12315" name="Text Box 6"/>
          <p:cNvSpPr txBox="1">
            <a:spLocks noChangeArrowheads="1"/>
          </p:cNvSpPr>
          <p:nvPr/>
        </p:nvSpPr>
        <p:spPr bwMode="auto">
          <a:xfrm>
            <a:off x="7423150" y="4960938"/>
            <a:ext cx="930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400" b="1" dirty="0">
                <a:solidFill>
                  <a:srgbClr val="000000"/>
                </a:solidFill>
              </a:rPr>
              <a:t>6.0%</a:t>
            </a:r>
          </a:p>
        </p:txBody>
      </p:sp>
      <p:sp>
        <p:nvSpPr>
          <p:cNvPr id="36" name="Rectangle 5"/>
          <p:cNvSpPr>
            <a:spLocks noChangeArrowheads="1"/>
          </p:cNvSpPr>
          <p:nvPr/>
        </p:nvSpPr>
        <p:spPr bwMode="auto">
          <a:xfrm rot="16200000">
            <a:off x="-1781174" y="3389312"/>
            <a:ext cx="421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000" b="1" dirty="0">
                <a:solidFill>
                  <a:srgbClr val="FFFFFF"/>
                </a:solidFill>
              </a:rPr>
              <a:t>Patients, n</a:t>
            </a:r>
            <a:endParaRPr lang="en-US" sz="2000" b="1" dirty="0">
              <a:solidFill>
                <a:srgbClr val="FFFFFF"/>
              </a:solidFill>
              <a:sym typeface="Symbol" pitchFamily="18" charset="2"/>
            </a:endParaRPr>
          </a:p>
        </p:txBody>
      </p:sp>
      <p:sp>
        <p:nvSpPr>
          <p:cNvPr id="2" name="TextBox 1"/>
          <p:cNvSpPr txBox="1"/>
          <p:nvPr/>
        </p:nvSpPr>
        <p:spPr>
          <a:xfrm>
            <a:off x="152400" y="6400800"/>
            <a:ext cx="6858000" cy="307777"/>
          </a:xfrm>
          <a:prstGeom prst="rect">
            <a:avLst/>
          </a:prstGeom>
          <a:noFill/>
        </p:spPr>
        <p:txBody>
          <a:bodyPr wrap="square" rtlCol="0">
            <a:spAutoFit/>
          </a:bodyPr>
          <a:lstStyle/>
          <a:p>
            <a:pPr fontAlgn="base">
              <a:spcBef>
                <a:spcPct val="0"/>
              </a:spcBef>
              <a:spcAft>
                <a:spcPct val="0"/>
              </a:spcAft>
            </a:pPr>
            <a:r>
              <a:rPr lang="en-US" sz="1400" b="1" kern="0" dirty="0">
                <a:solidFill>
                  <a:srgbClr val="00FFFF"/>
                </a:solidFill>
                <a:ea typeface="ＭＳ Ｐゴシック" charset="-128"/>
              </a:rPr>
              <a:t>Courtesy of </a:t>
            </a:r>
            <a:r>
              <a:rPr lang="en-US" sz="1400" b="1" dirty="0" err="1" smtClean="0">
                <a:solidFill>
                  <a:srgbClr val="00FFFF"/>
                </a:solidFill>
              </a:rPr>
              <a:t>Kantarjian</a:t>
            </a:r>
            <a:r>
              <a:rPr lang="en-US" sz="1400" b="1" dirty="0" smtClean="0">
                <a:solidFill>
                  <a:srgbClr val="00FFFF"/>
                </a:solidFill>
              </a:rPr>
              <a:t>. </a:t>
            </a:r>
            <a:r>
              <a:rPr lang="en-US" sz="1400" b="1" dirty="0">
                <a:solidFill>
                  <a:srgbClr val="00FFFF"/>
                </a:solidFill>
              </a:rPr>
              <a:t>JCO 30</a:t>
            </a:r>
            <a:r>
              <a:rPr lang="en-US" sz="1400" b="1" dirty="0" smtClean="0">
                <a:solidFill>
                  <a:srgbClr val="00FFFF"/>
                </a:solidFill>
              </a:rPr>
              <a:t>:abst 6509;2012</a:t>
            </a:r>
            <a:endParaRPr lang="en-US" sz="1400" b="1" dirty="0">
              <a:solidFill>
                <a:srgbClr val="00FFFF"/>
              </a:solidFill>
            </a:endParaRPr>
          </a:p>
        </p:txBody>
      </p:sp>
    </p:spTree>
    <p:extLst>
      <p:ext uri="{BB962C8B-B14F-4D97-AF65-F5344CB8AC3E}">
        <p14:creationId xmlns:p14="http://schemas.microsoft.com/office/powerpoint/2010/main" val="196291184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924800" cy="6019800"/>
          </a:xfrm>
          <a:ln>
            <a:noFill/>
          </a:ln>
        </p:spPr>
        <p:txBody>
          <a:bodyPr/>
          <a:lstStyle/>
          <a:p>
            <a:r>
              <a:rPr lang="en-US" sz="3200" b="1" dirty="0" smtClean="0">
                <a:solidFill>
                  <a:srgbClr val="FFFF00"/>
                </a:solidFill>
              </a:rPr>
              <a:t>Switch to </a:t>
            </a:r>
            <a:r>
              <a:rPr lang="en-US" sz="3200" b="1" dirty="0" err="1" smtClean="0">
                <a:solidFill>
                  <a:srgbClr val="FFFF00"/>
                </a:solidFill>
              </a:rPr>
              <a:t>nilotinib</a:t>
            </a:r>
            <a:r>
              <a:rPr lang="en-US" sz="3200" b="1" dirty="0" smtClean="0">
                <a:solidFill>
                  <a:srgbClr val="FFFF00"/>
                </a:solidFill>
              </a:rPr>
              <a:t> versus continued imatinib in patients (</a:t>
            </a:r>
            <a:r>
              <a:rPr lang="en-US" sz="3200" b="1" dirty="0" err="1" smtClean="0">
                <a:solidFill>
                  <a:srgbClr val="FFFF00"/>
                </a:solidFill>
              </a:rPr>
              <a:t>pts</a:t>
            </a:r>
            <a:r>
              <a:rPr lang="en-US" sz="3200" b="1" dirty="0" smtClean="0">
                <a:solidFill>
                  <a:srgbClr val="FFFF00"/>
                </a:solidFill>
              </a:rPr>
              <a:t>) with chronic myeloid leukemia in chronic phase (CML-CP) with detectable BCR-ABL after 2 or more years on imatinib: ENEST </a:t>
            </a:r>
            <a:r>
              <a:rPr lang="en-US" sz="3200" b="1" dirty="0" err="1" smtClean="0">
                <a:solidFill>
                  <a:srgbClr val="FFFF00"/>
                </a:solidFill>
              </a:rPr>
              <a:t>cmr</a:t>
            </a:r>
            <a:r>
              <a:rPr lang="en-US" sz="3200" b="1" dirty="0" smtClean="0">
                <a:solidFill>
                  <a:srgbClr val="FFFF00"/>
                </a:solidFill>
              </a:rPr>
              <a:t> 12-month (</a:t>
            </a:r>
            <a:r>
              <a:rPr lang="en-US" sz="3200" b="1" dirty="0" err="1" smtClean="0">
                <a:solidFill>
                  <a:srgbClr val="FFFF00"/>
                </a:solidFill>
              </a:rPr>
              <a:t>mo</a:t>
            </a:r>
            <a:r>
              <a:rPr lang="en-US" sz="3200" b="1" dirty="0" smtClean="0">
                <a:solidFill>
                  <a:srgbClr val="FFFF00"/>
                </a:solidFill>
              </a:rPr>
              <a:t>) follow-up</a:t>
            </a:r>
            <a:br>
              <a:rPr lang="en-US" sz="3200" b="1" dirty="0" smtClean="0">
                <a:solidFill>
                  <a:srgbClr val="FFFF00"/>
                </a:solidFill>
              </a:rPr>
            </a:br>
            <a:r>
              <a:rPr lang="en-US" sz="3200" b="1" dirty="0">
                <a:solidFill>
                  <a:srgbClr val="FFFF00"/>
                </a:solidFill>
              </a:rPr>
              <a:t/>
            </a:r>
            <a:br>
              <a:rPr lang="en-US" sz="3200" b="1" dirty="0">
                <a:solidFill>
                  <a:srgbClr val="FFFF00"/>
                </a:solidFill>
              </a:rPr>
            </a:br>
            <a:r>
              <a:rPr lang="en-US" sz="3200" b="1" dirty="0" smtClean="0">
                <a:solidFill>
                  <a:schemeClr val="bg1"/>
                </a:solidFill>
              </a:rPr>
              <a:t>Lipton JH, Hughes T, </a:t>
            </a:r>
            <a:r>
              <a:rPr lang="en-US" sz="3200" b="1" dirty="0" err="1" smtClean="0">
                <a:solidFill>
                  <a:schemeClr val="bg1"/>
                </a:solidFill>
              </a:rPr>
              <a:t>Leber</a:t>
            </a:r>
            <a:r>
              <a:rPr lang="en-US" sz="3200" b="1" dirty="0" smtClean="0">
                <a:solidFill>
                  <a:schemeClr val="bg1"/>
                </a:solidFill>
              </a:rPr>
              <a:t> B, et al.</a:t>
            </a:r>
            <a:br>
              <a:rPr lang="en-US" sz="3200" b="1" dirty="0" smtClean="0">
                <a:solidFill>
                  <a:schemeClr val="bg1"/>
                </a:solidFill>
              </a:rPr>
            </a:br>
            <a:r>
              <a:rPr lang="en-US" sz="3200" dirty="0">
                <a:solidFill>
                  <a:srgbClr val="FFFF00"/>
                </a:solidFill>
              </a:rPr>
              <a:t/>
            </a:r>
            <a:br>
              <a:rPr lang="en-US" sz="3200" dirty="0">
                <a:solidFill>
                  <a:srgbClr val="FFFF00"/>
                </a:solidFill>
              </a:rPr>
            </a:br>
            <a:endParaRPr lang="en-US" sz="3200" dirty="0">
              <a:solidFill>
                <a:srgbClr val="FFFF00"/>
              </a:solidFill>
            </a:endParaRPr>
          </a:p>
        </p:txBody>
      </p:sp>
      <p:sp>
        <p:nvSpPr>
          <p:cNvPr id="4" name="TextBox 3"/>
          <p:cNvSpPr txBox="1"/>
          <p:nvPr/>
        </p:nvSpPr>
        <p:spPr>
          <a:xfrm>
            <a:off x="5943600" y="6477000"/>
            <a:ext cx="3124200" cy="338554"/>
          </a:xfrm>
          <a:prstGeom prst="rect">
            <a:avLst/>
          </a:prstGeom>
          <a:noFill/>
        </p:spPr>
        <p:txBody>
          <a:bodyPr wrap="square" rtlCol="0">
            <a:spAutoFit/>
          </a:bodyPr>
          <a:lstStyle/>
          <a:p>
            <a:r>
              <a:rPr lang="en-US" sz="1600" b="1" dirty="0" smtClean="0">
                <a:solidFill>
                  <a:srgbClr val="00FFFF"/>
                </a:solidFill>
              </a:rPr>
              <a:t>JCO 30:abst 6505;2012 </a:t>
            </a:r>
            <a:endParaRPr lang="en-US" sz="1600" b="1" dirty="0">
              <a:solidFill>
                <a:srgbClr val="00FFFF"/>
              </a:solidFill>
            </a:endParaRPr>
          </a:p>
        </p:txBody>
      </p:sp>
    </p:spTree>
    <p:extLst>
      <p:ext uri="{BB962C8B-B14F-4D97-AF65-F5344CB8AC3E}">
        <p14:creationId xmlns:p14="http://schemas.microsoft.com/office/powerpoint/2010/main" val="79236820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6069" y="273050"/>
            <a:ext cx="8740774" cy="717550"/>
          </a:xfrm>
        </p:spPr>
        <p:txBody>
          <a:bodyPr/>
          <a:lstStyle/>
          <a:p>
            <a:pPr>
              <a:lnSpc>
                <a:spcPct val="85000"/>
              </a:lnSpc>
              <a:spcBef>
                <a:spcPts val="0"/>
              </a:spcBef>
              <a:spcAft>
                <a:spcPts val="0"/>
              </a:spcAft>
            </a:pPr>
            <a:r>
              <a:rPr lang="en-US" dirty="0" err="1" smtClean="0"/>
              <a:t>ENESTcmr</a:t>
            </a:r>
            <a:r>
              <a:rPr lang="en-US" dirty="0" smtClean="0"/>
              <a:t>: Study Design and Endpoints</a:t>
            </a:r>
          </a:p>
        </p:txBody>
      </p:sp>
      <p:sp>
        <p:nvSpPr>
          <p:cNvPr id="17412" name="AutoShape 4"/>
          <p:cNvSpPr>
            <a:spLocks noChangeArrowheads="1"/>
          </p:cNvSpPr>
          <p:nvPr/>
        </p:nvSpPr>
        <p:spPr bwMode="auto">
          <a:xfrm>
            <a:off x="1281113" y="2141537"/>
            <a:ext cx="7258050" cy="966788"/>
          </a:xfrm>
          <a:prstGeom prst="flowChartAlternateProcess">
            <a:avLst/>
          </a:prstGeom>
          <a:noFill/>
          <a:ln>
            <a:noFill/>
          </a:ln>
          <a:extLst/>
        </p:spPr>
        <p:txBody>
          <a:bodyPr wrap="none" anchor="ctr"/>
          <a:lstStyle/>
          <a:p>
            <a:pPr fontAlgn="base">
              <a:spcBef>
                <a:spcPct val="0"/>
              </a:spcBef>
              <a:spcAft>
                <a:spcPct val="0"/>
              </a:spcAft>
              <a:buClr>
                <a:srgbClr val="99CCFF"/>
              </a:buClr>
              <a:buSzPct val="125000"/>
              <a:defRPr/>
            </a:pPr>
            <a:r>
              <a:rPr lang="en-US" sz="2000" b="1" dirty="0">
                <a:solidFill>
                  <a:srgbClr val="FFFFFF"/>
                </a:solidFill>
                <a:ea typeface="ＭＳ Ｐゴシック"/>
              </a:rPr>
              <a:t>N = 207 </a:t>
            </a:r>
          </a:p>
          <a:p>
            <a:pPr fontAlgn="base">
              <a:spcBef>
                <a:spcPct val="0"/>
              </a:spcBef>
              <a:spcAft>
                <a:spcPct val="0"/>
              </a:spcAft>
              <a:buClr>
                <a:srgbClr val="99CCFF"/>
              </a:buClr>
              <a:buSzPct val="125000"/>
              <a:defRPr/>
            </a:pPr>
            <a:r>
              <a:rPr lang="en-US" sz="2000" b="1" dirty="0">
                <a:solidFill>
                  <a:srgbClr val="FFFFFF"/>
                </a:solidFill>
                <a:ea typeface="ＭＳ Ｐゴシック"/>
              </a:rPr>
              <a:t>1:1 randomization </a:t>
            </a:r>
            <a:r>
              <a:rPr lang="de-CH" sz="2000" b="1" dirty="0">
                <a:solidFill>
                  <a:srgbClr val="FFFFFF"/>
                </a:solidFill>
                <a:ea typeface="ＭＳ Ｐゴシック"/>
              </a:rPr>
              <a:t>stratified by: </a:t>
            </a:r>
          </a:p>
          <a:p>
            <a:pPr marL="285750" indent="-285750" fontAlgn="base">
              <a:spcBef>
                <a:spcPct val="0"/>
              </a:spcBef>
              <a:spcAft>
                <a:spcPct val="0"/>
              </a:spcAft>
              <a:buClr>
                <a:srgbClr val="99CCFF"/>
              </a:buClr>
              <a:buSzPct val="125000"/>
              <a:buFont typeface="Arial" pitchFamily="34" charset="0"/>
              <a:buChar char="•"/>
              <a:defRPr/>
            </a:pPr>
            <a:r>
              <a:rPr lang="de-CH" sz="2000" b="1" dirty="0">
                <a:solidFill>
                  <a:srgbClr val="FFFFFF"/>
                </a:solidFill>
                <a:ea typeface="ＭＳ Ｐゴシック"/>
              </a:rPr>
              <a:t>Prior imatinib (≤ 36 mos, &gt; 36 mos) AND </a:t>
            </a:r>
          </a:p>
          <a:p>
            <a:pPr marL="285750" indent="-285750" fontAlgn="base">
              <a:spcBef>
                <a:spcPct val="0"/>
              </a:spcBef>
              <a:spcAft>
                <a:spcPct val="0"/>
              </a:spcAft>
              <a:buClr>
                <a:srgbClr val="99CCFF"/>
              </a:buClr>
              <a:buSzPct val="125000"/>
              <a:buFont typeface="Arial" pitchFamily="34" charset="0"/>
              <a:buChar char="•"/>
              <a:defRPr/>
            </a:pPr>
            <a:r>
              <a:rPr lang="de-CH" sz="2000" b="1" dirty="0">
                <a:solidFill>
                  <a:srgbClr val="FFFFFF"/>
                </a:solidFill>
                <a:ea typeface="ＭＳ Ｐゴシック"/>
              </a:rPr>
              <a:t>Prior interferon (None, ≤ 12 mos, &gt; 12 mos) </a:t>
            </a:r>
            <a:endParaRPr lang="en-US" sz="2000" b="1" dirty="0">
              <a:solidFill>
                <a:srgbClr val="FFFFFF"/>
              </a:solidFill>
              <a:ea typeface="ＭＳ Ｐゴシック"/>
            </a:endParaRPr>
          </a:p>
        </p:txBody>
      </p:sp>
      <p:sp>
        <p:nvSpPr>
          <p:cNvPr id="16388" name="AutoShape 6"/>
          <p:cNvSpPr>
            <a:spLocks noChangeArrowheads="1"/>
          </p:cNvSpPr>
          <p:nvPr/>
        </p:nvSpPr>
        <p:spPr bwMode="auto">
          <a:xfrm>
            <a:off x="1320800" y="3275012"/>
            <a:ext cx="7085013" cy="771525"/>
          </a:xfrm>
          <a:prstGeom prst="rightArrow">
            <a:avLst>
              <a:gd name="adj1" fmla="val 50000"/>
              <a:gd name="adj2" fmla="val 151394"/>
            </a:avLst>
          </a:prstGeom>
          <a:solidFill>
            <a:srgbClr val="FFFF99"/>
          </a:solidFill>
          <a:ln w="9525" algn="ctr">
            <a:noFill/>
            <a:miter lim="800000"/>
            <a:headEnd/>
            <a:tailEnd/>
          </a:ln>
        </p:spPr>
        <p:txBody>
          <a:bodyPr wrap="none" lIns="45720" tIns="22860" rIns="45720" bIns="22860" anchor="ctr"/>
          <a:lstStyle/>
          <a:p>
            <a:pPr algn="ctr" fontAlgn="base">
              <a:lnSpc>
                <a:spcPct val="85000"/>
              </a:lnSpc>
              <a:spcBef>
                <a:spcPct val="0"/>
              </a:spcBef>
              <a:spcAft>
                <a:spcPct val="0"/>
              </a:spcAft>
            </a:pPr>
            <a:endParaRPr lang="en-US" sz="1500" b="1">
              <a:solidFill>
                <a:srgbClr val="FFFFFF"/>
              </a:solidFill>
              <a:latin typeface="News Gothic MT"/>
              <a:ea typeface="ＭＳ Ｐゴシック"/>
            </a:endParaRPr>
          </a:p>
        </p:txBody>
      </p:sp>
      <p:sp>
        <p:nvSpPr>
          <p:cNvPr id="16389" name="Rectangle 7"/>
          <p:cNvSpPr>
            <a:spLocks noChangeArrowheads="1"/>
          </p:cNvSpPr>
          <p:nvPr/>
        </p:nvSpPr>
        <p:spPr bwMode="auto">
          <a:xfrm>
            <a:off x="684213" y="1404937"/>
            <a:ext cx="631825" cy="2451100"/>
          </a:xfrm>
          <a:prstGeom prst="rect">
            <a:avLst/>
          </a:prstGeom>
          <a:solidFill>
            <a:srgbClr val="FFFF66"/>
          </a:solidFill>
          <a:ln w="12700">
            <a:noFill/>
            <a:miter lim="800000"/>
            <a:headEnd/>
            <a:tailEnd/>
          </a:ln>
        </p:spPr>
        <p:txBody>
          <a:bodyPr anchor="ctr" anchorCtr="1"/>
          <a:lstStyle/>
          <a:p>
            <a:pPr algn="ctr" fontAlgn="base">
              <a:lnSpc>
                <a:spcPct val="85000"/>
              </a:lnSpc>
              <a:spcBef>
                <a:spcPct val="0"/>
              </a:spcBef>
              <a:spcAft>
                <a:spcPct val="0"/>
              </a:spcAft>
            </a:pPr>
            <a:r>
              <a:rPr lang="en-US" sz="1500" b="1">
                <a:solidFill>
                  <a:srgbClr val="000000"/>
                </a:solidFill>
                <a:latin typeface="News Gothic MT"/>
                <a:ea typeface="ＭＳ Ｐゴシック"/>
              </a:rPr>
              <a:t>R</a:t>
            </a:r>
          </a:p>
          <a:p>
            <a:pPr algn="ctr" fontAlgn="base">
              <a:lnSpc>
                <a:spcPct val="85000"/>
              </a:lnSpc>
              <a:spcBef>
                <a:spcPct val="0"/>
              </a:spcBef>
              <a:spcAft>
                <a:spcPct val="0"/>
              </a:spcAft>
            </a:pPr>
            <a:r>
              <a:rPr lang="en-US" sz="1500" b="1">
                <a:solidFill>
                  <a:srgbClr val="000000"/>
                </a:solidFill>
                <a:latin typeface="News Gothic MT"/>
                <a:ea typeface="ＭＳ Ｐゴシック"/>
              </a:rPr>
              <a:t>A</a:t>
            </a:r>
          </a:p>
          <a:p>
            <a:pPr algn="ctr" fontAlgn="base">
              <a:lnSpc>
                <a:spcPct val="85000"/>
              </a:lnSpc>
              <a:spcBef>
                <a:spcPct val="0"/>
              </a:spcBef>
              <a:spcAft>
                <a:spcPct val="0"/>
              </a:spcAft>
            </a:pPr>
            <a:r>
              <a:rPr lang="en-US" sz="1500" b="1">
                <a:solidFill>
                  <a:srgbClr val="000000"/>
                </a:solidFill>
                <a:latin typeface="News Gothic MT"/>
                <a:ea typeface="ＭＳ Ｐゴシック"/>
              </a:rPr>
              <a:t>N</a:t>
            </a:r>
          </a:p>
          <a:p>
            <a:pPr algn="ctr" fontAlgn="base">
              <a:lnSpc>
                <a:spcPct val="85000"/>
              </a:lnSpc>
              <a:spcBef>
                <a:spcPct val="0"/>
              </a:spcBef>
              <a:spcAft>
                <a:spcPct val="0"/>
              </a:spcAft>
            </a:pPr>
            <a:r>
              <a:rPr lang="en-US" sz="1500" b="1">
                <a:solidFill>
                  <a:srgbClr val="000000"/>
                </a:solidFill>
                <a:latin typeface="News Gothic MT"/>
                <a:ea typeface="ＭＳ Ｐゴシック"/>
              </a:rPr>
              <a:t>D</a:t>
            </a:r>
            <a:br>
              <a:rPr lang="en-US" sz="1500" b="1">
                <a:solidFill>
                  <a:srgbClr val="000000"/>
                </a:solidFill>
                <a:latin typeface="News Gothic MT"/>
                <a:ea typeface="ＭＳ Ｐゴシック"/>
              </a:rPr>
            </a:br>
            <a:r>
              <a:rPr lang="en-US" sz="1500" b="1">
                <a:solidFill>
                  <a:srgbClr val="000000"/>
                </a:solidFill>
                <a:latin typeface="News Gothic MT"/>
                <a:ea typeface="ＭＳ Ｐゴシック"/>
              </a:rPr>
              <a:t>O</a:t>
            </a:r>
          </a:p>
          <a:p>
            <a:pPr algn="ctr" fontAlgn="base">
              <a:lnSpc>
                <a:spcPct val="85000"/>
              </a:lnSpc>
              <a:spcBef>
                <a:spcPct val="0"/>
              </a:spcBef>
              <a:spcAft>
                <a:spcPct val="0"/>
              </a:spcAft>
            </a:pPr>
            <a:r>
              <a:rPr lang="en-US" sz="1500" b="1">
                <a:solidFill>
                  <a:srgbClr val="000000"/>
                </a:solidFill>
                <a:latin typeface="News Gothic MT"/>
                <a:ea typeface="ＭＳ Ｐゴシック"/>
              </a:rPr>
              <a:t>M</a:t>
            </a:r>
          </a:p>
          <a:p>
            <a:pPr algn="ctr" fontAlgn="base">
              <a:lnSpc>
                <a:spcPct val="85000"/>
              </a:lnSpc>
              <a:spcBef>
                <a:spcPct val="0"/>
              </a:spcBef>
              <a:spcAft>
                <a:spcPct val="0"/>
              </a:spcAft>
            </a:pPr>
            <a:r>
              <a:rPr lang="en-US" sz="1500" b="1">
                <a:solidFill>
                  <a:srgbClr val="000000"/>
                </a:solidFill>
                <a:latin typeface="News Gothic MT"/>
                <a:ea typeface="ＭＳ Ｐゴシック"/>
              </a:rPr>
              <a:t>I</a:t>
            </a:r>
          </a:p>
          <a:p>
            <a:pPr algn="ctr" fontAlgn="base">
              <a:lnSpc>
                <a:spcPct val="85000"/>
              </a:lnSpc>
              <a:spcBef>
                <a:spcPct val="0"/>
              </a:spcBef>
              <a:spcAft>
                <a:spcPct val="0"/>
              </a:spcAft>
            </a:pPr>
            <a:r>
              <a:rPr lang="en-US" sz="1500" b="1">
                <a:solidFill>
                  <a:srgbClr val="000000"/>
                </a:solidFill>
                <a:latin typeface="News Gothic MT"/>
                <a:ea typeface="ＭＳ Ｐゴシック"/>
              </a:rPr>
              <a:t>Z</a:t>
            </a:r>
          </a:p>
          <a:p>
            <a:pPr algn="ctr" fontAlgn="base">
              <a:lnSpc>
                <a:spcPct val="85000"/>
              </a:lnSpc>
              <a:spcBef>
                <a:spcPct val="0"/>
              </a:spcBef>
              <a:spcAft>
                <a:spcPct val="0"/>
              </a:spcAft>
            </a:pPr>
            <a:r>
              <a:rPr lang="en-US" sz="1500" b="1">
                <a:solidFill>
                  <a:srgbClr val="000000"/>
                </a:solidFill>
                <a:latin typeface="News Gothic MT"/>
                <a:ea typeface="ＭＳ Ｐゴシック"/>
              </a:rPr>
              <a:t>E</a:t>
            </a:r>
          </a:p>
        </p:txBody>
      </p:sp>
      <p:sp>
        <p:nvSpPr>
          <p:cNvPr id="16390" name="Rectangle 6"/>
          <p:cNvSpPr>
            <a:spLocks noChangeArrowheads="1"/>
          </p:cNvSpPr>
          <p:nvPr/>
        </p:nvSpPr>
        <p:spPr bwMode="auto">
          <a:xfrm>
            <a:off x="1241425" y="3498850"/>
            <a:ext cx="5567363" cy="307975"/>
          </a:xfrm>
          <a:prstGeom prst="rect">
            <a:avLst/>
          </a:prstGeom>
          <a:noFill/>
          <a:ln w="12700">
            <a:noFill/>
            <a:miter lim="800000"/>
            <a:headEnd/>
            <a:tailEnd/>
          </a:ln>
        </p:spPr>
        <p:txBody>
          <a:bodyPr lIns="0" tIns="0" rIns="0" bIns="0">
            <a:spAutoFit/>
          </a:bodyPr>
          <a:lstStyle/>
          <a:p>
            <a:pPr algn="ctr" eaLnBrk="0" fontAlgn="base" hangingPunct="0">
              <a:spcBef>
                <a:spcPct val="0"/>
              </a:spcBef>
              <a:spcAft>
                <a:spcPct val="25000"/>
              </a:spcAft>
              <a:tabLst>
                <a:tab pos="1541463" algn="l"/>
              </a:tabLst>
            </a:pPr>
            <a:r>
              <a:rPr lang="en-US" sz="2000" b="1">
                <a:solidFill>
                  <a:srgbClr val="000000"/>
                </a:solidFill>
                <a:latin typeface="News Gothic MT"/>
                <a:ea typeface="ＭＳ Ｐゴシック"/>
              </a:rPr>
              <a:t>Imatinib continue same dose</a:t>
            </a:r>
            <a:endParaRPr lang="en-US" sz="1700" b="1">
              <a:solidFill>
                <a:srgbClr val="000000"/>
              </a:solidFill>
              <a:latin typeface="News Gothic MT"/>
              <a:ea typeface="ＭＳ Ｐゴシック"/>
            </a:endParaRPr>
          </a:p>
        </p:txBody>
      </p:sp>
      <p:sp>
        <p:nvSpPr>
          <p:cNvPr id="16391" name="AutoShape 10"/>
          <p:cNvSpPr>
            <a:spLocks noChangeArrowheads="1"/>
          </p:cNvSpPr>
          <p:nvPr/>
        </p:nvSpPr>
        <p:spPr bwMode="auto">
          <a:xfrm>
            <a:off x="1320800" y="1214437"/>
            <a:ext cx="7085013" cy="771525"/>
          </a:xfrm>
          <a:prstGeom prst="rightArrow">
            <a:avLst>
              <a:gd name="adj1" fmla="val 50000"/>
              <a:gd name="adj2" fmla="val 151394"/>
            </a:avLst>
          </a:prstGeom>
          <a:solidFill>
            <a:srgbClr val="99CCFF"/>
          </a:solidFill>
          <a:ln w="9525" algn="ctr">
            <a:noFill/>
            <a:miter lim="800000"/>
            <a:headEnd/>
            <a:tailEnd/>
          </a:ln>
        </p:spPr>
        <p:txBody>
          <a:bodyPr wrap="none" lIns="45720" tIns="22860" rIns="45720" bIns="22860" anchor="ctr"/>
          <a:lstStyle/>
          <a:p>
            <a:pPr algn="ctr" fontAlgn="base">
              <a:lnSpc>
                <a:spcPct val="85000"/>
              </a:lnSpc>
              <a:spcBef>
                <a:spcPct val="0"/>
              </a:spcBef>
              <a:spcAft>
                <a:spcPct val="0"/>
              </a:spcAft>
            </a:pPr>
            <a:endParaRPr lang="en-US" sz="1500" b="1">
              <a:solidFill>
                <a:srgbClr val="000000"/>
              </a:solidFill>
              <a:latin typeface="News Gothic MT"/>
              <a:ea typeface="ＭＳ Ｐゴシック"/>
            </a:endParaRPr>
          </a:p>
        </p:txBody>
      </p:sp>
      <p:sp>
        <p:nvSpPr>
          <p:cNvPr id="16392" name="Rectangle 6"/>
          <p:cNvSpPr>
            <a:spLocks noChangeArrowheads="1"/>
          </p:cNvSpPr>
          <p:nvPr/>
        </p:nvSpPr>
        <p:spPr bwMode="auto">
          <a:xfrm>
            <a:off x="1238250" y="1457325"/>
            <a:ext cx="5562600" cy="304800"/>
          </a:xfrm>
          <a:prstGeom prst="rect">
            <a:avLst/>
          </a:prstGeom>
          <a:noFill/>
          <a:ln w="12700">
            <a:noFill/>
            <a:miter lim="800000"/>
            <a:headEnd/>
            <a:tailEnd/>
          </a:ln>
        </p:spPr>
        <p:txBody>
          <a:bodyPr lIns="0" tIns="0" rIns="0" bIns="0">
            <a:spAutoFit/>
          </a:bodyPr>
          <a:lstStyle/>
          <a:p>
            <a:pPr algn="ctr" eaLnBrk="0" fontAlgn="base" hangingPunct="0">
              <a:spcBef>
                <a:spcPct val="0"/>
              </a:spcBef>
              <a:spcAft>
                <a:spcPct val="25000"/>
              </a:spcAft>
              <a:tabLst>
                <a:tab pos="1541463" algn="l"/>
              </a:tabLst>
            </a:pPr>
            <a:r>
              <a:rPr lang="en-US" sz="2000" b="1">
                <a:solidFill>
                  <a:srgbClr val="000000"/>
                </a:solidFill>
                <a:latin typeface="News Gothic MT"/>
                <a:ea typeface="ＭＳ Ｐゴシック"/>
              </a:rPr>
              <a:t>Nilotinib 400 mg BID</a:t>
            </a:r>
            <a:endParaRPr lang="en-US" sz="1700" b="1">
              <a:solidFill>
                <a:srgbClr val="000000"/>
              </a:solidFill>
              <a:latin typeface="News Gothic MT"/>
              <a:ea typeface="ＭＳ Ｐゴシック"/>
            </a:endParaRPr>
          </a:p>
        </p:txBody>
      </p:sp>
      <p:sp>
        <p:nvSpPr>
          <p:cNvPr id="16393" name="AutoShape 4"/>
          <p:cNvSpPr>
            <a:spLocks noChangeArrowheads="1"/>
          </p:cNvSpPr>
          <p:nvPr/>
        </p:nvSpPr>
        <p:spPr bwMode="auto">
          <a:xfrm>
            <a:off x="1408113" y="3730625"/>
            <a:ext cx="4640262" cy="536575"/>
          </a:xfrm>
          <a:prstGeom prst="flowChartAlternateProcess">
            <a:avLst/>
          </a:prstGeom>
          <a:noFill/>
          <a:ln w="9525">
            <a:noFill/>
            <a:miter lim="800000"/>
            <a:headEnd/>
            <a:tailEnd/>
          </a:ln>
        </p:spPr>
        <p:txBody>
          <a:bodyPr wrap="none" anchor="ctr"/>
          <a:lstStyle/>
          <a:p>
            <a:pPr algn="ctr" fontAlgn="base">
              <a:spcBef>
                <a:spcPct val="0"/>
              </a:spcBef>
              <a:spcAft>
                <a:spcPct val="0"/>
              </a:spcAft>
            </a:pPr>
            <a:r>
              <a:rPr lang="de-CH" sz="2000" b="1">
                <a:solidFill>
                  <a:srgbClr val="FFFFFF"/>
                </a:solidFill>
                <a:latin typeface="News Gothic MT"/>
                <a:ea typeface="ＭＳ Ｐゴシック"/>
              </a:rPr>
              <a:t>4-year study </a:t>
            </a:r>
            <a:endParaRPr lang="en-US" sz="2000" b="1">
              <a:solidFill>
                <a:srgbClr val="FFFFFF"/>
              </a:solidFill>
              <a:latin typeface="News Gothic MT"/>
              <a:ea typeface="ＭＳ Ｐゴシック"/>
            </a:endParaRPr>
          </a:p>
        </p:txBody>
      </p:sp>
      <p:sp>
        <p:nvSpPr>
          <p:cNvPr id="14" name="Rectangle 2"/>
          <p:cNvSpPr txBox="1">
            <a:spLocks noChangeArrowheads="1"/>
          </p:cNvSpPr>
          <p:nvPr/>
        </p:nvSpPr>
        <p:spPr bwMode="auto">
          <a:xfrm>
            <a:off x="457200" y="4246562"/>
            <a:ext cx="8382000" cy="2230438"/>
          </a:xfrm>
          <a:prstGeom prst="rect">
            <a:avLst/>
          </a:prstGeom>
          <a:noFill/>
          <a:ln>
            <a:noFill/>
          </a:ln>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80000"/>
              </a:lnSpc>
              <a:spcBef>
                <a:spcPct val="30000"/>
              </a:spcBef>
              <a:spcAft>
                <a:spcPct val="20000"/>
              </a:spcAft>
              <a:buClr>
                <a:srgbClr val="99CCFF"/>
              </a:buClr>
              <a:defRPr/>
            </a:pPr>
            <a:r>
              <a:rPr lang="en-US" sz="1600" b="1" dirty="0" smtClean="0">
                <a:solidFill>
                  <a:srgbClr val="FFFFFF"/>
                </a:solidFill>
                <a:ea typeface="ＭＳ Ｐゴシック"/>
              </a:rPr>
              <a:t>ENDPOINTS</a:t>
            </a:r>
          </a:p>
          <a:p>
            <a:pPr fontAlgn="base">
              <a:lnSpc>
                <a:spcPct val="80000"/>
              </a:lnSpc>
              <a:spcBef>
                <a:spcPct val="30000"/>
              </a:spcBef>
              <a:spcAft>
                <a:spcPct val="20000"/>
              </a:spcAft>
              <a:buClr>
                <a:srgbClr val="99CCFF"/>
              </a:buClr>
              <a:defRPr/>
            </a:pPr>
            <a:r>
              <a:rPr lang="en-US" sz="1600" b="1" u="sng" dirty="0" smtClean="0">
                <a:solidFill>
                  <a:srgbClr val="FFFFFF"/>
                </a:solidFill>
                <a:ea typeface="ＭＳ Ｐゴシック"/>
              </a:rPr>
              <a:t>Primary</a:t>
            </a:r>
          </a:p>
          <a:p>
            <a:pPr marL="0" indent="0" fontAlgn="base">
              <a:spcBef>
                <a:spcPct val="0"/>
              </a:spcBef>
              <a:spcAft>
                <a:spcPct val="0"/>
              </a:spcAft>
              <a:defRPr/>
            </a:pPr>
            <a:r>
              <a:rPr lang="en-US" sz="1600" b="1" dirty="0" smtClean="0">
                <a:solidFill>
                  <a:srgbClr val="FFFFFF"/>
                </a:solidFill>
                <a:ea typeface="ＭＳ Ｐゴシック"/>
              </a:rPr>
              <a:t>Confirmed CMR (undetectable BCR-ABL) by 12 months</a:t>
            </a:r>
          </a:p>
          <a:p>
            <a:pPr fontAlgn="base">
              <a:lnSpc>
                <a:spcPct val="80000"/>
              </a:lnSpc>
              <a:spcBef>
                <a:spcPct val="30000"/>
              </a:spcBef>
              <a:spcAft>
                <a:spcPct val="20000"/>
              </a:spcAft>
              <a:buClr>
                <a:srgbClr val="99CCFF"/>
              </a:buClr>
              <a:defRPr/>
            </a:pPr>
            <a:r>
              <a:rPr lang="en-US" sz="1600" b="1" u="sng" dirty="0" smtClean="0">
                <a:solidFill>
                  <a:srgbClr val="FFFFFF"/>
                </a:solidFill>
                <a:ea typeface="ＭＳ Ｐゴシック"/>
              </a:rPr>
              <a:t>Secondary</a:t>
            </a:r>
            <a:r>
              <a:rPr lang="en-US" sz="1600" b="1" dirty="0" smtClean="0">
                <a:solidFill>
                  <a:srgbClr val="FFFFFF"/>
                </a:solidFill>
                <a:ea typeface="ＭＳ Ｐゴシック"/>
              </a:rPr>
              <a:t> </a:t>
            </a:r>
          </a:p>
          <a:p>
            <a:pPr marL="228600" indent="-228600" fontAlgn="base">
              <a:lnSpc>
                <a:spcPct val="80000"/>
              </a:lnSpc>
              <a:spcBef>
                <a:spcPts val="300"/>
              </a:spcBef>
              <a:spcAft>
                <a:spcPct val="20000"/>
              </a:spcAft>
              <a:buClr>
                <a:srgbClr val="99CCFF"/>
              </a:buClr>
              <a:buFont typeface="Arial" pitchFamily="34" charset="0"/>
              <a:buChar char="•"/>
              <a:defRPr/>
            </a:pPr>
            <a:r>
              <a:rPr lang="en-US" sz="1600" b="1" dirty="0" smtClean="0">
                <a:solidFill>
                  <a:srgbClr val="FFFFFF"/>
                </a:solidFill>
                <a:ea typeface="ＭＳ Ｐゴシック"/>
              </a:rPr>
              <a:t>Kinetics of molecular response (undetectable, MR</a:t>
            </a:r>
            <a:r>
              <a:rPr lang="en-US" sz="1600" b="1" baseline="30000" dirty="0" smtClean="0">
                <a:solidFill>
                  <a:srgbClr val="FFFFFF"/>
                </a:solidFill>
                <a:ea typeface="ＭＳ Ｐゴシック"/>
              </a:rPr>
              <a:t>4</a:t>
            </a:r>
            <a:r>
              <a:rPr lang="en-US" sz="1600" b="1" dirty="0" smtClean="0">
                <a:solidFill>
                  <a:srgbClr val="FFFFFF"/>
                </a:solidFill>
                <a:ea typeface="ＭＳ Ｐゴシック"/>
              </a:rPr>
              <a:t> and MR</a:t>
            </a:r>
            <a:r>
              <a:rPr lang="en-US" sz="1600" b="1" baseline="30000" dirty="0" smtClean="0">
                <a:solidFill>
                  <a:srgbClr val="FFFFFF"/>
                </a:solidFill>
                <a:ea typeface="ＭＳ Ｐゴシック"/>
              </a:rPr>
              <a:t>4.5</a:t>
            </a:r>
            <a:r>
              <a:rPr lang="en-US" sz="1600" b="1" dirty="0" smtClean="0">
                <a:solidFill>
                  <a:srgbClr val="FFFFFF"/>
                </a:solidFill>
                <a:ea typeface="ＭＳ Ｐゴシック"/>
              </a:rPr>
              <a:t> over time)</a:t>
            </a:r>
          </a:p>
          <a:p>
            <a:pPr marL="628650" lvl="1" indent="-228600" fontAlgn="base">
              <a:lnSpc>
                <a:spcPct val="80000"/>
              </a:lnSpc>
              <a:spcBef>
                <a:spcPts val="300"/>
              </a:spcBef>
              <a:spcAft>
                <a:spcPct val="20000"/>
              </a:spcAft>
              <a:buClr>
                <a:srgbClr val="99CCFF"/>
              </a:buClr>
              <a:buFont typeface="Arial" pitchFamily="34" charset="0"/>
              <a:buChar char="•"/>
              <a:defRPr/>
            </a:pPr>
            <a:r>
              <a:rPr lang="en-US" sz="1600" b="1" dirty="0" smtClean="0">
                <a:solidFill>
                  <a:srgbClr val="FFFFFF"/>
                </a:solidFill>
                <a:ea typeface="ＭＳ Ｐゴシック"/>
              </a:rPr>
              <a:t>RQ-PCR for primary and secondary endpoints was performed every 3 months and assessed at a central laboratory in Adelaide, Australia</a:t>
            </a:r>
          </a:p>
          <a:p>
            <a:pPr marL="228600" indent="-228600" fontAlgn="base">
              <a:lnSpc>
                <a:spcPct val="80000"/>
              </a:lnSpc>
              <a:spcBef>
                <a:spcPts val="300"/>
              </a:spcBef>
              <a:spcAft>
                <a:spcPct val="20000"/>
              </a:spcAft>
              <a:buClr>
                <a:srgbClr val="99CCFF"/>
              </a:buClr>
              <a:buFont typeface="Arial" pitchFamily="34" charset="0"/>
              <a:buChar char="•"/>
              <a:defRPr/>
            </a:pPr>
            <a:r>
              <a:rPr lang="en-US" sz="1600" b="1" dirty="0" smtClean="0">
                <a:solidFill>
                  <a:srgbClr val="FFFFFF"/>
                </a:solidFill>
                <a:ea typeface="ＭＳ Ｐゴシック"/>
              </a:rPr>
              <a:t>Safety profile</a:t>
            </a:r>
          </a:p>
        </p:txBody>
      </p:sp>
      <p:sp>
        <p:nvSpPr>
          <p:cNvPr id="12" name="TextBox 11"/>
          <p:cNvSpPr txBox="1"/>
          <p:nvPr/>
        </p:nvSpPr>
        <p:spPr>
          <a:xfrm>
            <a:off x="6311224" y="6500035"/>
            <a:ext cx="2788907" cy="307777"/>
          </a:xfrm>
          <a:prstGeom prst="rect">
            <a:avLst/>
          </a:prstGeom>
          <a:noFill/>
        </p:spPr>
        <p:txBody>
          <a:bodyPr wrap="none" rtlCol="0">
            <a:spAutoFit/>
          </a:bodyPr>
          <a:lstStyle/>
          <a:p>
            <a:pPr algn="r" fontAlgn="base">
              <a:spcBef>
                <a:spcPct val="0"/>
              </a:spcBef>
              <a:spcAft>
                <a:spcPct val="0"/>
              </a:spcAft>
            </a:pPr>
            <a:r>
              <a:rPr lang="en-US" sz="1400" b="1" dirty="0" smtClean="0">
                <a:solidFill>
                  <a:srgbClr val="00FFFF"/>
                </a:solidFill>
                <a:ea typeface="ＭＳ Ｐゴシック"/>
              </a:rPr>
              <a:t>Lipton. </a:t>
            </a:r>
            <a:r>
              <a:rPr lang="en-US" sz="1400" b="1" dirty="0">
                <a:solidFill>
                  <a:srgbClr val="00FFFF"/>
                </a:solidFill>
                <a:ea typeface="ＭＳ Ｐゴシック"/>
              </a:rPr>
              <a:t>JCO </a:t>
            </a:r>
            <a:r>
              <a:rPr lang="en-US" sz="1400" b="1" dirty="0" smtClean="0">
                <a:solidFill>
                  <a:srgbClr val="00FFFF"/>
                </a:solidFill>
                <a:ea typeface="ＭＳ Ｐゴシック"/>
              </a:rPr>
              <a:t>30:abst 6505;2012</a:t>
            </a:r>
            <a:endParaRPr lang="en-US" sz="1400" b="1" dirty="0">
              <a:solidFill>
                <a:srgbClr val="00FFFF"/>
              </a:solidFill>
              <a:ea typeface="ＭＳ Ｐゴシック"/>
            </a:endParaRPr>
          </a:p>
        </p:txBody>
      </p:sp>
    </p:spTree>
    <p:extLst>
      <p:ext uri="{BB962C8B-B14F-4D97-AF65-F5344CB8AC3E}">
        <p14:creationId xmlns:p14="http://schemas.microsoft.com/office/powerpoint/2010/main" val="98371330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3253" name="Group 117"/>
          <p:cNvGraphicFramePr>
            <a:graphicFrameLocks noGrp="1"/>
          </p:cNvGraphicFramePr>
          <p:nvPr>
            <p:extLst>
              <p:ext uri="{D42A27DB-BD31-4B8C-83A1-F6EECF244321}">
                <p14:modId xmlns:p14="http://schemas.microsoft.com/office/powerpoint/2010/main" val="1443375989"/>
              </p:ext>
            </p:extLst>
          </p:nvPr>
        </p:nvGraphicFramePr>
        <p:xfrm>
          <a:off x="381000" y="828350"/>
          <a:ext cx="8382001" cy="5572450"/>
        </p:xfrm>
        <a:graphic>
          <a:graphicData uri="http://schemas.openxmlformats.org/drawingml/2006/table">
            <a:tbl>
              <a:tblPr/>
              <a:tblGrid>
                <a:gridCol w="3806824"/>
                <a:gridCol w="2200276"/>
                <a:gridCol w="2374901"/>
              </a:tblGrid>
              <a:tr h="1382902">
                <a:tc gridSpan="3">
                  <a:txBody>
                    <a:bodyPr/>
                    <a:lstStyle/>
                    <a:p>
                      <a:pPr marL="227013" marR="0" indent="-227013" algn="l">
                        <a:lnSpc>
                          <a:spcPct val="85000"/>
                        </a:lnSpc>
                        <a:spcBef>
                          <a:spcPts val="600"/>
                        </a:spcBef>
                        <a:spcAft>
                          <a:spcPts val="0"/>
                        </a:spcAft>
                        <a:buClr>
                          <a:srgbClr val="99CCFF"/>
                        </a:buClr>
                        <a:buSzPct val="125000"/>
                        <a:buFont typeface="Arial" pitchFamily="34" charset="0"/>
                        <a:buChar char="•"/>
                      </a:pPr>
                      <a:r>
                        <a:rPr lang="en-US" sz="2300" b="1" dirty="0" smtClean="0">
                          <a:solidFill>
                            <a:schemeClr val="tx1"/>
                          </a:solidFill>
                          <a:effectLst/>
                          <a:latin typeface="+mn-lt"/>
                          <a:ea typeface="MS Mincho"/>
                        </a:rPr>
                        <a:t>207 pts with CML-CP treated with imatinib </a:t>
                      </a:r>
                      <a:r>
                        <a:rPr lang="en-US" sz="2300" b="1" dirty="0" smtClean="0">
                          <a:solidFill>
                            <a:schemeClr val="tx1"/>
                          </a:solidFill>
                          <a:effectLst/>
                          <a:latin typeface="Arial"/>
                          <a:ea typeface="MS Mincho"/>
                          <a:cs typeface="Arial"/>
                        </a:rPr>
                        <a:t>≥2 years, in CCyR with persistent disease by PCR</a:t>
                      </a:r>
                    </a:p>
                    <a:p>
                      <a:pPr marL="227013" marR="0" indent="-227013" algn="l">
                        <a:lnSpc>
                          <a:spcPct val="85000"/>
                        </a:lnSpc>
                        <a:spcBef>
                          <a:spcPts val="600"/>
                        </a:spcBef>
                        <a:spcAft>
                          <a:spcPts val="0"/>
                        </a:spcAft>
                        <a:buClr>
                          <a:srgbClr val="99CCFF"/>
                        </a:buClr>
                        <a:buSzPct val="125000"/>
                        <a:buFont typeface="Arial" pitchFamily="34" charset="0"/>
                        <a:buChar char="•"/>
                      </a:pPr>
                      <a:r>
                        <a:rPr lang="en-US" sz="2300" b="1" dirty="0" smtClean="0">
                          <a:solidFill>
                            <a:schemeClr val="tx1"/>
                          </a:solidFill>
                          <a:effectLst/>
                          <a:latin typeface="+mn-lt"/>
                          <a:ea typeface="MS Mincho"/>
                        </a:rPr>
                        <a:t>Randomized to continue imatinib 400-600 mg or change to </a:t>
                      </a:r>
                      <a:r>
                        <a:rPr lang="en-US" sz="2300" b="1" dirty="0" err="1" smtClean="0">
                          <a:solidFill>
                            <a:schemeClr val="tx1"/>
                          </a:solidFill>
                          <a:effectLst/>
                          <a:latin typeface="+mn-lt"/>
                          <a:ea typeface="MS Mincho"/>
                        </a:rPr>
                        <a:t>nilotinib</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algn="ctr">
                        <a:spcBef>
                          <a:spcPts val="200"/>
                        </a:spcBef>
                        <a:spcAft>
                          <a:spcPts val="200"/>
                        </a:spcAft>
                      </a:pPr>
                      <a:endParaRPr lang="en-US" sz="2400" b="1" dirty="0">
                        <a:solidFill>
                          <a:srgbClr val="66CCFF"/>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200"/>
                        </a:spcBef>
                        <a:spcAft>
                          <a:spcPts val="200"/>
                        </a:spcAft>
                      </a:pPr>
                      <a:endParaRPr lang="en-US" sz="2400" b="1" dirty="0">
                        <a:solidFill>
                          <a:srgbClr val="66CCFF"/>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77294">
                <a:tc>
                  <a:txBody>
                    <a:bodyPr/>
                    <a:lstStyle/>
                    <a:p>
                      <a:pPr marL="0" marR="0" algn="l">
                        <a:lnSpc>
                          <a:spcPct val="85000"/>
                        </a:lnSpc>
                        <a:spcBef>
                          <a:spcPts val="600"/>
                        </a:spcBef>
                        <a:spcAft>
                          <a:spcPts val="0"/>
                        </a:spcAft>
                      </a:pPr>
                      <a:r>
                        <a:rPr lang="en-US" sz="2300" b="1" dirty="0" smtClean="0">
                          <a:solidFill>
                            <a:srgbClr val="99CCFF"/>
                          </a:solidFill>
                          <a:effectLst/>
                          <a:latin typeface="+mn-lt"/>
                          <a:ea typeface="MS Mincho"/>
                        </a:rPr>
                        <a:t>Outcome by 12 months (%)</a:t>
                      </a:r>
                      <a:endParaRPr lang="en-US" sz="2300" b="1" dirty="0">
                        <a:solidFill>
                          <a:srgbClr val="99CCFF"/>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rgbClr val="99CCFF"/>
                          </a:solidFill>
                          <a:effectLst/>
                          <a:latin typeface="+mn-lt"/>
                          <a:ea typeface="MS Mincho"/>
                        </a:rPr>
                        <a:t>Nilotinib </a:t>
                      </a:r>
                      <a:br>
                        <a:rPr lang="en-US" sz="2300" b="1" dirty="0" smtClean="0">
                          <a:solidFill>
                            <a:srgbClr val="99CCFF"/>
                          </a:solidFill>
                          <a:effectLst/>
                          <a:latin typeface="+mn-lt"/>
                          <a:ea typeface="MS Mincho"/>
                        </a:rPr>
                      </a:br>
                      <a:r>
                        <a:rPr lang="en-US" sz="2300" b="1" dirty="0" smtClean="0">
                          <a:solidFill>
                            <a:srgbClr val="99CCFF"/>
                          </a:solidFill>
                          <a:effectLst/>
                          <a:latin typeface="+mn-lt"/>
                          <a:ea typeface="MS Mincho"/>
                        </a:rPr>
                        <a:t>400 mg BID</a:t>
                      </a:r>
                      <a:br>
                        <a:rPr lang="en-US" sz="2300" b="1" dirty="0" smtClean="0">
                          <a:solidFill>
                            <a:srgbClr val="99CCFF"/>
                          </a:solidFill>
                          <a:effectLst/>
                          <a:latin typeface="+mn-lt"/>
                          <a:ea typeface="MS Mincho"/>
                        </a:rPr>
                      </a:br>
                      <a:r>
                        <a:rPr lang="en-US" sz="2300" b="1" dirty="0" smtClean="0">
                          <a:solidFill>
                            <a:srgbClr val="99CCFF"/>
                          </a:solidFill>
                          <a:effectLst/>
                          <a:latin typeface="+mn-lt"/>
                          <a:ea typeface="MS Mincho"/>
                        </a:rPr>
                        <a:t>n = 104</a:t>
                      </a:r>
                      <a:endParaRPr lang="en-US" sz="2300" b="1" dirty="0">
                        <a:solidFill>
                          <a:srgbClr val="99CCFF"/>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85000"/>
                        </a:lnSpc>
                        <a:spcBef>
                          <a:spcPts val="600"/>
                        </a:spcBef>
                        <a:spcAft>
                          <a:spcPts val="0"/>
                        </a:spcAft>
                      </a:pPr>
                      <a:r>
                        <a:rPr lang="en-US" sz="2300" b="1" dirty="0" smtClean="0">
                          <a:solidFill>
                            <a:srgbClr val="99CCFF"/>
                          </a:solidFill>
                          <a:effectLst/>
                          <a:latin typeface="+mn-lt"/>
                          <a:ea typeface="MS Mincho"/>
                        </a:rPr>
                        <a:t>Imatinib</a:t>
                      </a:r>
                      <a:br>
                        <a:rPr lang="en-US" sz="2300" b="1" dirty="0" smtClean="0">
                          <a:solidFill>
                            <a:srgbClr val="99CCFF"/>
                          </a:solidFill>
                          <a:effectLst/>
                          <a:latin typeface="+mn-lt"/>
                          <a:ea typeface="MS Mincho"/>
                        </a:rPr>
                      </a:br>
                      <a:r>
                        <a:rPr lang="en-US" sz="2300" b="1" dirty="0" smtClean="0">
                          <a:solidFill>
                            <a:srgbClr val="99CCFF"/>
                          </a:solidFill>
                          <a:effectLst/>
                          <a:latin typeface="+mn-lt"/>
                          <a:ea typeface="MS Mincho"/>
                        </a:rPr>
                        <a:t>400-600</a:t>
                      </a:r>
                      <a:r>
                        <a:rPr lang="en-US" sz="2300" b="1" baseline="0" dirty="0" smtClean="0">
                          <a:solidFill>
                            <a:srgbClr val="99CCFF"/>
                          </a:solidFill>
                          <a:effectLst/>
                          <a:latin typeface="+mn-lt"/>
                          <a:ea typeface="MS Mincho"/>
                        </a:rPr>
                        <a:t> mg QD</a:t>
                      </a:r>
                      <a:r>
                        <a:rPr lang="en-US" sz="2300" b="1" dirty="0" smtClean="0">
                          <a:solidFill>
                            <a:srgbClr val="99CCFF"/>
                          </a:solidFill>
                          <a:effectLst/>
                          <a:latin typeface="+mn-lt"/>
                          <a:ea typeface="MS Mincho"/>
                        </a:rPr>
                        <a:t/>
                      </a:r>
                      <a:br>
                        <a:rPr lang="en-US" sz="2300" b="1" dirty="0" smtClean="0">
                          <a:solidFill>
                            <a:srgbClr val="99CCFF"/>
                          </a:solidFill>
                          <a:effectLst/>
                          <a:latin typeface="+mn-lt"/>
                          <a:ea typeface="MS Mincho"/>
                        </a:rPr>
                      </a:br>
                      <a:r>
                        <a:rPr lang="en-US" sz="2300" b="1" dirty="0" smtClean="0">
                          <a:solidFill>
                            <a:srgbClr val="99CCFF"/>
                          </a:solidFill>
                          <a:effectLst/>
                          <a:latin typeface="+mn-lt"/>
                          <a:ea typeface="MS Mincho"/>
                        </a:rPr>
                        <a:t>n = 103</a:t>
                      </a:r>
                      <a:endParaRPr lang="en-US" sz="2300" b="1" dirty="0">
                        <a:solidFill>
                          <a:srgbClr val="99CCFF"/>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4289">
                <a:tc>
                  <a:txBody>
                    <a:bodyPr/>
                    <a:lstStyle/>
                    <a:p>
                      <a:pPr marL="0" marR="0" algn="l">
                        <a:lnSpc>
                          <a:spcPct val="85000"/>
                        </a:lnSpc>
                        <a:spcBef>
                          <a:spcPts val="600"/>
                        </a:spcBef>
                        <a:spcAft>
                          <a:spcPts val="0"/>
                        </a:spcAft>
                      </a:pPr>
                      <a:r>
                        <a:rPr lang="en-US" sz="2300" b="1" dirty="0" smtClean="0">
                          <a:solidFill>
                            <a:srgbClr val="FFFF66"/>
                          </a:solidFill>
                          <a:effectLst/>
                          <a:latin typeface="+mn-lt"/>
                          <a:ea typeface="MS Mincho"/>
                        </a:rPr>
                        <a:t>Confirmed CMR</a:t>
                      </a:r>
                      <a:endParaRPr lang="en-US" sz="2300" b="1" dirty="0">
                        <a:solidFill>
                          <a:srgbClr val="FFFF66"/>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rgbClr val="FFFF66"/>
                          </a:solidFill>
                          <a:effectLst/>
                          <a:latin typeface="+mn-lt"/>
                          <a:ea typeface="MS Mincho"/>
                        </a:rPr>
                        <a:t>13</a:t>
                      </a:r>
                      <a:endParaRPr lang="en-US" sz="2300" b="1" dirty="0">
                        <a:solidFill>
                          <a:srgbClr val="FFFF66"/>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85000"/>
                        </a:lnSpc>
                        <a:spcBef>
                          <a:spcPts val="600"/>
                        </a:spcBef>
                        <a:spcAft>
                          <a:spcPts val="0"/>
                        </a:spcAft>
                      </a:pPr>
                      <a:r>
                        <a:rPr lang="en-US" sz="2300" b="1" dirty="0" smtClean="0">
                          <a:solidFill>
                            <a:srgbClr val="FFFF66"/>
                          </a:solidFill>
                          <a:effectLst/>
                          <a:latin typeface="+mn-lt"/>
                          <a:ea typeface="MS Mincho"/>
                        </a:rPr>
                        <a:t>6</a:t>
                      </a:r>
                      <a:endParaRPr lang="en-US" sz="2300" b="1" dirty="0">
                        <a:solidFill>
                          <a:srgbClr val="FFFF66"/>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64289">
                <a:tc>
                  <a:txBody>
                    <a:bodyPr/>
                    <a:lstStyle/>
                    <a:p>
                      <a:pPr marL="0" marR="0" algn="l">
                        <a:lnSpc>
                          <a:spcPct val="85000"/>
                        </a:lnSpc>
                        <a:spcBef>
                          <a:spcPts val="600"/>
                        </a:spcBef>
                        <a:spcAft>
                          <a:spcPts val="0"/>
                        </a:spcAft>
                      </a:pPr>
                      <a:r>
                        <a:rPr lang="en-US" sz="2300" b="1" dirty="0" smtClean="0">
                          <a:solidFill>
                            <a:schemeClr val="tx1"/>
                          </a:solidFill>
                          <a:effectLst/>
                          <a:latin typeface="+mn-lt"/>
                          <a:ea typeface="MS Mincho"/>
                        </a:rPr>
                        <a:t>CMR</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23</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11</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64289">
                <a:tc>
                  <a:txBody>
                    <a:bodyPr/>
                    <a:lstStyle/>
                    <a:p>
                      <a:pPr marL="0" marR="0" algn="l">
                        <a:lnSpc>
                          <a:spcPct val="85000"/>
                        </a:lnSpc>
                        <a:spcBef>
                          <a:spcPts val="600"/>
                        </a:spcBef>
                        <a:spcAft>
                          <a:spcPts val="0"/>
                        </a:spcAft>
                      </a:pPr>
                      <a:r>
                        <a:rPr lang="en-US" sz="2300" b="1" dirty="0" smtClean="0">
                          <a:solidFill>
                            <a:schemeClr val="tx1"/>
                          </a:solidFill>
                          <a:effectLst/>
                          <a:latin typeface="+mn-lt"/>
                          <a:ea typeface="MS Mincho"/>
                        </a:rPr>
                        <a:t>MR</a:t>
                      </a:r>
                      <a:r>
                        <a:rPr lang="en-US" sz="2300" b="1" baseline="30000" dirty="0" smtClean="0">
                          <a:solidFill>
                            <a:schemeClr val="tx1"/>
                          </a:solidFill>
                          <a:effectLst/>
                          <a:latin typeface="+mn-lt"/>
                          <a:ea typeface="MS Mincho"/>
                        </a:rPr>
                        <a:t>4.5</a:t>
                      </a:r>
                      <a:endParaRPr lang="en-US" sz="2300" b="1" baseline="30000"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33</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17</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64289">
                <a:tc>
                  <a:txBody>
                    <a:bodyPr/>
                    <a:lstStyle/>
                    <a:p>
                      <a:pPr marL="0" marR="0" algn="l">
                        <a:lnSpc>
                          <a:spcPct val="85000"/>
                        </a:lnSpc>
                        <a:spcBef>
                          <a:spcPts val="600"/>
                        </a:spcBef>
                        <a:spcAft>
                          <a:spcPts val="0"/>
                        </a:spcAft>
                      </a:pPr>
                      <a:r>
                        <a:rPr lang="en-US" sz="2300" b="1" dirty="0" smtClean="0">
                          <a:solidFill>
                            <a:schemeClr val="tx1"/>
                          </a:solidFill>
                          <a:effectLst/>
                          <a:latin typeface="+mn-lt"/>
                          <a:ea typeface="MS Mincho"/>
                        </a:rPr>
                        <a:t>MR</a:t>
                      </a:r>
                      <a:r>
                        <a:rPr lang="en-US" sz="2300" b="1" baseline="30000" dirty="0" smtClean="0">
                          <a:solidFill>
                            <a:schemeClr val="tx1"/>
                          </a:solidFill>
                          <a:effectLst/>
                          <a:latin typeface="+mn-lt"/>
                          <a:ea typeface="MS Mincho"/>
                        </a:rPr>
                        <a:t>4</a:t>
                      </a:r>
                      <a:endParaRPr lang="en-US" sz="2300" b="1" baseline="30000"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49</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26</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4289">
                <a:tc>
                  <a:txBody>
                    <a:bodyPr/>
                    <a:lstStyle/>
                    <a:p>
                      <a:pPr marL="0" marR="0" algn="l">
                        <a:lnSpc>
                          <a:spcPct val="85000"/>
                        </a:lnSpc>
                        <a:spcBef>
                          <a:spcPts val="600"/>
                        </a:spcBef>
                        <a:spcAft>
                          <a:spcPts val="0"/>
                        </a:spcAft>
                      </a:pPr>
                      <a:r>
                        <a:rPr lang="en-US" sz="2300" b="1" dirty="0" smtClean="0">
                          <a:solidFill>
                            <a:srgbClr val="FFFF66"/>
                          </a:solidFill>
                          <a:effectLst/>
                          <a:latin typeface="+mn-lt"/>
                          <a:ea typeface="MS Mincho"/>
                        </a:rPr>
                        <a:t>Discontinued Rx, %</a:t>
                      </a:r>
                      <a:endParaRPr lang="en-US" sz="2300" b="1" dirty="0">
                        <a:solidFill>
                          <a:srgbClr val="FFFF66"/>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rgbClr val="FFFF66"/>
                          </a:solidFill>
                          <a:effectLst/>
                          <a:latin typeface="+mn-lt"/>
                          <a:ea typeface="MS Mincho"/>
                        </a:rPr>
                        <a:t>16</a:t>
                      </a:r>
                      <a:endParaRPr lang="en-US" sz="2300" b="1" dirty="0">
                        <a:solidFill>
                          <a:srgbClr val="FFFF66"/>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85000"/>
                        </a:lnSpc>
                        <a:spcBef>
                          <a:spcPts val="600"/>
                        </a:spcBef>
                        <a:spcAft>
                          <a:spcPts val="0"/>
                        </a:spcAft>
                      </a:pPr>
                      <a:r>
                        <a:rPr lang="en-US" sz="2300" b="1" dirty="0" smtClean="0">
                          <a:solidFill>
                            <a:srgbClr val="FFFF66"/>
                          </a:solidFill>
                          <a:effectLst/>
                          <a:latin typeface="+mn-lt"/>
                          <a:ea typeface="MS Mincho"/>
                        </a:rPr>
                        <a:t>4</a:t>
                      </a:r>
                      <a:endParaRPr lang="en-US" sz="2300" b="1" dirty="0">
                        <a:solidFill>
                          <a:srgbClr val="FFFF66"/>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64289">
                <a:tc>
                  <a:txBody>
                    <a:bodyPr/>
                    <a:lstStyle/>
                    <a:p>
                      <a:pPr marL="531813" marR="0" indent="-531813" algn="l">
                        <a:lnSpc>
                          <a:spcPct val="85000"/>
                        </a:lnSpc>
                        <a:spcBef>
                          <a:spcPts val="600"/>
                        </a:spcBef>
                        <a:spcAft>
                          <a:spcPts val="0"/>
                        </a:spcAft>
                      </a:pPr>
                      <a:r>
                        <a:rPr lang="en-US" sz="2300" b="1" dirty="0" smtClean="0">
                          <a:solidFill>
                            <a:schemeClr val="tx1"/>
                          </a:solidFill>
                          <a:effectLst/>
                          <a:latin typeface="+mn-lt"/>
                          <a:ea typeface="MS Mincho"/>
                        </a:rPr>
                        <a:t>	Adverse event(s)</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9</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1</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64289">
                <a:tc>
                  <a:txBody>
                    <a:bodyPr/>
                    <a:lstStyle/>
                    <a:p>
                      <a:pPr marL="531813" marR="0" indent="-531813" algn="l">
                        <a:lnSpc>
                          <a:spcPct val="85000"/>
                        </a:lnSpc>
                        <a:spcBef>
                          <a:spcPts val="600"/>
                        </a:spcBef>
                        <a:spcAft>
                          <a:spcPts val="0"/>
                        </a:spcAft>
                      </a:pPr>
                      <a:r>
                        <a:rPr lang="de-CH" sz="2300" b="1" dirty="0" smtClean="0">
                          <a:solidFill>
                            <a:schemeClr val="tx1"/>
                          </a:solidFill>
                          <a:effectLst/>
                          <a:latin typeface="+mn-lt"/>
                          <a:ea typeface="MS Mincho"/>
                        </a:rPr>
                        <a:t>	Withdrawal</a:t>
                      </a:r>
                      <a:r>
                        <a:rPr lang="de-CH" sz="2300" b="1" baseline="0" dirty="0" smtClean="0">
                          <a:solidFill>
                            <a:schemeClr val="tx1"/>
                          </a:solidFill>
                          <a:effectLst/>
                          <a:latin typeface="+mn-lt"/>
                          <a:ea typeface="MS Mincho"/>
                        </a:rPr>
                        <a:t> of consent</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de-CH" sz="2300" b="1" dirty="0" smtClean="0">
                          <a:solidFill>
                            <a:schemeClr val="tx1"/>
                          </a:solidFill>
                          <a:effectLst/>
                          <a:latin typeface="+mn-lt"/>
                          <a:ea typeface="MS Mincho"/>
                        </a:rPr>
                        <a:t>4</a:t>
                      </a:r>
                      <a:endParaRPr lang="en-US" sz="2300" b="1" baseline="30000"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de-CH" sz="2300" b="1" dirty="0" smtClean="0">
                          <a:solidFill>
                            <a:schemeClr val="tx1"/>
                          </a:solidFill>
                          <a:effectLst/>
                          <a:latin typeface="+mn-lt"/>
                          <a:ea typeface="MS Mincho"/>
                        </a:rPr>
                        <a:t>1</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364289">
                <a:tc>
                  <a:txBody>
                    <a:bodyPr/>
                    <a:lstStyle/>
                    <a:p>
                      <a:pPr marL="531813" marR="0" indent="-531813" algn="l">
                        <a:lnSpc>
                          <a:spcPct val="85000"/>
                        </a:lnSpc>
                        <a:spcBef>
                          <a:spcPts val="600"/>
                        </a:spcBef>
                        <a:spcAft>
                          <a:spcPts val="0"/>
                        </a:spcAft>
                      </a:pPr>
                      <a:r>
                        <a:rPr lang="en-US" sz="2300" b="1" dirty="0">
                          <a:solidFill>
                            <a:schemeClr val="tx1"/>
                          </a:solidFill>
                          <a:effectLst/>
                          <a:latin typeface="+mn-lt"/>
                          <a:ea typeface="MS Mincho"/>
                        </a:rPr>
                        <a:t>	</a:t>
                      </a:r>
                      <a:r>
                        <a:rPr lang="en-US" sz="2300" b="1" dirty="0" smtClean="0">
                          <a:solidFill>
                            <a:schemeClr val="tx1"/>
                          </a:solidFill>
                          <a:effectLst/>
                          <a:latin typeface="+mn-lt"/>
                          <a:ea typeface="MS Mincho"/>
                        </a:rPr>
                        <a:t>Death</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1</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0</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211888">
                <a:tc>
                  <a:txBody>
                    <a:bodyPr/>
                    <a:lstStyle/>
                    <a:p>
                      <a:pPr marL="519113" marR="0" indent="-4763" algn="l" defTabSz="914400" rtl="0" eaLnBrk="1" fontAlgn="auto" latinLnBrk="0" hangingPunct="1">
                        <a:lnSpc>
                          <a:spcPct val="85000"/>
                        </a:lnSpc>
                        <a:spcBef>
                          <a:spcPts val="600"/>
                        </a:spcBef>
                        <a:spcAft>
                          <a:spcPts val="0"/>
                        </a:spcAft>
                        <a:buClrTx/>
                        <a:buSzTx/>
                        <a:buFontTx/>
                        <a:buNone/>
                        <a:tabLst/>
                        <a:defRPr/>
                      </a:pPr>
                      <a:r>
                        <a:rPr lang="en-US" sz="2300" b="1" dirty="0" smtClean="0">
                          <a:solidFill>
                            <a:schemeClr val="tx1"/>
                          </a:solidFill>
                          <a:effectLst/>
                          <a:latin typeface="+mn-lt"/>
                          <a:ea typeface="MS Mincho"/>
                        </a:rPr>
                        <a:t>Other</a:t>
                      </a:r>
                      <a:r>
                        <a:rPr lang="en-US" sz="2300" b="1" baseline="30000" dirty="0" smtClean="0">
                          <a:solidFill>
                            <a:schemeClr val="tx1"/>
                          </a:solidFill>
                          <a:effectLst/>
                          <a:latin typeface="+mn-lt"/>
                          <a:ea typeface="MS Mincho"/>
                        </a:rPr>
                        <a:t>†</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3</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85000"/>
                        </a:lnSpc>
                        <a:spcBef>
                          <a:spcPts val="600"/>
                        </a:spcBef>
                        <a:spcAft>
                          <a:spcPts val="0"/>
                        </a:spcAft>
                      </a:pPr>
                      <a:r>
                        <a:rPr lang="en-US" sz="2300" b="1" dirty="0" smtClean="0">
                          <a:solidFill>
                            <a:schemeClr val="tx1"/>
                          </a:solidFill>
                          <a:effectLst/>
                          <a:latin typeface="+mn-lt"/>
                          <a:ea typeface="MS Mincho"/>
                        </a:rPr>
                        <a:t>2</a:t>
                      </a:r>
                      <a:endParaRPr lang="en-US" sz="2300" b="1" dirty="0">
                        <a:solidFill>
                          <a:schemeClr val="tx1"/>
                        </a:solidFill>
                        <a:effectLst/>
                        <a:latin typeface="+mn-lt"/>
                        <a:ea typeface="MS Mincho"/>
                      </a:endParaRPr>
                    </a:p>
                  </a:txBody>
                  <a:tcPr marL="68612" marR="6861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1" name="Rectangle 53"/>
          <p:cNvSpPr>
            <a:spLocks noGrp="1" noChangeArrowheads="1"/>
          </p:cNvSpPr>
          <p:nvPr>
            <p:ph type="title"/>
          </p:nvPr>
        </p:nvSpPr>
        <p:spPr>
          <a:xfrm>
            <a:off x="569913" y="196850"/>
            <a:ext cx="8391525" cy="565150"/>
          </a:xfrm>
        </p:spPr>
        <p:txBody>
          <a:bodyPr/>
          <a:lstStyle/>
          <a:p>
            <a:pPr eaLnBrk="1" hangingPunct="1"/>
            <a:r>
              <a:rPr lang="en-US" dirty="0" err="1" smtClean="0"/>
              <a:t>ENESTcmr</a:t>
            </a:r>
            <a:r>
              <a:rPr lang="en-US" dirty="0" smtClean="0"/>
              <a:t>: Results</a:t>
            </a:r>
          </a:p>
        </p:txBody>
      </p:sp>
      <p:sp>
        <p:nvSpPr>
          <p:cNvPr id="21532" name="Text Box 48"/>
          <p:cNvSpPr txBox="1">
            <a:spLocks noChangeArrowheads="1"/>
          </p:cNvSpPr>
          <p:nvPr/>
        </p:nvSpPr>
        <p:spPr bwMode="auto">
          <a:xfrm>
            <a:off x="381000" y="6477000"/>
            <a:ext cx="6019800" cy="307777"/>
          </a:xfrm>
          <a:prstGeom prst="rect">
            <a:avLst/>
          </a:prstGeom>
          <a:noFill/>
          <a:ln w="9525">
            <a:noFill/>
            <a:miter lim="800000"/>
            <a:headEnd/>
            <a:tailEnd/>
          </a:ln>
        </p:spPr>
        <p:txBody>
          <a:bodyPr wrap="square" lIns="0" rIns="0">
            <a:spAutoFit/>
          </a:bodyPr>
          <a:lstStyle/>
          <a:p>
            <a:pPr fontAlgn="base">
              <a:spcBef>
                <a:spcPct val="50000"/>
              </a:spcBef>
              <a:spcAft>
                <a:spcPct val="0"/>
              </a:spcAft>
            </a:pPr>
            <a:r>
              <a:rPr lang="en-US" sz="1400" b="1" baseline="30000" dirty="0">
                <a:solidFill>
                  <a:srgbClr val="FFFFFF"/>
                </a:solidFill>
                <a:ea typeface="MS Mincho" pitchFamily="49" charset="-128"/>
              </a:rPr>
              <a:t>†</a:t>
            </a:r>
            <a:r>
              <a:rPr lang="en-US" sz="1400" b="1" dirty="0">
                <a:solidFill>
                  <a:srgbClr val="FFFFFF"/>
                </a:solidFill>
                <a:ea typeface="ＭＳ Ｐゴシック"/>
              </a:rPr>
              <a:t>Includes pregnancy, protocol violation, and transient loss of MMR. </a:t>
            </a:r>
          </a:p>
        </p:txBody>
      </p:sp>
      <p:sp>
        <p:nvSpPr>
          <p:cNvPr id="6" name="TextBox 5"/>
          <p:cNvSpPr txBox="1"/>
          <p:nvPr/>
        </p:nvSpPr>
        <p:spPr>
          <a:xfrm>
            <a:off x="6319850" y="6517287"/>
            <a:ext cx="2788907" cy="307777"/>
          </a:xfrm>
          <a:prstGeom prst="rect">
            <a:avLst/>
          </a:prstGeom>
          <a:noFill/>
        </p:spPr>
        <p:txBody>
          <a:bodyPr wrap="none" rtlCol="0">
            <a:spAutoFit/>
          </a:bodyPr>
          <a:lstStyle/>
          <a:p>
            <a:pPr algn="r" fontAlgn="base">
              <a:spcBef>
                <a:spcPct val="0"/>
              </a:spcBef>
              <a:spcAft>
                <a:spcPct val="0"/>
              </a:spcAft>
            </a:pPr>
            <a:r>
              <a:rPr lang="en-US" sz="1400" b="1" dirty="0" smtClean="0">
                <a:solidFill>
                  <a:srgbClr val="00FFFF"/>
                </a:solidFill>
                <a:ea typeface="ＭＳ Ｐゴシック"/>
              </a:rPr>
              <a:t>Lipton. </a:t>
            </a:r>
            <a:r>
              <a:rPr lang="en-US" sz="1400" b="1" dirty="0">
                <a:solidFill>
                  <a:srgbClr val="00FFFF"/>
                </a:solidFill>
                <a:ea typeface="ＭＳ Ｐゴシック"/>
              </a:rPr>
              <a:t>JCO </a:t>
            </a:r>
            <a:r>
              <a:rPr lang="en-US" sz="1400" b="1" dirty="0" smtClean="0">
                <a:solidFill>
                  <a:srgbClr val="00FFFF"/>
                </a:solidFill>
                <a:ea typeface="ＭＳ Ｐゴシック"/>
              </a:rPr>
              <a:t>30:abst 6505;2012</a:t>
            </a:r>
            <a:endParaRPr lang="en-US" sz="1400" b="1" dirty="0">
              <a:solidFill>
                <a:srgbClr val="00FFFF"/>
              </a:solidFill>
              <a:ea typeface="ＭＳ Ｐゴシック"/>
            </a:endParaRPr>
          </a:p>
        </p:txBody>
      </p:sp>
    </p:spTree>
    <p:extLst>
      <p:ext uri="{BB962C8B-B14F-4D97-AF65-F5344CB8AC3E}">
        <p14:creationId xmlns:p14="http://schemas.microsoft.com/office/powerpoint/2010/main" val="61390110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839200" cy="5943600"/>
          </a:xfrm>
        </p:spPr>
        <p:txBody>
          <a:bodyPr/>
          <a:lstStyle/>
          <a:p>
            <a:r>
              <a:rPr lang="en-US" sz="3200" b="1" dirty="0" smtClean="0">
                <a:solidFill>
                  <a:srgbClr val="FFFF00"/>
                </a:solidFill>
              </a:rPr>
              <a:t>Dasatinib versus imatinib (IM) in newly diagnosed chronic myeloid leukemia in chronic phase (CML-CP): DASISION 3-year follow-up</a:t>
            </a:r>
            <a:br>
              <a:rPr lang="en-US" sz="3200" b="1" dirty="0" smtClean="0">
                <a:solidFill>
                  <a:srgbClr val="FFFF00"/>
                </a:solidFill>
              </a:rPr>
            </a:br>
            <a:r>
              <a:rPr lang="en-US" sz="3200" b="1" dirty="0">
                <a:solidFill>
                  <a:srgbClr val="FFFF00"/>
                </a:solidFill>
              </a:rPr>
              <a:t/>
            </a:r>
            <a:br>
              <a:rPr lang="en-US" sz="3200" b="1" dirty="0">
                <a:solidFill>
                  <a:srgbClr val="FFFF00"/>
                </a:solidFill>
              </a:rPr>
            </a:br>
            <a:r>
              <a:rPr lang="en-US" sz="3200" b="1" dirty="0" err="1" smtClean="0">
                <a:solidFill>
                  <a:schemeClr val="bg1"/>
                </a:solidFill>
              </a:rPr>
              <a:t>Hochhaus</a:t>
            </a:r>
            <a:r>
              <a:rPr lang="en-US" sz="3200" b="1" dirty="0" smtClean="0">
                <a:solidFill>
                  <a:schemeClr val="bg1"/>
                </a:solidFill>
              </a:rPr>
              <a:t> A, Shah N, Cortes J, et al.</a:t>
            </a:r>
            <a:endParaRPr lang="en-US" sz="3200" b="1" dirty="0">
              <a:solidFill>
                <a:schemeClr val="bg1"/>
              </a:solidFill>
            </a:endParaRPr>
          </a:p>
        </p:txBody>
      </p:sp>
      <p:sp>
        <p:nvSpPr>
          <p:cNvPr id="6" name="TextBox 5"/>
          <p:cNvSpPr txBox="1"/>
          <p:nvPr/>
        </p:nvSpPr>
        <p:spPr>
          <a:xfrm>
            <a:off x="6172200" y="6477000"/>
            <a:ext cx="2819400" cy="338554"/>
          </a:xfrm>
          <a:prstGeom prst="rect">
            <a:avLst/>
          </a:prstGeom>
          <a:noFill/>
        </p:spPr>
        <p:txBody>
          <a:bodyPr wrap="square" rtlCol="0">
            <a:spAutoFit/>
          </a:bodyPr>
          <a:lstStyle/>
          <a:p>
            <a:r>
              <a:rPr lang="en-US" sz="1600" b="1" dirty="0" smtClean="0">
                <a:solidFill>
                  <a:srgbClr val="00FFFF"/>
                </a:solidFill>
              </a:rPr>
              <a:t>JCO 30:abst 6504;2012</a:t>
            </a:r>
            <a:endParaRPr lang="en-US" sz="1600" b="1" dirty="0">
              <a:solidFill>
                <a:srgbClr val="00FFFF"/>
              </a:solidFill>
            </a:endParaRPr>
          </a:p>
        </p:txBody>
      </p:sp>
    </p:spTree>
    <p:extLst>
      <p:ext uri="{BB962C8B-B14F-4D97-AF65-F5344CB8AC3E}">
        <p14:creationId xmlns:p14="http://schemas.microsoft.com/office/powerpoint/2010/main" val="352595358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42" name="Text Box 7"/>
          <p:cNvSpPr txBox="1">
            <a:spLocks noChangeArrowheads="1"/>
          </p:cNvSpPr>
          <p:nvPr/>
        </p:nvSpPr>
        <p:spPr bwMode="auto">
          <a:xfrm>
            <a:off x="7355613" y="2359025"/>
            <a:ext cx="1323096" cy="371513"/>
          </a:xfrm>
          <a:prstGeom prst="rect">
            <a:avLst/>
          </a:prstGeom>
          <a:noFill/>
          <a:ln w="28575" algn="ctr">
            <a:noFill/>
            <a:miter lim="800000"/>
            <a:headEnd/>
            <a:tailEnd/>
          </a:ln>
        </p:spPr>
        <p:txBody>
          <a:bodyPr wrap="none" lIns="90000" tIns="46800" rIns="90000" bIns="46800">
            <a:spAutoFit/>
          </a:bodyPr>
          <a:lstStyle/>
          <a:p>
            <a:pPr algn="ctr" eaLnBrk="0" fontAlgn="base" hangingPunct="0">
              <a:spcBef>
                <a:spcPct val="50000"/>
              </a:spcBef>
              <a:spcAft>
                <a:spcPct val="0"/>
              </a:spcAft>
            </a:pPr>
            <a:r>
              <a:rPr lang="en-US" b="1" dirty="0">
                <a:solidFill>
                  <a:srgbClr val="FFFF00"/>
                </a:solidFill>
                <a:ea typeface="Arial Unicode MS" pitchFamily="34" charset="-128"/>
                <a:cs typeface="Arial Unicode MS" pitchFamily="34" charset="-128"/>
              </a:rPr>
              <a:t>Long-term</a:t>
            </a:r>
          </a:p>
        </p:txBody>
      </p:sp>
      <p:sp>
        <p:nvSpPr>
          <p:cNvPr id="709655" name="Rectangle 23"/>
          <p:cNvSpPr>
            <a:spLocks noGrp="1" noChangeArrowheads="1"/>
          </p:cNvSpPr>
          <p:nvPr>
            <p:ph type="title"/>
          </p:nvPr>
        </p:nvSpPr>
        <p:spPr>
          <a:xfrm>
            <a:off x="685800" y="22499"/>
            <a:ext cx="7772400" cy="1143000"/>
          </a:xfrm>
        </p:spPr>
        <p:txBody>
          <a:bodyPr/>
          <a:lstStyle/>
          <a:p>
            <a:r>
              <a:rPr lang="en-US" dirty="0" smtClean="0"/>
              <a:t>DASISION (CA180-056): Design</a:t>
            </a:r>
            <a:endParaRPr lang="en-US" dirty="0"/>
          </a:p>
        </p:txBody>
      </p:sp>
      <p:graphicFrame>
        <p:nvGraphicFramePr>
          <p:cNvPr id="69680" name="Group 48"/>
          <p:cNvGraphicFramePr>
            <a:graphicFrameLocks noGrp="1"/>
          </p:cNvGraphicFramePr>
          <p:nvPr>
            <p:ph idx="4294967295"/>
            <p:extLst>
              <p:ext uri="{D42A27DB-BD31-4B8C-83A1-F6EECF244321}">
                <p14:modId xmlns:p14="http://schemas.microsoft.com/office/powerpoint/2010/main" val="699143858"/>
              </p:ext>
            </p:extLst>
          </p:nvPr>
        </p:nvGraphicFramePr>
        <p:xfrm>
          <a:off x="304800" y="4724400"/>
          <a:ext cx="8229600" cy="547688"/>
        </p:xfrm>
        <a:graphic>
          <a:graphicData uri="http://schemas.openxmlformats.org/drawingml/2006/table">
            <a:tbl>
              <a:tblPr/>
              <a:tblGrid>
                <a:gridCol w="8229600"/>
              </a:tblGrid>
              <a:tr h="547688">
                <a:tc>
                  <a:txBody>
                    <a:bodyPr/>
                    <a:lstStyle/>
                    <a:p>
                      <a:pPr marL="0" marR="0" lvl="0" indent="0" algn="l" defTabSz="914400" rtl="0" eaLnBrk="1" fontAlgn="base" latinLnBrk="0" hangingPunct="1">
                        <a:lnSpc>
                          <a:spcPct val="100000"/>
                        </a:lnSpc>
                        <a:spcBef>
                          <a:spcPct val="0"/>
                        </a:spcBef>
                        <a:spcAft>
                          <a:spcPct val="20000"/>
                        </a:spcAft>
                        <a:buClr>
                          <a:srgbClr val="FF0000"/>
                        </a:buClr>
                        <a:buSzTx/>
                        <a:buFont typeface="Wingdings" pitchFamily="2" charset="2"/>
                        <a:buChar char="n"/>
                        <a:tabLst/>
                      </a:pPr>
                      <a:r>
                        <a:rPr kumimoji="0" lang="en-GB" sz="20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   </a:t>
                      </a:r>
                      <a:r>
                        <a:rPr kumimoji="0" lang="en-GB" sz="2000" b="1" i="0" u="none" strike="noStrike" cap="none" normalizeH="0" baseline="0" smtClean="0">
                          <a:ln>
                            <a:noFill/>
                          </a:ln>
                          <a:solidFill>
                            <a:srgbClr val="FFFF00"/>
                          </a:solidFill>
                          <a:effectLst/>
                          <a:latin typeface="Arial" charset="0"/>
                          <a:ea typeface="Arial Unicode MS" pitchFamily="34" charset="-128"/>
                          <a:cs typeface="Arial Unicode MS" pitchFamily="34" charset="-128"/>
                        </a:rPr>
                        <a:t>Primary endpoint: Confirmed </a:t>
                      </a:r>
                      <a:r>
                        <a:rPr kumimoji="0" lang="en-GB" sz="2000" b="1" i="0" u="none" strike="noStrike" cap="none" normalizeH="0" baseline="0" dirty="0" smtClean="0">
                          <a:ln>
                            <a:noFill/>
                          </a:ln>
                          <a:solidFill>
                            <a:srgbClr val="FFFF00"/>
                          </a:solidFill>
                          <a:effectLst/>
                          <a:latin typeface="Arial" charset="0"/>
                          <a:ea typeface="Arial Unicode MS" pitchFamily="34" charset="-128"/>
                          <a:cs typeface="Arial Unicode MS" pitchFamily="34" charset="-128"/>
                        </a:rPr>
                        <a:t>CCyR (cCCyR) by 1 year</a:t>
                      </a:r>
                      <a:endParaRPr kumimoji="0" lang="en-US" sz="2000" b="1" i="0" u="none" strike="noStrike" cap="none" normalizeH="0" baseline="0" dirty="0" smtClean="0">
                        <a:ln>
                          <a:noFill/>
                        </a:ln>
                        <a:solidFill>
                          <a:srgbClr val="FFFF00"/>
                        </a:solidFill>
                        <a:effectLst/>
                        <a:latin typeface="Arial" charset="0"/>
                        <a:ea typeface="Arial Unicode MS" pitchFamily="34" charset="-128"/>
                        <a:cs typeface="Arial Unicode MS" pitchFamily="34" charset="-128"/>
                      </a:endParaRPr>
                    </a:p>
                  </a:txBody>
                  <a:tcPr horzOverflow="overflow">
                    <a:lnL>
                      <a:noFill/>
                    </a:lnL>
                    <a:lnR>
                      <a:noFill/>
                    </a:lnR>
                    <a:lnT>
                      <a:noFill/>
                    </a:lnT>
                    <a:lnB>
                      <a:noFill/>
                    </a:lnB>
                    <a:lnTlToBr>
                      <a:noFill/>
                    </a:lnTlToBr>
                    <a:lnBlToTr>
                      <a:noFill/>
                    </a:lnBlToTr>
                    <a:noFill/>
                  </a:tcPr>
                </a:tc>
              </a:tr>
            </a:tbl>
          </a:graphicData>
        </a:graphic>
      </p:graphicFrame>
      <p:sp>
        <p:nvSpPr>
          <p:cNvPr id="709639" name="Line 30"/>
          <p:cNvSpPr>
            <a:spLocks noChangeShapeType="1"/>
          </p:cNvSpPr>
          <p:nvPr/>
        </p:nvSpPr>
        <p:spPr bwMode="auto">
          <a:xfrm>
            <a:off x="2352960" y="2676525"/>
            <a:ext cx="923925" cy="720725"/>
          </a:xfrm>
          <a:prstGeom prst="line">
            <a:avLst/>
          </a:prstGeom>
          <a:noFill/>
          <a:ln w="76200">
            <a:solidFill>
              <a:srgbClr val="FFCC00"/>
            </a:solidFill>
            <a:round/>
            <a:headEnd/>
            <a:tailEnd/>
          </a:ln>
        </p:spPr>
        <p:txBody>
          <a:bodyPr/>
          <a:lstStyle/>
          <a:p>
            <a:pPr algn="ctr" fontAlgn="base">
              <a:spcBef>
                <a:spcPct val="0"/>
              </a:spcBef>
              <a:spcAft>
                <a:spcPct val="0"/>
              </a:spcAft>
            </a:pPr>
            <a:endParaRPr lang="en-GB" sz="1600" dirty="0">
              <a:solidFill>
                <a:srgbClr val="000000"/>
              </a:solidFill>
            </a:endParaRPr>
          </a:p>
        </p:txBody>
      </p:sp>
      <p:sp>
        <p:nvSpPr>
          <p:cNvPr id="709640" name="Line 31"/>
          <p:cNvSpPr>
            <a:spLocks noChangeShapeType="1"/>
          </p:cNvSpPr>
          <p:nvPr/>
        </p:nvSpPr>
        <p:spPr bwMode="auto">
          <a:xfrm flipV="1">
            <a:off x="2352960" y="2106613"/>
            <a:ext cx="923925" cy="720725"/>
          </a:xfrm>
          <a:prstGeom prst="line">
            <a:avLst/>
          </a:prstGeom>
          <a:noFill/>
          <a:ln w="76200">
            <a:solidFill>
              <a:schemeClr val="accent1"/>
            </a:solidFill>
            <a:round/>
            <a:headEnd/>
            <a:tailEnd/>
          </a:ln>
        </p:spPr>
        <p:txBody>
          <a:bodyPr/>
          <a:lstStyle/>
          <a:p>
            <a:pPr algn="ctr" fontAlgn="base">
              <a:spcBef>
                <a:spcPct val="0"/>
              </a:spcBef>
              <a:spcAft>
                <a:spcPct val="0"/>
              </a:spcAft>
            </a:pPr>
            <a:endParaRPr lang="en-GB" sz="1600" dirty="0">
              <a:solidFill>
                <a:srgbClr val="000000"/>
              </a:solidFill>
            </a:endParaRPr>
          </a:p>
        </p:txBody>
      </p:sp>
      <p:sp>
        <p:nvSpPr>
          <p:cNvPr id="709641" name="Line 5"/>
          <p:cNvSpPr>
            <a:spLocks noChangeShapeType="1"/>
          </p:cNvSpPr>
          <p:nvPr/>
        </p:nvSpPr>
        <p:spPr bwMode="auto">
          <a:xfrm>
            <a:off x="7110413" y="2784306"/>
            <a:ext cx="1881187" cy="0"/>
          </a:xfrm>
          <a:prstGeom prst="line">
            <a:avLst/>
          </a:prstGeom>
          <a:noFill/>
          <a:ln w="57150">
            <a:solidFill>
              <a:srgbClr val="FF0000"/>
            </a:solidFill>
            <a:round/>
            <a:headEnd/>
            <a:tailEnd type="triangle" w="lg" len="lg"/>
          </a:ln>
        </p:spPr>
        <p:txBody>
          <a:bodyPr lIns="90000" tIns="46800" rIns="90000" bIns="46800">
            <a:spAutoFit/>
          </a:bodyPr>
          <a:lstStyle/>
          <a:p>
            <a:pPr algn="ctr" fontAlgn="base">
              <a:spcBef>
                <a:spcPct val="0"/>
              </a:spcBef>
              <a:spcAft>
                <a:spcPct val="0"/>
              </a:spcAft>
            </a:pPr>
            <a:endParaRPr lang="en-GB" sz="1600" dirty="0">
              <a:solidFill>
                <a:srgbClr val="000000"/>
              </a:solidFill>
            </a:endParaRPr>
          </a:p>
        </p:txBody>
      </p:sp>
      <p:sp>
        <p:nvSpPr>
          <p:cNvPr id="709643" name="Text Box 13"/>
          <p:cNvSpPr txBox="1">
            <a:spLocks noChangeArrowheads="1"/>
          </p:cNvSpPr>
          <p:nvPr/>
        </p:nvSpPr>
        <p:spPr bwMode="auto">
          <a:xfrm>
            <a:off x="2619660" y="2568575"/>
            <a:ext cx="1657350" cy="369332"/>
          </a:xfrm>
          <a:prstGeom prst="rect">
            <a:avLst/>
          </a:prstGeom>
          <a:noFill/>
          <a:ln w="9525">
            <a:noFill/>
            <a:miter lim="800000"/>
            <a:headEnd/>
            <a:tailEnd/>
          </a:ln>
        </p:spPr>
        <p:txBody>
          <a:bodyPr>
            <a:spAutoFit/>
          </a:bodyPr>
          <a:lstStyle/>
          <a:p>
            <a:pPr fontAlgn="base">
              <a:spcBef>
                <a:spcPct val="20000"/>
              </a:spcBef>
              <a:spcAft>
                <a:spcPct val="0"/>
              </a:spcAft>
            </a:pPr>
            <a:r>
              <a:rPr lang="en-US" b="1" dirty="0">
                <a:solidFill>
                  <a:srgbClr val="FFFF00"/>
                </a:solidFill>
                <a:ea typeface="Arial Unicode MS" pitchFamily="34" charset="-128"/>
                <a:cs typeface="Arial Unicode MS" pitchFamily="34" charset="-128"/>
              </a:rPr>
              <a:t>Randomized</a:t>
            </a:r>
            <a:endParaRPr lang="en-US" b="1" baseline="30000" dirty="0">
              <a:solidFill>
                <a:srgbClr val="FFFF00"/>
              </a:solidFill>
              <a:ea typeface="Arial Unicode MS" pitchFamily="34" charset="-128"/>
              <a:cs typeface="Arial Unicode MS" pitchFamily="34" charset="-128"/>
            </a:endParaRPr>
          </a:p>
        </p:txBody>
      </p:sp>
      <p:grpSp>
        <p:nvGrpSpPr>
          <p:cNvPr id="709644" name="Group 35"/>
          <p:cNvGrpSpPr>
            <a:grpSpLocks/>
          </p:cNvGrpSpPr>
          <p:nvPr/>
        </p:nvGrpSpPr>
        <p:grpSpPr bwMode="auto">
          <a:xfrm>
            <a:off x="3222910" y="1824039"/>
            <a:ext cx="4440236" cy="1866903"/>
            <a:chOff x="1985" y="988"/>
            <a:chExt cx="2797" cy="1176"/>
          </a:xfrm>
        </p:grpSpPr>
        <p:sp>
          <p:nvSpPr>
            <p:cNvPr id="709645" name="Rectangle 9"/>
            <p:cNvSpPr>
              <a:spLocks noChangeArrowheads="1"/>
            </p:cNvSpPr>
            <p:nvPr/>
          </p:nvSpPr>
          <p:spPr bwMode="invGray">
            <a:xfrm>
              <a:off x="1985" y="1824"/>
              <a:ext cx="2797" cy="340"/>
            </a:xfrm>
            <a:prstGeom prst="rect">
              <a:avLst/>
            </a:prstGeom>
            <a:solidFill>
              <a:srgbClr val="FFCC00"/>
            </a:solidFill>
            <a:ln w="12700" algn="ctr">
              <a:solidFill>
                <a:schemeClr val="tx1"/>
              </a:solidFill>
              <a:miter lim="800000"/>
              <a:headEnd/>
              <a:tailEnd/>
            </a:ln>
          </p:spPr>
          <p:txBody>
            <a:bodyPr lIns="36000" tIns="46800" rIns="36000" bIns="46800" anchor="ctr"/>
            <a:lstStyle/>
            <a:p>
              <a:pPr indent="82550" eaLnBrk="0" fontAlgn="base" hangingPunct="0">
                <a:spcBef>
                  <a:spcPct val="50000"/>
                </a:spcBef>
                <a:spcAft>
                  <a:spcPct val="0"/>
                </a:spcAft>
              </a:pPr>
              <a:r>
                <a:rPr lang="en-US" sz="2200" b="1" dirty="0">
                  <a:solidFill>
                    <a:srgbClr val="000000"/>
                  </a:solidFill>
                  <a:ea typeface="Arial Unicode MS" pitchFamily="34" charset="-128"/>
                  <a:cs typeface="Arial Unicode MS" pitchFamily="34" charset="-128"/>
                </a:rPr>
                <a:t>Imatinib 400 mg QD (N=260)</a:t>
              </a:r>
            </a:p>
          </p:txBody>
        </p:sp>
        <p:sp>
          <p:nvSpPr>
            <p:cNvPr id="709646" name="Rectangle 10"/>
            <p:cNvSpPr>
              <a:spLocks noChangeArrowheads="1"/>
            </p:cNvSpPr>
            <p:nvPr/>
          </p:nvSpPr>
          <p:spPr bwMode="invGray">
            <a:xfrm>
              <a:off x="1985" y="988"/>
              <a:ext cx="2769" cy="340"/>
            </a:xfrm>
            <a:prstGeom prst="rect">
              <a:avLst/>
            </a:prstGeom>
            <a:solidFill>
              <a:schemeClr val="accent1"/>
            </a:solidFill>
            <a:ln w="12700" algn="ctr">
              <a:solidFill>
                <a:schemeClr val="tx1"/>
              </a:solidFill>
              <a:miter lim="800000"/>
              <a:headEnd/>
              <a:tailEnd/>
            </a:ln>
          </p:spPr>
          <p:txBody>
            <a:bodyPr wrap="none" lIns="36000" tIns="46800" rIns="36000" bIns="46800" anchor="ctr"/>
            <a:lstStyle/>
            <a:p>
              <a:pPr indent="82550" eaLnBrk="0" fontAlgn="base" hangingPunct="0">
                <a:spcBef>
                  <a:spcPct val="50000"/>
                </a:spcBef>
                <a:spcAft>
                  <a:spcPct val="0"/>
                </a:spcAft>
              </a:pPr>
              <a:r>
                <a:rPr lang="en-US" sz="2200" b="1" dirty="0">
                  <a:solidFill>
                    <a:srgbClr val="000000"/>
                  </a:solidFill>
                  <a:ea typeface="Arial Unicode MS" pitchFamily="34" charset="-128"/>
                  <a:cs typeface="Arial Unicode MS" pitchFamily="34" charset="-128"/>
                </a:rPr>
                <a:t>Dasatinib 100 mg QD (N=259)</a:t>
              </a:r>
            </a:p>
          </p:txBody>
        </p:sp>
      </p:grpSp>
      <p:sp>
        <p:nvSpPr>
          <p:cNvPr id="709647" name="Text Box 8"/>
          <p:cNvSpPr txBox="1">
            <a:spLocks noChangeArrowheads="1"/>
          </p:cNvSpPr>
          <p:nvPr/>
        </p:nvSpPr>
        <p:spPr bwMode="auto">
          <a:xfrm>
            <a:off x="314610" y="1708150"/>
            <a:ext cx="2184400" cy="2044700"/>
          </a:xfrm>
          <a:prstGeom prst="rect">
            <a:avLst/>
          </a:prstGeom>
          <a:solidFill>
            <a:schemeClr val="accent3">
              <a:lumMod val="50000"/>
            </a:schemeClr>
          </a:solidFill>
          <a:ln w="12700">
            <a:solidFill>
              <a:schemeClr val="tx1"/>
            </a:solidFill>
            <a:miter lim="800000"/>
            <a:headEnd/>
            <a:tailEnd/>
          </a:ln>
        </p:spPr>
        <p:txBody>
          <a:bodyPr tIns="82800" bIns="82800">
            <a:spAutoFit/>
          </a:bodyPr>
          <a:lstStyle/>
          <a:p>
            <a:pPr marL="290513" indent="-290513" eaLnBrk="0" fontAlgn="base" hangingPunct="0">
              <a:spcBef>
                <a:spcPct val="0"/>
              </a:spcBef>
              <a:spcAft>
                <a:spcPct val="40000"/>
              </a:spcAft>
              <a:buFont typeface="Wingdings" pitchFamily="2" charset="2"/>
              <a:buChar char="§"/>
            </a:pPr>
            <a:r>
              <a:rPr lang="en-GB" b="1" dirty="0">
                <a:solidFill>
                  <a:srgbClr val="000000"/>
                </a:solidFill>
                <a:ea typeface="Arial Unicode MS" pitchFamily="34" charset="-128"/>
                <a:cs typeface="Arial Unicode MS" pitchFamily="34" charset="-128"/>
              </a:rPr>
              <a:t>Treatment-naïve CML-CP patients (N=519)</a:t>
            </a:r>
          </a:p>
          <a:p>
            <a:pPr marL="290513" indent="-290513" eaLnBrk="0" fontAlgn="base" hangingPunct="0">
              <a:spcBef>
                <a:spcPct val="0"/>
              </a:spcBef>
              <a:spcAft>
                <a:spcPct val="40000"/>
              </a:spcAft>
              <a:buFont typeface="Wingdings" pitchFamily="2" charset="2"/>
              <a:buChar char="§"/>
            </a:pPr>
            <a:r>
              <a:rPr lang="en-GB" b="1" dirty="0">
                <a:solidFill>
                  <a:srgbClr val="000000"/>
                </a:solidFill>
                <a:ea typeface="Arial Unicode MS" pitchFamily="34" charset="-128"/>
                <a:cs typeface="Arial Unicode MS" pitchFamily="34" charset="-128"/>
              </a:rPr>
              <a:t>108 Centers</a:t>
            </a:r>
          </a:p>
          <a:p>
            <a:pPr marL="290513" indent="-290513" eaLnBrk="0" fontAlgn="base" hangingPunct="0">
              <a:spcBef>
                <a:spcPct val="0"/>
              </a:spcBef>
              <a:spcAft>
                <a:spcPct val="40000"/>
              </a:spcAft>
              <a:buFont typeface="Wingdings" pitchFamily="2" charset="2"/>
              <a:buChar char="§"/>
            </a:pPr>
            <a:r>
              <a:rPr lang="en-GB" b="1" dirty="0">
                <a:solidFill>
                  <a:srgbClr val="000000"/>
                </a:solidFill>
                <a:ea typeface="Arial Unicode MS" pitchFamily="34" charset="-128"/>
                <a:cs typeface="Arial Unicode MS" pitchFamily="34" charset="-128"/>
              </a:rPr>
              <a:t>26 Countries</a:t>
            </a:r>
            <a:endParaRPr lang="en-US" b="1" dirty="0">
              <a:solidFill>
                <a:srgbClr val="000000"/>
              </a:solidFill>
              <a:ea typeface="Arial Unicode MS" pitchFamily="34" charset="-128"/>
              <a:cs typeface="Arial Unicode MS" pitchFamily="34" charset="-128"/>
            </a:endParaRPr>
          </a:p>
        </p:txBody>
      </p:sp>
      <p:sp>
        <p:nvSpPr>
          <p:cNvPr id="709648" name="Text Box 13"/>
          <p:cNvSpPr txBox="1">
            <a:spLocks noChangeArrowheads="1"/>
          </p:cNvSpPr>
          <p:nvPr/>
        </p:nvSpPr>
        <p:spPr bwMode="auto">
          <a:xfrm>
            <a:off x="3148296" y="3693431"/>
            <a:ext cx="4388091" cy="338554"/>
          </a:xfrm>
          <a:prstGeom prst="rect">
            <a:avLst/>
          </a:prstGeom>
          <a:noFill/>
          <a:ln w="9525">
            <a:noFill/>
            <a:miter lim="800000"/>
            <a:headEnd/>
            <a:tailEnd/>
          </a:ln>
        </p:spPr>
        <p:txBody>
          <a:bodyPr wrap="square">
            <a:spAutoFit/>
          </a:bodyPr>
          <a:lstStyle/>
          <a:p>
            <a:pPr fontAlgn="base">
              <a:spcBef>
                <a:spcPct val="20000"/>
              </a:spcBef>
              <a:spcAft>
                <a:spcPct val="0"/>
              </a:spcAft>
            </a:pPr>
            <a:r>
              <a:rPr lang="en-US" sz="1600" b="1" dirty="0">
                <a:solidFill>
                  <a:srgbClr val="FFFF00"/>
                </a:solidFill>
                <a:ea typeface="Arial Unicode MS" pitchFamily="34" charset="-128"/>
                <a:cs typeface="Arial Unicode MS" pitchFamily="34" charset="-128"/>
              </a:rPr>
              <a:t>Stratified by EURO (Hasford) risk score</a:t>
            </a:r>
            <a:endParaRPr lang="en-US" sz="1600" b="1" dirty="0">
              <a:solidFill>
                <a:srgbClr val="FFFF00"/>
              </a:solidFill>
              <a:latin typeface="Arial Narrow" pitchFamily="34" charset="0"/>
              <a:ea typeface="Arial Unicode MS" pitchFamily="34" charset="-128"/>
              <a:cs typeface="Arial Unicode MS" pitchFamily="34" charset="-128"/>
            </a:endParaRPr>
          </a:p>
        </p:txBody>
      </p:sp>
      <p:sp>
        <p:nvSpPr>
          <p:cNvPr id="15" name="Text Box 7"/>
          <p:cNvSpPr txBox="1">
            <a:spLocks noChangeArrowheads="1"/>
          </p:cNvSpPr>
          <p:nvPr/>
        </p:nvSpPr>
        <p:spPr bwMode="auto">
          <a:xfrm>
            <a:off x="7422846" y="2787650"/>
            <a:ext cx="1207680" cy="371513"/>
          </a:xfrm>
          <a:prstGeom prst="rect">
            <a:avLst/>
          </a:prstGeom>
          <a:noFill/>
          <a:ln w="28575" algn="ctr">
            <a:noFill/>
            <a:miter lim="800000"/>
            <a:headEnd/>
            <a:tailEnd/>
          </a:ln>
        </p:spPr>
        <p:txBody>
          <a:bodyPr wrap="none" lIns="90000" tIns="46800" rIns="90000" bIns="46800">
            <a:spAutoFit/>
          </a:bodyPr>
          <a:lstStyle/>
          <a:p>
            <a:pPr algn="ctr" eaLnBrk="0" fontAlgn="base" hangingPunct="0">
              <a:spcBef>
                <a:spcPct val="50000"/>
              </a:spcBef>
              <a:spcAft>
                <a:spcPct val="0"/>
              </a:spcAft>
            </a:pPr>
            <a:r>
              <a:rPr lang="en-US" b="1" dirty="0">
                <a:solidFill>
                  <a:srgbClr val="FFFF00"/>
                </a:solidFill>
                <a:ea typeface="Arial Unicode MS" pitchFamily="34" charset="-128"/>
                <a:cs typeface="Arial Unicode MS" pitchFamily="34" charset="-128"/>
              </a:rPr>
              <a:t>follow-up</a:t>
            </a:r>
          </a:p>
        </p:txBody>
      </p:sp>
      <p:sp>
        <p:nvSpPr>
          <p:cNvPr id="2" name="TextBox 1"/>
          <p:cNvSpPr txBox="1"/>
          <p:nvPr/>
        </p:nvSpPr>
        <p:spPr>
          <a:xfrm>
            <a:off x="242888" y="6452419"/>
            <a:ext cx="3621189" cy="307777"/>
          </a:xfrm>
          <a:prstGeom prst="rect">
            <a:avLst/>
          </a:prstGeom>
          <a:noFill/>
        </p:spPr>
        <p:txBody>
          <a:bodyPr wrap="square" rtlCol="0">
            <a:spAutoFit/>
          </a:bodyPr>
          <a:lstStyle/>
          <a:p>
            <a:pPr algn="ctr" fontAlgn="base">
              <a:spcBef>
                <a:spcPct val="0"/>
              </a:spcBef>
              <a:spcAft>
                <a:spcPct val="0"/>
              </a:spcAft>
            </a:pPr>
            <a:r>
              <a:rPr lang="en-US" sz="1400" b="1" dirty="0" err="1">
                <a:solidFill>
                  <a:srgbClr val="00FFFF"/>
                </a:solidFill>
              </a:rPr>
              <a:t>Hochhaus</a:t>
            </a:r>
            <a:r>
              <a:rPr lang="en-US" sz="1400" b="1" dirty="0">
                <a:solidFill>
                  <a:srgbClr val="00FFFF"/>
                </a:solidFill>
              </a:rPr>
              <a:t>. JCO 30</a:t>
            </a:r>
            <a:r>
              <a:rPr lang="en-US" sz="1400" b="1" dirty="0" smtClean="0">
                <a:solidFill>
                  <a:srgbClr val="00FFFF"/>
                </a:solidFill>
              </a:rPr>
              <a:t>:abst </a:t>
            </a:r>
            <a:r>
              <a:rPr lang="en-US" sz="1400" b="1" dirty="0">
                <a:solidFill>
                  <a:srgbClr val="00FFFF"/>
                </a:solidFill>
              </a:rPr>
              <a:t>6505;2012</a:t>
            </a:r>
          </a:p>
        </p:txBody>
      </p:sp>
    </p:spTree>
    <p:extLst>
      <p:ext uri="{BB962C8B-B14F-4D97-AF65-F5344CB8AC3E}">
        <p14:creationId xmlns:p14="http://schemas.microsoft.com/office/powerpoint/2010/main" val="247909308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a:xfrm>
            <a:off x="685800" y="152400"/>
            <a:ext cx="7772400" cy="1143000"/>
          </a:xfrm>
        </p:spPr>
        <p:txBody>
          <a:bodyPr lIns="91436" tIns="45716" rIns="91436" bIns="45716"/>
          <a:lstStyle/>
          <a:p>
            <a:pPr eaLnBrk="1" hangingPunct="1">
              <a:lnSpc>
                <a:spcPct val="85000"/>
              </a:lnSpc>
            </a:pPr>
            <a:r>
              <a:rPr lang="en-US" b="1" dirty="0" err="1" smtClean="0"/>
              <a:t>Dasatinib</a:t>
            </a:r>
            <a:r>
              <a:rPr lang="en-US" b="1" dirty="0" smtClean="0"/>
              <a:t> </a:t>
            </a:r>
            <a:r>
              <a:rPr lang="en-US" b="1" dirty="0" err="1" smtClean="0"/>
              <a:t>vs</a:t>
            </a:r>
            <a:r>
              <a:rPr lang="en-US" b="1" dirty="0" smtClean="0"/>
              <a:t> </a:t>
            </a:r>
            <a:r>
              <a:rPr lang="en-US" b="1" dirty="0" err="1" smtClean="0"/>
              <a:t>Imatinib</a:t>
            </a:r>
            <a:r>
              <a:rPr lang="en-US" b="1" dirty="0" smtClean="0"/>
              <a:t> in Newly Diagnosed Chronic Phase CML</a:t>
            </a:r>
          </a:p>
        </p:txBody>
      </p:sp>
      <p:graphicFrame>
        <p:nvGraphicFramePr>
          <p:cNvPr id="1285159" name="Group 39"/>
          <p:cNvGraphicFramePr>
            <a:graphicFrameLocks noGrp="1"/>
          </p:cNvGraphicFramePr>
          <p:nvPr>
            <p:extLst>
              <p:ext uri="{D42A27DB-BD31-4B8C-83A1-F6EECF244321}">
                <p14:modId xmlns:p14="http://schemas.microsoft.com/office/powerpoint/2010/main" val="3732072908"/>
              </p:ext>
            </p:extLst>
          </p:nvPr>
        </p:nvGraphicFramePr>
        <p:xfrm>
          <a:off x="380999" y="1371600"/>
          <a:ext cx="8382001" cy="4800602"/>
        </p:xfrm>
        <a:graphic>
          <a:graphicData uri="http://schemas.openxmlformats.org/drawingml/2006/table">
            <a:tbl>
              <a:tblPr/>
              <a:tblGrid>
                <a:gridCol w="4724401"/>
                <a:gridCol w="1828800"/>
                <a:gridCol w="1828800"/>
              </a:tblGrid>
              <a:tr h="1736387">
                <a:tc gridSpan="3">
                  <a:txBody>
                    <a:bodyPr/>
                    <a:lstStyle/>
                    <a:p>
                      <a:pPr marL="231775" marR="0" lvl="0" indent="-231775" algn="l" defTabSz="914400" rtl="0" eaLnBrk="1" fontAlgn="base" latinLnBrk="0" hangingPunct="1">
                        <a:lnSpc>
                          <a:spcPct val="100000"/>
                        </a:lnSpc>
                        <a:spcBef>
                          <a:spcPct val="20000"/>
                        </a:spcBef>
                        <a:spcAft>
                          <a:spcPct val="0"/>
                        </a:spcAft>
                        <a:buClr>
                          <a:srgbClr val="99CCFF"/>
                        </a:buClr>
                        <a:buSzPct val="125000"/>
                        <a:buFontTx/>
                        <a:buChar char="•"/>
                        <a:tabLst/>
                      </a:pPr>
                      <a:r>
                        <a:rPr kumimoji="0" lang="en-US" sz="2800" b="1" i="0" u="none" strike="noStrike" cap="none" normalizeH="0" baseline="0" dirty="0" smtClean="0">
                          <a:ln>
                            <a:noFill/>
                          </a:ln>
                          <a:solidFill>
                            <a:schemeClr val="bg1"/>
                          </a:solidFill>
                          <a:effectLst/>
                          <a:latin typeface="Arial" pitchFamily="34" charset="0"/>
                        </a:rPr>
                        <a:t>519 pts randomized to dasatinib 100 mg QD (n=259) or imatinib 400 mg QD (n=260)</a:t>
                      </a:r>
                    </a:p>
                    <a:p>
                      <a:pPr marL="231775" marR="0" lvl="0" indent="-231775" algn="l" defTabSz="914400" rtl="0" eaLnBrk="1" fontAlgn="base" latinLnBrk="0" hangingPunct="1">
                        <a:lnSpc>
                          <a:spcPct val="100000"/>
                        </a:lnSpc>
                        <a:spcBef>
                          <a:spcPct val="20000"/>
                        </a:spcBef>
                        <a:spcAft>
                          <a:spcPct val="0"/>
                        </a:spcAft>
                        <a:buClr>
                          <a:srgbClr val="99CCFF"/>
                        </a:buClr>
                        <a:buSzPct val="125000"/>
                        <a:buFontTx/>
                        <a:buChar char="•"/>
                        <a:tabLst/>
                      </a:pPr>
                      <a:r>
                        <a:rPr kumimoji="0" lang="en-US" sz="2800" b="1" i="0" u="none" strike="noStrike" cap="none" normalizeH="0" baseline="0" dirty="0" smtClean="0">
                          <a:ln>
                            <a:noFill/>
                          </a:ln>
                          <a:solidFill>
                            <a:schemeClr val="bg1"/>
                          </a:solidFill>
                          <a:effectLst/>
                          <a:latin typeface="Arial" pitchFamily="34" charset="0"/>
                        </a:rPr>
                        <a:t>Minimum follow-up 24 mo</a:t>
                      </a:r>
                      <a:endParaRPr kumimoji="0" lang="en-US" sz="2800" b="1" i="0" u="none" strike="noStrike" cap="none" normalizeH="0" baseline="0" dirty="0" smtClean="0">
                        <a:ln>
                          <a:noFill/>
                        </a:ln>
                        <a:solidFill>
                          <a:srgbClr val="99CCFF"/>
                        </a:solidFill>
                        <a:effectLst/>
                        <a:latin typeface="Arial"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6128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CCFF"/>
                          </a:solidFill>
                          <a:effectLst/>
                          <a:latin typeface="Arial" pitchFamily="34" charset="0"/>
                        </a:rPr>
                        <a:t>Outcome*</a:t>
                      </a:r>
                    </a:p>
                  </a:txBody>
                  <a:tcPr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99CCFF"/>
                          </a:solidFill>
                          <a:effectLst/>
                          <a:latin typeface="Arial" pitchFamily="34" charset="0"/>
                        </a:rPr>
                        <a:t>Das 100</a:t>
                      </a:r>
                    </a:p>
                  </a:txBody>
                  <a:tcPr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99CCFF"/>
                          </a:solidFill>
                          <a:effectLst/>
                          <a:latin typeface="Arial" pitchFamily="34" charset="0"/>
                        </a:rPr>
                        <a:t>IM 400</a:t>
                      </a:r>
                    </a:p>
                  </a:txBody>
                  <a:tcPr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r>
              <a:tr h="6128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rPr>
                        <a:t>% CCyR</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99"/>
                          </a:solidFill>
                          <a:effectLst/>
                          <a:latin typeface="Arial" pitchFamily="34" charset="0"/>
                        </a:rPr>
                        <a:t>86</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rPr>
                        <a:t>82</a:t>
                      </a: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6128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rPr>
                        <a:t>% MMR</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99"/>
                          </a:solidFill>
                          <a:effectLst/>
                          <a:latin typeface="Arial" pitchFamily="34" charset="0"/>
                        </a:rPr>
                        <a:t>68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rPr>
                        <a:t>55</a:t>
                      </a:r>
                    </a:p>
                  </a:txBody>
                  <a:tcPr anchor="ctr" horzOverflow="overflow">
                    <a:lnL>
                      <a:noFill/>
                    </a:lnL>
                    <a:lnR>
                      <a:noFill/>
                    </a:lnR>
                    <a:lnT>
                      <a:noFill/>
                    </a:lnT>
                    <a:lnB>
                      <a:noFill/>
                    </a:lnB>
                    <a:lnTlToBr>
                      <a:noFill/>
                    </a:lnTlToBr>
                    <a:lnBlToTr>
                      <a:noFill/>
                    </a:lnBlToTr>
                    <a:noFill/>
                  </a:tcPr>
                </a:tc>
              </a:tr>
              <a:tr h="6128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rPr>
                        <a:t>% BCR-ABL </a:t>
                      </a:r>
                      <a:r>
                        <a:rPr kumimoji="0" lang="en-US" sz="2800" b="1" i="0" u="none" strike="noStrike" cap="none" normalizeH="0" baseline="0" dirty="0" smtClean="0">
                          <a:ln>
                            <a:noFill/>
                          </a:ln>
                          <a:solidFill>
                            <a:schemeClr val="bg1"/>
                          </a:solidFill>
                          <a:effectLst/>
                          <a:latin typeface="Arial" pitchFamily="34" charset="0"/>
                          <a:cs typeface="Arial" pitchFamily="34" charset="0"/>
                        </a:rPr>
                        <a:t>≤0.0032%</a:t>
                      </a: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99"/>
                          </a:solidFill>
                          <a:effectLst/>
                          <a:latin typeface="Arial" pitchFamily="34" charset="0"/>
                        </a:rPr>
                        <a:t>22</a:t>
                      </a: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rPr>
                        <a:t>12</a:t>
                      </a: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6128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cs typeface="Arial" pitchFamily="34" charset="0"/>
                        </a:rPr>
                        <a:t>% Transformed AP/BP</a:t>
                      </a:r>
                    </a:p>
                  </a:txBody>
                  <a:tcPr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99"/>
                          </a:solidFill>
                          <a:effectLst/>
                          <a:latin typeface="Arial" pitchFamily="34" charset="0"/>
                        </a:rPr>
                        <a:t>4</a:t>
                      </a:r>
                    </a:p>
                  </a:txBody>
                  <a:tcPr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pitchFamily="34" charset="0"/>
                        </a:rPr>
                        <a:t>6</a:t>
                      </a:r>
                    </a:p>
                  </a:txBody>
                  <a:tcPr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Text Box 15"/>
          <p:cNvSpPr txBox="1">
            <a:spLocks noChangeArrowheads="1"/>
          </p:cNvSpPr>
          <p:nvPr/>
        </p:nvSpPr>
        <p:spPr bwMode="auto">
          <a:xfrm>
            <a:off x="5954062" y="6477000"/>
            <a:ext cx="3108443" cy="307777"/>
          </a:xfrm>
          <a:prstGeom prst="rect">
            <a:avLst/>
          </a:prstGeom>
          <a:noFill/>
          <a:ln w="9525">
            <a:noFill/>
            <a:miter lim="800000"/>
            <a:headEnd/>
            <a:tailEnd/>
          </a:ln>
        </p:spPr>
        <p:txBody>
          <a:bodyPr wrap="none">
            <a:spAutoFit/>
          </a:bodyPr>
          <a:lstStyle/>
          <a:p>
            <a:pPr algn="r" fontAlgn="base">
              <a:spcBef>
                <a:spcPct val="0"/>
              </a:spcBef>
              <a:spcAft>
                <a:spcPct val="0"/>
              </a:spcAft>
            </a:pPr>
            <a:r>
              <a:rPr lang="en-US" sz="1400" b="1" dirty="0" err="1" smtClean="0">
                <a:solidFill>
                  <a:srgbClr val="00FFFF"/>
                </a:solidFill>
                <a:ea typeface="ＭＳ Ｐゴシック"/>
              </a:rPr>
              <a:t>Hochhaus</a:t>
            </a:r>
            <a:r>
              <a:rPr lang="en-US" sz="1400" b="1" dirty="0">
                <a:solidFill>
                  <a:srgbClr val="00FFFF"/>
                </a:solidFill>
                <a:ea typeface="ＭＳ Ｐゴシック"/>
              </a:rPr>
              <a:t>.</a:t>
            </a:r>
            <a:r>
              <a:rPr lang="en-US" sz="1400" b="1" dirty="0" smtClean="0">
                <a:solidFill>
                  <a:srgbClr val="00FFFF"/>
                </a:solidFill>
                <a:ea typeface="ＭＳ Ｐゴシック"/>
              </a:rPr>
              <a:t> JCO 30:abst 6504;2012</a:t>
            </a:r>
            <a:endParaRPr lang="en-US" sz="3600" b="1" dirty="0">
              <a:solidFill>
                <a:srgbClr val="00FFFF"/>
              </a:solidFill>
              <a:ea typeface="ＭＳ Ｐゴシック"/>
            </a:endParaRPr>
          </a:p>
        </p:txBody>
      </p:sp>
      <p:sp>
        <p:nvSpPr>
          <p:cNvPr id="6" name="TextBox 5"/>
          <p:cNvSpPr txBox="1"/>
          <p:nvPr/>
        </p:nvSpPr>
        <p:spPr>
          <a:xfrm>
            <a:off x="307459" y="6205184"/>
            <a:ext cx="1826141" cy="369332"/>
          </a:xfrm>
          <a:prstGeom prst="rect">
            <a:avLst/>
          </a:prstGeom>
          <a:noFill/>
        </p:spPr>
        <p:txBody>
          <a:bodyPr wrap="none" rtlCol="0">
            <a:spAutoFit/>
          </a:bodyPr>
          <a:lstStyle/>
          <a:p>
            <a:pPr fontAlgn="base">
              <a:spcBef>
                <a:spcPct val="0"/>
              </a:spcBef>
              <a:spcAft>
                <a:spcPct val="0"/>
              </a:spcAft>
            </a:pPr>
            <a:r>
              <a:rPr lang="en-US" b="1" dirty="0">
                <a:solidFill>
                  <a:srgbClr val="FFFFFF"/>
                </a:solidFill>
                <a:ea typeface="ＭＳ Ｐゴシック"/>
              </a:rPr>
              <a:t>* by 24 months</a:t>
            </a:r>
          </a:p>
        </p:txBody>
      </p:sp>
    </p:spTree>
    <p:extLst>
      <p:ext uri="{BB962C8B-B14F-4D97-AF65-F5344CB8AC3E}">
        <p14:creationId xmlns:p14="http://schemas.microsoft.com/office/powerpoint/2010/main" val="339237410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100012"/>
            <a:ext cx="8642350" cy="1042988"/>
          </a:xfrm>
        </p:spPr>
        <p:txBody>
          <a:bodyPr/>
          <a:lstStyle/>
          <a:p>
            <a:pPr eaLnBrk="1" hangingPunct="1"/>
            <a:r>
              <a:rPr lang="en-US" dirty="0" smtClean="0"/>
              <a:t>DASISION: Cumulative Incidence of </a:t>
            </a:r>
            <a:br>
              <a:rPr lang="en-US" dirty="0" smtClean="0"/>
            </a:br>
            <a:r>
              <a:rPr lang="en-US" dirty="0" smtClean="0"/>
              <a:t>MMR</a:t>
            </a:r>
            <a:r>
              <a:rPr lang="en-US" baseline="30000" dirty="0" smtClean="0"/>
              <a:t> </a:t>
            </a:r>
            <a:r>
              <a:rPr lang="en-US" dirty="0" smtClean="0"/>
              <a:t>and MR</a:t>
            </a:r>
            <a:r>
              <a:rPr lang="en-US" baseline="30000" dirty="0" smtClean="0"/>
              <a:t>4.5</a:t>
            </a:r>
            <a:endParaRPr lang="en-US" dirty="0" smtClean="0"/>
          </a:p>
        </p:txBody>
      </p:sp>
      <p:sp>
        <p:nvSpPr>
          <p:cNvPr id="15363" name="Rectangle 5"/>
          <p:cNvSpPr>
            <a:spLocks noChangeArrowheads="1"/>
          </p:cNvSpPr>
          <p:nvPr/>
        </p:nvSpPr>
        <p:spPr bwMode="auto">
          <a:xfrm>
            <a:off x="193675" y="5943600"/>
            <a:ext cx="8778875" cy="495300"/>
          </a:xfrm>
          <a:prstGeom prst="rect">
            <a:avLst/>
          </a:prstGeom>
          <a:noFill/>
          <a:ln w="9525">
            <a:noFill/>
            <a:miter lim="800000"/>
            <a:headEnd/>
            <a:tailEnd/>
          </a:ln>
        </p:spPr>
        <p:txBody>
          <a:bodyPr lIns="0" tIns="0" rIns="0" bIns="0"/>
          <a:lstStyle/>
          <a:p>
            <a:pPr marL="57150" indent="-57150" algn="ctr" fontAlgn="base">
              <a:spcBef>
                <a:spcPct val="0"/>
              </a:spcBef>
              <a:spcAft>
                <a:spcPct val="0"/>
              </a:spcAft>
              <a:buClr>
                <a:srgbClr val="FFCC00"/>
              </a:buClr>
              <a:buSzPct val="90000"/>
              <a:tabLst>
                <a:tab pos="449263" algn="l"/>
              </a:tabLst>
            </a:pPr>
            <a:r>
              <a:rPr lang="en-GB" sz="1500" dirty="0" smtClean="0">
                <a:solidFill>
                  <a:srgbClr val="FFFFFF"/>
                </a:solidFill>
                <a:ea typeface="ＭＳ Ｐゴシック" charset="-128"/>
              </a:rPr>
              <a:t>MMR = </a:t>
            </a:r>
            <a:r>
              <a:rPr lang="en-US" sz="1500" dirty="0">
                <a:solidFill>
                  <a:srgbClr val="FFFFFF"/>
                </a:solidFill>
                <a:ea typeface="ＭＳ Ｐゴシック" charset="-128"/>
              </a:rPr>
              <a:t>BCR-ABL ≤0.1%</a:t>
            </a:r>
          </a:p>
          <a:p>
            <a:pPr marL="57150" indent="-57150" algn="ctr" fontAlgn="base">
              <a:spcBef>
                <a:spcPct val="0"/>
              </a:spcBef>
              <a:spcAft>
                <a:spcPct val="0"/>
              </a:spcAft>
              <a:buClr>
                <a:srgbClr val="FFCC00"/>
              </a:buClr>
              <a:buSzPct val="90000"/>
              <a:tabLst>
                <a:tab pos="449263" algn="l"/>
              </a:tabLst>
            </a:pPr>
            <a:r>
              <a:rPr lang="en-US" sz="1500" dirty="0" smtClean="0">
                <a:solidFill>
                  <a:srgbClr val="FFFFFF"/>
                </a:solidFill>
                <a:ea typeface="ＭＳ Ｐゴシック" charset="-128"/>
              </a:rPr>
              <a:t>MR</a:t>
            </a:r>
            <a:r>
              <a:rPr lang="en-US" sz="1500" baseline="30000" dirty="0" smtClean="0">
                <a:solidFill>
                  <a:srgbClr val="FFFFFF"/>
                </a:solidFill>
                <a:ea typeface="ＭＳ Ｐゴシック" charset="-128"/>
              </a:rPr>
              <a:t>4.5</a:t>
            </a:r>
            <a:r>
              <a:rPr lang="en-US" sz="1500" dirty="0">
                <a:solidFill>
                  <a:srgbClr val="FFFFFF"/>
                </a:solidFill>
                <a:ea typeface="ＭＳ Ｐゴシック" charset="-128"/>
              </a:rPr>
              <a:t> </a:t>
            </a:r>
            <a:r>
              <a:rPr lang="en-US" sz="1500" dirty="0" smtClean="0">
                <a:solidFill>
                  <a:srgbClr val="FFFFFF"/>
                </a:solidFill>
                <a:ea typeface="ＭＳ Ｐゴシック" charset="-128"/>
              </a:rPr>
              <a:t>= </a:t>
            </a:r>
            <a:r>
              <a:rPr lang="en-US" sz="1500" dirty="0">
                <a:solidFill>
                  <a:srgbClr val="FFFFFF"/>
                </a:solidFill>
                <a:ea typeface="ＭＳ Ｐゴシック" charset="-128"/>
              </a:rPr>
              <a:t>BCR-ABL ≤0.0032</a:t>
            </a:r>
            <a:r>
              <a:rPr lang="en-US" sz="1500" dirty="0" smtClean="0">
                <a:solidFill>
                  <a:srgbClr val="FFFFFF"/>
                </a:solidFill>
                <a:ea typeface="ＭＳ Ｐゴシック" charset="-128"/>
              </a:rPr>
              <a:t>%</a:t>
            </a:r>
            <a:endParaRPr lang="en-US" sz="1500" dirty="0">
              <a:solidFill>
                <a:srgbClr val="FFFFFF"/>
              </a:solidFill>
              <a:ea typeface="ＭＳ Ｐゴシック" charset="-128"/>
            </a:endParaRPr>
          </a:p>
        </p:txBody>
      </p:sp>
      <p:grpSp>
        <p:nvGrpSpPr>
          <p:cNvPr id="15470" name="Group 110"/>
          <p:cNvGrpSpPr>
            <a:grpSpLocks/>
          </p:cNvGrpSpPr>
          <p:nvPr/>
        </p:nvGrpSpPr>
        <p:grpSpPr bwMode="auto">
          <a:xfrm>
            <a:off x="2743864" y="1409698"/>
            <a:ext cx="4800602" cy="307803"/>
            <a:chOff x="-1022" y="1348"/>
            <a:chExt cx="3024" cy="189"/>
          </a:xfrm>
        </p:grpSpPr>
        <p:sp>
          <p:nvSpPr>
            <p:cNvPr id="15471" name="Line 59"/>
            <p:cNvSpPr>
              <a:spLocks noChangeShapeType="1"/>
            </p:cNvSpPr>
            <p:nvPr/>
          </p:nvSpPr>
          <p:spPr bwMode="auto">
            <a:xfrm>
              <a:off x="-1022" y="1452"/>
              <a:ext cx="192" cy="0"/>
            </a:xfrm>
            <a:prstGeom prst="line">
              <a:avLst/>
            </a:prstGeom>
            <a:noFill/>
            <a:ln w="25400">
              <a:solidFill>
                <a:srgbClr val="33CCFF"/>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72" name="Text Box 60"/>
            <p:cNvSpPr txBox="1">
              <a:spLocks noChangeArrowheads="1"/>
            </p:cNvSpPr>
            <p:nvPr/>
          </p:nvSpPr>
          <p:spPr bwMode="auto">
            <a:xfrm>
              <a:off x="-974" y="1348"/>
              <a:ext cx="1467" cy="18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400" dirty="0">
                  <a:solidFill>
                    <a:srgbClr val="FFFFFF"/>
                  </a:solidFill>
                  <a:ea typeface="ＭＳ Ｐゴシック" charset="-128"/>
                </a:rPr>
                <a:t>Dasatinib 100 mg QD</a:t>
              </a:r>
            </a:p>
          </p:txBody>
        </p:sp>
        <p:sp>
          <p:nvSpPr>
            <p:cNvPr id="15473" name="Line 61"/>
            <p:cNvSpPr>
              <a:spLocks noChangeShapeType="1"/>
            </p:cNvSpPr>
            <p:nvPr/>
          </p:nvSpPr>
          <p:spPr bwMode="auto">
            <a:xfrm>
              <a:off x="563" y="1454"/>
              <a:ext cx="192" cy="0"/>
            </a:xfrm>
            <a:prstGeom prst="line">
              <a:avLst/>
            </a:prstGeom>
            <a:noFill/>
            <a:ln w="25400">
              <a:solidFill>
                <a:srgbClr val="FFC000"/>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74" name="Text Box 62"/>
            <p:cNvSpPr txBox="1">
              <a:spLocks noChangeArrowheads="1"/>
            </p:cNvSpPr>
            <p:nvPr/>
          </p:nvSpPr>
          <p:spPr bwMode="auto">
            <a:xfrm>
              <a:off x="607" y="1348"/>
              <a:ext cx="1395" cy="18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400" dirty="0">
                  <a:solidFill>
                    <a:srgbClr val="FFFFFF"/>
                  </a:solidFill>
                  <a:ea typeface="ＭＳ Ｐゴシック" charset="-128"/>
                </a:rPr>
                <a:t>Imatinib 400 mg QD</a:t>
              </a:r>
            </a:p>
          </p:txBody>
        </p:sp>
      </p:grpSp>
      <p:grpSp>
        <p:nvGrpSpPr>
          <p:cNvPr id="175" name="Group 174"/>
          <p:cNvGrpSpPr/>
          <p:nvPr/>
        </p:nvGrpSpPr>
        <p:grpSpPr>
          <a:xfrm>
            <a:off x="4385223" y="2437597"/>
            <a:ext cx="4715633" cy="3556484"/>
            <a:chOff x="4385079" y="1876425"/>
            <a:chExt cx="4725365" cy="3593304"/>
          </a:xfrm>
        </p:grpSpPr>
        <p:sp>
          <p:nvSpPr>
            <p:cNvPr id="15389" name="Rectangle 34"/>
            <p:cNvSpPr>
              <a:spLocks noChangeArrowheads="1"/>
            </p:cNvSpPr>
            <p:nvPr/>
          </p:nvSpPr>
          <p:spPr bwMode="auto">
            <a:xfrm rot="16200000">
              <a:off x="3542182" y="3085812"/>
              <a:ext cx="2099192" cy="273181"/>
            </a:xfrm>
            <a:prstGeom prst="rect">
              <a:avLst/>
            </a:prstGeom>
            <a:noFill/>
            <a:ln w="28575" algn="ctr">
              <a:noFill/>
              <a:round/>
              <a:headEnd/>
              <a:tailEnd/>
            </a:ln>
          </p:spPr>
          <p:txBody>
            <a:bodyPr/>
            <a:lstStyle/>
            <a:p>
              <a:pPr algn="ctr" fontAlgn="base">
                <a:spcBef>
                  <a:spcPct val="0"/>
                </a:spcBef>
                <a:spcAft>
                  <a:spcPct val="0"/>
                </a:spcAft>
              </a:pPr>
              <a:r>
                <a:rPr lang="en-US" sz="1600" dirty="0">
                  <a:solidFill>
                    <a:srgbClr val="FFFFFF"/>
                  </a:solidFill>
                  <a:ea typeface="ＭＳ Ｐゴシック" charset="-128"/>
                </a:rPr>
                <a:t>% with MR</a:t>
              </a:r>
              <a:r>
                <a:rPr lang="en-US" sz="1600" baseline="30000" dirty="0">
                  <a:solidFill>
                    <a:srgbClr val="FFFFFF"/>
                  </a:solidFill>
                  <a:ea typeface="ＭＳ Ｐゴシック" charset="-128"/>
                </a:rPr>
                <a:t>4.5</a:t>
              </a:r>
              <a:endParaRPr lang="en-US" sz="1600" dirty="0">
                <a:solidFill>
                  <a:srgbClr val="FFFFFF"/>
                </a:solidFill>
                <a:ea typeface="ＭＳ Ｐゴシック" charset="-128"/>
              </a:endParaRPr>
            </a:p>
          </p:txBody>
        </p:sp>
        <p:sp>
          <p:nvSpPr>
            <p:cNvPr id="15417" name="Line 61"/>
            <p:cNvSpPr>
              <a:spLocks noChangeShapeType="1"/>
            </p:cNvSpPr>
            <p:nvPr/>
          </p:nvSpPr>
          <p:spPr bwMode="auto">
            <a:xfrm>
              <a:off x="5241597" y="2045600"/>
              <a:ext cx="0" cy="2550419"/>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19" name="Line 63"/>
            <p:cNvSpPr>
              <a:spLocks noChangeShapeType="1"/>
            </p:cNvSpPr>
            <p:nvPr/>
          </p:nvSpPr>
          <p:spPr bwMode="auto">
            <a:xfrm>
              <a:off x="5155503" y="4352801"/>
              <a:ext cx="74504"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20" name="Line 64"/>
            <p:cNvSpPr>
              <a:spLocks noChangeShapeType="1"/>
            </p:cNvSpPr>
            <p:nvPr/>
          </p:nvSpPr>
          <p:spPr bwMode="auto">
            <a:xfrm>
              <a:off x="5155503" y="3205591"/>
              <a:ext cx="74504"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21" name="Line 65"/>
            <p:cNvSpPr>
              <a:spLocks noChangeShapeType="1"/>
            </p:cNvSpPr>
            <p:nvPr/>
          </p:nvSpPr>
          <p:spPr bwMode="auto">
            <a:xfrm>
              <a:off x="5155503" y="2056370"/>
              <a:ext cx="74504"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25" name="Text Box 69"/>
            <p:cNvSpPr txBox="1">
              <a:spLocks noChangeArrowheads="1"/>
            </p:cNvSpPr>
            <p:nvPr/>
          </p:nvSpPr>
          <p:spPr bwMode="auto">
            <a:xfrm>
              <a:off x="4577133" y="4177022"/>
              <a:ext cx="605965" cy="342059"/>
            </a:xfrm>
            <a:prstGeom prst="rect">
              <a:avLst/>
            </a:prstGeom>
            <a:noFill/>
            <a:ln w="9525">
              <a:noFill/>
              <a:miter lim="800000"/>
              <a:headEnd/>
              <a:tailEnd/>
            </a:ln>
          </p:spPr>
          <p:txBody>
            <a:bodyPr>
              <a:spAutoFit/>
            </a:bodyPr>
            <a:lstStyle/>
            <a:p>
              <a:pPr algn="r" fontAlgn="base">
                <a:spcBef>
                  <a:spcPct val="50000"/>
                </a:spcBef>
                <a:spcAft>
                  <a:spcPct val="0"/>
                </a:spcAft>
              </a:pPr>
              <a:r>
                <a:rPr lang="en-US" sz="1600" dirty="0">
                  <a:solidFill>
                    <a:srgbClr val="FFFFFF"/>
                  </a:solidFill>
                  <a:ea typeface="ＭＳ Ｐゴシック" charset="-128"/>
                </a:rPr>
                <a:t>0</a:t>
              </a:r>
            </a:p>
          </p:txBody>
        </p:sp>
        <p:sp>
          <p:nvSpPr>
            <p:cNvPr id="15426" name="Text Box 70"/>
            <p:cNvSpPr txBox="1">
              <a:spLocks noChangeArrowheads="1"/>
            </p:cNvSpPr>
            <p:nvPr/>
          </p:nvSpPr>
          <p:spPr bwMode="auto">
            <a:xfrm>
              <a:off x="4385079" y="3608917"/>
              <a:ext cx="798019" cy="342059"/>
            </a:xfrm>
            <a:prstGeom prst="rect">
              <a:avLst/>
            </a:prstGeom>
            <a:noFill/>
            <a:ln w="9525">
              <a:noFill/>
              <a:miter lim="800000"/>
              <a:headEnd/>
              <a:tailEnd/>
            </a:ln>
          </p:spPr>
          <p:txBody>
            <a:bodyPr>
              <a:spAutoFit/>
            </a:bodyPr>
            <a:lstStyle/>
            <a:p>
              <a:pPr algn="r" fontAlgn="base">
                <a:spcBef>
                  <a:spcPct val="50000"/>
                </a:spcBef>
                <a:spcAft>
                  <a:spcPct val="0"/>
                </a:spcAft>
              </a:pPr>
              <a:r>
                <a:rPr lang="en-US" sz="1600" dirty="0">
                  <a:solidFill>
                    <a:srgbClr val="FFFFFF"/>
                  </a:solidFill>
                  <a:ea typeface="ＭＳ Ｐゴシック" charset="-128"/>
                </a:rPr>
                <a:t>10</a:t>
              </a:r>
            </a:p>
          </p:txBody>
        </p:sp>
        <p:sp>
          <p:nvSpPr>
            <p:cNvPr id="15427" name="Text Box 71"/>
            <p:cNvSpPr txBox="1">
              <a:spLocks noChangeArrowheads="1"/>
            </p:cNvSpPr>
            <p:nvPr/>
          </p:nvSpPr>
          <p:spPr bwMode="auto">
            <a:xfrm>
              <a:off x="4421503" y="1876425"/>
              <a:ext cx="761595" cy="342059"/>
            </a:xfrm>
            <a:prstGeom prst="rect">
              <a:avLst/>
            </a:prstGeom>
            <a:noFill/>
            <a:ln w="9525">
              <a:noFill/>
              <a:miter lim="800000"/>
              <a:headEnd/>
              <a:tailEnd/>
            </a:ln>
          </p:spPr>
          <p:txBody>
            <a:bodyPr>
              <a:spAutoFit/>
            </a:bodyPr>
            <a:lstStyle/>
            <a:p>
              <a:pPr algn="r" fontAlgn="base">
                <a:spcBef>
                  <a:spcPct val="50000"/>
                </a:spcBef>
                <a:spcAft>
                  <a:spcPct val="0"/>
                </a:spcAft>
              </a:pPr>
              <a:r>
                <a:rPr lang="en-US" sz="1600" dirty="0">
                  <a:solidFill>
                    <a:srgbClr val="FFFFFF"/>
                  </a:solidFill>
                  <a:ea typeface="ＭＳ Ｐゴシック" charset="-128"/>
                </a:rPr>
                <a:t>40</a:t>
              </a:r>
            </a:p>
          </p:txBody>
        </p:sp>
        <p:sp>
          <p:nvSpPr>
            <p:cNvPr id="15441" name="Text Box 85"/>
            <p:cNvSpPr txBox="1">
              <a:spLocks noChangeArrowheads="1"/>
            </p:cNvSpPr>
            <p:nvPr/>
          </p:nvSpPr>
          <p:spPr bwMode="auto">
            <a:xfrm>
              <a:off x="6407169" y="5127670"/>
              <a:ext cx="1069546" cy="3420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dirty="0">
                  <a:solidFill>
                    <a:srgbClr val="FFFFFF"/>
                  </a:solidFill>
                  <a:ea typeface="ＭＳ Ｐゴシック" charset="-128"/>
                </a:rPr>
                <a:t>Months</a:t>
              </a:r>
            </a:p>
          </p:txBody>
        </p:sp>
        <p:sp>
          <p:nvSpPr>
            <p:cNvPr id="15443" name="Freeform 88"/>
            <p:cNvSpPr>
              <a:spLocks/>
            </p:cNvSpPr>
            <p:nvPr/>
          </p:nvSpPr>
          <p:spPr bwMode="auto">
            <a:xfrm>
              <a:off x="5814450" y="3594032"/>
              <a:ext cx="2798035" cy="758768"/>
            </a:xfrm>
            <a:custGeom>
              <a:avLst/>
              <a:gdLst>
                <a:gd name="T0" fmla="*/ 0 w 1690"/>
                <a:gd name="T1" fmla="*/ 232 h 232"/>
                <a:gd name="T2" fmla="*/ 127 w 1690"/>
                <a:gd name="T3" fmla="*/ 232 h 232"/>
                <a:gd name="T4" fmla="*/ 127 w 1690"/>
                <a:gd name="T5" fmla="*/ 228 h 232"/>
                <a:gd name="T6" fmla="*/ 153 w 1690"/>
                <a:gd name="T7" fmla="*/ 228 h 232"/>
                <a:gd name="T8" fmla="*/ 153 w 1690"/>
                <a:gd name="T9" fmla="*/ 219 h 232"/>
                <a:gd name="T10" fmla="*/ 283 w 1690"/>
                <a:gd name="T11" fmla="*/ 219 h 232"/>
                <a:gd name="T12" fmla="*/ 285 w 1690"/>
                <a:gd name="T13" fmla="*/ 201 h 232"/>
                <a:gd name="T14" fmla="*/ 307 w 1690"/>
                <a:gd name="T15" fmla="*/ 201 h 232"/>
                <a:gd name="T16" fmla="*/ 307 w 1690"/>
                <a:gd name="T17" fmla="*/ 186 h 232"/>
                <a:gd name="T18" fmla="*/ 393 w 1690"/>
                <a:gd name="T19" fmla="*/ 186 h 232"/>
                <a:gd name="T20" fmla="*/ 393 w 1690"/>
                <a:gd name="T21" fmla="*/ 181 h 232"/>
                <a:gd name="T22" fmla="*/ 441 w 1690"/>
                <a:gd name="T23" fmla="*/ 180 h 232"/>
                <a:gd name="T24" fmla="*/ 441 w 1690"/>
                <a:gd name="T25" fmla="*/ 172 h 232"/>
                <a:gd name="T26" fmla="*/ 577 w 1690"/>
                <a:gd name="T27" fmla="*/ 172 h 232"/>
                <a:gd name="T28" fmla="*/ 577 w 1690"/>
                <a:gd name="T29" fmla="*/ 157 h 232"/>
                <a:gd name="T30" fmla="*/ 639 w 1690"/>
                <a:gd name="T31" fmla="*/ 157 h 232"/>
                <a:gd name="T32" fmla="*/ 639 w 1690"/>
                <a:gd name="T33" fmla="*/ 150 h 232"/>
                <a:gd name="T34" fmla="*/ 670 w 1690"/>
                <a:gd name="T35" fmla="*/ 151 h 232"/>
                <a:gd name="T36" fmla="*/ 670 w 1690"/>
                <a:gd name="T37" fmla="*/ 145 h 232"/>
                <a:gd name="T38" fmla="*/ 708 w 1690"/>
                <a:gd name="T39" fmla="*/ 145 h 232"/>
                <a:gd name="T40" fmla="*/ 708 w 1690"/>
                <a:gd name="T41" fmla="*/ 127 h 232"/>
                <a:gd name="T42" fmla="*/ 720 w 1690"/>
                <a:gd name="T43" fmla="*/ 127 h 232"/>
                <a:gd name="T44" fmla="*/ 720 w 1690"/>
                <a:gd name="T45" fmla="*/ 100 h 232"/>
                <a:gd name="T46" fmla="*/ 769 w 1690"/>
                <a:gd name="T47" fmla="*/ 100 h 232"/>
                <a:gd name="T48" fmla="*/ 771 w 1690"/>
                <a:gd name="T49" fmla="*/ 94 h 232"/>
                <a:gd name="T50" fmla="*/ 835 w 1690"/>
                <a:gd name="T51" fmla="*/ 94 h 232"/>
                <a:gd name="T52" fmla="*/ 835 w 1690"/>
                <a:gd name="T53" fmla="*/ 87 h 232"/>
                <a:gd name="T54" fmla="*/ 859 w 1690"/>
                <a:gd name="T55" fmla="*/ 88 h 232"/>
                <a:gd name="T56" fmla="*/ 859 w 1690"/>
                <a:gd name="T57" fmla="*/ 81 h 232"/>
                <a:gd name="T58" fmla="*/ 1122 w 1690"/>
                <a:gd name="T59" fmla="*/ 82 h 232"/>
                <a:gd name="T60" fmla="*/ 1122 w 1690"/>
                <a:gd name="T61" fmla="*/ 69 h 232"/>
                <a:gd name="T62" fmla="*/ 1152 w 1690"/>
                <a:gd name="T63" fmla="*/ 69 h 232"/>
                <a:gd name="T64" fmla="*/ 1152 w 1690"/>
                <a:gd name="T65" fmla="*/ 61 h 232"/>
                <a:gd name="T66" fmla="*/ 1270 w 1690"/>
                <a:gd name="T67" fmla="*/ 61 h 232"/>
                <a:gd name="T68" fmla="*/ 1272 w 1690"/>
                <a:gd name="T69" fmla="*/ 55 h 232"/>
                <a:gd name="T70" fmla="*/ 1302 w 1690"/>
                <a:gd name="T71" fmla="*/ 55 h 232"/>
                <a:gd name="T72" fmla="*/ 1302 w 1690"/>
                <a:gd name="T73" fmla="*/ 48 h 232"/>
                <a:gd name="T74" fmla="*/ 1342 w 1690"/>
                <a:gd name="T75" fmla="*/ 46 h 232"/>
                <a:gd name="T76" fmla="*/ 1341 w 1690"/>
                <a:gd name="T77" fmla="*/ 37 h 232"/>
                <a:gd name="T78" fmla="*/ 1357 w 1690"/>
                <a:gd name="T79" fmla="*/ 36 h 232"/>
                <a:gd name="T80" fmla="*/ 1423 w 1690"/>
                <a:gd name="T81" fmla="*/ 34 h 232"/>
                <a:gd name="T82" fmla="*/ 1422 w 1690"/>
                <a:gd name="T83" fmla="*/ 24 h 232"/>
                <a:gd name="T84" fmla="*/ 1438 w 1690"/>
                <a:gd name="T85" fmla="*/ 22 h 232"/>
                <a:gd name="T86" fmla="*/ 1440 w 1690"/>
                <a:gd name="T87" fmla="*/ 12 h 232"/>
                <a:gd name="T88" fmla="*/ 1684 w 1690"/>
                <a:gd name="T89" fmla="*/ 9 h 232"/>
                <a:gd name="T90" fmla="*/ 1684 w 1690"/>
                <a:gd name="T91" fmla="*/ 0 h 232"/>
                <a:gd name="T92" fmla="*/ 1690 w 1690"/>
                <a:gd name="T93" fmla="*/ 0 h 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0"/>
                <a:gd name="T142" fmla="*/ 0 h 232"/>
                <a:gd name="T143" fmla="*/ 1690 w 1690"/>
                <a:gd name="T144" fmla="*/ 232 h 2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0" h="232">
                  <a:moveTo>
                    <a:pt x="0" y="232"/>
                  </a:moveTo>
                  <a:lnTo>
                    <a:pt x="127" y="232"/>
                  </a:lnTo>
                  <a:lnTo>
                    <a:pt x="127" y="228"/>
                  </a:lnTo>
                  <a:lnTo>
                    <a:pt x="153" y="228"/>
                  </a:lnTo>
                  <a:lnTo>
                    <a:pt x="153" y="219"/>
                  </a:lnTo>
                  <a:lnTo>
                    <a:pt x="283" y="219"/>
                  </a:lnTo>
                  <a:lnTo>
                    <a:pt x="285" y="201"/>
                  </a:lnTo>
                  <a:lnTo>
                    <a:pt x="307" y="201"/>
                  </a:lnTo>
                  <a:lnTo>
                    <a:pt x="307" y="186"/>
                  </a:lnTo>
                  <a:lnTo>
                    <a:pt x="393" y="186"/>
                  </a:lnTo>
                  <a:lnTo>
                    <a:pt x="393" y="181"/>
                  </a:lnTo>
                  <a:lnTo>
                    <a:pt x="441" y="180"/>
                  </a:lnTo>
                  <a:lnTo>
                    <a:pt x="441" y="172"/>
                  </a:lnTo>
                  <a:lnTo>
                    <a:pt x="577" y="172"/>
                  </a:lnTo>
                  <a:lnTo>
                    <a:pt x="577" y="157"/>
                  </a:lnTo>
                  <a:lnTo>
                    <a:pt x="639" y="157"/>
                  </a:lnTo>
                  <a:lnTo>
                    <a:pt x="639" y="150"/>
                  </a:lnTo>
                  <a:lnTo>
                    <a:pt x="670" y="151"/>
                  </a:lnTo>
                  <a:lnTo>
                    <a:pt x="670" y="145"/>
                  </a:lnTo>
                  <a:lnTo>
                    <a:pt x="708" y="145"/>
                  </a:lnTo>
                  <a:lnTo>
                    <a:pt x="708" y="127"/>
                  </a:lnTo>
                  <a:lnTo>
                    <a:pt x="720" y="127"/>
                  </a:lnTo>
                  <a:lnTo>
                    <a:pt x="720" y="100"/>
                  </a:lnTo>
                  <a:lnTo>
                    <a:pt x="769" y="100"/>
                  </a:lnTo>
                  <a:lnTo>
                    <a:pt x="771" y="94"/>
                  </a:lnTo>
                  <a:lnTo>
                    <a:pt x="835" y="94"/>
                  </a:lnTo>
                  <a:lnTo>
                    <a:pt x="835" y="87"/>
                  </a:lnTo>
                  <a:lnTo>
                    <a:pt x="859" y="88"/>
                  </a:lnTo>
                  <a:lnTo>
                    <a:pt x="859" y="81"/>
                  </a:lnTo>
                  <a:lnTo>
                    <a:pt x="1122" y="82"/>
                  </a:lnTo>
                  <a:lnTo>
                    <a:pt x="1122" y="69"/>
                  </a:lnTo>
                  <a:lnTo>
                    <a:pt x="1152" y="69"/>
                  </a:lnTo>
                  <a:lnTo>
                    <a:pt x="1152" y="61"/>
                  </a:lnTo>
                  <a:lnTo>
                    <a:pt x="1270" y="61"/>
                  </a:lnTo>
                  <a:lnTo>
                    <a:pt x="1272" y="55"/>
                  </a:lnTo>
                  <a:lnTo>
                    <a:pt x="1302" y="55"/>
                  </a:lnTo>
                  <a:lnTo>
                    <a:pt x="1302" y="48"/>
                  </a:lnTo>
                  <a:lnTo>
                    <a:pt x="1342" y="46"/>
                  </a:lnTo>
                  <a:lnTo>
                    <a:pt x="1341" y="37"/>
                  </a:lnTo>
                  <a:lnTo>
                    <a:pt x="1357" y="36"/>
                  </a:lnTo>
                  <a:lnTo>
                    <a:pt x="1423" y="34"/>
                  </a:lnTo>
                  <a:lnTo>
                    <a:pt x="1422" y="24"/>
                  </a:lnTo>
                  <a:lnTo>
                    <a:pt x="1438" y="22"/>
                  </a:lnTo>
                  <a:lnTo>
                    <a:pt x="1440" y="12"/>
                  </a:lnTo>
                  <a:lnTo>
                    <a:pt x="1684" y="9"/>
                  </a:lnTo>
                  <a:lnTo>
                    <a:pt x="1684" y="0"/>
                  </a:lnTo>
                  <a:lnTo>
                    <a:pt x="1690" y="0"/>
                  </a:lnTo>
                </a:path>
              </a:pathLst>
            </a:custGeom>
            <a:noFill/>
            <a:ln w="25400">
              <a:solidFill>
                <a:srgbClr val="FFC000"/>
              </a:solidFill>
              <a:round/>
              <a:headEnd type="none" w="med" len="med"/>
              <a:tailEnd type="none" w="med" len="me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42" name="Freeform 87"/>
            <p:cNvSpPr>
              <a:spLocks/>
            </p:cNvSpPr>
            <p:nvPr/>
          </p:nvSpPr>
          <p:spPr bwMode="auto">
            <a:xfrm>
              <a:off x="5364114" y="2954011"/>
              <a:ext cx="3248371" cy="1396777"/>
            </a:xfrm>
            <a:custGeom>
              <a:avLst/>
              <a:gdLst>
                <a:gd name="T0" fmla="*/ 261 w 1962"/>
                <a:gd name="T1" fmla="*/ 426 h 426"/>
                <a:gd name="T2" fmla="*/ 276 w 1962"/>
                <a:gd name="T3" fmla="*/ 421 h 426"/>
                <a:gd name="T4" fmla="*/ 284 w 1962"/>
                <a:gd name="T5" fmla="*/ 415 h 426"/>
                <a:gd name="T6" fmla="*/ 306 w 1962"/>
                <a:gd name="T7" fmla="*/ 409 h 426"/>
                <a:gd name="T8" fmla="*/ 396 w 1962"/>
                <a:gd name="T9" fmla="*/ 399 h 426"/>
                <a:gd name="T10" fmla="*/ 429 w 1962"/>
                <a:gd name="T11" fmla="*/ 394 h 426"/>
                <a:gd name="T12" fmla="*/ 447 w 1962"/>
                <a:gd name="T13" fmla="*/ 387 h 426"/>
                <a:gd name="T14" fmla="*/ 495 w 1962"/>
                <a:gd name="T15" fmla="*/ 381 h 426"/>
                <a:gd name="T16" fmla="*/ 576 w 1962"/>
                <a:gd name="T17" fmla="*/ 372 h 426"/>
                <a:gd name="T18" fmla="*/ 603 w 1962"/>
                <a:gd name="T19" fmla="*/ 355 h 426"/>
                <a:gd name="T20" fmla="*/ 650 w 1962"/>
                <a:gd name="T21" fmla="*/ 349 h 426"/>
                <a:gd name="T22" fmla="*/ 660 w 1962"/>
                <a:gd name="T23" fmla="*/ 325 h 426"/>
                <a:gd name="T24" fmla="*/ 701 w 1962"/>
                <a:gd name="T25" fmla="*/ 321 h 426"/>
                <a:gd name="T26" fmla="*/ 705 w 1962"/>
                <a:gd name="T27" fmla="*/ 310 h 426"/>
                <a:gd name="T28" fmla="*/ 716 w 1962"/>
                <a:gd name="T29" fmla="*/ 297 h 426"/>
                <a:gd name="T30" fmla="*/ 783 w 1962"/>
                <a:gd name="T31" fmla="*/ 292 h 426"/>
                <a:gd name="T32" fmla="*/ 797 w 1962"/>
                <a:gd name="T33" fmla="*/ 270 h 426"/>
                <a:gd name="T34" fmla="*/ 834 w 1962"/>
                <a:gd name="T35" fmla="*/ 262 h 426"/>
                <a:gd name="T36" fmla="*/ 842 w 1962"/>
                <a:gd name="T37" fmla="*/ 255 h 426"/>
                <a:gd name="T38" fmla="*/ 851 w 1962"/>
                <a:gd name="T39" fmla="*/ 222 h 426"/>
                <a:gd name="T40" fmla="*/ 918 w 1962"/>
                <a:gd name="T41" fmla="*/ 214 h 426"/>
                <a:gd name="T42" fmla="*/ 981 w 1962"/>
                <a:gd name="T43" fmla="*/ 201 h 426"/>
                <a:gd name="T44" fmla="*/ 989 w 1962"/>
                <a:gd name="T45" fmla="*/ 187 h 426"/>
                <a:gd name="T46" fmla="*/ 999 w 1962"/>
                <a:gd name="T47" fmla="*/ 181 h 426"/>
                <a:gd name="T48" fmla="*/ 1014 w 1962"/>
                <a:gd name="T49" fmla="*/ 172 h 426"/>
                <a:gd name="T50" fmla="*/ 1040 w 1962"/>
                <a:gd name="T51" fmla="*/ 166 h 426"/>
                <a:gd name="T52" fmla="*/ 1052 w 1962"/>
                <a:gd name="T53" fmla="*/ 154 h 426"/>
                <a:gd name="T54" fmla="*/ 1067 w 1962"/>
                <a:gd name="T55" fmla="*/ 142 h 426"/>
                <a:gd name="T56" fmla="*/ 1082 w 1962"/>
                <a:gd name="T57" fmla="*/ 132 h 426"/>
                <a:gd name="T58" fmla="*/ 1127 w 1962"/>
                <a:gd name="T59" fmla="*/ 129 h 426"/>
                <a:gd name="T60" fmla="*/ 1137 w 1962"/>
                <a:gd name="T61" fmla="*/ 115 h 426"/>
                <a:gd name="T62" fmla="*/ 1179 w 1962"/>
                <a:gd name="T63" fmla="*/ 111 h 426"/>
                <a:gd name="T64" fmla="*/ 1389 w 1962"/>
                <a:gd name="T65" fmla="*/ 102 h 426"/>
                <a:gd name="T66" fmla="*/ 1404 w 1962"/>
                <a:gd name="T67" fmla="*/ 100 h 426"/>
                <a:gd name="T68" fmla="*/ 1425 w 1962"/>
                <a:gd name="T69" fmla="*/ 90 h 426"/>
                <a:gd name="T70" fmla="*/ 1560 w 1962"/>
                <a:gd name="T71" fmla="*/ 75 h 426"/>
                <a:gd name="T72" fmla="*/ 1578 w 1962"/>
                <a:gd name="T73" fmla="*/ 69 h 426"/>
                <a:gd name="T74" fmla="*/ 1632 w 1962"/>
                <a:gd name="T75" fmla="*/ 61 h 426"/>
                <a:gd name="T76" fmla="*/ 1691 w 1962"/>
                <a:gd name="T77" fmla="*/ 55 h 426"/>
                <a:gd name="T78" fmla="*/ 1700 w 1962"/>
                <a:gd name="T79" fmla="*/ 48 h 426"/>
                <a:gd name="T80" fmla="*/ 1728 w 1962"/>
                <a:gd name="T81" fmla="*/ 28 h 426"/>
                <a:gd name="T82" fmla="*/ 1845 w 1962"/>
                <a:gd name="T83" fmla="*/ 19 h 426"/>
                <a:gd name="T84" fmla="*/ 1937 w 1962"/>
                <a:gd name="T85" fmla="*/ 13 h 426"/>
                <a:gd name="T86" fmla="*/ 1955 w 1962"/>
                <a:gd name="T87" fmla="*/ 7 h 426"/>
                <a:gd name="T88" fmla="*/ 1962 w 1962"/>
                <a:gd name="T89" fmla="*/ 0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2"/>
                <a:gd name="T136" fmla="*/ 0 h 426"/>
                <a:gd name="T137" fmla="*/ 1962 w 1962"/>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2" h="426">
                  <a:moveTo>
                    <a:pt x="0" y="426"/>
                  </a:moveTo>
                  <a:lnTo>
                    <a:pt x="261" y="426"/>
                  </a:lnTo>
                  <a:lnTo>
                    <a:pt x="263" y="424"/>
                  </a:lnTo>
                  <a:lnTo>
                    <a:pt x="276" y="421"/>
                  </a:lnTo>
                  <a:lnTo>
                    <a:pt x="276" y="415"/>
                  </a:lnTo>
                  <a:lnTo>
                    <a:pt x="284" y="415"/>
                  </a:lnTo>
                  <a:lnTo>
                    <a:pt x="284" y="408"/>
                  </a:lnTo>
                  <a:lnTo>
                    <a:pt x="306" y="409"/>
                  </a:lnTo>
                  <a:lnTo>
                    <a:pt x="306" y="399"/>
                  </a:lnTo>
                  <a:lnTo>
                    <a:pt x="396" y="399"/>
                  </a:lnTo>
                  <a:lnTo>
                    <a:pt x="396" y="393"/>
                  </a:lnTo>
                  <a:lnTo>
                    <a:pt x="429" y="394"/>
                  </a:lnTo>
                  <a:lnTo>
                    <a:pt x="429" y="387"/>
                  </a:lnTo>
                  <a:lnTo>
                    <a:pt x="447" y="387"/>
                  </a:lnTo>
                  <a:lnTo>
                    <a:pt x="446" y="381"/>
                  </a:lnTo>
                  <a:lnTo>
                    <a:pt x="495" y="381"/>
                  </a:lnTo>
                  <a:lnTo>
                    <a:pt x="494" y="372"/>
                  </a:lnTo>
                  <a:lnTo>
                    <a:pt x="576" y="372"/>
                  </a:lnTo>
                  <a:lnTo>
                    <a:pt x="578" y="354"/>
                  </a:lnTo>
                  <a:lnTo>
                    <a:pt x="603" y="355"/>
                  </a:lnTo>
                  <a:lnTo>
                    <a:pt x="603" y="349"/>
                  </a:lnTo>
                  <a:lnTo>
                    <a:pt x="650" y="349"/>
                  </a:lnTo>
                  <a:lnTo>
                    <a:pt x="651" y="327"/>
                  </a:lnTo>
                  <a:lnTo>
                    <a:pt x="660" y="325"/>
                  </a:lnTo>
                  <a:lnTo>
                    <a:pt x="662" y="321"/>
                  </a:lnTo>
                  <a:lnTo>
                    <a:pt x="701" y="321"/>
                  </a:lnTo>
                  <a:lnTo>
                    <a:pt x="701" y="313"/>
                  </a:lnTo>
                  <a:lnTo>
                    <a:pt x="705" y="310"/>
                  </a:lnTo>
                  <a:lnTo>
                    <a:pt x="705" y="298"/>
                  </a:lnTo>
                  <a:lnTo>
                    <a:pt x="716" y="297"/>
                  </a:lnTo>
                  <a:lnTo>
                    <a:pt x="717" y="291"/>
                  </a:lnTo>
                  <a:lnTo>
                    <a:pt x="783" y="292"/>
                  </a:lnTo>
                  <a:lnTo>
                    <a:pt x="783" y="270"/>
                  </a:lnTo>
                  <a:lnTo>
                    <a:pt x="797" y="270"/>
                  </a:lnTo>
                  <a:lnTo>
                    <a:pt x="797" y="262"/>
                  </a:lnTo>
                  <a:lnTo>
                    <a:pt x="834" y="262"/>
                  </a:lnTo>
                  <a:lnTo>
                    <a:pt x="834" y="255"/>
                  </a:lnTo>
                  <a:lnTo>
                    <a:pt x="842" y="255"/>
                  </a:lnTo>
                  <a:lnTo>
                    <a:pt x="842" y="240"/>
                  </a:lnTo>
                  <a:lnTo>
                    <a:pt x="851" y="222"/>
                  </a:lnTo>
                  <a:lnTo>
                    <a:pt x="852" y="214"/>
                  </a:lnTo>
                  <a:lnTo>
                    <a:pt x="918" y="214"/>
                  </a:lnTo>
                  <a:lnTo>
                    <a:pt x="920" y="201"/>
                  </a:lnTo>
                  <a:lnTo>
                    <a:pt x="981" y="201"/>
                  </a:lnTo>
                  <a:lnTo>
                    <a:pt x="981" y="187"/>
                  </a:lnTo>
                  <a:lnTo>
                    <a:pt x="989" y="187"/>
                  </a:lnTo>
                  <a:lnTo>
                    <a:pt x="990" y="181"/>
                  </a:lnTo>
                  <a:lnTo>
                    <a:pt x="999" y="181"/>
                  </a:lnTo>
                  <a:lnTo>
                    <a:pt x="1001" y="172"/>
                  </a:lnTo>
                  <a:lnTo>
                    <a:pt x="1014" y="172"/>
                  </a:lnTo>
                  <a:lnTo>
                    <a:pt x="1014" y="166"/>
                  </a:lnTo>
                  <a:lnTo>
                    <a:pt x="1040" y="166"/>
                  </a:lnTo>
                  <a:lnTo>
                    <a:pt x="1041" y="157"/>
                  </a:lnTo>
                  <a:lnTo>
                    <a:pt x="1052" y="154"/>
                  </a:lnTo>
                  <a:lnTo>
                    <a:pt x="1067" y="154"/>
                  </a:lnTo>
                  <a:lnTo>
                    <a:pt x="1067" y="142"/>
                  </a:lnTo>
                  <a:lnTo>
                    <a:pt x="1080" y="142"/>
                  </a:lnTo>
                  <a:lnTo>
                    <a:pt x="1082" y="132"/>
                  </a:lnTo>
                  <a:lnTo>
                    <a:pt x="1127" y="132"/>
                  </a:lnTo>
                  <a:lnTo>
                    <a:pt x="1127" y="129"/>
                  </a:lnTo>
                  <a:lnTo>
                    <a:pt x="1137" y="127"/>
                  </a:lnTo>
                  <a:lnTo>
                    <a:pt x="1137" y="115"/>
                  </a:lnTo>
                  <a:lnTo>
                    <a:pt x="1146" y="112"/>
                  </a:lnTo>
                  <a:lnTo>
                    <a:pt x="1179" y="111"/>
                  </a:lnTo>
                  <a:lnTo>
                    <a:pt x="1179" y="102"/>
                  </a:lnTo>
                  <a:lnTo>
                    <a:pt x="1389" y="102"/>
                  </a:lnTo>
                  <a:lnTo>
                    <a:pt x="1389" y="99"/>
                  </a:lnTo>
                  <a:lnTo>
                    <a:pt x="1404" y="100"/>
                  </a:lnTo>
                  <a:lnTo>
                    <a:pt x="1404" y="91"/>
                  </a:lnTo>
                  <a:lnTo>
                    <a:pt x="1425" y="90"/>
                  </a:lnTo>
                  <a:lnTo>
                    <a:pt x="1427" y="76"/>
                  </a:lnTo>
                  <a:lnTo>
                    <a:pt x="1560" y="75"/>
                  </a:lnTo>
                  <a:lnTo>
                    <a:pt x="1560" y="69"/>
                  </a:lnTo>
                  <a:lnTo>
                    <a:pt x="1578" y="69"/>
                  </a:lnTo>
                  <a:lnTo>
                    <a:pt x="1578" y="63"/>
                  </a:lnTo>
                  <a:lnTo>
                    <a:pt x="1632" y="61"/>
                  </a:lnTo>
                  <a:lnTo>
                    <a:pt x="1632" y="55"/>
                  </a:lnTo>
                  <a:lnTo>
                    <a:pt x="1691" y="55"/>
                  </a:lnTo>
                  <a:lnTo>
                    <a:pt x="1689" y="48"/>
                  </a:lnTo>
                  <a:lnTo>
                    <a:pt x="1700" y="48"/>
                  </a:lnTo>
                  <a:lnTo>
                    <a:pt x="1700" y="30"/>
                  </a:lnTo>
                  <a:lnTo>
                    <a:pt x="1728" y="28"/>
                  </a:lnTo>
                  <a:lnTo>
                    <a:pt x="1728" y="19"/>
                  </a:lnTo>
                  <a:lnTo>
                    <a:pt x="1845" y="19"/>
                  </a:lnTo>
                  <a:lnTo>
                    <a:pt x="1845" y="13"/>
                  </a:lnTo>
                  <a:lnTo>
                    <a:pt x="1937" y="13"/>
                  </a:lnTo>
                  <a:lnTo>
                    <a:pt x="1937" y="7"/>
                  </a:lnTo>
                  <a:lnTo>
                    <a:pt x="1955" y="7"/>
                  </a:lnTo>
                  <a:lnTo>
                    <a:pt x="1955" y="0"/>
                  </a:lnTo>
                  <a:lnTo>
                    <a:pt x="1962" y="0"/>
                  </a:lnTo>
                </a:path>
              </a:pathLst>
            </a:custGeom>
            <a:noFill/>
            <a:ln w="25400">
              <a:solidFill>
                <a:srgbClr val="33CCFF"/>
              </a:solidFill>
              <a:round/>
              <a:headEnd type="none" w="med" len="med"/>
              <a:tailEnd type="none" w="med" len="me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64" name="Line 64"/>
            <p:cNvSpPr>
              <a:spLocks noChangeShapeType="1"/>
            </p:cNvSpPr>
            <p:nvPr/>
          </p:nvSpPr>
          <p:spPr bwMode="auto">
            <a:xfrm>
              <a:off x="5155503" y="3779196"/>
              <a:ext cx="74504"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65" name="Line 64"/>
            <p:cNvSpPr>
              <a:spLocks noChangeShapeType="1"/>
            </p:cNvSpPr>
            <p:nvPr/>
          </p:nvSpPr>
          <p:spPr bwMode="auto">
            <a:xfrm>
              <a:off x="5155503" y="2631987"/>
              <a:ext cx="74504"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466" name="Text Box 70"/>
            <p:cNvSpPr txBox="1">
              <a:spLocks noChangeArrowheads="1"/>
            </p:cNvSpPr>
            <p:nvPr/>
          </p:nvSpPr>
          <p:spPr bwMode="auto">
            <a:xfrm>
              <a:off x="4385079" y="3032761"/>
              <a:ext cx="798019" cy="342059"/>
            </a:xfrm>
            <a:prstGeom prst="rect">
              <a:avLst/>
            </a:prstGeom>
            <a:noFill/>
            <a:ln w="9525">
              <a:noFill/>
              <a:miter lim="800000"/>
              <a:headEnd/>
              <a:tailEnd/>
            </a:ln>
          </p:spPr>
          <p:txBody>
            <a:bodyPr>
              <a:spAutoFit/>
            </a:bodyPr>
            <a:lstStyle/>
            <a:p>
              <a:pPr algn="r" fontAlgn="base">
                <a:spcBef>
                  <a:spcPct val="50000"/>
                </a:spcBef>
                <a:spcAft>
                  <a:spcPct val="0"/>
                </a:spcAft>
              </a:pPr>
              <a:r>
                <a:rPr lang="en-US" sz="1600" dirty="0">
                  <a:solidFill>
                    <a:srgbClr val="FFFFFF"/>
                  </a:solidFill>
                  <a:ea typeface="ＭＳ Ｐゴシック" charset="-128"/>
                </a:rPr>
                <a:t>20</a:t>
              </a:r>
            </a:p>
          </p:txBody>
        </p:sp>
        <p:sp>
          <p:nvSpPr>
            <p:cNvPr id="15467" name="Text Box 70"/>
            <p:cNvSpPr txBox="1">
              <a:spLocks noChangeArrowheads="1"/>
            </p:cNvSpPr>
            <p:nvPr/>
          </p:nvSpPr>
          <p:spPr bwMode="auto">
            <a:xfrm>
              <a:off x="4385079" y="2443056"/>
              <a:ext cx="798019" cy="342059"/>
            </a:xfrm>
            <a:prstGeom prst="rect">
              <a:avLst/>
            </a:prstGeom>
            <a:noFill/>
            <a:ln w="9525">
              <a:noFill/>
              <a:miter lim="800000"/>
              <a:headEnd/>
              <a:tailEnd/>
            </a:ln>
          </p:spPr>
          <p:txBody>
            <a:bodyPr>
              <a:spAutoFit/>
            </a:bodyPr>
            <a:lstStyle/>
            <a:p>
              <a:pPr algn="r" fontAlgn="base">
                <a:spcBef>
                  <a:spcPct val="50000"/>
                </a:spcBef>
                <a:spcAft>
                  <a:spcPct val="0"/>
                </a:spcAft>
              </a:pPr>
              <a:r>
                <a:rPr lang="en-US" sz="1600" dirty="0">
                  <a:solidFill>
                    <a:srgbClr val="FFFFFF"/>
                  </a:solidFill>
                  <a:ea typeface="ＭＳ Ｐゴシック" charset="-128"/>
                </a:rPr>
                <a:t>30</a:t>
              </a:r>
            </a:p>
          </p:txBody>
        </p:sp>
        <p:grpSp>
          <p:nvGrpSpPr>
            <p:cNvPr id="106" name="Group 105"/>
            <p:cNvGrpSpPr/>
            <p:nvPr/>
          </p:nvGrpSpPr>
          <p:grpSpPr>
            <a:xfrm>
              <a:off x="6166673" y="2621054"/>
              <a:ext cx="2943771" cy="1932033"/>
              <a:chOff x="6318023" y="3796009"/>
              <a:chExt cx="2822612" cy="1523922"/>
            </a:xfrm>
          </p:grpSpPr>
          <p:sp>
            <p:nvSpPr>
              <p:cNvPr id="107" name="TextBox 13"/>
              <p:cNvSpPr txBox="1">
                <a:spLocks noChangeArrowheads="1"/>
              </p:cNvSpPr>
              <p:nvPr/>
            </p:nvSpPr>
            <p:spPr bwMode="auto">
              <a:xfrm>
                <a:off x="8104660" y="3796009"/>
                <a:ext cx="1035975" cy="2452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22%</a:t>
                </a:r>
              </a:p>
            </p:txBody>
          </p:sp>
          <p:sp>
            <p:nvSpPr>
              <p:cNvPr id="108" name="TextBox 14"/>
              <p:cNvSpPr txBox="1">
                <a:spLocks noChangeArrowheads="1"/>
              </p:cNvSpPr>
              <p:nvPr/>
            </p:nvSpPr>
            <p:spPr bwMode="auto">
              <a:xfrm>
                <a:off x="8094214" y="4622080"/>
                <a:ext cx="595035" cy="2452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12%</a:t>
                </a:r>
              </a:p>
            </p:txBody>
          </p:sp>
          <p:sp>
            <p:nvSpPr>
              <p:cNvPr id="109" name="TextBox 13"/>
              <p:cNvSpPr txBox="1">
                <a:spLocks noChangeArrowheads="1"/>
              </p:cNvSpPr>
              <p:nvPr/>
            </p:nvSpPr>
            <p:spPr bwMode="auto">
              <a:xfrm>
                <a:off x="7242793" y="3998752"/>
                <a:ext cx="1154483" cy="2452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17%</a:t>
                </a:r>
              </a:p>
            </p:txBody>
          </p:sp>
          <p:sp>
            <p:nvSpPr>
              <p:cNvPr id="110" name="TextBox 14"/>
              <p:cNvSpPr txBox="1">
                <a:spLocks noChangeArrowheads="1"/>
              </p:cNvSpPr>
              <p:nvPr/>
            </p:nvSpPr>
            <p:spPr bwMode="auto">
              <a:xfrm>
                <a:off x="7169771" y="4808701"/>
                <a:ext cx="595035" cy="2452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9%</a:t>
                </a:r>
              </a:p>
            </p:txBody>
          </p:sp>
          <p:sp>
            <p:nvSpPr>
              <p:cNvPr id="111" name="TextBox 13"/>
              <p:cNvSpPr txBox="1">
                <a:spLocks noChangeArrowheads="1"/>
              </p:cNvSpPr>
              <p:nvPr/>
            </p:nvSpPr>
            <p:spPr bwMode="auto">
              <a:xfrm>
                <a:off x="6399935" y="4302383"/>
                <a:ext cx="1154483" cy="2452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3%</a:t>
                </a:r>
              </a:p>
            </p:txBody>
          </p:sp>
          <p:sp>
            <p:nvSpPr>
              <p:cNvPr id="112" name="TextBox 14"/>
              <p:cNvSpPr txBox="1">
                <a:spLocks noChangeArrowheads="1"/>
              </p:cNvSpPr>
              <p:nvPr/>
            </p:nvSpPr>
            <p:spPr bwMode="auto">
              <a:xfrm>
                <a:off x="6318023" y="5074654"/>
                <a:ext cx="595035" cy="2452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2%</a:t>
                </a:r>
              </a:p>
            </p:txBody>
          </p:sp>
        </p:grpSp>
        <p:sp>
          <p:nvSpPr>
            <p:cNvPr id="114" name="Rectangle 15"/>
            <p:cNvSpPr>
              <a:spLocks noChangeArrowheads="1"/>
            </p:cNvSpPr>
            <p:nvPr/>
          </p:nvSpPr>
          <p:spPr bwMode="auto">
            <a:xfrm>
              <a:off x="5262520" y="2153067"/>
              <a:ext cx="997389" cy="29238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300" dirty="0">
                  <a:solidFill>
                    <a:srgbClr val="FFFFFF"/>
                  </a:solidFill>
                  <a:ea typeface="ＭＳ Ｐゴシック" pitchFamily="34" charset="-128"/>
                  <a:cs typeface="Arial Unicode MS" pitchFamily="34" charset="-128"/>
                </a:rPr>
                <a:t>P=0.00069</a:t>
              </a:r>
              <a:endParaRPr lang="en-US" sz="1300" baseline="30000" dirty="0">
                <a:solidFill>
                  <a:srgbClr val="FFFFFF"/>
                </a:solidFill>
                <a:ea typeface="ＭＳ Ｐゴシック" pitchFamily="34" charset="-128"/>
                <a:cs typeface="Arial Unicode MS" pitchFamily="34" charset="-128"/>
              </a:endParaRPr>
            </a:p>
          </p:txBody>
        </p:sp>
        <p:sp>
          <p:nvSpPr>
            <p:cNvPr id="154" name="Line 32"/>
            <p:cNvSpPr>
              <a:spLocks noChangeShapeType="1"/>
            </p:cNvSpPr>
            <p:nvPr/>
          </p:nvSpPr>
          <p:spPr bwMode="auto">
            <a:xfrm>
              <a:off x="5227209" y="4598702"/>
              <a:ext cx="3232275"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5" name="Line 45"/>
            <p:cNvSpPr>
              <a:spLocks noChangeShapeType="1"/>
            </p:cNvSpPr>
            <p:nvPr/>
          </p:nvSpPr>
          <p:spPr bwMode="auto">
            <a:xfrm>
              <a:off x="5353611" y="4594663"/>
              <a:ext cx="0" cy="157555"/>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6" name="Line 48"/>
            <p:cNvSpPr>
              <a:spLocks noChangeShapeType="1"/>
            </p:cNvSpPr>
            <p:nvPr/>
          </p:nvSpPr>
          <p:spPr bwMode="auto">
            <a:xfrm>
              <a:off x="7592729" y="4594663"/>
              <a:ext cx="0" cy="73152"/>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57" name="Text Box 50"/>
            <p:cNvSpPr txBox="1">
              <a:spLocks noChangeArrowheads="1"/>
            </p:cNvSpPr>
            <p:nvPr/>
          </p:nvSpPr>
          <p:spPr bwMode="auto">
            <a:xfrm>
              <a:off x="5181073" y="4705759"/>
              <a:ext cx="288918" cy="3420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dirty="0">
                  <a:solidFill>
                    <a:srgbClr val="FFFFFF"/>
                  </a:solidFill>
                  <a:ea typeface="ＭＳ Ｐゴシック" charset="-128"/>
                </a:rPr>
                <a:t>0</a:t>
              </a:r>
            </a:p>
          </p:txBody>
        </p:sp>
        <p:sp>
          <p:nvSpPr>
            <p:cNvPr id="158" name="Text Box 51"/>
            <p:cNvSpPr txBox="1">
              <a:spLocks noChangeArrowheads="1"/>
            </p:cNvSpPr>
            <p:nvPr/>
          </p:nvSpPr>
          <p:spPr bwMode="auto">
            <a:xfrm>
              <a:off x="6029179" y="4705759"/>
              <a:ext cx="442406" cy="3420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dirty="0">
                  <a:solidFill>
                    <a:srgbClr val="FFFFFF"/>
                  </a:solidFill>
                  <a:ea typeface="ＭＳ Ｐゴシック" charset="-128"/>
                </a:rPr>
                <a:t>12</a:t>
              </a:r>
            </a:p>
          </p:txBody>
        </p:sp>
        <p:sp>
          <p:nvSpPr>
            <p:cNvPr id="159" name="Text Box 52"/>
            <p:cNvSpPr txBox="1">
              <a:spLocks noChangeArrowheads="1"/>
            </p:cNvSpPr>
            <p:nvPr/>
          </p:nvSpPr>
          <p:spPr bwMode="auto">
            <a:xfrm>
              <a:off x="6908902" y="4705759"/>
              <a:ext cx="442406" cy="3420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dirty="0">
                  <a:solidFill>
                    <a:srgbClr val="FFFFFF"/>
                  </a:solidFill>
                  <a:ea typeface="ＭＳ Ｐゴシック" charset="-128"/>
                </a:rPr>
                <a:t>24</a:t>
              </a:r>
            </a:p>
          </p:txBody>
        </p:sp>
        <p:sp>
          <p:nvSpPr>
            <p:cNvPr id="160" name="Text Box 53"/>
            <p:cNvSpPr txBox="1">
              <a:spLocks noChangeArrowheads="1"/>
            </p:cNvSpPr>
            <p:nvPr/>
          </p:nvSpPr>
          <p:spPr bwMode="auto">
            <a:xfrm>
              <a:off x="7829734" y="4705759"/>
              <a:ext cx="442406" cy="342059"/>
            </a:xfrm>
            <a:prstGeom prst="rect">
              <a:avLst/>
            </a:prstGeom>
            <a:noFill/>
            <a:ln w="9525">
              <a:noFill/>
              <a:miter lim="800000"/>
              <a:headEnd/>
              <a:tailEnd/>
            </a:ln>
          </p:spPr>
          <p:txBody>
            <a:bodyPr>
              <a:spAutoFit/>
            </a:bodyPr>
            <a:lstStyle/>
            <a:p>
              <a:pPr algn="ctr" fontAlgn="base">
                <a:spcBef>
                  <a:spcPct val="50000"/>
                </a:spcBef>
                <a:spcAft>
                  <a:spcPct val="0"/>
                </a:spcAft>
              </a:pPr>
              <a:r>
                <a:rPr lang="en-US" sz="1600" dirty="0">
                  <a:solidFill>
                    <a:srgbClr val="FFFFFF"/>
                  </a:solidFill>
                  <a:ea typeface="ＭＳ Ｐゴシック" charset="-128"/>
                </a:rPr>
                <a:t>36</a:t>
              </a:r>
            </a:p>
          </p:txBody>
        </p:sp>
        <p:sp>
          <p:nvSpPr>
            <p:cNvPr id="161" name="Line 46"/>
            <p:cNvSpPr>
              <a:spLocks noChangeShapeType="1"/>
            </p:cNvSpPr>
            <p:nvPr/>
          </p:nvSpPr>
          <p:spPr bwMode="auto">
            <a:xfrm>
              <a:off x="6248656" y="4594663"/>
              <a:ext cx="0" cy="157555"/>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62" name="Line 46"/>
            <p:cNvSpPr>
              <a:spLocks noChangeShapeType="1"/>
            </p:cNvSpPr>
            <p:nvPr/>
          </p:nvSpPr>
          <p:spPr bwMode="auto">
            <a:xfrm>
              <a:off x="6694672" y="4594663"/>
              <a:ext cx="0" cy="73152"/>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63" name="Line 46"/>
            <p:cNvSpPr>
              <a:spLocks noChangeShapeType="1"/>
            </p:cNvSpPr>
            <p:nvPr/>
          </p:nvSpPr>
          <p:spPr bwMode="auto">
            <a:xfrm>
              <a:off x="7140278" y="4594663"/>
              <a:ext cx="0" cy="157555"/>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64" name="Line 46"/>
            <p:cNvSpPr>
              <a:spLocks noChangeShapeType="1"/>
            </p:cNvSpPr>
            <p:nvPr/>
          </p:nvSpPr>
          <p:spPr bwMode="auto">
            <a:xfrm>
              <a:off x="8041425" y="4594663"/>
              <a:ext cx="0" cy="157555"/>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sp>
          <p:nvSpPr>
            <p:cNvPr id="165" name="Line 46"/>
            <p:cNvSpPr>
              <a:spLocks noChangeShapeType="1"/>
            </p:cNvSpPr>
            <p:nvPr/>
          </p:nvSpPr>
          <p:spPr bwMode="auto">
            <a:xfrm>
              <a:off x="5803050" y="4594663"/>
              <a:ext cx="0" cy="73152"/>
            </a:xfrm>
            <a:prstGeom prst="line">
              <a:avLst/>
            </a:prstGeom>
            <a:noFill/>
            <a:ln w="19050">
              <a:solidFill>
                <a:schemeClr val="tx1"/>
              </a:solidFill>
              <a:round/>
              <a:headEnd/>
              <a:tailEnd/>
            </a:ln>
          </p:spPr>
          <p:txBody>
            <a:bodyPr/>
            <a:lstStyle/>
            <a:p>
              <a:pPr algn="ctr" fontAlgn="base">
                <a:spcBef>
                  <a:spcPct val="0"/>
                </a:spcBef>
                <a:spcAft>
                  <a:spcPct val="0"/>
                </a:spcAft>
              </a:pPr>
              <a:endParaRPr lang="en-US" dirty="0">
                <a:solidFill>
                  <a:srgbClr val="FFFFFF"/>
                </a:solidFill>
                <a:ea typeface="ＭＳ Ｐゴシック" charset="-128"/>
              </a:endParaRPr>
            </a:p>
          </p:txBody>
        </p:sp>
      </p:grpSp>
      <p:cxnSp>
        <p:nvCxnSpPr>
          <p:cNvPr id="88" name="Straight Connector 87"/>
          <p:cNvCxnSpPr>
            <a:cxnSpLocks noChangeShapeType="1"/>
          </p:cNvCxnSpPr>
          <p:nvPr/>
        </p:nvCxnSpPr>
        <p:spPr bwMode="auto">
          <a:xfrm flipV="1">
            <a:off x="6244230" y="2579915"/>
            <a:ext cx="0" cy="2566412"/>
          </a:xfrm>
          <a:prstGeom prst="line">
            <a:avLst/>
          </a:prstGeom>
          <a:noFill/>
          <a:ln w="19050" algn="ctr">
            <a:solidFill>
              <a:schemeClr val="tx1"/>
            </a:solidFill>
            <a:prstDash val="dash"/>
            <a:round/>
            <a:headEnd/>
            <a:tailEnd/>
          </a:ln>
        </p:spPr>
      </p:cxnSp>
      <p:cxnSp>
        <p:nvCxnSpPr>
          <p:cNvPr id="89" name="Straight Connector 88"/>
          <p:cNvCxnSpPr>
            <a:cxnSpLocks noChangeShapeType="1"/>
          </p:cNvCxnSpPr>
          <p:nvPr/>
        </p:nvCxnSpPr>
        <p:spPr bwMode="auto">
          <a:xfrm flipV="1">
            <a:off x="7139580" y="2579915"/>
            <a:ext cx="0" cy="2566412"/>
          </a:xfrm>
          <a:prstGeom prst="line">
            <a:avLst/>
          </a:prstGeom>
          <a:noFill/>
          <a:ln w="19050" algn="ctr">
            <a:solidFill>
              <a:schemeClr val="tx1"/>
            </a:solidFill>
            <a:prstDash val="dash"/>
            <a:round/>
            <a:headEnd/>
            <a:tailEnd/>
          </a:ln>
        </p:spPr>
      </p:cxnSp>
      <p:cxnSp>
        <p:nvCxnSpPr>
          <p:cNvPr id="90" name="Straight Connector 89"/>
          <p:cNvCxnSpPr>
            <a:cxnSpLocks noChangeShapeType="1"/>
          </p:cNvCxnSpPr>
          <p:nvPr/>
        </p:nvCxnSpPr>
        <p:spPr bwMode="auto">
          <a:xfrm flipV="1">
            <a:off x="8034930" y="2579915"/>
            <a:ext cx="0" cy="2566412"/>
          </a:xfrm>
          <a:prstGeom prst="line">
            <a:avLst/>
          </a:prstGeom>
          <a:noFill/>
          <a:ln w="19050" algn="ctr">
            <a:solidFill>
              <a:schemeClr val="tx1"/>
            </a:solidFill>
            <a:prstDash val="dash"/>
            <a:round/>
            <a:headEnd/>
            <a:tailEnd/>
          </a:ln>
        </p:spPr>
      </p:cxnSp>
      <p:sp>
        <p:nvSpPr>
          <p:cNvPr id="87" name="Text Box 15"/>
          <p:cNvSpPr txBox="1">
            <a:spLocks noChangeArrowheads="1"/>
          </p:cNvSpPr>
          <p:nvPr/>
        </p:nvSpPr>
        <p:spPr bwMode="auto">
          <a:xfrm>
            <a:off x="4124587" y="6477000"/>
            <a:ext cx="5003656" cy="307777"/>
          </a:xfrm>
          <a:prstGeom prst="rect">
            <a:avLst/>
          </a:prstGeom>
          <a:noFill/>
          <a:ln w="9525">
            <a:noFill/>
            <a:miter lim="800000"/>
            <a:headEnd/>
            <a:tailEnd/>
          </a:ln>
        </p:spPr>
        <p:txBody>
          <a:bodyPr wrap="none">
            <a:spAutoFit/>
          </a:bodyPr>
          <a:lstStyle/>
          <a:p>
            <a:pPr algn="r" fontAlgn="base">
              <a:spcBef>
                <a:spcPct val="0"/>
              </a:spcBef>
              <a:spcAft>
                <a:spcPct val="0"/>
              </a:spcAft>
            </a:pPr>
            <a:r>
              <a:rPr lang="en-US" sz="1400" b="1" kern="0" dirty="0" smtClean="0">
                <a:solidFill>
                  <a:srgbClr val="00FFFF"/>
                </a:solidFill>
                <a:ea typeface="ＭＳ Ｐゴシック" charset="-128"/>
              </a:rPr>
              <a:t>With permission from </a:t>
            </a:r>
            <a:r>
              <a:rPr lang="en-US" sz="1400" b="1" dirty="0" err="1" smtClean="0">
                <a:solidFill>
                  <a:srgbClr val="00FFFF"/>
                </a:solidFill>
                <a:ea typeface="ＭＳ Ｐゴシック"/>
              </a:rPr>
              <a:t>Hochhaus</a:t>
            </a:r>
            <a:r>
              <a:rPr lang="en-US" sz="1400" b="1" dirty="0">
                <a:solidFill>
                  <a:srgbClr val="00FFFF"/>
                </a:solidFill>
                <a:ea typeface="ＭＳ Ｐゴシック"/>
              </a:rPr>
              <a:t>.</a:t>
            </a:r>
            <a:r>
              <a:rPr lang="en-US" sz="1400" b="1" dirty="0" smtClean="0">
                <a:solidFill>
                  <a:srgbClr val="00FFFF"/>
                </a:solidFill>
                <a:ea typeface="ＭＳ Ｐゴシック"/>
              </a:rPr>
              <a:t> JCO 30:abst 6504;2012</a:t>
            </a:r>
            <a:endParaRPr lang="en-US" sz="3600" b="1" dirty="0">
              <a:solidFill>
                <a:srgbClr val="00FFFF"/>
              </a:solidFill>
              <a:ea typeface="ＭＳ Ｐゴシック"/>
            </a:endParaRPr>
          </a:p>
        </p:txBody>
      </p:sp>
      <p:sp>
        <p:nvSpPr>
          <p:cNvPr id="2" name="TextBox 1"/>
          <p:cNvSpPr txBox="1"/>
          <p:nvPr/>
        </p:nvSpPr>
        <p:spPr>
          <a:xfrm>
            <a:off x="2031935" y="2014835"/>
            <a:ext cx="920445" cy="461665"/>
          </a:xfrm>
          <a:prstGeom prst="rect">
            <a:avLst/>
          </a:prstGeom>
          <a:noFill/>
        </p:spPr>
        <p:txBody>
          <a:bodyPr wrap="none" rtlCol="0">
            <a:spAutoFit/>
          </a:bodyPr>
          <a:lstStyle/>
          <a:p>
            <a:pPr algn="ctr" fontAlgn="base">
              <a:spcBef>
                <a:spcPct val="0"/>
              </a:spcBef>
              <a:spcAft>
                <a:spcPct val="0"/>
              </a:spcAft>
            </a:pPr>
            <a:r>
              <a:rPr lang="en-US" sz="2400" dirty="0">
                <a:solidFill>
                  <a:srgbClr val="99CCFF"/>
                </a:solidFill>
                <a:ea typeface="ＭＳ Ｐゴシック" charset="-128"/>
              </a:rPr>
              <a:t>MMR</a:t>
            </a:r>
            <a:endParaRPr lang="en-US" sz="2400" baseline="30000" dirty="0">
              <a:solidFill>
                <a:srgbClr val="99CCFF"/>
              </a:solidFill>
              <a:ea typeface="ＭＳ Ｐゴシック" charset="-128"/>
            </a:endParaRPr>
          </a:p>
        </p:txBody>
      </p:sp>
      <p:sp>
        <p:nvSpPr>
          <p:cNvPr id="91" name="TextBox 90"/>
          <p:cNvSpPr txBox="1"/>
          <p:nvPr/>
        </p:nvSpPr>
        <p:spPr>
          <a:xfrm>
            <a:off x="6527862" y="2019300"/>
            <a:ext cx="949299" cy="461665"/>
          </a:xfrm>
          <a:prstGeom prst="rect">
            <a:avLst/>
          </a:prstGeom>
          <a:noFill/>
        </p:spPr>
        <p:txBody>
          <a:bodyPr wrap="none" rtlCol="0">
            <a:spAutoFit/>
          </a:bodyPr>
          <a:lstStyle/>
          <a:p>
            <a:pPr algn="ctr" fontAlgn="base">
              <a:spcBef>
                <a:spcPct val="0"/>
              </a:spcBef>
              <a:spcAft>
                <a:spcPct val="0"/>
              </a:spcAft>
            </a:pPr>
            <a:r>
              <a:rPr lang="en-US" sz="2400" dirty="0">
                <a:solidFill>
                  <a:srgbClr val="99CCFF"/>
                </a:solidFill>
                <a:ea typeface="ＭＳ Ｐゴシック" charset="-128"/>
              </a:rPr>
              <a:t>MR</a:t>
            </a:r>
            <a:r>
              <a:rPr lang="en-US" sz="2400" baseline="30000" dirty="0">
                <a:solidFill>
                  <a:srgbClr val="99CCFF"/>
                </a:solidFill>
                <a:ea typeface="ＭＳ Ｐゴシック" charset="-128"/>
              </a:rPr>
              <a:t>4.5</a:t>
            </a:r>
          </a:p>
        </p:txBody>
      </p:sp>
      <p:grpSp>
        <p:nvGrpSpPr>
          <p:cNvPr id="92" name="Group 91"/>
          <p:cNvGrpSpPr/>
          <p:nvPr/>
        </p:nvGrpSpPr>
        <p:grpSpPr>
          <a:xfrm>
            <a:off x="152400" y="2282760"/>
            <a:ext cx="4138973" cy="3542045"/>
            <a:chOff x="-236405" y="1528763"/>
            <a:chExt cx="8261910" cy="3673479"/>
          </a:xfrm>
        </p:grpSpPr>
        <p:sp>
          <p:nvSpPr>
            <p:cNvPr id="93" name="TextBox 13"/>
            <p:cNvSpPr txBox="1">
              <a:spLocks noChangeArrowheads="1"/>
            </p:cNvSpPr>
            <p:nvPr/>
          </p:nvSpPr>
          <p:spPr bwMode="auto">
            <a:xfrm>
              <a:off x="5045719" y="2295240"/>
              <a:ext cx="1085896" cy="31919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64%</a:t>
              </a:r>
            </a:p>
          </p:txBody>
        </p:sp>
        <p:sp>
          <p:nvSpPr>
            <p:cNvPr id="94" name="TextBox 14"/>
            <p:cNvSpPr txBox="1">
              <a:spLocks noChangeArrowheads="1"/>
            </p:cNvSpPr>
            <p:nvPr/>
          </p:nvSpPr>
          <p:spPr bwMode="auto">
            <a:xfrm>
              <a:off x="5091717" y="3209925"/>
              <a:ext cx="1085896" cy="31919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46%</a:t>
              </a:r>
            </a:p>
          </p:txBody>
        </p:sp>
        <p:sp>
          <p:nvSpPr>
            <p:cNvPr id="95" name="TextBox 13"/>
            <p:cNvSpPr txBox="1">
              <a:spLocks noChangeArrowheads="1"/>
            </p:cNvSpPr>
            <p:nvPr/>
          </p:nvSpPr>
          <p:spPr bwMode="auto">
            <a:xfrm>
              <a:off x="3384814" y="2651381"/>
              <a:ext cx="1085896" cy="31919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46%</a:t>
              </a:r>
              <a:endParaRPr lang="el-GR" sz="1400" dirty="0">
                <a:solidFill>
                  <a:srgbClr val="FFFFFF"/>
                </a:solidFill>
                <a:ea typeface="Arial Unicode MS" pitchFamily="34" charset="-128"/>
                <a:cs typeface="Arial Unicode MS" pitchFamily="34" charset="-128"/>
              </a:endParaRPr>
            </a:p>
          </p:txBody>
        </p:sp>
        <p:sp>
          <p:nvSpPr>
            <p:cNvPr id="96" name="TextBox 14"/>
            <p:cNvSpPr txBox="1">
              <a:spLocks noChangeArrowheads="1"/>
            </p:cNvSpPr>
            <p:nvPr/>
          </p:nvSpPr>
          <p:spPr bwMode="auto">
            <a:xfrm>
              <a:off x="3418565" y="3730625"/>
              <a:ext cx="1085896" cy="31919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23%</a:t>
              </a:r>
            </a:p>
          </p:txBody>
        </p:sp>
        <p:sp>
          <p:nvSpPr>
            <p:cNvPr id="98" name="TextBox 13"/>
            <p:cNvSpPr txBox="1">
              <a:spLocks noChangeArrowheads="1"/>
            </p:cNvSpPr>
            <p:nvPr/>
          </p:nvSpPr>
          <p:spPr bwMode="auto">
            <a:xfrm>
              <a:off x="6939609" y="2201577"/>
              <a:ext cx="1085896" cy="31919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68%</a:t>
              </a:r>
            </a:p>
          </p:txBody>
        </p:sp>
        <p:sp>
          <p:nvSpPr>
            <p:cNvPr id="115" name="TextBox 14"/>
            <p:cNvSpPr txBox="1">
              <a:spLocks noChangeArrowheads="1"/>
            </p:cNvSpPr>
            <p:nvPr/>
          </p:nvSpPr>
          <p:spPr bwMode="auto">
            <a:xfrm>
              <a:off x="6916975" y="2941639"/>
              <a:ext cx="1085896" cy="31919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dirty="0">
                  <a:solidFill>
                    <a:srgbClr val="FFFFFF"/>
                  </a:solidFill>
                  <a:ea typeface="Arial Unicode MS" pitchFamily="34" charset="-128"/>
                  <a:cs typeface="Arial Unicode MS" pitchFamily="34" charset="-128"/>
                </a:rPr>
                <a:t>55%</a:t>
              </a:r>
            </a:p>
          </p:txBody>
        </p:sp>
        <p:sp>
          <p:nvSpPr>
            <p:cNvPr id="116" name="Line 31"/>
            <p:cNvSpPr>
              <a:spLocks noChangeShapeType="1"/>
            </p:cNvSpPr>
            <p:nvPr/>
          </p:nvSpPr>
          <p:spPr bwMode="auto">
            <a:xfrm>
              <a:off x="1462088" y="1719263"/>
              <a:ext cx="0" cy="2819400"/>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17" name="Line 32"/>
            <p:cNvSpPr>
              <a:spLocks noChangeShapeType="1"/>
            </p:cNvSpPr>
            <p:nvPr/>
          </p:nvSpPr>
          <p:spPr bwMode="auto">
            <a:xfrm>
              <a:off x="1457325" y="4533900"/>
              <a:ext cx="6400800"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18" name="Line 33"/>
            <p:cNvSpPr>
              <a:spLocks noChangeShapeType="1"/>
            </p:cNvSpPr>
            <p:nvPr/>
          </p:nvSpPr>
          <p:spPr bwMode="auto">
            <a:xfrm flipH="1">
              <a:off x="1284640" y="4424363"/>
              <a:ext cx="152105"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20" name="Line 34"/>
            <p:cNvSpPr>
              <a:spLocks noChangeShapeType="1"/>
            </p:cNvSpPr>
            <p:nvPr/>
          </p:nvSpPr>
          <p:spPr bwMode="auto">
            <a:xfrm flipH="1">
              <a:off x="1284640" y="3886200"/>
              <a:ext cx="152105"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21" name="Line 35"/>
            <p:cNvSpPr>
              <a:spLocks noChangeShapeType="1"/>
            </p:cNvSpPr>
            <p:nvPr/>
          </p:nvSpPr>
          <p:spPr bwMode="auto">
            <a:xfrm flipH="1">
              <a:off x="1284640" y="3343275"/>
              <a:ext cx="152105"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22" name="Line 36"/>
            <p:cNvSpPr>
              <a:spLocks noChangeShapeType="1"/>
            </p:cNvSpPr>
            <p:nvPr/>
          </p:nvSpPr>
          <p:spPr bwMode="auto">
            <a:xfrm>
              <a:off x="1284642" y="2800350"/>
              <a:ext cx="186971"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23" name="Line 37"/>
            <p:cNvSpPr>
              <a:spLocks noChangeShapeType="1"/>
            </p:cNvSpPr>
            <p:nvPr/>
          </p:nvSpPr>
          <p:spPr bwMode="auto">
            <a:xfrm flipH="1">
              <a:off x="1284640" y="2257425"/>
              <a:ext cx="152105"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24" name="Line 38"/>
            <p:cNvSpPr>
              <a:spLocks noChangeShapeType="1"/>
            </p:cNvSpPr>
            <p:nvPr/>
          </p:nvSpPr>
          <p:spPr bwMode="auto">
            <a:xfrm>
              <a:off x="1284642" y="1714499"/>
              <a:ext cx="186971" cy="0"/>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25" name="Line 39"/>
            <p:cNvSpPr>
              <a:spLocks noChangeShapeType="1"/>
            </p:cNvSpPr>
            <p:nvPr/>
          </p:nvSpPr>
          <p:spPr bwMode="auto">
            <a:xfrm>
              <a:off x="1704975" y="4524375"/>
              <a:ext cx="0" cy="73025"/>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27" name="Text Box 44"/>
            <p:cNvSpPr txBox="1">
              <a:spLocks noChangeArrowheads="1"/>
            </p:cNvSpPr>
            <p:nvPr/>
          </p:nvSpPr>
          <p:spPr bwMode="auto">
            <a:xfrm>
              <a:off x="708301" y="4238625"/>
              <a:ext cx="609599" cy="351117"/>
            </a:xfrm>
            <a:prstGeom prst="rect">
              <a:avLst/>
            </a:prstGeom>
            <a:noFill/>
            <a:ln w="9525">
              <a:noFill/>
              <a:miter lim="800000"/>
              <a:headEnd/>
              <a:tailEnd/>
            </a:ln>
          </p:spPr>
          <p:txBody>
            <a:bodyPr>
              <a:spAutoFit/>
            </a:bodyPr>
            <a:lstStyle/>
            <a:p>
              <a:pPr algn="r" fontAlgn="base">
                <a:spcBef>
                  <a:spcPct val="50000"/>
                </a:spcBef>
                <a:spcAft>
                  <a:spcPct val="0"/>
                </a:spcAft>
              </a:pPr>
              <a:r>
                <a:rPr lang="en-US" sz="1600" dirty="0">
                  <a:solidFill>
                    <a:srgbClr val="FFFFFF"/>
                  </a:solidFill>
                  <a:ea typeface="ＭＳ Ｐゴシック" charset="-128"/>
                </a:rPr>
                <a:t>0</a:t>
              </a:r>
            </a:p>
          </p:txBody>
        </p:sp>
        <p:sp>
          <p:nvSpPr>
            <p:cNvPr id="128" name="Text Box 45"/>
            <p:cNvSpPr txBox="1">
              <a:spLocks noChangeArrowheads="1"/>
            </p:cNvSpPr>
            <p:nvPr/>
          </p:nvSpPr>
          <p:spPr bwMode="auto">
            <a:xfrm>
              <a:off x="219909" y="3695699"/>
              <a:ext cx="1097991" cy="351117"/>
            </a:xfrm>
            <a:prstGeom prst="rect">
              <a:avLst/>
            </a:prstGeom>
            <a:noFill/>
            <a:ln w="9525">
              <a:noFill/>
              <a:miter lim="800000"/>
              <a:headEnd/>
              <a:tailEnd/>
            </a:ln>
          </p:spPr>
          <p:txBody>
            <a:bodyPr wrap="square">
              <a:spAutoFit/>
            </a:bodyPr>
            <a:lstStyle/>
            <a:p>
              <a:pPr algn="r" fontAlgn="base">
                <a:spcBef>
                  <a:spcPct val="50000"/>
                </a:spcBef>
                <a:spcAft>
                  <a:spcPct val="0"/>
                </a:spcAft>
              </a:pPr>
              <a:r>
                <a:rPr lang="en-US" sz="1600" dirty="0">
                  <a:solidFill>
                    <a:srgbClr val="FFFFFF"/>
                  </a:solidFill>
                  <a:ea typeface="ＭＳ Ｐゴシック" charset="-128"/>
                </a:rPr>
                <a:t>20</a:t>
              </a:r>
            </a:p>
          </p:txBody>
        </p:sp>
        <p:sp>
          <p:nvSpPr>
            <p:cNvPr id="129" name="Text Box 46"/>
            <p:cNvSpPr txBox="1">
              <a:spLocks noChangeArrowheads="1"/>
            </p:cNvSpPr>
            <p:nvPr/>
          </p:nvSpPr>
          <p:spPr bwMode="auto">
            <a:xfrm>
              <a:off x="219909" y="3167063"/>
              <a:ext cx="1097991" cy="351117"/>
            </a:xfrm>
            <a:prstGeom prst="rect">
              <a:avLst/>
            </a:prstGeom>
            <a:noFill/>
            <a:ln w="9525">
              <a:noFill/>
              <a:miter lim="800000"/>
              <a:headEnd/>
              <a:tailEnd/>
            </a:ln>
          </p:spPr>
          <p:txBody>
            <a:bodyPr wrap="square">
              <a:spAutoFit/>
            </a:bodyPr>
            <a:lstStyle/>
            <a:p>
              <a:pPr algn="r" fontAlgn="base">
                <a:spcBef>
                  <a:spcPct val="50000"/>
                </a:spcBef>
                <a:spcAft>
                  <a:spcPct val="0"/>
                </a:spcAft>
              </a:pPr>
              <a:r>
                <a:rPr lang="en-US" sz="1600" dirty="0">
                  <a:solidFill>
                    <a:srgbClr val="FFFFFF"/>
                  </a:solidFill>
                  <a:ea typeface="ＭＳ Ｐゴシック" charset="-128"/>
                </a:rPr>
                <a:t>40</a:t>
              </a:r>
            </a:p>
          </p:txBody>
        </p:sp>
        <p:sp>
          <p:nvSpPr>
            <p:cNvPr id="130" name="Text Box 47"/>
            <p:cNvSpPr txBox="1">
              <a:spLocks noChangeArrowheads="1"/>
            </p:cNvSpPr>
            <p:nvPr/>
          </p:nvSpPr>
          <p:spPr bwMode="auto">
            <a:xfrm>
              <a:off x="219909" y="2614613"/>
              <a:ext cx="1097991" cy="351117"/>
            </a:xfrm>
            <a:prstGeom prst="rect">
              <a:avLst/>
            </a:prstGeom>
            <a:noFill/>
            <a:ln w="9525">
              <a:noFill/>
              <a:miter lim="800000"/>
              <a:headEnd/>
              <a:tailEnd/>
            </a:ln>
          </p:spPr>
          <p:txBody>
            <a:bodyPr wrap="square">
              <a:spAutoFit/>
            </a:bodyPr>
            <a:lstStyle/>
            <a:p>
              <a:pPr algn="r" fontAlgn="base">
                <a:spcBef>
                  <a:spcPct val="50000"/>
                </a:spcBef>
                <a:spcAft>
                  <a:spcPct val="0"/>
                </a:spcAft>
              </a:pPr>
              <a:r>
                <a:rPr lang="en-US" sz="1600" dirty="0">
                  <a:solidFill>
                    <a:srgbClr val="FFFFFF"/>
                  </a:solidFill>
                  <a:ea typeface="ＭＳ Ｐゴシック" charset="-128"/>
                </a:rPr>
                <a:t>60</a:t>
              </a:r>
            </a:p>
          </p:txBody>
        </p:sp>
        <p:sp>
          <p:nvSpPr>
            <p:cNvPr id="131" name="Text Box 48"/>
            <p:cNvSpPr txBox="1">
              <a:spLocks noChangeArrowheads="1"/>
            </p:cNvSpPr>
            <p:nvPr/>
          </p:nvSpPr>
          <p:spPr bwMode="auto">
            <a:xfrm>
              <a:off x="219909" y="2071688"/>
              <a:ext cx="1097991" cy="351117"/>
            </a:xfrm>
            <a:prstGeom prst="rect">
              <a:avLst/>
            </a:prstGeom>
            <a:noFill/>
            <a:ln w="9525">
              <a:noFill/>
              <a:miter lim="800000"/>
              <a:headEnd/>
              <a:tailEnd/>
            </a:ln>
          </p:spPr>
          <p:txBody>
            <a:bodyPr wrap="square">
              <a:spAutoFit/>
            </a:bodyPr>
            <a:lstStyle/>
            <a:p>
              <a:pPr algn="r" fontAlgn="base">
                <a:spcBef>
                  <a:spcPct val="50000"/>
                </a:spcBef>
                <a:spcAft>
                  <a:spcPct val="0"/>
                </a:spcAft>
              </a:pPr>
              <a:r>
                <a:rPr lang="en-US" sz="1600" dirty="0">
                  <a:solidFill>
                    <a:srgbClr val="FFFFFF"/>
                  </a:solidFill>
                  <a:ea typeface="ＭＳ Ｐゴシック" charset="-128"/>
                </a:rPr>
                <a:t>80</a:t>
              </a:r>
            </a:p>
          </p:txBody>
        </p:sp>
        <p:sp>
          <p:nvSpPr>
            <p:cNvPr id="132" name="Text Box 49"/>
            <p:cNvSpPr txBox="1">
              <a:spLocks noChangeArrowheads="1"/>
            </p:cNvSpPr>
            <p:nvPr/>
          </p:nvSpPr>
          <p:spPr bwMode="auto">
            <a:xfrm>
              <a:off x="219909" y="1528763"/>
              <a:ext cx="1097991" cy="351117"/>
            </a:xfrm>
            <a:prstGeom prst="rect">
              <a:avLst/>
            </a:prstGeom>
            <a:noFill/>
            <a:ln w="9525">
              <a:noFill/>
              <a:miter lim="800000"/>
              <a:headEnd/>
              <a:tailEnd/>
            </a:ln>
          </p:spPr>
          <p:txBody>
            <a:bodyPr wrap="square">
              <a:spAutoFit/>
            </a:bodyPr>
            <a:lstStyle/>
            <a:p>
              <a:pPr algn="r" fontAlgn="base">
                <a:spcBef>
                  <a:spcPct val="50000"/>
                </a:spcBef>
                <a:spcAft>
                  <a:spcPct val="0"/>
                </a:spcAft>
              </a:pPr>
              <a:r>
                <a:rPr lang="en-US" sz="1600" dirty="0">
                  <a:solidFill>
                    <a:srgbClr val="FFFFFF"/>
                  </a:solidFill>
                  <a:ea typeface="ＭＳ Ｐゴシック" charset="-128"/>
                </a:rPr>
                <a:t>100</a:t>
              </a:r>
            </a:p>
          </p:txBody>
        </p:sp>
        <p:sp>
          <p:nvSpPr>
            <p:cNvPr id="133" name="Text Box 50"/>
            <p:cNvSpPr txBox="1">
              <a:spLocks noChangeArrowheads="1"/>
            </p:cNvSpPr>
            <p:nvPr/>
          </p:nvSpPr>
          <p:spPr bwMode="auto">
            <a:xfrm rot="16200000">
              <a:off x="-696227" y="2595008"/>
              <a:ext cx="1595439" cy="67579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dirty="0">
                  <a:solidFill>
                    <a:srgbClr val="FFFFFF"/>
                  </a:solidFill>
                  <a:ea typeface="ＭＳ Ｐゴシック" charset="-128"/>
                </a:rPr>
                <a:t>% with MMR</a:t>
              </a:r>
            </a:p>
          </p:txBody>
        </p:sp>
        <p:sp>
          <p:nvSpPr>
            <p:cNvPr id="134" name="Text Box 51"/>
            <p:cNvSpPr txBox="1">
              <a:spLocks noChangeArrowheads="1"/>
            </p:cNvSpPr>
            <p:nvPr/>
          </p:nvSpPr>
          <p:spPr bwMode="auto">
            <a:xfrm>
              <a:off x="1436747" y="4576764"/>
              <a:ext cx="381000" cy="351117"/>
            </a:xfrm>
            <a:prstGeom prst="rect">
              <a:avLst/>
            </a:prstGeom>
            <a:noFill/>
            <a:ln w="9525">
              <a:noFill/>
              <a:miter lim="800000"/>
              <a:headEnd/>
              <a:tailEnd/>
            </a:ln>
          </p:spPr>
          <p:txBody>
            <a:bodyPr>
              <a:spAutoFit/>
            </a:bodyPr>
            <a:lstStyle/>
            <a:p>
              <a:pPr algn="ctr" fontAlgn="base">
                <a:spcBef>
                  <a:spcPct val="50000"/>
                </a:spcBef>
                <a:spcAft>
                  <a:spcPct val="0"/>
                </a:spcAft>
              </a:pPr>
              <a:r>
                <a:rPr lang="en-US" sz="1600" dirty="0">
                  <a:solidFill>
                    <a:srgbClr val="FFFFFF"/>
                  </a:solidFill>
                  <a:ea typeface="ＭＳ Ｐゴシック" charset="-128"/>
                </a:rPr>
                <a:t>0</a:t>
              </a:r>
            </a:p>
          </p:txBody>
        </p:sp>
        <p:sp>
          <p:nvSpPr>
            <p:cNvPr id="135" name="Text Box 52"/>
            <p:cNvSpPr txBox="1">
              <a:spLocks noChangeArrowheads="1"/>
            </p:cNvSpPr>
            <p:nvPr/>
          </p:nvSpPr>
          <p:spPr bwMode="auto">
            <a:xfrm>
              <a:off x="2978461" y="4576764"/>
              <a:ext cx="977779" cy="35111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dirty="0">
                  <a:solidFill>
                    <a:srgbClr val="FFFFFF"/>
                  </a:solidFill>
                  <a:ea typeface="ＭＳ Ｐゴシック" charset="-128"/>
                </a:rPr>
                <a:t>12</a:t>
              </a:r>
            </a:p>
          </p:txBody>
        </p:sp>
        <p:sp>
          <p:nvSpPr>
            <p:cNvPr id="136" name="Text Box 53"/>
            <p:cNvSpPr txBox="1">
              <a:spLocks noChangeArrowheads="1"/>
            </p:cNvSpPr>
            <p:nvPr/>
          </p:nvSpPr>
          <p:spPr bwMode="auto">
            <a:xfrm>
              <a:off x="4604823" y="4576764"/>
              <a:ext cx="977779" cy="35111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dirty="0">
                  <a:solidFill>
                    <a:srgbClr val="FFFFFF"/>
                  </a:solidFill>
                  <a:ea typeface="ＭＳ Ｐゴシック" charset="-128"/>
                </a:rPr>
                <a:t>24</a:t>
              </a:r>
            </a:p>
          </p:txBody>
        </p:sp>
        <p:sp>
          <p:nvSpPr>
            <p:cNvPr id="137" name="Text Box 54"/>
            <p:cNvSpPr txBox="1">
              <a:spLocks noChangeArrowheads="1"/>
            </p:cNvSpPr>
            <p:nvPr/>
          </p:nvSpPr>
          <p:spPr bwMode="auto">
            <a:xfrm>
              <a:off x="6543162" y="4576764"/>
              <a:ext cx="977779" cy="35111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dirty="0">
                  <a:solidFill>
                    <a:srgbClr val="FFFFFF"/>
                  </a:solidFill>
                  <a:ea typeface="ＭＳ Ｐゴシック" charset="-128"/>
                </a:rPr>
                <a:t>36</a:t>
              </a:r>
            </a:p>
          </p:txBody>
        </p:sp>
        <p:sp>
          <p:nvSpPr>
            <p:cNvPr id="139" name="Text Box 56"/>
            <p:cNvSpPr txBox="1">
              <a:spLocks noChangeArrowheads="1"/>
            </p:cNvSpPr>
            <p:nvPr/>
          </p:nvSpPr>
          <p:spPr bwMode="auto">
            <a:xfrm>
              <a:off x="3459202" y="4851125"/>
              <a:ext cx="2397044" cy="35111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600" dirty="0">
                  <a:solidFill>
                    <a:srgbClr val="FFFFFF"/>
                  </a:solidFill>
                  <a:ea typeface="ＭＳ Ｐゴシック" charset="-128"/>
                </a:rPr>
                <a:t>Months</a:t>
              </a:r>
            </a:p>
          </p:txBody>
        </p:sp>
        <p:sp>
          <p:nvSpPr>
            <p:cNvPr id="140" name="Freeform 57"/>
            <p:cNvSpPr>
              <a:spLocks/>
            </p:cNvSpPr>
            <p:nvPr/>
          </p:nvSpPr>
          <p:spPr bwMode="auto">
            <a:xfrm>
              <a:off x="1698625" y="2547938"/>
              <a:ext cx="6154738" cy="1878012"/>
            </a:xfrm>
            <a:custGeom>
              <a:avLst/>
              <a:gdLst>
                <a:gd name="T0" fmla="*/ 261 w 3877"/>
                <a:gd name="T1" fmla="*/ 1143 h 1183"/>
                <a:gd name="T2" fmla="*/ 280 w 3877"/>
                <a:gd name="T3" fmla="*/ 1115 h 1183"/>
                <a:gd name="T4" fmla="*/ 291 w 3877"/>
                <a:gd name="T5" fmla="*/ 1038 h 1183"/>
                <a:gd name="T6" fmla="*/ 513 w 3877"/>
                <a:gd name="T7" fmla="*/ 1026 h 1183"/>
                <a:gd name="T8" fmla="*/ 522 w 3877"/>
                <a:gd name="T9" fmla="*/ 948 h 1183"/>
                <a:gd name="T10" fmla="*/ 550 w 3877"/>
                <a:gd name="T11" fmla="*/ 936 h 1183"/>
                <a:gd name="T12" fmla="*/ 555 w 3877"/>
                <a:gd name="T13" fmla="*/ 834 h 1183"/>
                <a:gd name="T14" fmla="*/ 573 w 3877"/>
                <a:gd name="T15" fmla="*/ 761 h 1183"/>
                <a:gd name="T16" fmla="*/ 583 w 3877"/>
                <a:gd name="T17" fmla="*/ 737 h 1183"/>
                <a:gd name="T18" fmla="*/ 601 w 3877"/>
                <a:gd name="T19" fmla="*/ 717 h 1183"/>
                <a:gd name="T20" fmla="*/ 771 w 3877"/>
                <a:gd name="T21" fmla="*/ 713 h 1183"/>
                <a:gd name="T22" fmla="*/ 780 w 3877"/>
                <a:gd name="T23" fmla="*/ 671 h 1183"/>
                <a:gd name="T24" fmla="*/ 805 w 3877"/>
                <a:gd name="T25" fmla="*/ 648 h 1183"/>
                <a:gd name="T26" fmla="*/ 823 w 3877"/>
                <a:gd name="T27" fmla="*/ 606 h 1183"/>
                <a:gd name="T28" fmla="*/ 840 w 3877"/>
                <a:gd name="T29" fmla="*/ 573 h 1183"/>
                <a:gd name="T30" fmla="*/ 850 w 3877"/>
                <a:gd name="T31" fmla="*/ 534 h 1183"/>
                <a:gd name="T32" fmla="*/ 877 w 3877"/>
                <a:gd name="T33" fmla="*/ 521 h 1183"/>
                <a:gd name="T34" fmla="*/ 954 w 3877"/>
                <a:gd name="T35" fmla="*/ 498 h 1183"/>
                <a:gd name="T36" fmla="*/ 1039 w 3877"/>
                <a:gd name="T37" fmla="*/ 486 h 1183"/>
                <a:gd name="T38" fmla="*/ 1072 w 3877"/>
                <a:gd name="T39" fmla="*/ 464 h 1183"/>
                <a:gd name="T40" fmla="*/ 1108 w 3877"/>
                <a:gd name="T41" fmla="*/ 455 h 1183"/>
                <a:gd name="T42" fmla="*/ 1116 w 3877"/>
                <a:gd name="T43" fmla="*/ 399 h 1183"/>
                <a:gd name="T44" fmla="*/ 1278 w 3877"/>
                <a:gd name="T45" fmla="*/ 374 h 1183"/>
                <a:gd name="T46" fmla="*/ 1288 w 3877"/>
                <a:gd name="T47" fmla="*/ 363 h 1183"/>
                <a:gd name="T48" fmla="*/ 1344 w 3877"/>
                <a:gd name="T49" fmla="*/ 344 h 1183"/>
                <a:gd name="T50" fmla="*/ 1372 w 3877"/>
                <a:gd name="T51" fmla="*/ 330 h 1183"/>
                <a:gd name="T52" fmla="*/ 1411 w 3877"/>
                <a:gd name="T53" fmla="*/ 317 h 1183"/>
                <a:gd name="T54" fmla="*/ 1429 w 3877"/>
                <a:gd name="T55" fmla="*/ 281 h 1183"/>
                <a:gd name="T56" fmla="*/ 1555 w 3877"/>
                <a:gd name="T57" fmla="*/ 275 h 1183"/>
                <a:gd name="T58" fmla="*/ 1641 w 3877"/>
                <a:gd name="T59" fmla="*/ 255 h 1183"/>
                <a:gd name="T60" fmla="*/ 1657 w 3877"/>
                <a:gd name="T61" fmla="*/ 239 h 1183"/>
                <a:gd name="T62" fmla="*/ 1677 w 3877"/>
                <a:gd name="T63" fmla="*/ 215 h 1183"/>
                <a:gd name="T64" fmla="*/ 1686 w 3877"/>
                <a:gd name="T65" fmla="*/ 195 h 1183"/>
                <a:gd name="T66" fmla="*/ 1882 w 3877"/>
                <a:gd name="T67" fmla="*/ 180 h 1183"/>
                <a:gd name="T68" fmla="*/ 1924 w 3877"/>
                <a:gd name="T69" fmla="*/ 170 h 1183"/>
                <a:gd name="T70" fmla="*/ 1959 w 3877"/>
                <a:gd name="T71" fmla="*/ 149 h 1183"/>
                <a:gd name="T72" fmla="*/ 2065 w 3877"/>
                <a:gd name="T73" fmla="*/ 111 h 1183"/>
                <a:gd name="T74" fmla="*/ 2220 w 3877"/>
                <a:gd name="T75" fmla="*/ 101 h 1183"/>
                <a:gd name="T76" fmla="*/ 2247 w 3877"/>
                <a:gd name="T77" fmla="*/ 75 h 1183"/>
                <a:gd name="T78" fmla="*/ 2788 w 3877"/>
                <a:gd name="T79" fmla="*/ 60 h 1183"/>
                <a:gd name="T80" fmla="*/ 3090 w 3877"/>
                <a:gd name="T81" fmla="*/ 47 h 1183"/>
                <a:gd name="T82" fmla="*/ 3142 w 3877"/>
                <a:gd name="T83" fmla="*/ 35 h 1183"/>
                <a:gd name="T84" fmla="*/ 3333 w 3877"/>
                <a:gd name="T85" fmla="*/ 27 h 1183"/>
                <a:gd name="T86" fmla="*/ 3352 w 3877"/>
                <a:gd name="T87" fmla="*/ 14 h 1183"/>
                <a:gd name="T88" fmla="*/ 3877 w 3877"/>
                <a:gd name="T89" fmla="*/ 0 h 11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77"/>
                <a:gd name="T136" fmla="*/ 0 h 1183"/>
                <a:gd name="T137" fmla="*/ 3877 w 3877"/>
                <a:gd name="T138" fmla="*/ 1183 h 11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77" h="1183">
                  <a:moveTo>
                    <a:pt x="0" y="1183"/>
                  </a:moveTo>
                  <a:lnTo>
                    <a:pt x="260" y="1181"/>
                  </a:lnTo>
                  <a:lnTo>
                    <a:pt x="261" y="1143"/>
                  </a:lnTo>
                  <a:lnTo>
                    <a:pt x="273" y="1142"/>
                  </a:lnTo>
                  <a:lnTo>
                    <a:pt x="273" y="1115"/>
                  </a:lnTo>
                  <a:lnTo>
                    <a:pt x="280" y="1115"/>
                  </a:lnTo>
                  <a:lnTo>
                    <a:pt x="280" y="1085"/>
                  </a:lnTo>
                  <a:lnTo>
                    <a:pt x="291" y="1083"/>
                  </a:lnTo>
                  <a:lnTo>
                    <a:pt x="291" y="1038"/>
                  </a:lnTo>
                  <a:lnTo>
                    <a:pt x="505" y="1038"/>
                  </a:lnTo>
                  <a:lnTo>
                    <a:pt x="505" y="1026"/>
                  </a:lnTo>
                  <a:lnTo>
                    <a:pt x="513" y="1026"/>
                  </a:lnTo>
                  <a:lnTo>
                    <a:pt x="513" y="1014"/>
                  </a:lnTo>
                  <a:lnTo>
                    <a:pt x="522" y="1013"/>
                  </a:lnTo>
                  <a:lnTo>
                    <a:pt x="522" y="948"/>
                  </a:lnTo>
                  <a:lnTo>
                    <a:pt x="541" y="948"/>
                  </a:lnTo>
                  <a:lnTo>
                    <a:pt x="541" y="936"/>
                  </a:lnTo>
                  <a:lnTo>
                    <a:pt x="550" y="936"/>
                  </a:lnTo>
                  <a:lnTo>
                    <a:pt x="549" y="890"/>
                  </a:lnTo>
                  <a:lnTo>
                    <a:pt x="555" y="890"/>
                  </a:lnTo>
                  <a:lnTo>
                    <a:pt x="555" y="834"/>
                  </a:lnTo>
                  <a:lnTo>
                    <a:pt x="565" y="833"/>
                  </a:lnTo>
                  <a:lnTo>
                    <a:pt x="565" y="761"/>
                  </a:lnTo>
                  <a:lnTo>
                    <a:pt x="573" y="761"/>
                  </a:lnTo>
                  <a:lnTo>
                    <a:pt x="574" y="744"/>
                  </a:lnTo>
                  <a:lnTo>
                    <a:pt x="574" y="738"/>
                  </a:lnTo>
                  <a:lnTo>
                    <a:pt x="583" y="737"/>
                  </a:lnTo>
                  <a:lnTo>
                    <a:pt x="583" y="728"/>
                  </a:lnTo>
                  <a:lnTo>
                    <a:pt x="594" y="729"/>
                  </a:lnTo>
                  <a:lnTo>
                    <a:pt x="601" y="717"/>
                  </a:lnTo>
                  <a:lnTo>
                    <a:pt x="636" y="717"/>
                  </a:lnTo>
                  <a:lnTo>
                    <a:pt x="634" y="711"/>
                  </a:lnTo>
                  <a:lnTo>
                    <a:pt x="771" y="713"/>
                  </a:lnTo>
                  <a:lnTo>
                    <a:pt x="771" y="702"/>
                  </a:lnTo>
                  <a:lnTo>
                    <a:pt x="780" y="702"/>
                  </a:lnTo>
                  <a:lnTo>
                    <a:pt x="780" y="671"/>
                  </a:lnTo>
                  <a:lnTo>
                    <a:pt x="798" y="671"/>
                  </a:lnTo>
                  <a:lnTo>
                    <a:pt x="798" y="657"/>
                  </a:lnTo>
                  <a:lnTo>
                    <a:pt x="805" y="648"/>
                  </a:lnTo>
                  <a:lnTo>
                    <a:pt x="814" y="642"/>
                  </a:lnTo>
                  <a:lnTo>
                    <a:pt x="825" y="639"/>
                  </a:lnTo>
                  <a:lnTo>
                    <a:pt x="823" y="606"/>
                  </a:lnTo>
                  <a:lnTo>
                    <a:pt x="834" y="606"/>
                  </a:lnTo>
                  <a:lnTo>
                    <a:pt x="832" y="575"/>
                  </a:lnTo>
                  <a:lnTo>
                    <a:pt x="840" y="573"/>
                  </a:lnTo>
                  <a:lnTo>
                    <a:pt x="840" y="567"/>
                  </a:lnTo>
                  <a:lnTo>
                    <a:pt x="852" y="564"/>
                  </a:lnTo>
                  <a:lnTo>
                    <a:pt x="850" y="534"/>
                  </a:lnTo>
                  <a:lnTo>
                    <a:pt x="868" y="533"/>
                  </a:lnTo>
                  <a:lnTo>
                    <a:pt x="868" y="524"/>
                  </a:lnTo>
                  <a:lnTo>
                    <a:pt x="877" y="521"/>
                  </a:lnTo>
                  <a:lnTo>
                    <a:pt x="877" y="507"/>
                  </a:lnTo>
                  <a:lnTo>
                    <a:pt x="954" y="507"/>
                  </a:lnTo>
                  <a:lnTo>
                    <a:pt x="954" y="498"/>
                  </a:lnTo>
                  <a:lnTo>
                    <a:pt x="1030" y="498"/>
                  </a:lnTo>
                  <a:lnTo>
                    <a:pt x="1029" y="486"/>
                  </a:lnTo>
                  <a:lnTo>
                    <a:pt x="1039" y="486"/>
                  </a:lnTo>
                  <a:lnTo>
                    <a:pt x="1039" y="471"/>
                  </a:lnTo>
                  <a:lnTo>
                    <a:pt x="1072" y="471"/>
                  </a:lnTo>
                  <a:lnTo>
                    <a:pt x="1072" y="464"/>
                  </a:lnTo>
                  <a:lnTo>
                    <a:pt x="1101" y="464"/>
                  </a:lnTo>
                  <a:lnTo>
                    <a:pt x="1101" y="455"/>
                  </a:lnTo>
                  <a:lnTo>
                    <a:pt x="1108" y="455"/>
                  </a:lnTo>
                  <a:lnTo>
                    <a:pt x="1108" y="419"/>
                  </a:lnTo>
                  <a:lnTo>
                    <a:pt x="1116" y="417"/>
                  </a:lnTo>
                  <a:lnTo>
                    <a:pt x="1116" y="399"/>
                  </a:lnTo>
                  <a:lnTo>
                    <a:pt x="1126" y="399"/>
                  </a:lnTo>
                  <a:lnTo>
                    <a:pt x="1126" y="374"/>
                  </a:lnTo>
                  <a:lnTo>
                    <a:pt x="1278" y="374"/>
                  </a:lnTo>
                  <a:lnTo>
                    <a:pt x="1278" y="369"/>
                  </a:lnTo>
                  <a:lnTo>
                    <a:pt x="1288" y="369"/>
                  </a:lnTo>
                  <a:lnTo>
                    <a:pt x="1288" y="363"/>
                  </a:lnTo>
                  <a:lnTo>
                    <a:pt x="1297" y="362"/>
                  </a:lnTo>
                  <a:lnTo>
                    <a:pt x="1297" y="345"/>
                  </a:lnTo>
                  <a:lnTo>
                    <a:pt x="1344" y="344"/>
                  </a:lnTo>
                  <a:lnTo>
                    <a:pt x="1344" y="335"/>
                  </a:lnTo>
                  <a:lnTo>
                    <a:pt x="1372" y="336"/>
                  </a:lnTo>
                  <a:lnTo>
                    <a:pt x="1372" y="330"/>
                  </a:lnTo>
                  <a:lnTo>
                    <a:pt x="1389" y="329"/>
                  </a:lnTo>
                  <a:lnTo>
                    <a:pt x="1390" y="318"/>
                  </a:lnTo>
                  <a:lnTo>
                    <a:pt x="1411" y="317"/>
                  </a:lnTo>
                  <a:lnTo>
                    <a:pt x="1411" y="290"/>
                  </a:lnTo>
                  <a:lnTo>
                    <a:pt x="1429" y="291"/>
                  </a:lnTo>
                  <a:lnTo>
                    <a:pt x="1429" y="281"/>
                  </a:lnTo>
                  <a:lnTo>
                    <a:pt x="1551" y="281"/>
                  </a:lnTo>
                  <a:lnTo>
                    <a:pt x="1551" y="275"/>
                  </a:lnTo>
                  <a:lnTo>
                    <a:pt x="1555" y="275"/>
                  </a:lnTo>
                  <a:lnTo>
                    <a:pt x="1555" y="264"/>
                  </a:lnTo>
                  <a:lnTo>
                    <a:pt x="1641" y="264"/>
                  </a:lnTo>
                  <a:lnTo>
                    <a:pt x="1641" y="255"/>
                  </a:lnTo>
                  <a:lnTo>
                    <a:pt x="1651" y="255"/>
                  </a:lnTo>
                  <a:lnTo>
                    <a:pt x="1651" y="239"/>
                  </a:lnTo>
                  <a:lnTo>
                    <a:pt x="1657" y="239"/>
                  </a:lnTo>
                  <a:lnTo>
                    <a:pt x="1657" y="224"/>
                  </a:lnTo>
                  <a:lnTo>
                    <a:pt x="1668" y="224"/>
                  </a:lnTo>
                  <a:lnTo>
                    <a:pt x="1677" y="215"/>
                  </a:lnTo>
                  <a:lnTo>
                    <a:pt x="1675" y="204"/>
                  </a:lnTo>
                  <a:lnTo>
                    <a:pt x="1686" y="204"/>
                  </a:lnTo>
                  <a:lnTo>
                    <a:pt x="1686" y="195"/>
                  </a:lnTo>
                  <a:lnTo>
                    <a:pt x="1812" y="195"/>
                  </a:lnTo>
                  <a:lnTo>
                    <a:pt x="1813" y="179"/>
                  </a:lnTo>
                  <a:lnTo>
                    <a:pt x="1882" y="180"/>
                  </a:lnTo>
                  <a:lnTo>
                    <a:pt x="1884" y="177"/>
                  </a:lnTo>
                  <a:lnTo>
                    <a:pt x="1921" y="177"/>
                  </a:lnTo>
                  <a:lnTo>
                    <a:pt x="1924" y="170"/>
                  </a:lnTo>
                  <a:lnTo>
                    <a:pt x="1936" y="167"/>
                  </a:lnTo>
                  <a:lnTo>
                    <a:pt x="1936" y="156"/>
                  </a:lnTo>
                  <a:lnTo>
                    <a:pt x="1959" y="149"/>
                  </a:lnTo>
                  <a:lnTo>
                    <a:pt x="1959" y="125"/>
                  </a:lnTo>
                  <a:lnTo>
                    <a:pt x="2065" y="125"/>
                  </a:lnTo>
                  <a:lnTo>
                    <a:pt x="2065" y="111"/>
                  </a:lnTo>
                  <a:lnTo>
                    <a:pt x="2197" y="111"/>
                  </a:lnTo>
                  <a:lnTo>
                    <a:pt x="2197" y="102"/>
                  </a:lnTo>
                  <a:lnTo>
                    <a:pt x="2220" y="101"/>
                  </a:lnTo>
                  <a:lnTo>
                    <a:pt x="2220" y="89"/>
                  </a:lnTo>
                  <a:lnTo>
                    <a:pt x="2247" y="87"/>
                  </a:lnTo>
                  <a:lnTo>
                    <a:pt x="2247" y="75"/>
                  </a:lnTo>
                  <a:lnTo>
                    <a:pt x="2572" y="75"/>
                  </a:lnTo>
                  <a:lnTo>
                    <a:pt x="2572" y="60"/>
                  </a:lnTo>
                  <a:lnTo>
                    <a:pt x="2788" y="60"/>
                  </a:lnTo>
                  <a:lnTo>
                    <a:pt x="2797" y="54"/>
                  </a:lnTo>
                  <a:lnTo>
                    <a:pt x="2797" y="45"/>
                  </a:lnTo>
                  <a:lnTo>
                    <a:pt x="3090" y="47"/>
                  </a:lnTo>
                  <a:lnTo>
                    <a:pt x="3090" y="41"/>
                  </a:lnTo>
                  <a:lnTo>
                    <a:pt x="3142" y="41"/>
                  </a:lnTo>
                  <a:lnTo>
                    <a:pt x="3142" y="35"/>
                  </a:lnTo>
                  <a:lnTo>
                    <a:pt x="3288" y="33"/>
                  </a:lnTo>
                  <a:lnTo>
                    <a:pt x="3288" y="27"/>
                  </a:lnTo>
                  <a:lnTo>
                    <a:pt x="3333" y="27"/>
                  </a:lnTo>
                  <a:lnTo>
                    <a:pt x="3333" y="18"/>
                  </a:lnTo>
                  <a:lnTo>
                    <a:pt x="3354" y="18"/>
                  </a:lnTo>
                  <a:lnTo>
                    <a:pt x="3352" y="14"/>
                  </a:lnTo>
                  <a:lnTo>
                    <a:pt x="3864" y="14"/>
                  </a:lnTo>
                  <a:lnTo>
                    <a:pt x="3862" y="0"/>
                  </a:lnTo>
                  <a:lnTo>
                    <a:pt x="3877" y="0"/>
                  </a:lnTo>
                </a:path>
              </a:pathLst>
            </a:custGeom>
            <a:noFill/>
            <a:ln w="25400">
              <a:solidFill>
                <a:srgbClr val="33CCFF"/>
              </a:solidFill>
              <a:round/>
              <a:headEnd type="none" w="med" len="med"/>
              <a:tailEnd type="none" w="med" len="me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41" name="Freeform 58"/>
            <p:cNvSpPr>
              <a:spLocks/>
            </p:cNvSpPr>
            <p:nvPr/>
          </p:nvSpPr>
          <p:spPr bwMode="auto">
            <a:xfrm>
              <a:off x="2119313" y="2876550"/>
              <a:ext cx="5727700" cy="1541463"/>
            </a:xfrm>
            <a:custGeom>
              <a:avLst/>
              <a:gdLst>
                <a:gd name="T0" fmla="*/ 258 w 3608"/>
                <a:gd name="T1" fmla="*/ 969 h 971"/>
                <a:gd name="T2" fmla="*/ 287 w 3608"/>
                <a:gd name="T3" fmla="*/ 908 h 971"/>
                <a:gd name="T4" fmla="*/ 302 w 3608"/>
                <a:gd name="T5" fmla="*/ 891 h 971"/>
                <a:gd name="T6" fmla="*/ 371 w 3608"/>
                <a:gd name="T7" fmla="*/ 845 h 971"/>
                <a:gd name="T8" fmla="*/ 510 w 3608"/>
                <a:gd name="T9" fmla="*/ 834 h 971"/>
                <a:gd name="T10" fmla="*/ 536 w 3608"/>
                <a:gd name="T11" fmla="*/ 806 h 971"/>
                <a:gd name="T12" fmla="*/ 578 w 3608"/>
                <a:gd name="T13" fmla="*/ 771 h 971"/>
                <a:gd name="T14" fmla="*/ 594 w 3608"/>
                <a:gd name="T15" fmla="*/ 684 h 971"/>
                <a:gd name="T16" fmla="*/ 776 w 3608"/>
                <a:gd name="T17" fmla="*/ 656 h 971"/>
                <a:gd name="T18" fmla="*/ 825 w 3608"/>
                <a:gd name="T19" fmla="*/ 639 h 971"/>
                <a:gd name="T20" fmla="*/ 837 w 3608"/>
                <a:gd name="T21" fmla="*/ 626 h 971"/>
                <a:gd name="T22" fmla="*/ 858 w 3608"/>
                <a:gd name="T23" fmla="*/ 600 h 971"/>
                <a:gd name="T24" fmla="*/ 870 w 3608"/>
                <a:gd name="T25" fmla="*/ 533 h 971"/>
                <a:gd name="T26" fmla="*/ 899 w 3608"/>
                <a:gd name="T27" fmla="*/ 510 h 971"/>
                <a:gd name="T28" fmla="*/ 912 w 3608"/>
                <a:gd name="T29" fmla="*/ 498 h 971"/>
                <a:gd name="T30" fmla="*/ 1059 w 3608"/>
                <a:gd name="T31" fmla="*/ 489 h 971"/>
                <a:gd name="T32" fmla="*/ 1110 w 3608"/>
                <a:gd name="T33" fmla="*/ 485 h 971"/>
                <a:gd name="T34" fmla="*/ 1121 w 3608"/>
                <a:gd name="T35" fmla="*/ 462 h 971"/>
                <a:gd name="T36" fmla="*/ 1134 w 3608"/>
                <a:gd name="T37" fmla="*/ 452 h 971"/>
                <a:gd name="T38" fmla="*/ 1251 w 3608"/>
                <a:gd name="T39" fmla="*/ 413 h 971"/>
                <a:gd name="T40" fmla="*/ 1292 w 3608"/>
                <a:gd name="T41" fmla="*/ 401 h 971"/>
                <a:gd name="T42" fmla="*/ 1367 w 3608"/>
                <a:gd name="T43" fmla="*/ 396 h 971"/>
                <a:gd name="T44" fmla="*/ 1389 w 3608"/>
                <a:gd name="T45" fmla="*/ 389 h 971"/>
                <a:gd name="T46" fmla="*/ 1413 w 3608"/>
                <a:gd name="T47" fmla="*/ 374 h 971"/>
                <a:gd name="T48" fmla="*/ 1440 w 3608"/>
                <a:gd name="T49" fmla="*/ 357 h 971"/>
                <a:gd name="T50" fmla="*/ 1497 w 3608"/>
                <a:gd name="T51" fmla="*/ 335 h 971"/>
                <a:gd name="T52" fmla="*/ 1532 w 3608"/>
                <a:gd name="T53" fmla="*/ 327 h 971"/>
                <a:gd name="T54" fmla="*/ 1674 w 3608"/>
                <a:gd name="T55" fmla="*/ 321 h 971"/>
                <a:gd name="T56" fmla="*/ 1695 w 3608"/>
                <a:gd name="T57" fmla="*/ 308 h 971"/>
                <a:gd name="T58" fmla="*/ 1713 w 3608"/>
                <a:gd name="T59" fmla="*/ 281 h 971"/>
                <a:gd name="T60" fmla="*/ 1748 w 3608"/>
                <a:gd name="T61" fmla="*/ 269 h 971"/>
                <a:gd name="T62" fmla="*/ 1779 w 3608"/>
                <a:gd name="T63" fmla="*/ 249 h 971"/>
                <a:gd name="T64" fmla="*/ 1901 w 3608"/>
                <a:gd name="T65" fmla="*/ 243 h 971"/>
                <a:gd name="T66" fmla="*/ 1917 w 3608"/>
                <a:gd name="T67" fmla="*/ 236 h 971"/>
                <a:gd name="T68" fmla="*/ 1937 w 3608"/>
                <a:gd name="T69" fmla="*/ 224 h 971"/>
                <a:gd name="T70" fmla="*/ 1949 w 3608"/>
                <a:gd name="T71" fmla="*/ 209 h 971"/>
                <a:gd name="T72" fmla="*/ 1962 w 3608"/>
                <a:gd name="T73" fmla="*/ 192 h 971"/>
                <a:gd name="T74" fmla="*/ 1979 w 3608"/>
                <a:gd name="T75" fmla="*/ 177 h 971"/>
                <a:gd name="T76" fmla="*/ 2300 w 3608"/>
                <a:gd name="T77" fmla="*/ 152 h 971"/>
                <a:gd name="T78" fmla="*/ 2477 w 3608"/>
                <a:gd name="T79" fmla="*/ 140 h 971"/>
                <a:gd name="T80" fmla="*/ 2516 w 3608"/>
                <a:gd name="T81" fmla="*/ 120 h 971"/>
                <a:gd name="T82" fmla="*/ 2526 w 3608"/>
                <a:gd name="T83" fmla="*/ 104 h 971"/>
                <a:gd name="T84" fmla="*/ 2823 w 3608"/>
                <a:gd name="T85" fmla="*/ 84 h 971"/>
                <a:gd name="T86" fmla="*/ 2957 w 3608"/>
                <a:gd name="T87" fmla="*/ 69 h 971"/>
                <a:gd name="T88" fmla="*/ 3059 w 3608"/>
                <a:gd name="T89" fmla="*/ 45 h 971"/>
                <a:gd name="T90" fmla="*/ 3099 w 3608"/>
                <a:gd name="T91" fmla="*/ 27 h 971"/>
                <a:gd name="T92" fmla="*/ 3170 w 3608"/>
                <a:gd name="T93" fmla="*/ 17 h 971"/>
                <a:gd name="T94" fmla="*/ 3539 w 3608"/>
                <a:gd name="T95" fmla="*/ 2 h 9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08"/>
                <a:gd name="T145" fmla="*/ 0 h 971"/>
                <a:gd name="T146" fmla="*/ 3608 w 3608"/>
                <a:gd name="T147" fmla="*/ 971 h 9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08" h="971">
                  <a:moveTo>
                    <a:pt x="0" y="971"/>
                  </a:moveTo>
                  <a:lnTo>
                    <a:pt x="258" y="969"/>
                  </a:lnTo>
                  <a:lnTo>
                    <a:pt x="258" y="921"/>
                  </a:lnTo>
                  <a:lnTo>
                    <a:pt x="287" y="908"/>
                  </a:lnTo>
                  <a:lnTo>
                    <a:pt x="287" y="891"/>
                  </a:lnTo>
                  <a:lnTo>
                    <a:pt x="302" y="891"/>
                  </a:lnTo>
                  <a:lnTo>
                    <a:pt x="302" y="848"/>
                  </a:lnTo>
                  <a:lnTo>
                    <a:pt x="371" y="845"/>
                  </a:lnTo>
                  <a:lnTo>
                    <a:pt x="369" y="836"/>
                  </a:lnTo>
                  <a:lnTo>
                    <a:pt x="510" y="834"/>
                  </a:lnTo>
                  <a:lnTo>
                    <a:pt x="509" y="812"/>
                  </a:lnTo>
                  <a:lnTo>
                    <a:pt x="536" y="806"/>
                  </a:lnTo>
                  <a:lnTo>
                    <a:pt x="534" y="789"/>
                  </a:lnTo>
                  <a:lnTo>
                    <a:pt x="578" y="771"/>
                  </a:lnTo>
                  <a:lnTo>
                    <a:pt x="575" y="704"/>
                  </a:lnTo>
                  <a:lnTo>
                    <a:pt x="594" y="684"/>
                  </a:lnTo>
                  <a:lnTo>
                    <a:pt x="594" y="653"/>
                  </a:lnTo>
                  <a:lnTo>
                    <a:pt x="776" y="656"/>
                  </a:lnTo>
                  <a:lnTo>
                    <a:pt x="776" y="639"/>
                  </a:lnTo>
                  <a:lnTo>
                    <a:pt x="825" y="639"/>
                  </a:lnTo>
                  <a:lnTo>
                    <a:pt x="825" y="627"/>
                  </a:lnTo>
                  <a:lnTo>
                    <a:pt x="837" y="626"/>
                  </a:lnTo>
                  <a:lnTo>
                    <a:pt x="837" y="609"/>
                  </a:lnTo>
                  <a:lnTo>
                    <a:pt x="858" y="600"/>
                  </a:lnTo>
                  <a:lnTo>
                    <a:pt x="858" y="540"/>
                  </a:lnTo>
                  <a:lnTo>
                    <a:pt x="870" y="533"/>
                  </a:lnTo>
                  <a:lnTo>
                    <a:pt x="870" y="510"/>
                  </a:lnTo>
                  <a:lnTo>
                    <a:pt x="899" y="510"/>
                  </a:lnTo>
                  <a:lnTo>
                    <a:pt x="899" y="498"/>
                  </a:lnTo>
                  <a:lnTo>
                    <a:pt x="912" y="498"/>
                  </a:lnTo>
                  <a:lnTo>
                    <a:pt x="912" y="489"/>
                  </a:lnTo>
                  <a:lnTo>
                    <a:pt x="1059" y="489"/>
                  </a:lnTo>
                  <a:lnTo>
                    <a:pt x="1061" y="485"/>
                  </a:lnTo>
                  <a:lnTo>
                    <a:pt x="1110" y="485"/>
                  </a:lnTo>
                  <a:lnTo>
                    <a:pt x="1110" y="464"/>
                  </a:lnTo>
                  <a:lnTo>
                    <a:pt x="1121" y="462"/>
                  </a:lnTo>
                  <a:lnTo>
                    <a:pt x="1119" y="452"/>
                  </a:lnTo>
                  <a:lnTo>
                    <a:pt x="1134" y="452"/>
                  </a:lnTo>
                  <a:lnTo>
                    <a:pt x="1136" y="414"/>
                  </a:lnTo>
                  <a:lnTo>
                    <a:pt x="1251" y="413"/>
                  </a:lnTo>
                  <a:lnTo>
                    <a:pt x="1251" y="402"/>
                  </a:lnTo>
                  <a:lnTo>
                    <a:pt x="1292" y="401"/>
                  </a:lnTo>
                  <a:lnTo>
                    <a:pt x="1292" y="395"/>
                  </a:lnTo>
                  <a:lnTo>
                    <a:pt x="1367" y="396"/>
                  </a:lnTo>
                  <a:lnTo>
                    <a:pt x="1367" y="390"/>
                  </a:lnTo>
                  <a:lnTo>
                    <a:pt x="1389" y="389"/>
                  </a:lnTo>
                  <a:lnTo>
                    <a:pt x="1389" y="374"/>
                  </a:lnTo>
                  <a:lnTo>
                    <a:pt x="1413" y="374"/>
                  </a:lnTo>
                  <a:lnTo>
                    <a:pt x="1413" y="357"/>
                  </a:lnTo>
                  <a:lnTo>
                    <a:pt x="1440" y="357"/>
                  </a:lnTo>
                  <a:lnTo>
                    <a:pt x="1439" y="335"/>
                  </a:lnTo>
                  <a:lnTo>
                    <a:pt x="1497" y="335"/>
                  </a:lnTo>
                  <a:lnTo>
                    <a:pt x="1497" y="326"/>
                  </a:lnTo>
                  <a:lnTo>
                    <a:pt x="1532" y="327"/>
                  </a:lnTo>
                  <a:lnTo>
                    <a:pt x="1532" y="321"/>
                  </a:lnTo>
                  <a:lnTo>
                    <a:pt x="1674" y="321"/>
                  </a:lnTo>
                  <a:lnTo>
                    <a:pt x="1674" y="308"/>
                  </a:lnTo>
                  <a:lnTo>
                    <a:pt x="1695" y="308"/>
                  </a:lnTo>
                  <a:lnTo>
                    <a:pt x="1695" y="281"/>
                  </a:lnTo>
                  <a:lnTo>
                    <a:pt x="1713" y="281"/>
                  </a:lnTo>
                  <a:lnTo>
                    <a:pt x="1713" y="269"/>
                  </a:lnTo>
                  <a:lnTo>
                    <a:pt x="1748" y="269"/>
                  </a:lnTo>
                  <a:lnTo>
                    <a:pt x="1748" y="251"/>
                  </a:lnTo>
                  <a:lnTo>
                    <a:pt x="1779" y="249"/>
                  </a:lnTo>
                  <a:lnTo>
                    <a:pt x="1779" y="243"/>
                  </a:lnTo>
                  <a:lnTo>
                    <a:pt x="1901" y="243"/>
                  </a:lnTo>
                  <a:lnTo>
                    <a:pt x="1917" y="243"/>
                  </a:lnTo>
                  <a:lnTo>
                    <a:pt x="1917" y="236"/>
                  </a:lnTo>
                  <a:lnTo>
                    <a:pt x="1938" y="237"/>
                  </a:lnTo>
                  <a:lnTo>
                    <a:pt x="1937" y="224"/>
                  </a:lnTo>
                  <a:lnTo>
                    <a:pt x="1950" y="224"/>
                  </a:lnTo>
                  <a:lnTo>
                    <a:pt x="1949" y="209"/>
                  </a:lnTo>
                  <a:lnTo>
                    <a:pt x="1964" y="207"/>
                  </a:lnTo>
                  <a:lnTo>
                    <a:pt x="1962" y="192"/>
                  </a:lnTo>
                  <a:lnTo>
                    <a:pt x="1980" y="192"/>
                  </a:lnTo>
                  <a:lnTo>
                    <a:pt x="1979" y="177"/>
                  </a:lnTo>
                  <a:lnTo>
                    <a:pt x="2301" y="177"/>
                  </a:lnTo>
                  <a:lnTo>
                    <a:pt x="2300" y="152"/>
                  </a:lnTo>
                  <a:lnTo>
                    <a:pt x="2478" y="152"/>
                  </a:lnTo>
                  <a:lnTo>
                    <a:pt x="2477" y="140"/>
                  </a:lnTo>
                  <a:lnTo>
                    <a:pt x="2516" y="140"/>
                  </a:lnTo>
                  <a:lnTo>
                    <a:pt x="2516" y="120"/>
                  </a:lnTo>
                  <a:lnTo>
                    <a:pt x="2526" y="119"/>
                  </a:lnTo>
                  <a:lnTo>
                    <a:pt x="2526" y="104"/>
                  </a:lnTo>
                  <a:lnTo>
                    <a:pt x="2825" y="96"/>
                  </a:lnTo>
                  <a:lnTo>
                    <a:pt x="2823" y="84"/>
                  </a:lnTo>
                  <a:lnTo>
                    <a:pt x="2957" y="77"/>
                  </a:lnTo>
                  <a:lnTo>
                    <a:pt x="2957" y="69"/>
                  </a:lnTo>
                  <a:lnTo>
                    <a:pt x="3059" y="66"/>
                  </a:lnTo>
                  <a:lnTo>
                    <a:pt x="3059" y="45"/>
                  </a:lnTo>
                  <a:lnTo>
                    <a:pt x="3098" y="42"/>
                  </a:lnTo>
                  <a:lnTo>
                    <a:pt x="3099" y="27"/>
                  </a:lnTo>
                  <a:lnTo>
                    <a:pt x="3170" y="26"/>
                  </a:lnTo>
                  <a:lnTo>
                    <a:pt x="3170" y="17"/>
                  </a:lnTo>
                  <a:lnTo>
                    <a:pt x="3540" y="11"/>
                  </a:lnTo>
                  <a:lnTo>
                    <a:pt x="3539" y="2"/>
                  </a:lnTo>
                  <a:lnTo>
                    <a:pt x="3608" y="0"/>
                  </a:lnTo>
                </a:path>
              </a:pathLst>
            </a:custGeom>
            <a:noFill/>
            <a:ln w="25400">
              <a:solidFill>
                <a:srgbClr val="FFC000"/>
              </a:solidFill>
              <a:round/>
              <a:headEnd type="none" w="med" len="med"/>
              <a:tailEnd type="none" w="med" len="me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43" name="Rectangle 15"/>
            <p:cNvSpPr>
              <a:spLocks noChangeArrowheads="1"/>
            </p:cNvSpPr>
            <p:nvPr/>
          </p:nvSpPr>
          <p:spPr bwMode="auto">
            <a:xfrm>
              <a:off x="1743396" y="1613602"/>
              <a:ext cx="2466809" cy="3191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dirty="0">
                  <a:solidFill>
                    <a:srgbClr val="FFFFFF"/>
                  </a:solidFill>
                  <a:ea typeface="ＭＳ Ｐゴシック" pitchFamily="34" charset="-128"/>
                  <a:cs typeface="Arial Unicode MS" pitchFamily="34" charset="-128"/>
                </a:rPr>
                <a:t>P&lt;0.0001</a:t>
              </a:r>
              <a:endParaRPr lang="en-US" sz="1400" baseline="30000" dirty="0">
                <a:solidFill>
                  <a:srgbClr val="FFFFFF"/>
                </a:solidFill>
                <a:ea typeface="ＭＳ Ｐゴシック" pitchFamily="34" charset="-128"/>
                <a:cs typeface="Arial Unicode MS" pitchFamily="34" charset="-128"/>
              </a:endParaRPr>
            </a:p>
          </p:txBody>
        </p:sp>
        <p:sp>
          <p:nvSpPr>
            <p:cNvPr id="145" name="Line 39"/>
            <p:cNvSpPr>
              <a:spLocks noChangeShapeType="1"/>
            </p:cNvSpPr>
            <p:nvPr/>
          </p:nvSpPr>
          <p:spPr bwMode="auto">
            <a:xfrm>
              <a:off x="2593659" y="4524375"/>
              <a:ext cx="0" cy="73025"/>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46" name="Line 39"/>
            <p:cNvSpPr>
              <a:spLocks noChangeShapeType="1"/>
            </p:cNvSpPr>
            <p:nvPr/>
          </p:nvSpPr>
          <p:spPr bwMode="auto">
            <a:xfrm>
              <a:off x="3468053" y="4524375"/>
              <a:ext cx="0" cy="73025"/>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47" name="Line 39"/>
            <p:cNvSpPr>
              <a:spLocks noChangeShapeType="1"/>
            </p:cNvSpPr>
            <p:nvPr/>
          </p:nvSpPr>
          <p:spPr bwMode="auto">
            <a:xfrm>
              <a:off x="4356737" y="4524375"/>
              <a:ext cx="0" cy="73025"/>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49" name="Line 39"/>
            <p:cNvSpPr>
              <a:spLocks noChangeShapeType="1"/>
            </p:cNvSpPr>
            <p:nvPr/>
          </p:nvSpPr>
          <p:spPr bwMode="auto">
            <a:xfrm>
              <a:off x="5092542" y="4524375"/>
              <a:ext cx="0" cy="73025"/>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50" name="Line 39"/>
            <p:cNvSpPr>
              <a:spLocks noChangeShapeType="1"/>
            </p:cNvSpPr>
            <p:nvPr/>
          </p:nvSpPr>
          <p:spPr bwMode="auto">
            <a:xfrm>
              <a:off x="6019326" y="4524375"/>
              <a:ext cx="0" cy="73025"/>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sp>
          <p:nvSpPr>
            <p:cNvPr id="151" name="Line 39"/>
            <p:cNvSpPr>
              <a:spLocks noChangeShapeType="1"/>
            </p:cNvSpPr>
            <p:nvPr/>
          </p:nvSpPr>
          <p:spPr bwMode="auto">
            <a:xfrm>
              <a:off x="7022784" y="4524375"/>
              <a:ext cx="0" cy="73025"/>
            </a:xfrm>
            <a:prstGeom prst="line">
              <a:avLst/>
            </a:prstGeom>
            <a:noFill/>
            <a:ln w="19050">
              <a:solidFill>
                <a:schemeClr val="tx1"/>
              </a:solidFill>
              <a:round/>
              <a:headEnd/>
              <a:tailEnd/>
            </a:ln>
          </p:spPr>
          <p:txBody>
            <a:bodyPr/>
            <a:lstStyle/>
            <a:p>
              <a:pPr algn="ctr" fontAlgn="base">
                <a:spcBef>
                  <a:spcPct val="0"/>
                </a:spcBef>
                <a:spcAft>
                  <a:spcPct val="0"/>
                </a:spcAft>
              </a:pPr>
              <a:endParaRPr lang="en-US" sz="1200" dirty="0">
                <a:solidFill>
                  <a:srgbClr val="FFFFFF"/>
                </a:solidFill>
                <a:ea typeface="ＭＳ Ｐゴシック" charset="-128"/>
              </a:endParaRPr>
            </a:p>
          </p:txBody>
        </p:sp>
        <p:cxnSp>
          <p:nvCxnSpPr>
            <p:cNvPr id="152" name="Straight Connector 151"/>
            <p:cNvCxnSpPr>
              <a:cxnSpLocks noChangeShapeType="1"/>
            </p:cNvCxnSpPr>
            <p:nvPr/>
          </p:nvCxnSpPr>
          <p:spPr bwMode="auto">
            <a:xfrm flipV="1">
              <a:off x="3465223" y="1971675"/>
              <a:ext cx="0" cy="2566412"/>
            </a:xfrm>
            <a:prstGeom prst="line">
              <a:avLst/>
            </a:prstGeom>
            <a:noFill/>
            <a:ln w="19050" algn="ctr">
              <a:solidFill>
                <a:schemeClr val="tx1"/>
              </a:solidFill>
              <a:prstDash val="dash"/>
              <a:round/>
              <a:headEnd/>
              <a:tailEnd/>
            </a:ln>
          </p:spPr>
        </p:cxnSp>
        <p:cxnSp>
          <p:nvCxnSpPr>
            <p:cNvPr id="153" name="Straight Connector 152"/>
            <p:cNvCxnSpPr>
              <a:cxnSpLocks noChangeShapeType="1"/>
            </p:cNvCxnSpPr>
            <p:nvPr/>
          </p:nvCxnSpPr>
          <p:spPr bwMode="auto">
            <a:xfrm flipV="1">
              <a:off x="5093998" y="1971675"/>
              <a:ext cx="0" cy="2566412"/>
            </a:xfrm>
            <a:prstGeom prst="line">
              <a:avLst/>
            </a:prstGeom>
            <a:noFill/>
            <a:ln w="19050" algn="ctr">
              <a:solidFill>
                <a:schemeClr val="tx1"/>
              </a:solidFill>
              <a:prstDash val="dash"/>
              <a:round/>
              <a:headEnd/>
              <a:tailEnd/>
            </a:ln>
          </p:spPr>
        </p:cxnSp>
        <p:cxnSp>
          <p:nvCxnSpPr>
            <p:cNvPr id="166" name="Straight Connector 165"/>
            <p:cNvCxnSpPr>
              <a:cxnSpLocks noChangeShapeType="1"/>
            </p:cNvCxnSpPr>
            <p:nvPr/>
          </p:nvCxnSpPr>
          <p:spPr bwMode="auto">
            <a:xfrm flipV="1">
              <a:off x="7018048" y="1971675"/>
              <a:ext cx="0" cy="2566412"/>
            </a:xfrm>
            <a:prstGeom prst="line">
              <a:avLst/>
            </a:prstGeom>
            <a:noFill/>
            <a:ln w="19050" algn="ctr">
              <a:solidFill>
                <a:schemeClr val="tx1"/>
              </a:solidFill>
              <a:prstDash val="dash"/>
              <a:round/>
              <a:headEnd/>
              <a:tailEnd/>
            </a:ln>
          </p:spPr>
        </p:cxnSp>
      </p:grpSp>
    </p:spTree>
    <p:extLst>
      <p:ext uri="{BB962C8B-B14F-4D97-AF65-F5344CB8AC3E}">
        <p14:creationId xmlns:p14="http://schemas.microsoft.com/office/powerpoint/2010/main" val="257664083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5"/>
          <p:cNvGraphicFramePr>
            <a:graphicFrameLocks noGrp="1" noChangeAspect="1"/>
          </p:cNvGraphicFramePr>
          <p:nvPr>
            <p:ph idx="4294967295"/>
            <p:extLst>
              <p:ext uri="{D42A27DB-BD31-4B8C-83A1-F6EECF244321}">
                <p14:modId xmlns:p14="http://schemas.microsoft.com/office/powerpoint/2010/main" val="4160533957"/>
              </p:ext>
            </p:extLst>
          </p:nvPr>
        </p:nvGraphicFramePr>
        <p:xfrm>
          <a:off x="547403" y="1688771"/>
          <a:ext cx="8348662" cy="3802062"/>
        </p:xfrm>
        <a:graphic>
          <a:graphicData uri="http://schemas.openxmlformats.org/drawingml/2006/chart">
            <c:chart xmlns:c="http://schemas.openxmlformats.org/drawingml/2006/chart" xmlns:r="http://schemas.openxmlformats.org/officeDocument/2006/relationships" r:id="rId3"/>
          </a:graphicData>
        </a:graphic>
      </p:graphicFrame>
      <p:sp>
        <p:nvSpPr>
          <p:cNvPr id="725003" name="Title 16"/>
          <p:cNvSpPr>
            <a:spLocks noGrp="1"/>
          </p:cNvSpPr>
          <p:nvPr>
            <p:ph type="title" idx="4294967295"/>
          </p:nvPr>
        </p:nvSpPr>
        <p:spPr>
          <a:xfrm>
            <a:off x="0" y="225425"/>
            <a:ext cx="9144000" cy="1042988"/>
          </a:xfrm>
        </p:spPr>
        <p:txBody>
          <a:bodyPr/>
          <a:lstStyle/>
          <a:p>
            <a:pPr algn="ctr"/>
            <a:r>
              <a:rPr lang="en-US" sz="3200" dirty="0" smtClean="0"/>
              <a:t>DASISION: Transformation </a:t>
            </a:r>
            <a:r>
              <a:rPr lang="en-US" sz="3200" dirty="0"/>
              <a:t>t</a:t>
            </a:r>
            <a:r>
              <a:rPr lang="en-US" sz="3200" dirty="0" smtClean="0"/>
              <a:t>o </a:t>
            </a:r>
            <a:r>
              <a:rPr lang="en-US" sz="3200" dirty="0"/>
              <a:t>AP/BP </a:t>
            </a:r>
            <a:r>
              <a:rPr lang="en-US" sz="3200" dirty="0" smtClean="0"/>
              <a:t/>
            </a:r>
            <a:br>
              <a:rPr lang="en-US" sz="3200" dirty="0" smtClean="0"/>
            </a:br>
            <a:r>
              <a:rPr lang="en-US" sz="3200" dirty="0" smtClean="0"/>
              <a:t>CML </a:t>
            </a:r>
            <a:r>
              <a:rPr lang="en-US" sz="3200" dirty="0"/>
              <a:t>b</a:t>
            </a:r>
            <a:r>
              <a:rPr lang="en-US" sz="3200" dirty="0" smtClean="0"/>
              <a:t>y 3 Years</a:t>
            </a:r>
            <a:endParaRPr lang="en-US" sz="3200" dirty="0"/>
          </a:p>
        </p:txBody>
      </p:sp>
      <p:sp>
        <p:nvSpPr>
          <p:cNvPr id="724999" name="Text Box 10"/>
          <p:cNvSpPr txBox="1">
            <a:spLocks noChangeArrowheads="1"/>
          </p:cNvSpPr>
          <p:nvPr/>
        </p:nvSpPr>
        <p:spPr bwMode="auto">
          <a:xfrm>
            <a:off x="1085584" y="4978606"/>
            <a:ext cx="7272300" cy="338554"/>
          </a:xfrm>
          <a:prstGeom prst="rect">
            <a:avLst/>
          </a:prstGeom>
          <a:noFill/>
          <a:ln w="9525">
            <a:noFill/>
            <a:miter lim="800000"/>
            <a:headEnd/>
            <a:tailEnd/>
          </a:ln>
        </p:spPr>
        <p:txBody>
          <a:bodyPr wrap="square">
            <a:spAutoFit/>
          </a:bodyPr>
          <a:lstStyle/>
          <a:p>
            <a:pPr fontAlgn="base">
              <a:spcBef>
                <a:spcPct val="0"/>
              </a:spcBef>
              <a:spcAft>
                <a:spcPct val="0"/>
              </a:spcAft>
              <a:tabLst>
                <a:tab pos="1076325" algn="ctr"/>
                <a:tab pos="1792288" algn="ctr"/>
                <a:tab pos="3406775" algn="l"/>
                <a:tab pos="4124325" algn="l"/>
              </a:tabLst>
            </a:pPr>
            <a:r>
              <a:rPr lang="en-US" sz="1600" b="1" dirty="0">
                <a:solidFill>
                  <a:srgbClr val="FFFFFF"/>
                </a:solidFill>
                <a:ea typeface="Arial Unicode MS" pitchFamily="34" charset="-128"/>
                <a:cs typeface="Arial Unicode MS" pitchFamily="34" charset="-128"/>
              </a:rPr>
              <a:t>N	      259	              260		              259	        260</a:t>
            </a:r>
          </a:p>
        </p:txBody>
      </p:sp>
      <p:sp>
        <p:nvSpPr>
          <p:cNvPr id="725000" name="TextBox 20"/>
          <p:cNvSpPr txBox="1">
            <a:spLocks noChangeArrowheads="1"/>
          </p:cNvSpPr>
          <p:nvPr/>
        </p:nvSpPr>
        <p:spPr bwMode="auto">
          <a:xfrm rot="16200000">
            <a:off x="-789151" y="3289137"/>
            <a:ext cx="2557235" cy="369332"/>
          </a:xfrm>
          <a:prstGeom prst="rect">
            <a:avLst/>
          </a:prstGeom>
          <a:noFill/>
          <a:ln w="12700">
            <a:noFill/>
            <a:miter lim="800000"/>
            <a:headEnd type="none" w="sm" len="sm"/>
            <a:tailEnd type="none" w="sm" len="sm"/>
          </a:ln>
        </p:spPr>
        <p:txBody>
          <a:bodyPr wrap="none" anchor="b">
            <a:spAutoFit/>
          </a:bodyPr>
          <a:lstStyle/>
          <a:p>
            <a:pPr algn="ctr" eaLnBrk="0" fontAlgn="base" hangingPunct="0">
              <a:spcBef>
                <a:spcPct val="0"/>
              </a:spcBef>
              <a:spcAft>
                <a:spcPct val="0"/>
              </a:spcAft>
            </a:pPr>
            <a:r>
              <a:rPr lang="en-US" b="1" dirty="0">
                <a:solidFill>
                  <a:srgbClr val="FFFFFF"/>
                </a:solidFill>
                <a:ea typeface="Arial Unicode MS" pitchFamily="34" charset="-128"/>
                <a:cs typeface="Arial Unicode MS" pitchFamily="34" charset="-128"/>
              </a:rPr>
              <a:t>Number of patients, n</a:t>
            </a:r>
          </a:p>
        </p:txBody>
      </p:sp>
      <p:sp>
        <p:nvSpPr>
          <p:cNvPr id="725001" name="TextBox 13"/>
          <p:cNvSpPr txBox="1">
            <a:spLocks noChangeArrowheads="1"/>
          </p:cNvSpPr>
          <p:nvPr/>
        </p:nvSpPr>
        <p:spPr bwMode="auto">
          <a:xfrm>
            <a:off x="2436757" y="5373469"/>
            <a:ext cx="1210588"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a:solidFill>
                  <a:srgbClr val="FFFFFF"/>
                </a:solidFill>
                <a:ea typeface="Arial Unicode MS" pitchFamily="34" charset="-128"/>
                <a:cs typeface="Arial Unicode MS" pitchFamily="34" charset="-128"/>
              </a:rPr>
              <a:t>On study</a:t>
            </a:r>
          </a:p>
        </p:txBody>
      </p:sp>
      <p:sp>
        <p:nvSpPr>
          <p:cNvPr id="725002" name="TextBox 15"/>
          <p:cNvSpPr txBox="1">
            <a:spLocks noChangeArrowheads="1"/>
          </p:cNvSpPr>
          <p:nvPr/>
        </p:nvSpPr>
        <p:spPr bwMode="auto">
          <a:xfrm>
            <a:off x="4575274" y="5373469"/>
            <a:ext cx="439248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b="1" dirty="0">
                <a:solidFill>
                  <a:srgbClr val="FFFFFF"/>
                </a:solidFill>
                <a:ea typeface="Arial Unicode MS" pitchFamily="34" charset="-128"/>
                <a:cs typeface="Arial Unicode MS" pitchFamily="34" charset="-128"/>
              </a:rPr>
              <a:t>Including follow-up beyond discontinuation (ITT)</a:t>
            </a:r>
            <a:endParaRPr lang="en-US" b="1" baseline="30000" dirty="0">
              <a:solidFill>
                <a:srgbClr val="FFFFFF"/>
              </a:solidFill>
              <a:ea typeface="Arial Unicode MS" pitchFamily="34" charset="-128"/>
              <a:cs typeface="Arial Unicode MS" pitchFamily="34" charset="-128"/>
            </a:endParaRPr>
          </a:p>
        </p:txBody>
      </p:sp>
      <p:sp>
        <p:nvSpPr>
          <p:cNvPr id="27" name="TextBox 27"/>
          <p:cNvSpPr txBox="1">
            <a:spLocks noChangeArrowheads="1"/>
          </p:cNvSpPr>
          <p:nvPr/>
        </p:nvSpPr>
        <p:spPr bwMode="auto">
          <a:xfrm>
            <a:off x="3364520" y="2665810"/>
            <a:ext cx="441146"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a:solidFill>
                  <a:srgbClr val="FFFFFF"/>
                </a:solidFill>
                <a:ea typeface="Arial Unicode MS" pitchFamily="34" charset="-128"/>
                <a:cs typeface="Arial Unicode MS" pitchFamily="34" charset="-128"/>
              </a:rPr>
              <a:t>13</a:t>
            </a:r>
          </a:p>
        </p:txBody>
      </p:sp>
      <p:sp>
        <p:nvSpPr>
          <p:cNvPr id="28" name="TextBox 28"/>
          <p:cNvSpPr txBox="1">
            <a:spLocks noChangeArrowheads="1"/>
          </p:cNvSpPr>
          <p:nvPr/>
        </p:nvSpPr>
        <p:spPr bwMode="auto">
          <a:xfrm>
            <a:off x="2360604" y="3391583"/>
            <a:ext cx="312906"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a:solidFill>
                  <a:srgbClr val="FFFFFF"/>
                </a:solidFill>
                <a:ea typeface="Arial Unicode MS" pitchFamily="34" charset="-128"/>
                <a:cs typeface="Arial Unicode MS" pitchFamily="34" charset="-128"/>
              </a:rPr>
              <a:t>8</a:t>
            </a:r>
          </a:p>
        </p:txBody>
      </p:sp>
      <p:sp>
        <p:nvSpPr>
          <p:cNvPr id="29" name="TextBox 29"/>
          <p:cNvSpPr txBox="1">
            <a:spLocks noChangeArrowheads="1"/>
          </p:cNvSpPr>
          <p:nvPr/>
        </p:nvSpPr>
        <p:spPr bwMode="auto">
          <a:xfrm>
            <a:off x="5990701" y="2929381"/>
            <a:ext cx="428387"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a:solidFill>
                  <a:srgbClr val="FFFFFF"/>
                </a:solidFill>
                <a:ea typeface="Arial Unicode MS" pitchFamily="34" charset="-128"/>
                <a:cs typeface="Arial Unicode MS" pitchFamily="34" charset="-128"/>
              </a:rPr>
              <a:t>11</a:t>
            </a:r>
          </a:p>
        </p:txBody>
      </p:sp>
      <p:sp>
        <p:nvSpPr>
          <p:cNvPr id="30" name="TextBox 30"/>
          <p:cNvSpPr txBox="1">
            <a:spLocks noChangeArrowheads="1"/>
          </p:cNvSpPr>
          <p:nvPr/>
        </p:nvSpPr>
        <p:spPr bwMode="auto">
          <a:xfrm>
            <a:off x="7081774" y="2195185"/>
            <a:ext cx="441146" cy="369332"/>
          </a:xfrm>
          <a:prstGeom prst="rect">
            <a:avLst/>
          </a:prstGeom>
          <a:noFill/>
          <a:ln w="9525">
            <a:noFill/>
            <a:miter lim="800000"/>
            <a:headEnd/>
            <a:tailEnd/>
          </a:ln>
        </p:spPr>
        <p:txBody>
          <a:bodyPr wrap="none">
            <a:spAutoFit/>
          </a:bodyPr>
          <a:lstStyle/>
          <a:p>
            <a:pPr algn="ctr" fontAlgn="base">
              <a:spcBef>
                <a:spcPct val="0"/>
              </a:spcBef>
              <a:spcAft>
                <a:spcPct val="0"/>
              </a:spcAft>
            </a:pPr>
            <a:r>
              <a:rPr lang="en-US" b="1" dirty="0">
                <a:solidFill>
                  <a:srgbClr val="FFFFFF"/>
                </a:solidFill>
                <a:ea typeface="Arial Unicode MS" pitchFamily="34" charset="-128"/>
                <a:cs typeface="Arial Unicode MS" pitchFamily="34" charset="-128"/>
              </a:rPr>
              <a:t>16</a:t>
            </a:r>
          </a:p>
        </p:txBody>
      </p:sp>
      <p:sp>
        <p:nvSpPr>
          <p:cNvPr id="19" name="Text Box 13"/>
          <p:cNvSpPr txBox="1">
            <a:spLocks noChangeArrowheads="1"/>
          </p:cNvSpPr>
          <p:nvPr/>
        </p:nvSpPr>
        <p:spPr bwMode="invGray">
          <a:xfrm>
            <a:off x="2878779" y="1617242"/>
            <a:ext cx="3475710" cy="340735"/>
          </a:xfrm>
          <a:prstGeom prst="rect">
            <a:avLst/>
          </a:prstGeom>
          <a:noFill/>
          <a:ln w="12700">
            <a:noFill/>
            <a:miter lim="800000"/>
            <a:headEnd type="none" w="sm" len="sm"/>
            <a:tailEnd type="none" w="sm" len="sm"/>
          </a:ln>
        </p:spPr>
        <p:txBody>
          <a:bodyPr lIns="90000" tIns="46800" rIns="90000" bIns="46800" anchor="ctr">
            <a:spAutoFit/>
          </a:bodyPr>
          <a:lstStyle/>
          <a:p>
            <a:pPr eaLnBrk="0" fontAlgn="base" hangingPunct="0">
              <a:spcBef>
                <a:spcPct val="0"/>
              </a:spcBef>
              <a:spcAft>
                <a:spcPct val="50000"/>
              </a:spcAft>
            </a:pPr>
            <a:r>
              <a:rPr lang="en-US" sz="1600" b="1" dirty="0">
                <a:solidFill>
                  <a:srgbClr val="FFFFFF"/>
                </a:solidFill>
                <a:ea typeface="ＭＳ Ｐゴシック" pitchFamily="34" charset="-128"/>
                <a:cs typeface="Arial Unicode MS" pitchFamily="34" charset="-128"/>
              </a:rPr>
              <a:t>Dasatinib 100 mg QD</a:t>
            </a:r>
          </a:p>
        </p:txBody>
      </p:sp>
      <p:sp>
        <p:nvSpPr>
          <p:cNvPr id="20" name="TextBox 23"/>
          <p:cNvSpPr txBox="1">
            <a:spLocks noChangeArrowheads="1"/>
          </p:cNvSpPr>
          <p:nvPr/>
        </p:nvSpPr>
        <p:spPr bwMode="auto">
          <a:xfrm>
            <a:off x="5259648" y="1613950"/>
            <a:ext cx="3267748" cy="338554"/>
          </a:xfrm>
          <a:prstGeom prst="rect">
            <a:avLst/>
          </a:prstGeom>
          <a:noFill/>
          <a:ln w="9525">
            <a:noFill/>
            <a:miter lim="800000"/>
            <a:headEnd/>
            <a:tailEnd/>
          </a:ln>
        </p:spPr>
        <p:txBody>
          <a:bodyPr anchor="ctr">
            <a:spAutoFit/>
          </a:bodyPr>
          <a:lstStyle/>
          <a:p>
            <a:pPr fontAlgn="base">
              <a:spcBef>
                <a:spcPct val="0"/>
              </a:spcBef>
              <a:spcAft>
                <a:spcPct val="0"/>
              </a:spcAft>
            </a:pPr>
            <a:r>
              <a:rPr lang="en-US" sz="1600" b="1" dirty="0">
                <a:solidFill>
                  <a:srgbClr val="FFFFFF"/>
                </a:solidFill>
                <a:ea typeface="ＭＳ Ｐゴシック" pitchFamily="34" charset="-128"/>
                <a:cs typeface="Arial Unicode MS" pitchFamily="34" charset="-128"/>
              </a:rPr>
              <a:t>Imatinib 400 mg QD</a:t>
            </a:r>
          </a:p>
        </p:txBody>
      </p:sp>
      <p:sp>
        <p:nvSpPr>
          <p:cNvPr id="21" name="Rectangle 22"/>
          <p:cNvSpPr>
            <a:spLocks noChangeArrowheads="1"/>
          </p:cNvSpPr>
          <p:nvPr/>
        </p:nvSpPr>
        <p:spPr bwMode="auto">
          <a:xfrm>
            <a:off x="2722776" y="1688771"/>
            <a:ext cx="172791" cy="179388"/>
          </a:xfrm>
          <a:prstGeom prst="rect">
            <a:avLst/>
          </a:prstGeom>
          <a:solidFill>
            <a:srgbClr val="33CCFF"/>
          </a:solidFill>
          <a:ln w="9525">
            <a:solidFill>
              <a:schemeClr val="accent1"/>
            </a:solidFill>
            <a:miter lim="800000"/>
            <a:headEnd/>
            <a:tailEnd/>
          </a:ln>
        </p:spPr>
        <p:txBody>
          <a:bodyPr wrap="none" anchor="ctr"/>
          <a:lstStyle/>
          <a:p>
            <a:pPr algn="ctr" fontAlgn="base">
              <a:spcBef>
                <a:spcPct val="0"/>
              </a:spcBef>
              <a:spcAft>
                <a:spcPct val="0"/>
              </a:spcAft>
            </a:pPr>
            <a:endParaRPr lang="en-US" sz="1600" b="1" dirty="0">
              <a:solidFill>
                <a:srgbClr val="000000"/>
              </a:solidFill>
            </a:endParaRPr>
          </a:p>
        </p:txBody>
      </p:sp>
      <p:sp>
        <p:nvSpPr>
          <p:cNvPr id="22" name="Rectangle 23"/>
          <p:cNvSpPr>
            <a:spLocks noChangeArrowheads="1"/>
          </p:cNvSpPr>
          <p:nvPr/>
        </p:nvSpPr>
        <p:spPr bwMode="auto">
          <a:xfrm>
            <a:off x="5094501" y="1662253"/>
            <a:ext cx="172791" cy="179387"/>
          </a:xfrm>
          <a:prstGeom prst="rect">
            <a:avLst/>
          </a:prstGeom>
          <a:solidFill>
            <a:srgbClr val="FF9900"/>
          </a:solidFill>
          <a:ln w="9525">
            <a:solidFill>
              <a:schemeClr val="accent2"/>
            </a:solidFill>
            <a:miter lim="800000"/>
            <a:headEnd/>
            <a:tailEnd/>
          </a:ln>
        </p:spPr>
        <p:txBody>
          <a:bodyPr wrap="none" anchor="ctr"/>
          <a:lstStyle/>
          <a:p>
            <a:pPr algn="ctr" fontAlgn="base">
              <a:spcBef>
                <a:spcPct val="0"/>
              </a:spcBef>
              <a:spcAft>
                <a:spcPct val="0"/>
              </a:spcAft>
            </a:pPr>
            <a:endParaRPr lang="en-US" sz="1600" b="1" dirty="0">
              <a:solidFill>
                <a:srgbClr val="000000"/>
              </a:solidFill>
            </a:endParaRPr>
          </a:p>
        </p:txBody>
      </p:sp>
      <p:sp>
        <p:nvSpPr>
          <p:cNvPr id="2" name="TextBox 1"/>
          <p:cNvSpPr txBox="1"/>
          <p:nvPr/>
        </p:nvSpPr>
        <p:spPr>
          <a:xfrm>
            <a:off x="176981" y="6342775"/>
            <a:ext cx="3841954" cy="307777"/>
          </a:xfrm>
          <a:prstGeom prst="rect">
            <a:avLst/>
          </a:prstGeom>
          <a:noFill/>
        </p:spPr>
        <p:txBody>
          <a:bodyPr wrap="square" rtlCol="0">
            <a:spAutoFit/>
          </a:bodyPr>
          <a:lstStyle/>
          <a:p>
            <a:pPr algn="ctr" fontAlgn="base">
              <a:spcBef>
                <a:spcPct val="0"/>
              </a:spcBef>
              <a:spcAft>
                <a:spcPct val="0"/>
              </a:spcAft>
            </a:pPr>
            <a:r>
              <a:rPr lang="en-US" sz="1400" b="1" dirty="0" err="1">
                <a:solidFill>
                  <a:srgbClr val="00FFFF"/>
                </a:solidFill>
              </a:rPr>
              <a:t>Hochhaus</a:t>
            </a:r>
            <a:r>
              <a:rPr lang="en-US" sz="1400" b="1" dirty="0">
                <a:solidFill>
                  <a:srgbClr val="00FFFF"/>
                </a:solidFill>
              </a:rPr>
              <a:t>. JCO 30</a:t>
            </a:r>
            <a:r>
              <a:rPr lang="en-US" sz="1400" b="1" dirty="0" smtClean="0">
                <a:solidFill>
                  <a:srgbClr val="00FFFF"/>
                </a:solidFill>
              </a:rPr>
              <a:t>:abst </a:t>
            </a:r>
            <a:r>
              <a:rPr lang="en-US" sz="1400" b="1" dirty="0">
                <a:solidFill>
                  <a:srgbClr val="00FFFF"/>
                </a:solidFill>
              </a:rPr>
              <a:t>6505;2012</a:t>
            </a:r>
          </a:p>
        </p:txBody>
      </p:sp>
    </p:spTree>
    <p:extLst>
      <p:ext uri="{BB962C8B-B14F-4D97-AF65-F5344CB8AC3E}">
        <p14:creationId xmlns:p14="http://schemas.microsoft.com/office/powerpoint/2010/main" val="326409931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marL="0" indent="0" eaLnBrk="1" hangingPunct="1">
              <a:spcBef>
                <a:spcPts val="1680"/>
              </a:spcBef>
              <a:buFontTx/>
              <a:buNone/>
              <a:defRPr/>
            </a:pPr>
            <a:r>
              <a:rPr lang="en-US" sz="2000" b="1" dirty="0" smtClean="0">
                <a:solidFill>
                  <a:srgbClr val="EFC53D"/>
                </a:solidFill>
              </a:rPr>
              <a:t>Phase IV CML 16/CAMN107AUS28: </a:t>
            </a:r>
            <a:r>
              <a:rPr lang="en-US" sz="2000" i="1" dirty="0" smtClean="0"/>
              <a:t>Study of Complete Molecular Response (CMR) to </a:t>
            </a:r>
            <a:r>
              <a:rPr lang="en-US" sz="2000" i="1" dirty="0" err="1" smtClean="0"/>
              <a:t>Nilotinib</a:t>
            </a:r>
            <a:r>
              <a:rPr lang="en-US" sz="2000" i="1" dirty="0" smtClean="0"/>
              <a:t> in </a:t>
            </a:r>
            <a:r>
              <a:rPr lang="en-US" sz="2000" i="1" dirty="0"/>
              <a:t>N</a:t>
            </a:r>
            <a:r>
              <a:rPr lang="en-US" sz="2000" i="1" dirty="0" smtClean="0"/>
              <a:t>ewly Diagnosed </a:t>
            </a:r>
            <a:r>
              <a:rPr lang="en-US" sz="2000" i="1" dirty="0" err="1" smtClean="0"/>
              <a:t>Ph</a:t>
            </a:r>
            <a:r>
              <a:rPr lang="en-US" sz="2000" i="1" dirty="0" smtClean="0"/>
              <a:t>+ CML-CP</a:t>
            </a:r>
            <a:endParaRPr lang="en-US" sz="2000" i="1" dirty="0"/>
          </a:p>
          <a:p>
            <a:pPr marL="0" indent="0" eaLnBrk="1" hangingPunct="1">
              <a:spcBef>
                <a:spcPts val="1680"/>
              </a:spcBef>
              <a:buFontTx/>
              <a:buNone/>
              <a:defRPr/>
            </a:pPr>
            <a:r>
              <a:rPr lang="en-US" sz="2000" b="1" dirty="0" smtClean="0">
                <a:solidFill>
                  <a:srgbClr val="EFC53D"/>
                </a:solidFill>
              </a:rPr>
              <a:t>Eligibility: </a:t>
            </a:r>
            <a:r>
              <a:rPr lang="en-US" sz="2000" dirty="0" smtClean="0"/>
              <a:t>Adult patients with newly diagnosed Philadelphia chromosome-positive (</a:t>
            </a:r>
            <a:r>
              <a:rPr lang="en-US" sz="2000" dirty="0" err="1" smtClean="0"/>
              <a:t>Ph</a:t>
            </a:r>
            <a:r>
              <a:rPr lang="en-US" sz="2000" dirty="0" smtClean="0"/>
              <a:t>+) chronic </a:t>
            </a:r>
            <a:r>
              <a:rPr lang="en-US" sz="2000" dirty="0" err="1" smtClean="0"/>
              <a:t>myelogenous</a:t>
            </a:r>
            <a:r>
              <a:rPr lang="en-US" sz="2000" dirty="0" smtClean="0"/>
              <a:t> leukemia in chronic phase (CML-CP)</a:t>
            </a:r>
            <a:endParaRPr lang="en-US" sz="2000" i="1" dirty="0" smtClean="0"/>
          </a:p>
          <a:p>
            <a:pPr marL="0" indent="0" eaLnBrk="1" hangingPunct="1">
              <a:spcBef>
                <a:spcPts val="1680"/>
              </a:spcBef>
              <a:buFontTx/>
              <a:buNone/>
              <a:defRPr/>
            </a:pPr>
            <a:r>
              <a:rPr lang="en-US" sz="2000" b="1" dirty="0" err="1" smtClean="0">
                <a:solidFill>
                  <a:srgbClr val="EFC53D"/>
                </a:solidFill>
              </a:rPr>
              <a:t>Nilotinib</a:t>
            </a:r>
            <a:r>
              <a:rPr lang="en-US" sz="2000" dirty="0" smtClean="0">
                <a:solidFill>
                  <a:srgbClr val="EFC53D"/>
                </a:solidFill>
              </a:rPr>
              <a:t>:</a:t>
            </a:r>
          </a:p>
          <a:p>
            <a:pPr eaLnBrk="1" hangingPunct="1">
              <a:spcBef>
                <a:spcPts val="480"/>
              </a:spcBef>
              <a:defRPr/>
            </a:pPr>
            <a:r>
              <a:rPr lang="en-US" sz="2000" dirty="0" smtClean="0"/>
              <a:t>Synthetic second-generation </a:t>
            </a:r>
            <a:r>
              <a:rPr lang="en-US" sz="2000" dirty="0"/>
              <a:t>BCR-</a:t>
            </a:r>
            <a:r>
              <a:rPr lang="en-US" sz="2000" dirty="0" smtClean="0"/>
              <a:t>ABL tyrosine kinase inhibitor; available as an oral formulation</a:t>
            </a:r>
          </a:p>
          <a:p>
            <a:pPr lvl="1" eaLnBrk="1" hangingPunct="1">
              <a:spcBef>
                <a:spcPts val="1680"/>
              </a:spcBef>
              <a:defRPr/>
            </a:pPr>
            <a:r>
              <a:rPr lang="en-US" sz="2000" dirty="0" smtClean="0"/>
              <a:t>Prevents the activation of </a:t>
            </a:r>
            <a:r>
              <a:rPr lang="en-US" sz="2000" dirty="0"/>
              <a:t>BCR-ABL-</a:t>
            </a:r>
            <a:r>
              <a:rPr lang="en-US" sz="2000" dirty="0" smtClean="0"/>
              <a:t>dependent </a:t>
            </a:r>
            <a:r>
              <a:rPr lang="en-US" sz="2000" dirty="0" err="1" smtClean="0"/>
              <a:t>mitogenic</a:t>
            </a:r>
            <a:r>
              <a:rPr lang="en-US" sz="2000" dirty="0" smtClean="0"/>
              <a:t> and </a:t>
            </a:r>
            <a:r>
              <a:rPr lang="en-US" sz="2000" dirty="0" err="1" smtClean="0"/>
              <a:t>antiapoptotic</a:t>
            </a:r>
            <a:r>
              <a:rPr lang="en-US" sz="2000" dirty="0" smtClean="0"/>
              <a:t> pathways</a:t>
            </a:r>
          </a:p>
        </p:txBody>
      </p:sp>
      <p:sp>
        <p:nvSpPr>
          <p:cNvPr id="18434" name="Title 1"/>
          <p:cNvSpPr>
            <a:spLocks noGrp="1"/>
          </p:cNvSpPr>
          <p:nvPr>
            <p:ph type="title"/>
          </p:nvPr>
        </p:nvSpPr>
        <p:spPr/>
        <p:txBody>
          <a:bodyPr/>
          <a:lstStyle/>
          <a:p>
            <a:r>
              <a:rPr lang="en-US" dirty="0"/>
              <a:t>Select Chronic Myeloid Leukemia Trials</a:t>
            </a:r>
            <a:endParaRPr lang="en-US" dirty="0">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629400"/>
          </a:xfrm>
        </p:spPr>
        <p:txBody>
          <a:bodyPr/>
          <a:lstStyle/>
          <a:p>
            <a:r>
              <a:rPr lang="en-US" dirty="0" smtClean="0">
                <a:solidFill>
                  <a:srgbClr val="FFFF00"/>
                </a:solidFill>
              </a:rPr>
              <a:t/>
            </a:r>
            <a:br>
              <a:rPr lang="en-US" dirty="0" smtClean="0">
                <a:solidFill>
                  <a:srgbClr val="FFFF00"/>
                </a:solidFill>
              </a:rPr>
            </a:br>
            <a:r>
              <a:rPr lang="en-US" b="1" dirty="0" smtClean="0">
                <a:solidFill>
                  <a:srgbClr val="FFFF00"/>
                </a:solidFill>
              </a:rPr>
              <a:t>Year in Review</a:t>
            </a:r>
            <a:br>
              <a:rPr lang="en-US" b="1" dirty="0" smtClean="0">
                <a:solidFill>
                  <a:srgbClr val="FFFF00"/>
                </a:solidFill>
              </a:rPr>
            </a:br>
            <a:r>
              <a:rPr lang="en-US" b="1" dirty="0" err="1" smtClean="0">
                <a:solidFill>
                  <a:srgbClr val="FFFF00"/>
                </a:solidFill>
              </a:rPr>
              <a:t>Multitumor</a:t>
            </a:r>
            <a:r>
              <a:rPr lang="en-US" b="1" dirty="0" smtClean="0">
                <a:solidFill>
                  <a:srgbClr val="FFFF00"/>
                </a:solidFill>
              </a:rPr>
              <a:t> CME Symposium</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b="1" dirty="0" smtClean="0">
                <a:solidFill>
                  <a:srgbClr val="FFFF00"/>
                </a:solidFill>
              </a:rPr>
              <a:t>CML</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sz="4000" b="1" dirty="0" smtClean="0">
                <a:solidFill>
                  <a:schemeClr val="bg1"/>
                </a:solidFill>
              </a:rPr>
              <a:t>Hagop Kantarjian</a:t>
            </a:r>
            <a:br>
              <a:rPr lang="en-US" sz="4000" b="1" dirty="0" smtClean="0">
                <a:solidFill>
                  <a:schemeClr val="bg1"/>
                </a:solidFill>
              </a:rPr>
            </a:br>
            <a:r>
              <a:rPr lang="en-US" sz="4000" b="1" dirty="0" smtClean="0">
                <a:solidFill>
                  <a:schemeClr val="bg1"/>
                </a:solidFill>
              </a:rPr>
              <a:t>UT MD Anderson Cancer Center</a:t>
            </a:r>
            <a:br>
              <a:rPr lang="en-US" sz="4000" b="1" dirty="0" smtClean="0">
                <a:solidFill>
                  <a:schemeClr val="bg1"/>
                </a:solidFill>
              </a:rPr>
            </a:br>
            <a:r>
              <a:rPr lang="en-US" sz="4000" b="1" dirty="0" smtClean="0">
                <a:solidFill>
                  <a:schemeClr val="bg1"/>
                </a:solidFill>
              </a:rPr>
              <a:t>October 27, 2012</a:t>
            </a:r>
            <a:br>
              <a:rPr lang="en-US" sz="4000" b="1" dirty="0" smtClean="0">
                <a:solidFill>
                  <a:schemeClr val="bg1"/>
                </a:solidFill>
              </a:rPr>
            </a:br>
            <a:r>
              <a:rPr lang="en-US" sz="4000" b="1" dirty="0" smtClean="0">
                <a:solidFill>
                  <a:schemeClr val="bg1"/>
                </a:solidFill>
              </a:rPr>
              <a:t>Orlando, Fl.</a:t>
            </a:r>
            <a:endParaRPr lang="en-US" sz="4000" b="1" dirty="0">
              <a:solidFill>
                <a:schemeClr val="bg1"/>
              </a:solidFill>
            </a:endParaRPr>
          </a:p>
        </p:txBody>
      </p:sp>
    </p:spTree>
    <p:extLst>
      <p:ext uri="{BB962C8B-B14F-4D97-AF65-F5344CB8AC3E}">
        <p14:creationId xmlns:p14="http://schemas.microsoft.com/office/powerpoint/2010/main" val="34253781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3962399"/>
          </a:xfrm>
        </p:spPr>
        <p:txBody>
          <a:bodyPr/>
          <a:lstStyle/>
          <a:p>
            <a:r>
              <a:rPr lang="en-US" dirty="0"/>
              <a:t>PACE: A </a:t>
            </a:r>
            <a:r>
              <a:rPr lang="en-US" dirty="0" smtClean="0"/>
              <a:t>Pivotal Phase </a:t>
            </a:r>
            <a:r>
              <a:rPr lang="en-US" dirty="0"/>
              <a:t>II </a:t>
            </a:r>
            <a:r>
              <a:rPr lang="en-US" dirty="0" smtClean="0"/>
              <a:t>Trial </a:t>
            </a:r>
            <a:r>
              <a:rPr lang="en-US" dirty="0"/>
              <a:t>of </a:t>
            </a:r>
            <a:r>
              <a:rPr lang="en-US" dirty="0" err="1" smtClean="0"/>
              <a:t>Ponatinib</a:t>
            </a:r>
            <a:r>
              <a:rPr lang="en-US" dirty="0" smtClean="0"/>
              <a:t> </a:t>
            </a:r>
            <a:r>
              <a:rPr lang="en-US" dirty="0"/>
              <a:t>in </a:t>
            </a:r>
            <a:r>
              <a:rPr lang="en-US" dirty="0" smtClean="0"/>
              <a:t>Patients </a:t>
            </a:r>
            <a:r>
              <a:rPr lang="en-US" dirty="0"/>
              <a:t>with CML and </a:t>
            </a:r>
            <a:r>
              <a:rPr lang="en-US" dirty="0" err="1"/>
              <a:t>Ph+ALL</a:t>
            </a:r>
            <a:r>
              <a:rPr lang="en-US" dirty="0"/>
              <a:t> </a:t>
            </a:r>
            <a:r>
              <a:rPr lang="en-US" dirty="0" smtClean="0"/>
              <a:t>Resistant </a:t>
            </a:r>
            <a:r>
              <a:rPr lang="en-US" dirty="0"/>
              <a:t>or </a:t>
            </a:r>
            <a:r>
              <a:rPr lang="en-US" dirty="0" smtClean="0"/>
              <a:t>Intolerant </a:t>
            </a:r>
            <a:r>
              <a:rPr lang="en-US" dirty="0"/>
              <a:t>to </a:t>
            </a:r>
            <a:r>
              <a:rPr lang="en-US" dirty="0" err="1" smtClean="0"/>
              <a:t>Dasatinib</a:t>
            </a:r>
            <a:r>
              <a:rPr lang="en-US" dirty="0" smtClean="0"/>
              <a:t> </a:t>
            </a:r>
            <a:r>
              <a:rPr lang="en-US" dirty="0"/>
              <a:t>or </a:t>
            </a:r>
            <a:r>
              <a:rPr lang="en-US" dirty="0" err="1" smtClean="0"/>
              <a:t>Nilotinib</a:t>
            </a:r>
            <a:r>
              <a:rPr lang="en-US" dirty="0"/>
              <a:t>, or with the T315I </a:t>
            </a:r>
            <a:r>
              <a:rPr lang="en-US" dirty="0" smtClean="0"/>
              <a:t>Mutation</a:t>
            </a:r>
            <a:r>
              <a:rPr lang="en-US" dirty="0"/>
              <a:t/>
            </a:r>
            <a:br>
              <a:rPr lang="en-US" dirty="0"/>
            </a:br>
            <a:endParaRPr lang="en-US" dirty="0"/>
          </a:p>
        </p:txBody>
      </p:sp>
      <p:sp>
        <p:nvSpPr>
          <p:cNvPr id="3" name="Subtitle 2"/>
          <p:cNvSpPr>
            <a:spLocks noGrp="1"/>
          </p:cNvSpPr>
          <p:nvPr>
            <p:ph type="subTitle" idx="1"/>
          </p:nvPr>
        </p:nvSpPr>
        <p:spPr>
          <a:xfrm>
            <a:off x="1371600" y="4724400"/>
            <a:ext cx="6400800" cy="1752600"/>
          </a:xfrm>
        </p:spPr>
        <p:txBody>
          <a:bodyPr/>
          <a:lstStyle/>
          <a:p>
            <a:r>
              <a:rPr lang="en-US" dirty="0" smtClean="0"/>
              <a:t>Cortes JE et al.</a:t>
            </a:r>
          </a:p>
          <a:p>
            <a:r>
              <a:rPr lang="en-US" dirty="0" err="1" smtClean="0"/>
              <a:t>Proc</a:t>
            </a:r>
            <a:r>
              <a:rPr lang="en-US" dirty="0" smtClean="0"/>
              <a:t> ASCO 2012;Abstract 6503.</a:t>
            </a:r>
            <a:endParaRPr lang="en-US" dirty="0"/>
          </a:p>
        </p:txBody>
      </p:sp>
    </p:spTree>
    <p:extLst>
      <p:ext uri="{BB962C8B-B14F-4D97-AF65-F5344CB8AC3E}">
        <p14:creationId xmlns:p14="http://schemas.microsoft.com/office/powerpoint/2010/main" val="413447589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6"/>
          <p:cNvSpPr>
            <a:spLocks noGrp="1"/>
          </p:cNvSpPr>
          <p:nvPr>
            <p:ph type="title"/>
          </p:nvPr>
        </p:nvSpPr>
        <p:spPr>
          <a:xfrm>
            <a:off x="0" y="152400"/>
            <a:ext cx="9144000" cy="685800"/>
          </a:xfrm>
        </p:spPr>
        <p:txBody>
          <a:bodyPr/>
          <a:lstStyle/>
          <a:p>
            <a:r>
              <a:rPr lang="en-US" sz="3800" b="1" dirty="0" smtClean="0"/>
              <a:t>Ponatinib</a:t>
            </a:r>
          </a:p>
        </p:txBody>
      </p:sp>
      <p:sp>
        <p:nvSpPr>
          <p:cNvPr id="35843" name="Content Placeholder 2"/>
          <p:cNvSpPr>
            <a:spLocks noGrp="1"/>
          </p:cNvSpPr>
          <p:nvPr>
            <p:ph idx="1"/>
          </p:nvPr>
        </p:nvSpPr>
        <p:spPr>
          <a:xfrm>
            <a:off x="381000" y="980724"/>
            <a:ext cx="8458200" cy="5572476"/>
          </a:xfrm>
        </p:spPr>
        <p:txBody>
          <a:bodyPr/>
          <a:lstStyle/>
          <a:p>
            <a:pPr marL="228600" indent="-228600">
              <a:spcBef>
                <a:spcPts val="1200"/>
              </a:spcBef>
            </a:pPr>
            <a:r>
              <a:rPr lang="en-US" sz="2300" b="1" dirty="0" smtClean="0"/>
              <a:t>Oral pan-BCR-ABL TKI with potent activity against native and mutated BCR-ABL and other kinases</a:t>
            </a:r>
          </a:p>
          <a:p>
            <a:pPr marL="114300" indent="-228600">
              <a:spcBef>
                <a:spcPts val="1200"/>
              </a:spcBef>
              <a:buSzPct val="125000"/>
            </a:pPr>
            <a:r>
              <a:rPr lang="en-US" sz="2300" dirty="0">
                <a:solidFill>
                  <a:srgbClr val="FFFFFF"/>
                </a:solidFill>
              </a:rPr>
              <a:t>Extensive network of optimized molecular contacts</a:t>
            </a:r>
          </a:p>
          <a:p>
            <a:pPr marL="114300" indent="-228600">
              <a:spcBef>
                <a:spcPts val="1200"/>
              </a:spcBef>
              <a:buSzPct val="125000"/>
            </a:pPr>
            <a:r>
              <a:rPr lang="en-US" sz="2300" dirty="0">
                <a:solidFill>
                  <a:srgbClr val="FFFFFF"/>
                </a:solidFill>
              </a:rPr>
              <a:t>Triple bond to accommodate </a:t>
            </a:r>
            <a:r>
              <a:rPr lang="en-US" sz="2300" dirty="0" smtClean="0">
                <a:solidFill>
                  <a:srgbClr val="FFFFFF"/>
                </a:solidFill>
              </a:rPr>
              <a:t>T315I</a:t>
            </a:r>
            <a:endParaRPr lang="en-US" sz="2300" dirty="0">
              <a:solidFill>
                <a:srgbClr val="FFFFFF"/>
              </a:solidFill>
            </a:endParaRPr>
          </a:p>
          <a:p>
            <a:pPr marL="228600" indent="-228600">
              <a:spcBef>
                <a:spcPts val="1200"/>
              </a:spcBef>
              <a:buSzPct val="125000"/>
              <a:buFont typeface="Arial" pitchFamily="34" charset="0"/>
              <a:buChar char="•"/>
            </a:pPr>
            <a:r>
              <a:rPr lang="en-US" sz="2300" dirty="0">
                <a:solidFill>
                  <a:srgbClr val="FFFFFF"/>
                </a:solidFill>
              </a:rPr>
              <a:t>Phase I study: MTD 45 mg/d</a:t>
            </a:r>
          </a:p>
          <a:p>
            <a:pPr marL="515938" lvl="1" indent="-288925">
              <a:spcBef>
                <a:spcPts val="1200"/>
              </a:spcBef>
              <a:buSzPct val="125000"/>
              <a:buFont typeface="Arial" pitchFamily="34" charset="0"/>
              <a:buChar char="−"/>
            </a:pPr>
            <a:r>
              <a:rPr lang="en-US" sz="2300" dirty="0">
                <a:solidFill>
                  <a:srgbClr val="FFFFFF"/>
                </a:solidFill>
              </a:rPr>
              <a:t>DLT </a:t>
            </a:r>
            <a:r>
              <a:rPr lang="en-US" sz="2300" dirty="0" smtClean="0">
                <a:solidFill>
                  <a:srgbClr val="FFFFFF"/>
                </a:solidFill>
              </a:rPr>
              <a:t>pancreatitis</a:t>
            </a:r>
          </a:p>
          <a:p>
            <a:pPr marL="227013" lvl="1" indent="-227013">
              <a:spcBef>
                <a:spcPts val="1200"/>
              </a:spcBef>
              <a:buSzPct val="125000"/>
              <a:buFont typeface="Arial"/>
              <a:buChar char="•"/>
            </a:pPr>
            <a:r>
              <a:rPr lang="en-US" sz="2300" dirty="0" smtClean="0">
                <a:solidFill>
                  <a:srgbClr val="FFFF00"/>
                </a:solidFill>
              </a:rPr>
              <a:t>PACE </a:t>
            </a:r>
            <a:r>
              <a:rPr lang="en-US" sz="2300" dirty="0">
                <a:solidFill>
                  <a:srgbClr val="FFFF00"/>
                </a:solidFill>
              </a:rPr>
              <a:t>Primary Objective</a:t>
            </a:r>
          </a:p>
          <a:p>
            <a:pPr marL="574675" lvl="1" indent="-347663">
              <a:spcBef>
                <a:spcPts val="1200"/>
              </a:spcBef>
              <a:buSzPct val="125000"/>
              <a:buFont typeface="Arial" pitchFamily="34" charset="0"/>
              <a:buChar char="−"/>
            </a:pPr>
            <a:r>
              <a:rPr lang="en-US" sz="2300" dirty="0">
                <a:solidFill>
                  <a:srgbClr val="FFFFFF"/>
                </a:solidFill>
              </a:rPr>
              <a:t>Efficacy of </a:t>
            </a:r>
            <a:r>
              <a:rPr lang="en-US" sz="2300" dirty="0" err="1">
                <a:solidFill>
                  <a:srgbClr val="FFFFFF"/>
                </a:solidFill>
              </a:rPr>
              <a:t>ponatinib</a:t>
            </a:r>
            <a:r>
              <a:rPr lang="en-US" sz="2300" dirty="0">
                <a:solidFill>
                  <a:srgbClr val="FFFFFF"/>
                </a:solidFill>
              </a:rPr>
              <a:t> </a:t>
            </a:r>
            <a:r>
              <a:rPr lang="en-US" sz="2300" dirty="0" smtClean="0">
                <a:solidFill>
                  <a:srgbClr val="FFFFFF"/>
                </a:solidFill>
              </a:rPr>
              <a:t>in patients </a:t>
            </a:r>
            <a:r>
              <a:rPr lang="en-US" sz="2300" dirty="0">
                <a:solidFill>
                  <a:srgbClr val="FFFFFF"/>
                </a:solidFill>
              </a:rPr>
              <a:t>with CML </a:t>
            </a:r>
            <a:r>
              <a:rPr lang="en-US" sz="2300" dirty="0" smtClean="0">
                <a:solidFill>
                  <a:srgbClr val="FFFFFF"/>
                </a:solidFill>
              </a:rPr>
              <a:t>or </a:t>
            </a:r>
            <a:r>
              <a:rPr lang="en-US" sz="2300" dirty="0" err="1" smtClean="0">
                <a:solidFill>
                  <a:srgbClr val="FFFFFF"/>
                </a:solidFill>
              </a:rPr>
              <a:t>Ph</a:t>
            </a:r>
            <a:r>
              <a:rPr lang="en-US" sz="2300" dirty="0" smtClean="0">
                <a:solidFill>
                  <a:srgbClr val="FFFFFF"/>
                </a:solidFill>
              </a:rPr>
              <a:t>+ ALL</a:t>
            </a:r>
            <a:endParaRPr lang="en-US" sz="2300" dirty="0">
              <a:solidFill>
                <a:srgbClr val="FFFFFF"/>
              </a:solidFill>
            </a:endParaRPr>
          </a:p>
          <a:p>
            <a:pPr marL="803275" lvl="2">
              <a:spcBef>
                <a:spcPts val="1200"/>
              </a:spcBef>
              <a:buSzPct val="125000"/>
            </a:pPr>
            <a:r>
              <a:rPr lang="en-US" sz="2300" dirty="0">
                <a:solidFill>
                  <a:srgbClr val="FFFFFF"/>
                </a:solidFill>
              </a:rPr>
              <a:t>resistant or intolerant (R/I) to </a:t>
            </a:r>
            <a:r>
              <a:rPr lang="en-US" sz="2300" dirty="0" err="1">
                <a:solidFill>
                  <a:srgbClr val="FFFFFF"/>
                </a:solidFill>
              </a:rPr>
              <a:t>dasatinib</a:t>
            </a:r>
            <a:r>
              <a:rPr lang="en-US" sz="2300" dirty="0">
                <a:solidFill>
                  <a:srgbClr val="FFFFFF"/>
                </a:solidFill>
              </a:rPr>
              <a:t> or </a:t>
            </a:r>
            <a:r>
              <a:rPr lang="en-US" sz="2300" dirty="0" err="1">
                <a:solidFill>
                  <a:srgbClr val="FFFFFF"/>
                </a:solidFill>
              </a:rPr>
              <a:t>nilotinib</a:t>
            </a:r>
            <a:r>
              <a:rPr lang="en-US" sz="2300" dirty="0" smtClean="0">
                <a:solidFill>
                  <a:srgbClr val="FFFFFF"/>
                </a:solidFill>
              </a:rPr>
              <a:t>, </a:t>
            </a:r>
            <a:br>
              <a:rPr lang="en-US" sz="2300" dirty="0" smtClean="0">
                <a:solidFill>
                  <a:srgbClr val="FFFFFF"/>
                </a:solidFill>
              </a:rPr>
            </a:br>
            <a:r>
              <a:rPr lang="en-US" sz="2300" dirty="0" smtClean="0">
                <a:solidFill>
                  <a:srgbClr val="FFFFFF"/>
                </a:solidFill>
              </a:rPr>
              <a:t>or</a:t>
            </a:r>
            <a:endParaRPr lang="en-US" sz="2300" dirty="0">
              <a:solidFill>
                <a:srgbClr val="FFFFFF"/>
              </a:solidFill>
            </a:endParaRPr>
          </a:p>
          <a:p>
            <a:pPr marL="803275" lvl="2">
              <a:spcBef>
                <a:spcPts val="0"/>
              </a:spcBef>
              <a:buSzPct val="125000"/>
            </a:pPr>
            <a:r>
              <a:rPr lang="en-US" sz="2300" dirty="0">
                <a:solidFill>
                  <a:srgbClr val="FFFFFF"/>
                </a:solidFill>
              </a:rPr>
              <a:t>with the T315I </a:t>
            </a:r>
            <a:r>
              <a:rPr lang="en-US" sz="2300" dirty="0" smtClean="0">
                <a:solidFill>
                  <a:srgbClr val="FFFFFF"/>
                </a:solidFill>
              </a:rPr>
              <a:t>mutation</a:t>
            </a:r>
            <a:endParaRPr lang="en-US" sz="2300" dirty="0">
              <a:solidFill>
                <a:srgbClr val="FFFFFF"/>
              </a:solidFill>
            </a:endParaRPr>
          </a:p>
        </p:txBody>
      </p:sp>
    </p:spTree>
    <p:extLst>
      <p:ext uri="{BB962C8B-B14F-4D97-AF65-F5344CB8AC3E}">
        <p14:creationId xmlns:p14="http://schemas.microsoft.com/office/powerpoint/2010/main" val="259812016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6"/>
          <p:cNvSpPr>
            <a:spLocks noGrp="1"/>
          </p:cNvSpPr>
          <p:nvPr>
            <p:ph type="title"/>
          </p:nvPr>
        </p:nvSpPr>
        <p:spPr>
          <a:xfrm>
            <a:off x="0" y="228600"/>
            <a:ext cx="9144000" cy="838200"/>
          </a:xfrm>
        </p:spPr>
        <p:txBody>
          <a:bodyPr/>
          <a:lstStyle/>
          <a:p>
            <a:r>
              <a:rPr lang="en-US" sz="3600" b="1" dirty="0" smtClean="0"/>
              <a:t>PACE Initial Results </a:t>
            </a:r>
            <a:r>
              <a:rPr lang="en-US" sz="3600" b="1" dirty="0"/>
              <a:t/>
            </a:r>
            <a:br>
              <a:rPr lang="en-US" sz="3600" b="1" dirty="0"/>
            </a:br>
            <a:r>
              <a:rPr lang="en-US" sz="3600" b="1" dirty="0" smtClean="0"/>
              <a:t>Response in CP-CML Cohorts</a:t>
            </a:r>
            <a:endParaRPr lang="en-US" sz="3800" b="1" dirty="0" smtClean="0"/>
          </a:p>
        </p:txBody>
      </p:sp>
      <p:graphicFrame>
        <p:nvGraphicFramePr>
          <p:cNvPr id="8" name="Group 35"/>
          <p:cNvGraphicFramePr>
            <a:graphicFrameLocks noGrp="1"/>
          </p:cNvGraphicFramePr>
          <p:nvPr>
            <p:extLst>
              <p:ext uri="{D42A27DB-BD31-4B8C-83A1-F6EECF244321}">
                <p14:modId xmlns:p14="http://schemas.microsoft.com/office/powerpoint/2010/main" val="2498674617"/>
              </p:ext>
            </p:extLst>
          </p:nvPr>
        </p:nvGraphicFramePr>
        <p:xfrm>
          <a:off x="457200" y="1143002"/>
          <a:ext cx="8305800" cy="5209399"/>
        </p:xfrm>
        <a:graphic>
          <a:graphicData uri="http://schemas.openxmlformats.org/drawingml/2006/table">
            <a:tbl>
              <a:tblPr/>
              <a:tblGrid>
                <a:gridCol w="2096609"/>
                <a:gridCol w="2015971"/>
                <a:gridCol w="2092902"/>
                <a:gridCol w="2100318"/>
              </a:tblGrid>
              <a:tr h="1169514">
                <a:tc gridSpan="4">
                  <a:txBody>
                    <a:bodyPr/>
                    <a:lstStyle/>
                    <a:p>
                      <a:pPr marL="342900" marR="0" lvl="0" indent="-342900" algn="l" defTabSz="914400" rtl="0" eaLnBrk="1" fontAlgn="base" latinLnBrk="0" hangingPunct="1">
                        <a:lnSpc>
                          <a:spcPct val="85000"/>
                        </a:lnSpc>
                        <a:spcBef>
                          <a:spcPts val="0"/>
                        </a:spcBef>
                        <a:spcAft>
                          <a:spcPts val="0"/>
                        </a:spcAft>
                        <a:buClr>
                          <a:srgbClr val="99CCFF"/>
                        </a:buClr>
                        <a:buSzPct val="125000"/>
                        <a:buFont typeface="Arial" pitchFamily="34" charset="0"/>
                        <a:buChar char="•"/>
                        <a:tabLst/>
                        <a:defRPr/>
                      </a:pPr>
                      <a:r>
                        <a:rPr kumimoji="0" lang="it-IT" sz="2300" b="1" i="0" u="none" strike="noStrike" kern="1200" cap="none" spc="0" normalizeH="0" baseline="0" noProof="0" dirty="0" smtClean="0">
                          <a:ln>
                            <a:noFill/>
                          </a:ln>
                          <a:solidFill>
                            <a:schemeClr val="bg1"/>
                          </a:solidFill>
                          <a:effectLst/>
                          <a:uLnTx/>
                          <a:uFillTx/>
                          <a:latin typeface="Arial" pitchFamily="34" charset="0"/>
                          <a:ea typeface="+mn-ea"/>
                          <a:cs typeface="+mn-cs"/>
                        </a:rPr>
                        <a:t>449 pts resistant or </a:t>
                      </a:r>
                      <a:r>
                        <a:rPr kumimoji="0" lang="it-IT" sz="2300" b="1" i="0" u="none" strike="noStrike" kern="1200" cap="none" spc="0" normalizeH="0" baseline="0" noProof="0" dirty="0" err="1" smtClean="0">
                          <a:ln>
                            <a:noFill/>
                          </a:ln>
                          <a:solidFill>
                            <a:schemeClr val="bg1"/>
                          </a:solidFill>
                          <a:effectLst/>
                          <a:uLnTx/>
                          <a:uFillTx/>
                          <a:latin typeface="Arial" pitchFamily="34" charset="0"/>
                          <a:ea typeface="+mn-ea"/>
                          <a:cs typeface="+mn-cs"/>
                        </a:rPr>
                        <a:t>intolerant</a:t>
                      </a:r>
                      <a:r>
                        <a:rPr kumimoji="0" lang="it-IT" sz="2300" b="1" i="0" u="none" strike="noStrike" kern="1200" cap="none" spc="0" normalizeH="0" baseline="0" noProof="0" dirty="0" smtClean="0">
                          <a:ln>
                            <a:noFill/>
                          </a:ln>
                          <a:solidFill>
                            <a:schemeClr val="bg1"/>
                          </a:solidFill>
                          <a:effectLst/>
                          <a:uLnTx/>
                          <a:uFillTx/>
                          <a:latin typeface="Arial" pitchFamily="34" charset="0"/>
                          <a:ea typeface="+mn-ea"/>
                          <a:cs typeface="+mn-cs"/>
                        </a:rPr>
                        <a:t> (R/I) to dasatinib or nilotinib OR with T315I mutation after any TKI</a:t>
                      </a:r>
                    </a:p>
                    <a:p>
                      <a:pPr marL="342900" marR="0" lvl="0" indent="-342900" algn="l" defTabSz="914400" rtl="0" eaLnBrk="1" fontAlgn="base" latinLnBrk="0" hangingPunct="1">
                        <a:lnSpc>
                          <a:spcPct val="85000"/>
                        </a:lnSpc>
                        <a:spcBef>
                          <a:spcPts val="0"/>
                        </a:spcBef>
                        <a:spcAft>
                          <a:spcPts val="0"/>
                        </a:spcAft>
                        <a:buClr>
                          <a:srgbClr val="99CCFF"/>
                        </a:buClr>
                        <a:buSzPct val="125000"/>
                        <a:buFont typeface="Arial" pitchFamily="34" charset="0"/>
                        <a:buChar char="•"/>
                        <a:tabLst/>
                        <a:defRPr/>
                      </a:pPr>
                      <a:r>
                        <a:rPr kumimoji="0" lang="it-IT" sz="2300" b="1" i="0" u="none" strike="noStrike" kern="1200" cap="none" spc="0" normalizeH="0" baseline="0" noProof="0" dirty="0" smtClean="0">
                          <a:ln>
                            <a:noFill/>
                          </a:ln>
                          <a:solidFill>
                            <a:schemeClr val="bg1"/>
                          </a:solidFill>
                          <a:effectLst/>
                          <a:uLnTx/>
                          <a:uFillTx/>
                          <a:latin typeface="Arial" pitchFamily="34" charset="0"/>
                          <a:ea typeface="+mn-ea"/>
                          <a:cs typeface="+mn-cs"/>
                        </a:rPr>
                        <a:t>Median follow-up 10 months</a:t>
                      </a:r>
                    </a:p>
                  </a:txBody>
                  <a:tcPr marL="45720" marR="45720" marT="45682" marB="45682"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Pct val="125000"/>
                        <a:buFontTx/>
                        <a:buNone/>
                        <a:tabLst/>
                      </a:pPr>
                      <a:endParaRPr kumimoji="0" lang="en-US" sz="2400" b="1" i="0" u="none" strike="noStrike" cap="none" normalizeH="0" baseline="0" dirty="0" smtClean="0">
                        <a:ln>
                          <a:noFill/>
                        </a:ln>
                        <a:solidFill>
                          <a:srgbClr val="99CCFF"/>
                        </a:solidFill>
                        <a:effectLst/>
                        <a:latin typeface="Arial" pitchFamily="34" charset="0"/>
                        <a:ea typeface="ＭＳ Ｐゴシック" charset="-128"/>
                      </a:endParaRPr>
                    </a:p>
                  </a:txBody>
                  <a:tcPr marL="45720" marR="45720" marT="45682" marB="45682"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ZW"/>
                    </a:p>
                  </a:txBody>
                  <a:tcPr/>
                </a:tc>
                <a:tc hMerge="1">
                  <a:txBody>
                    <a:bodyPr/>
                    <a:lstStyle/>
                    <a:p>
                      <a:endParaRPr lang="en-ZW"/>
                    </a:p>
                  </a:txBody>
                  <a:tcPr/>
                </a:tc>
              </a:tr>
              <a:tr h="550043">
                <a:tc rowSpan="2">
                  <a:txBody>
                    <a:bodyPr/>
                    <a:lstStyle/>
                    <a:p>
                      <a:pPr marL="0" marR="0" lvl="0" indent="0" algn="l"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99CCFF"/>
                          </a:solidFill>
                          <a:effectLst/>
                          <a:latin typeface="Arial" pitchFamily="34" charset="0"/>
                          <a:ea typeface="ＭＳ Ｐゴシック" charset="-128"/>
                        </a:rPr>
                        <a:t>Response</a:t>
                      </a:r>
                    </a:p>
                  </a:txBody>
                  <a:tcPr marL="45720" marR="45720" marT="45682" marB="45682" anchor="ctr" horzOverflow="overflow">
                    <a:lnL>
                      <a:noFill/>
                    </a:lnL>
                    <a:lnR>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99CCFF"/>
                          </a:solidFill>
                          <a:effectLst/>
                          <a:latin typeface="Arial" pitchFamily="34" charset="0"/>
                          <a:ea typeface="ＭＳ Ｐゴシック" charset="-128"/>
                        </a:rPr>
                        <a:t>n Response / N Evaluable (%)</a:t>
                      </a:r>
                    </a:p>
                  </a:txBody>
                  <a:tcPr marL="45720" marR="45720" marT="45682" marB="45682" anchor="ctr" horzOverflow="overflow">
                    <a:lnL>
                      <a:noFill/>
                    </a:lnL>
                    <a:lnR>
                      <a:noFill/>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04276">
                <a:tc vMerge="1">
                  <a:txBody>
                    <a:bodyPr/>
                    <a:lstStyle/>
                    <a:p>
                      <a:endParaRPr lang="en-US"/>
                    </a:p>
                  </a:txBody>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99CCFF"/>
                          </a:solidFill>
                          <a:effectLst/>
                          <a:latin typeface="Arial" pitchFamily="34" charset="0"/>
                          <a:ea typeface="ＭＳ Ｐゴシック" charset="-128"/>
                        </a:rPr>
                        <a:t>Overall</a:t>
                      </a:r>
                    </a:p>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99CCFF"/>
                          </a:solidFill>
                          <a:effectLst/>
                          <a:latin typeface="Arial" pitchFamily="34" charset="0"/>
                          <a:ea typeface="ＭＳ Ｐゴシック" charset="-128"/>
                        </a:rPr>
                        <a:t>N=267</a:t>
                      </a:r>
                    </a:p>
                  </a:txBody>
                  <a:tcPr marL="45720" marR="45720" marT="45682" marB="45682"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99CCFF"/>
                          </a:solidFill>
                          <a:effectLst/>
                          <a:latin typeface="Arial" pitchFamily="34" charset="0"/>
                          <a:ea typeface="ＭＳ Ｐゴシック" charset="-128"/>
                        </a:rPr>
                        <a:t>R/I Cohort</a:t>
                      </a:r>
                    </a:p>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99CCFF"/>
                          </a:solidFill>
                          <a:effectLst/>
                          <a:latin typeface="Arial" pitchFamily="34" charset="0"/>
                          <a:ea typeface="ＭＳ Ｐゴシック" charset="-128"/>
                        </a:rPr>
                        <a:t>N=203</a:t>
                      </a:r>
                    </a:p>
                  </a:txBody>
                  <a:tcPr marL="45720" marR="45720" marT="45682" marB="45682"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99CCFF"/>
                          </a:solidFill>
                          <a:effectLst/>
                          <a:latin typeface="Arial" pitchFamily="34" charset="0"/>
                          <a:ea typeface="ＭＳ Ｐゴシック" charset="-128"/>
                        </a:rPr>
                        <a:t>T315I Cohort</a:t>
                      </a:r>
                    </a:p>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kern="1200" cap="none" spc="0" normalizeH="0" baseline="0" noProof="0" dirty="0" smtClean="0">
                          <a:ln>
                            <a:noFill/>
                          </a:ln>
                          <a:solidFill>
                            <a:srgbClr val="99CCFF"/>
                          </a:solidFill>
                          <a:effectLst/>
                          <a:uLnTx/>
                          <a:uFillTx/>
                          <a:latin typeface="Arial" pitchFamily="34" charset="0"/>
                          <a:ea typeface="ＭＳ Ｐゴシック" charset="-128"/>
                          <a:cs typeface="+mn-cs"/>
                        </a:rPr>
                        <a:t>N=64</a:t>
                      </a:r>
                    </a:p>
                  </a:txBody>
                  <a:tcPr marL="45720" marR="45720" marT="45682" marB="45682"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485394">
                <a:tc>
                  <a:txBody>
                    <a:bodyPr/>
                    <a:lstStyle/>
                    <a:p>
                      <a:pPr marL="0" marR="0" lvl="0" indent="0" algn="l"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CHR</a:t>
                      </a:r>
                    </a:p>
                  </a:txBody>
                  <a:tcPr marL="45720" marR="45720" marT="45682" marB="45682"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249 (93)</a:t>
                      </a:r>
                    </a:p>
                  </a:txBody>
                  <a:tcPr marL="45720" marR="45720" marT="45682" marB="45682"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191 (94)</a:t>
                      </a:r>
                    </a:p>
                  </a:txBody>
                  <a:tcPr marL="45720" marR="45720" marT="45682" marB="45682"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58 (91)</a:t>
                      </a:r>
                    </a:p>
                  </a:txBody>
                  <a:tcPr marL="45720" marR="45720" marT="45682" marB="45682"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550043">
                <a:tc>
                  <a:txBody>
                    <a:bodyPr/>
                    <a:lstStyle/>
                    <a:p>
                      <a:pPr marL="0" marR="0" lvl="0" indent="0" algn="l"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err="1" smtClean="0">
                          <a:ln>
                            <a:noFill/>
                          </a:ln>
                          <a:solidFill>
                            <a:schemeClr val="bg1"/>
                          </a:solidFill>
                          <a:effectLst/>
                          <a:latin typeface="Arial" pitchFamily="34" charset="0"/>
                          <a:ea typeface="ＭＳ Ｐゴシック" charset="-128"/>
                          <a:cs typeface="Arial" pitchFamily="34" charset="0"/>
                        </a:rPr>
                        <a:t>MCyR</a:t>
                      </a: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a:t>
                      </a:r>
                    </a:p>
                  </a:txBody>
                  <a:tcPr marL="45720" marR="45720" marT="45682" marB="4568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FFFF66"/>
                          </a:solidFill>
                          <a:effectLst/>
                          <a:latin typeface="Arial" pitchFamily="34" charset="0"/>
                          <a:ea typeface="ＭＳ Ｐゴシック" charset="-128"/>
                          <a:cs typeface="Arial" pitchFamily="34" charset="0"/>
                        </a:rPr>
                        <a:t>144 (54)</a:t>
                      </a:r>
                    </a:p>
                  </a:txBody>
                  <a:tcPr marL="45720" marR="45720" marT="45682" marB="4568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FFFF66"/>
                          </a:solidFill>
                          <a:effectLst/>
                          <a:latin typeface="Arial" pitchFamily="34" charset="0"/>
                          <a:ea typeface="ＭＳ Ｐゴシック" charset="-128"/>
                          <a:cs typeface="Arial" pitchFamily="34" charset="0"/>
                        </a:rPr>
                        <a:t>99 (49)</a:t>
                      </a:r>
                    </a:p>
                  </a:txBody>
                  <a:tcPr marL="45720" marR="45720" marT="45682" marB="45682"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rgbClr val="FFFF66"/>
                          </a:solidFill>
                          <a:effectLst/>
                          <a:latin typeface="Arial" pitchFamily="34" charset="0"/>
                          <a:ea typeface="ＭＳ Ｐゴシック" charset="-128"/>
                          <a:cs typeface="Arial" pitchFamily="34" charset="0"/>
                        </a:rPr>
                        <a:t>45 (70)</a:t>
                      </a:r>
                    </a:p>
                  </a:txBody>
                  <a:tcPr marL="45720" marR="45720" marT="45682" marB="45682" anchor="ctr" horzOverflow="overflow">
                    <a:lnL>
                      <a:noFill/>
                    </a:lnL>
                    <a:lnR>
                      <a:noFill/>
                    </a:lnR>
                    <a:lnT>
                      <a:noFill/>
                    </a:lnT>
                    <a:lnB>
                      <a:noFill/>
                    </a:lnB>
                    <a:lnTlToBr>
                      <a:noFill/>
                    </a:lnTlToBr>
                    <a:lnBlToTr>
                      <a:noFill/>
                    </a:lnBlToTr>
                    <a:noFill/>
                  </a:tcPr>
                </a:tc>
              </a:tr>
              <a:tr h="550043">
                <a:tc>
                  <a:txBody>
                    <a:bodyPr/>
                    <a:lstStyle/>
                    <a:p>
                      <a:pPr marL="576263" marR="0" lvl="0" indent="0" algn="l"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err="1" smtClean="0">
                          <a:ln>
                            <a:noFill/>
                          </a:ln>
                          <a:solidFill>
                            <a:srgbClr val="FFFF99"/>
                          </a:solidFill>
                          <a:effectLst/>
                          <a:latin typeface="Arial" pitchFamily="34" charset="0"/>
                          <a:ea typeface="ＭＳ Ｐゴシック" charset="-128"/>
                          <a:cs typeface="Arial" pitchFamily="34" charset="0"/>
                        </a:rPr>
                        <a:t>CCyR</a:t>
                      </a:r>
                      <a:endParaRPr kumimoji="0" lang="en-US" sz="2300" b="1" i="0" u="none" strike="noStrike" cap="none" normalizeH="0" baseline="0" dirty="0" smtClean="0">
                        <a:ln>
                          <a:noFill/>
                        </a:ln>
                        <a:solidFill>
                          <a:srgbClr val="FFFF99"/>
                        </a:solidFill>
                        <a:effectLst/>
                        <a:latin typeface="Arial" pitchFamily="34" charset="0"/>
                        <a:ea typeface="ＭＳ Ｐゴシック" charset="-128"/>
                        <a:cs typeface="Arial" pitchFamily="34" charset="0"/>
                      </a:endParaRPr>
                    </a:p>
                  </a:txBody>
                  <a:tcPr marL="45720" marR="45720" marT="45682" marB="45682"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118 (44)</a:t>
                      </a:r>
                    </a:p>
                  </a:txBody>
                  <a:tcPr marL="45720" marR="45720" marT="45682" marB="45682"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76 (37)</a:t>
                      </a:r>
                    </a:p>
                  </a:txBody>
                  <a:tcPr marL="45720" marR="45720" marT="45682" marB="45682"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42 (66)</a:t>
                      </a:r>
                    </a:p>
                  </a:txBody>
                  <a:tcPr marL="45720" marR="45720" marT="45682" marB="45682"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r>
              <a:tr h="550043">
                <a:tc>
                  <a:txBody>
                    <a:bodyPr/>
                    <a:lstStyle/>
                    <a:p>
                      <a:pPr marL="0" marR="0" lvl="0" indent="0" algn="l"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MMR</a:t>
                      </a:r>
                    </a:p>
                  </a:txBody>
                  <a:tcPr marL="45720" marR="45720" marT="45682" marB="45682"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79 (30)</a:t>
                      </a:r>
                    </a:p>
                  </a:txBody>
                  <a:tcPr marL="45720" marR="45720" marT="45682" marB="45682"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47 (23)</a:t>
                      </a:r>
                    </a:p>
                  </a:txBody>
                  <a:tcPr marL="45720" marR="45720" marT="45682" marB="45682"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0"/>
                        </a:spcBef>
                        <a:spcAft>
                          <a:spcPts val="0"/>
                        </a:spcAft>
                        <a:buClrTx/>
                        <a:buSzPct val="125000"/>
                        <a:buFontTx/>
                        <a:buNone/>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32 (50)</a:t>
                      </a:r>
                    </a:p>
                  </a:txBody>
                  <a:tcPr marL="45720" marR="45720" marT="45682" marB="45682"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r>
              <a:tr h="550043">
                <a:tc gridSpan="4">
                  <a:txBody>
                    <a:bodyPr/>
                    <a:lstStyle/>
                    <a:p>
                      <a:pPr marL="342900" marR="0" lvl="0" indent="-342900" algn="l" defTabSz="914400" rtl="0" eaLnBrk="1" fontAlgn="base" latinLnBrk="0" hangingPunct="1">
                        <a:lnSpc>
                          <a:spcPct val="85000"/>
                        </a:lnSpc>
                        <a:spcBef>
                          <a:spcPts val="0"/>
                        </a:spcBef>
                        <a:spcAft>
                          <a:spcPts val="0"/>
                        </a:spcAft>
                        <a:buClr>
                          <a:srgbClr val="99CCFF"/>
                        </a:buClr>
                        <a:buSzPct val="125000"/>
                        <a:buFont typeface="Arial" pitchFamily="34" charset="0"/>
                        <a:buChar char="•"/>
                        <a:tabLst/>
                      </a:pP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93% </a:t>
                      </a:r>
                      <a:r>
                        <a:rPr kumimoji="0" lang="en-US" sz="2300" b="1" i="0" u="none" strike="noStrike" cap="none" normalizeH="0" baseline="0" dirty="0" err="1" smtClean="0">
                          <a:ln>
                            <a:noFill/>
                          </a:ln>
                          <a:solidFill>
                            <a:schemeClr val="bg1"/>
                          </a:solidFill>
                          <a:effectLst/>
                          <a:latin typeface="Arial" pitchFamily="34" charset="0"/>
                          <a:ea typeface="ＭＳ Ｐゴシック" charset="-128"/>
                          <a:cs typeface="Arial" pitchFamily="34" charset="0"/>
                        </a:rPr>
                        <a:t>MCyR</a:t>
                      </a:r>
                      <a:r>
                        <a:rPr kumimoji="0" lang="en-US" sz="2300" b="1" i="0" u="none" strike="noStrike" cap="none" normalizeH="0" baseline="0" dirty="0" smtClean="0">
                          <a:ln>
                            <a:noFill/>
                          </a:ln>
                          <a:solidFill>
                            <a:schemeClr val="bg1"/>
                          </a:solidFill>
                          <a:effectLst/>
                          <a:latin typeface="Arial" pitchFamily="34" charset="0"/>
                          <a:ea typeface="ＭＳ Ｐゴシック" charset="-128"/>
                          <a:cs typeface="Arial" pitchFamily="34" charset="0"/>
                        </a:rPr>
                        <a:t> sustained ≥12 months</a:t>
                      </a:r>
                    </a:p>
                  </a:txBody>
                  <a:tcPr marL="45720" marR="45720" marT="45682" marB="45682" anchor="ctr" horzOverflow="overflow">
                    <a:lnL>
                      <a:noFill/>
                    </a:lnL>
                    <a:lnR>
                      <a:noFill/>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Pct val="125000"/>
                        <a:buFontTx/>
                        <a:buNone/>
                        <a:tabLst/>
                      </a:pPr>
                      <a:endParaRPr kumimoji="0" lang="en-US" sz="2400" b="1" i="0" u="none" strike="noStrike" cap="none" normalizeH="0" baseline="0" dirty="0" smtClean="0">
                        <a:ln>
                          <a:noFill/>
                        </a:ln>
                        <a:solidFill>
                          <a:schemeClr val="bg1"/>
                        </a:solidFill>
                        <a:effectLst/>
                        <a:latin typeface="Arial" pitchFamily="34" charset="0"/>
                        <a:ea typeface="ＭＳ Ｐゴシック" charset="-128"/>
                        <a:cs typeface="Arial" pitchFamily="34" charset="0"/>
                      </a:endParaRPr>
                    </a:p>
                  </a:txBody>
                  <a:tcPr marL="45720" marR="45720" marT="45682" marB="45682"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Pct val="125000"/>
                        <a:buFontTx/>
                        <a:buNone/>
                        <a:tabLst/>
                      </a:pPr>
                      <a:endParaRPr kumimoji="0" lang="en-US" sz="2400" b="1" i="0" u="none" strike="noStrike" cap="none" normalizeH="0" baseline="0" dirty="0" smtClean="0">
                        <a:ln>
                          <a:noFill/>
                        </a:ln>
                        <a:solidFill>
                          <a:schemeClr val="bg1"/>
                        </a:solidFill>
                        <a:effectLst/>
                        <a:latin typeface="Arial" pitchFamily="34" charset="0"/>
                        <a:ea typeface="ＭＳ Ｐゴシック" charset="-128"/>
                        <a:cs typeface="Arial" pitchFamily="34" charset="0"/>
                      </a:endParaRPr>
                    </a:p>
                  </a:txBody>
                  <a:tcPr marL="45720" marR="45720" marT="45682" marB="45682"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Pct val="125000"/>
                        <a:buFontTx/>
                        <a:buNone/>
                        <a:tabLst/>
                      </a:pPr>
                      <a:endParaRPr kumimoji="0" lang="en-US" sz="2400" b="1" i="0" u="none" strike="noStrike" cap="none" normalizeH="0" baseline="0" dirty="0" smtClean="0">
                        <a:ln>
                          <a:noFill/>
                        </a:ln>
                        <a:solidFill>
                          <a:schemeClr val="bg1"/>
                        </a:solidFill>
                        <a:effectLst/>
                        <a:latin typeface="Arial" pitchFamily="34" charset="0"/>
                        <a:ea typeface="ＭＳ Ｐゴシック" charset="-128"/>
                        <a:cs typeface="Arial" pitchFamily="34" charset="0"/>
                      </a:endParaRPr>
                    </a:p>
                  </a:txBody>
                  <a:tcPr marL="45720" marR="45720" marT="45682" marB="45682"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5867400" y="5943600"/>
            <a:ext cx="3276600" cy="338554"/>
          </a:xfrm>
          <a:prstGeom prst="rect">
            <a:avLst/>
          </a:prstGeom>
          <a:noFill/>
        </p:spPr>
        <p:txBody>
          <a:bodyPr wrap="square" rtlCol="0">
            <a:spAutoFit/>
          </a:bodyPr>
          <a:lstStyle/>
          <a:p>
            <a:pPr eaLnBrk="0" fontAlgn="base" hangingPunct="0">
              <a:spcBef>
                <a:spcPct val="0"/>
              </a:spcBef>
              <a:spcAft>
                <a:spcPct val="0"/>
              </a:spcAft>
            </a:pPr>
            <a:r>
              <a:rPr lang="en-US" sz="1600" b="1" dirty="0">
                <a:solidFill>
                  <a:srgbClr val="FFFFFF"/>
                </a:solidFill>
                <a:latin typeface="Arial" pitchFamily="34" charset="0"/>
                <a:ea typeface="ＭＳ Ｐゴシック"/>
              </a:rPr>
              <a:t>*</a:t>
            </a:r>
            <a:r>
              <a:rPr lang="en-US" sz="1600" b="1" dirty="0" err="1">
                <a:solidFill>
                  <a:srgbClr val="FFFFFF"/>
                </a:solidFill>
                <a:latin typeface="Arial" pitchFamily="34" charset="0"/>
                <a:ea typeface="ＭＳ Ｐゴシック"/>
              </a:rPr>
              <a:t>MCyR</a:t>
            </a:r>
            <a:r>
              <a:rPr lang="en-US" sz="1600" b="1" dirty="0">
                <a:solidFill>
                  <a:srgbClr val="FFFFFF"/>
                </a:solidFill>
                <a:latin typeface="Arial" pitchFamily="34" charset="0"/>
                <a:ea typeface="ＭＳ Ｐゴシック"/>
              </a:rPr>
              <a:t> is the primary endpoint</a:t>
            </a:r>
          </a:p>
        </p:txBody>
      </p:sp>
      <p:sp>
        <p:nvSpPr>
          <p:cNvPr id="6" name="Subtitle 2"/>
          <p:cNvSpPr txBox="1">
            <a:spLocks/>
          </p:cNvSpPr>
          <p:nvPr/>
        </p:nvSpPr>
        <p:spPr bwMode="auto">
          <a:xfrm>
            <a:off x="0" y="6451600"/>
            <a:ext cx="4724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Arial" pitchFamily="34" charset="0"/>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Arial" pitchFamily="34" charset="0"/>
              </a:defRPr>
            </a:lvl2pPr>
            <a:lvl3pPr marL="1143000" indent="-228600" algn="l" rtl="0" eaLnBrk="0" fontAlgn="base" hangingPunct="0">
              <a:spcBef>
                <a:spcPct val="20000"/>
              </a:spcBef>
              <a:spcAft>
                <a:spcPct val="0"/>
              </a:spcAft>
              <a:buClr>
                <a:srgbClr val="99CCFF"/>
              </a:buClr>
              <a:buSzPct val="125000"/>
              <a:buChar char="•"/>
              <a:defRPr sz="2400">
                <a:solidFill>
                  <a:schemeClr val="bg1"/>
                </a:solidFill>
                <a:latin typeface="Arial" pitchFamily="34" charset="0"/>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Arial" pitchFamily="34" charset="0"/>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Arial" pitchFamily="34" charset="0"/>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a:lstStyle>
          <a:p>
            <a:pPr marL="0" indent="0">
              <a:buNone/>
            </a:pPr>
            <a:r>
              <a:rPr lang="en-US" sz="1600" dirty="0" smtClean="0"/>
              <a:t>Cortes JE et al. </a:t>
            </a:r>
            <a:r>
              <a:rPr lang="en-US" sz="1600" dirty="0" err="1" smtClean="0"/>
              <a:t>Proc</a:t>
            </a:r>
            <a:r>
              <a:rPr lang="en-US" sz="1600" dirty="0" smtClean="0"/>
              <a:t> ASCO 2012;Abstract 6503.</a:t>
            </a:r>
            <a:endParaRPr lang="en-US" sz="1600" dirty="0"/>
          </a:p>
        </p:txBody>
      </p:sp>
    </p:spTree>
    <p:extLst>
      <p:ext uri="{BB962C8B-B14F-4D97-AF65-F5344CB8AC3E}">
        <p14:creationId xmlns:p14="http://schemas.microsoft.com/office/powerpoint/2010/main" val="112723048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6"/>
          <p:cNvSpPr>
            <a:spLocks noGrp="1"/>
          </p:cNvSpPr>
          <p:nvPr>
            <p:ph type="title"/>
          </p:nvPr>
        </p:nvSpPr>
        <p:spPr>
          <a:xfrm>
            <a:off x="685800" y="152400"/>
            <a:ext cx="7772400" cy="1143000"/>
          </a:xfrm>
        </p:spPr>
        <p:txBody>
          <a:bodyPr/>
          <a:lstStyle/>
          <a:p>
            <a:r>
              <a:rPr lang="en-US" sz="3600" b="1" dirty="0" smtClean="0"/>
              <a:t>PACE: </a:t>
            </a:r>
            <a:r>
              <a:rPr lang="en-US" sz="3600" b="1" dirty="0" err="1" smtClean="0"/>
              <a:t>MCyR</a:t>
            </a:r>
            <a:r>
              <a:rPr lang="en-US" sz="3600" b="1" dirty="0" smtClean="0"/>
              <a:t> Duration </a:t>
            </a:r>
            <a:endParaRPr lang="en-US" sz="3800" b="1" dirty="0" smtClean="0"/>
          </a:p>
        </p:txBody>
      </p:sp>
      <p:sp>
        <p:nvSpPr>
          <p:cNvPr id="7" name="Content Placeholder 6"/>
          <p:cNvSpPr>
            <a:spLocks noGrp="1"/>
          </p:cNvSpPr>
          <p:nvPr>
            <p:ph idx="1"/>
          </p:nvPr>
        </p:nvSpPr>
        <p:spPr>
          <a:xfrm>
            <a:off x="685800" y="1981200"/>
            <a:ext cx="8001000" cy="4114800"/>
          </a:xfrm>
        </p:spPr>
        <p:txBody>
          <a:bodyPr/>
          <a:lstStyle/>
          <a:p>
            <a:pPr>
              <a:spcBef>
                <a:spcPts val="2568"/>
              </a:spcBef>
              <a:buSzPct val="100000"/>
            </a:pPr>
            <a:r>
              <a:rPr lang="en-US" dirty="0" smtClean="0"/>
              <a:t>R</a:t>
            </a:r>
            <a:r>
              <a:rPr lang="en-US" dirty="0"/>
              <a:t>/I </a:t>
            </a:r>
            <a:r>
              <a:rPr lang="en-US" dirty="0" smtClean="0"/>
              <a:t>(N</a:t>
            </a:r>
            <a:r>
              <a:rPr lang="en-US" dirty="0"/>
              <a:t>=</a:t>
            </a:r>
            <a:r>
              <a:rPr lang="en-US" dirty="0" smtClean="0"/>
              <a:t>99); </a:t>
            </a:r>
            <a:r>
              <a:rPr lang="en-US" dirty="0"/>
              <a:t>T315I </a:t>
            </a:r>
            <a:r>
              <a:rPr lang="en-US" dirty="0" smtClean="0"/>
              <a:t>(N</a:t>
            </a:r>
            <a:r>
              <a:rPr lang="en-US" dirty="0"/>
              <a:t>=</a:t>
            </a:r>
            <a:r>
              <a:rPr lang="en-US" dirty="0" smtClean="0"/>
              <a:t>45); </a:t>
            </a:r>
            <a:r>
              <a:rPr lang="en-US" dirty="0"/>
              <a:t>Total </a:t>
            </a:r>
            <a:r>
              <a:rPr lang="en-US" dirty="0" smtClean="0"/>
              <a:t>(N</a:t>
            </a:r>
            <a:r>
              <a:rPr lang="en-US" dirty="0"/>
              <a:t>=</a:t>
            </a:r>
            <a:r>
              <a:rPr lang="en-US" dirty="0" smtClean="0"/>
              <a:t>144)</a:t>
            </a:r>
            <a:endParaRPr lang="en-US" dirty="0"/>
          </a:p>
          <a:p>
            <a:pPr>
              <a:spcBef>
                <a:spcPts val="2568"/>
              </a:spcBef>
              <a:buSzPct val="100000"/>
            </a:pPr>
            <a:r>
              <a:rPr lang="en-US" dirty="0" smtClean="0"/>
              <a:t>Median </a:t>
            </a:r>
            <a:r>
              <a:rPr lang="en-US" dirty="0"/>
              <a:t>follow-up: 10 months</a:t>
            </a:r>
          </a:p>
          <a:p>
            <a:pPr>
              <a:spcBef>
                <a:spcPts val="2568"/>
              </a:spcBef>
              <a:buSzPct val="100000"/>
            </a:pPr>
            <a:r>
              <a:rPr lang="en-US" dirty="0" smtClean="0"/>
              <a:t>93.3</a:t>
            </a:r>
            <a:r>
              <a:rPr lang="en-US" dirty="0"/>
              <a:t>% of </a:t>
            </a:r>
            <a:r>
              <a:rPr lang="en-US" dirty="0" err="1"/>
              <a:t>MCyR</a:t>
            </a:r>
            <a:r>
              <a:rPr lang="en-US" dirty="0"/>
              <a:t> projected to remain in </a:t>
            </a:r>
            <a:r>
              <a:rPr lang="en-US" dirty="0" err="1"/>
              <a:t>MCyR</a:t>
            </a:r>
            <a:r>
              <a:rPr lang="en-US" dirty="0"/>
              <a:t> at 12 months (95% CI: 85%, 97%)</a:t>
            </a:r>
          </a:p>
        </p:txBody>
      </p:sp>
      <p:sp>
        <p:nvSpPr>
          <p:cNvPr id="279" name="Subtitle 2"/>
          <p:cNvSpPr txBox="1">
            <a:spLocks/>
          </p:cNvSpPr>
          <p:nvPr/>
        </p:nvSpPr>
        <p:spPr bwMode="auto">
          <a:xfrm>
            <a:off x="0" y="6477000"/>
            <a:ext cx="4724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Arial" pitchFamily="34" charset="0"/>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Arial" pitchFamily="34" charset="0"/>
              </a:defRPr>
            </a:lvl2pPr>
            <a:lvl3pPr marL="1143000" indent="-228600" algn="l" rtl="0" eaLnBrk="0" fontAlgn="base" hangingPunct="0">
              <a:spcBef>
                <a:spcPct val="20000"/>
              </a:spcBef>
              <a:spcAft>
                <a:spcPct val="0"/>
              </a:spcAft>
              <a:buClr>
                <a:srgbClr val="99CCFF"/>
              </a:buClr>
              <a:buSzPct val="125000"/>
              <a:buChar char="•"/>
              <a:defRPr sz="2400">
                <a:solidFill>
                  <a:schemeClr val="bg1"/>
                </a:solidFill>
                <a:latin typeface="Arial" pitchFamily="34" charset="0"/>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Arial" pitchFamily="34" charset="0"/>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Arial" pitchFamily="34" charset="0"/>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a:lstStyle>
          <a:p>
            <a:pPr marL="0" indent="0">
              <a:buNone/>
            </a:pPr>
            <a:r>
              <a:rPr lang="en-US" sz="1600" dirty="0" smtClean="0"/>
              <a:t>Cortes JE et al. </a:t>
            </a:r>
            <a:r>
              <a:rPr lang="en-US" sz="1600" dirty="0" err="1" smtClean="0"/>
              <a:t>Proc</a:t>
            </a:r>
            <a:r>
              <a:rPr lang="en-US" sz="1600" dirty="0" smtClean="0"/>
              <a:t> ASCO 2012;Abstract 6503.</a:t>
            </a:r>
            <a:endParaRPr lang="en-US" sz="1600" dirty="0"/>
          </a:p>
        </p:txBody>
      </p:sp>
    </p:spTree>
    <p:extLst>
      <p:ext uri="{BB962C8B-B14F-4D97-AF65-F5344CB8AC3E}">
        <p14:creationId xmlns:p14="http://schemas.microsoft.com/office/powerpoint/2010/main" val="154840539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077200" cy="3048000"/>
          </a:xfrm>
        </p:spPr>
        <p:txBody>
          <a:bodyPr/>
          <a:lstStyle/>
          <a:p>
            <a:r>
              <a:rPr lang="en-US" sz="3600" dirty="0"/>
              <a:t>Safety and efficacy of </a:t>
            </a:r>
            <a:r>
              <a:rPr lang="en-US" sz="3600" dirty="0" err="1"/>
              <a:t>bosutinib</a:t>
            </a:r>
            <a:r>
              <a:rPr lang="en-US" sz="3600" dirty="0"/>
              <a:t> (SKI-606) in chronic phase Philadelphia chromosome-positive chronic myeloid leukemia patients with resistance or intolerance to </a:t>
            </a:r>
            <a:r>
              <a:rPr lang="en-US" sz="3600" dirty="0" err="1" smtClean="0"/>
              <a:t>imatinib</a:t>
            </a:r>
            <a:endParaRPr lang="en-US" sz="3600" dirty="0"/>
          </a:p>
        </p:txBody>
      </p:sp>
      <p:sp>
        <p:nvSpPr>
          <p:cNvPr id="3" name="Subtitle 2"/>
          <p:cNvSpPr>
            <a:spLocks noGrp="1"/>
          </p:cNvSpPr>
          <p:nvPr>
            <p:ph type="subTitle" idx="1"/>
          </p:nvPr>
        </p:nvSpPr>
        <p:spPr>
          <a:xfrm>
            <a:off x="381000" y="4038600"/>
            <a:ext cx="8305800" cy="2057400"/>
          </a:xfrm>
        </p:spPr>
        <p:txBody>
          <a:bodyPr/>
          <a:lstStyle/>
          <a:p>
            <a:r>
              <a:rPr lang="en-US" sz="2800" dirty="0" smtClean="0"/>
              <a:t>Cortes JE, Kantarjian HM, </a:t>
            </a:r>
            <a:r>
              <a:rPr lang="en-US" sz="2800" dirty="0" err="1" smtClean="0"/>
              <a:t>Brummendorf</a:t>
            </a:r>
            <a:r>
              <a:rPr lang="en-US" sz="2800" dirty="0" smtClean="0"/>
              <a:t> TH, Kim DW, </a:t>
            </a:r>
            <a:r>
              <a:rPr lang="en-US" sz="2800" dirty="0" err="1" smtClean="0"/>
              <a:t>Turkina</a:t>
            </a:r>
            <a:r>
              <a:rPr lang="en-US" sz="2800" dirty="0" smtClean="0"/>
              <a:t> AG, </a:t>
            </a:r>
            <a:r>
              <a:rPr lang="en-US" sz="2800" dirty="0" err="1" smtClean="0"/>
              <a:t>Shen</a:t>
            </a:r>
            <a:r>
              <a:rPr lang="en-US" sz="2800" dirty="0" smtClean="0"/>
              <a:t> ZX, </a:t>
            </a:r>
            <a:r>
              <a:rPr lang="en-US" sz="2800" dirty="0" err="1" smtClean="0"/>
              <a:t>Pasquini</a:t>
            </a:r>
            <a:r>
              <a:rPr lang="en-US" sz="2800" dirty="0" smtClean="0"/>
              <a:t> R, </a:t>
            </a:r>
            <a:r>
              <a:rPr lang="en-US" sz="2800" dirty="0" err="1" smtClean="0"/>
              <a:t>Khoury</a:t>
            </a:r>
            <a:r>
              <a:rPr lang="en-US" sz="2800" dirty="0" smtClean="0"/>
              <a:t> HJ, </a:t>
            </a:r>
            <a:r>
              <a:rPr lang="en-US" sz="2800" dirty="0" err="1" smtClean="0"/>
              <a:t>Arkin</a:t>
            </a:r>
            <a:r>
              <a:rPr lang="en-US" sz="2800" dirty="0" smtClean="0"/>
              <a:t> S, </a:t>
            </a:r>
            <a:r>
              <a:rPr lang="en-US" sz="2800" dirty="0" err="1" smtClean="0"/>
              <a:t>Volkert</a:t>
            </a:r>
            <a:r>
              <a:rPr lang="en-US" sz="2800" dirty="0" smtClean="0"/>
              <a:t> A, </a:t>
            </a:r>
            <a:r>
              <a:rPr lang="en-US" sz="2800" dirty="0" err="1" smtClean="0"/>
              <a:t>Besson</a:t>
            </a:r>
            <a:r>
              <a:rPr lang="en-US" sz="2800" dirty="0" smtClean="0"/>
              <a:t> N, Abbas R, Wang J, </a:t>
            </a:r>
            <a:r>
              <a:rPr lang="en-US" sz="2800" dirty="0" err="1" smtClean="0"/>
              <a:t>Leip</a:t>
            </a:r>
            <a:r>
              <a:rPr lang="en-US" sz="2800" dirty="0" smtClean="0"/>
              <a:t> E, </a:t>
            </a:r>
            <a:r>
              <a:rPr lang="en-US" sz="2800" dirty="0" err="1" smtClean="0"/>
              <a:t>Gambacorti-Passerini</a:t>
            </a:r>
            <a:r>
              <a:rPr lang="en-US" sz="2800" dirty="0" smtClean="0"/>
              <a:t> C.</a:t>
            </a:r>
            <a:endParaRPr lang="en-US" sz="2800" dirty="0"/>
          </a:p>
        </p:txBody>
      </p:sp>
      <p:sp>
        <p:nvSpPr>
          <p:cNvPr id="5" name="TextBox 4"/>
          <p:cNvSpPr txBox="1"/>
          <p:nvPr/>
        </p:nvSpPr>
        <p:spPr>
          <a:xfrm>
            <a:off x="304800" y="6248400"/>
            <a:ext cx="8305800" cy="461665"/>
          </a:xfrm>
          <a:prstGeom prst="rect">
            <a:avLst/>
          </a:prstGeom>
          <a:noFill/>
        </p:spPr>
        <p:txBody>
          <a:bodyPr wrap="square" rtlCol="0">
            <a:spAutoFit/>
          </a:bodyPr>
          <a:lstStyle/>
          <a:p>
            <a:pPr algn="ctr"/>
            <a:r>
              <a:rPr lang="en-US" sz="2400" b="1" dirty="0" smtClean="0">
                <a:solidFill>
                  <a:schemeClr val="bg1"/>
                </a:solidFill>
              </a:rPr>
              <a:t>Blood 2011;118(17):4567-76.</a:t>
            </a:r>
            <a:endParaRPr lang="en-US" sz="2400" b="1" dirty="0">
              <a:solidFill>
                <a:schemeClr val="bg1"/>
              </a:solidFill>
            </a:endParaRPr>
          </a:p>
        </p:txBody>
      </p:sp>
    </p:spTree>
    <p:extLst>
      <p:ext uri="{BB962C8B-B14F-4D97-AF65-F5344CB8AC3E}">
        <p14:creationId xmlns:p14="http://schemas.microsoft.com/office/powerpoint/2010/main" val="382492961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err="1" smtClean="0"/>
              <a:t>Bosutinib</a:t>
            </a:r>
            <a:r>
              <a:rPr lang="en-US" dirty="0" smtClean="0"/>
              <a:t> in CML-CP post imatinib failure</a:t>
            </a:r>
            <a:endParaRPr lang="en-US" dirty="0"/>
          </a:p>
        </p:txBody>
      </p:sp>
      <p:sp>
        <p:nvSpPr>
          <p:cNvPr id="3" name="Content Placeholder 2"/>
          <p:cNvSpPr>
            <a:spLocks noGrp="1"/>
          </p:cNvSpPr>
          <p:nvPr>
            <p:ph idx="1"/>
          </p:nvPr>
        </p:nvSpPr>
        <p:spPr>
          <a:xfrm>
            <a:off x="381000" y="1371600"/>
            <a:ext cx="8458200" cy="5029200"/>
          </a:xfrm>
        </p:spPr>
        <p:txBody>
          <a:bodyPr/>
          <a:lstStyle/>
          <a:p>
            <a:r>
              <a:rPr lang="en-US" dirty="0" smtClean="0"/>
              <a:t>288 </a:t>
            </a:r>
            <a:r>
              <a:rPr lang="en-US" dirty="0" err="1" smtClean="0"/>
              <a:t>pts</a:t>
            </a:r>
            <a:r>
              <a:rPr lang="en-US" dirty="0" smtClean="0"/>
              <a:t> Rx with </a:t>
            </a:r>
            <a:r>
              <a:rPr lang="en-US" dirty="0" err="1" smtClean="0"/>
              <a:t>bosutinib</a:t>
            </a:r>
            <a:r>
              <a:rPr lang="en-US" dirty="0" smtClean="0"/>
              <a:t> 500 mg/D: Imatinib resistant 200; intolerant 88</a:t>
            </a:r>
          </a:p>
          <a:p>
            <a:r>
              <a:rPr lang="en-US" u="sng" dirty="0" smtClean="0"/>
              <a:t>Parameter</a:t>
            </a:r>
            <a:r>
              <a:rPr lang="en-US" dirty="0" smtClean="0"/>
              <a:t>					</a:t>
            </a:r>
            <a:r>
              <a:rPr lang="en-US" u="sng" dirty="0" smtClean="0"/>
              <a:t>Percent</a:t>
            </a:r>
          </a:p>
          <a:p>
            <a:pPr marL="0" indent="0">
              <a:spcBef>
                <a:spcPts val="0"/>
              </a:spcBef>
              <a:buNone/>
              <a:tabLst>
                <a:tab pos="914400" algn="l"/>
                <a:tab pos="6918325" algn="l"/>
              </a:tabLst>
            </a:pPr>
            <a:r>
              <a:rPr lang="en-US" sz="2800" dirty="0" smtClean="0"/>
              <a:t>          -CHR	86</a:t>
            </a:r>
          </a:p>
          <a:p>
            <a:pPr marL="0" indent="0">
              <a:spcBef>
                <a:spcPts val="0"/>
              </a:spcBef>
              <a:buNone/>
              <a:tabLst>
                <a:tab pos="914400" algn="l"/>
                <a:tab pos="6918325" algn="l"/>
              </a:tabLst>
            </a:pPr>
            <a:r>
              <a:rPr lang="en-US" sz="2800" dirty="0"/>
              <a:t>	</a:t>
            </a:r>
            <a:r>
              <a:rPr lang="en-US" sz="2800" dirty="0" smtClean="0"/>
              <a:t> -</a:t>
            </a:r>
            <a:r>
              <a:rPr lang="en-US" sz="2800" dirty="0" err="1" smtClean="0"/>
              <a:t>MCyR</a:t>
            </a:r>
            <a:r>
              <a:rPr lang="en-US" sz="2800" dirty="0" smtClean="0"/>
              <a:t>	53</a:t>
            </a:r>
          </a:p>
          <a:p>
            <a:pPr marL="0" indent="0">
              <a:spcBef>
                <a:spcPts val="0"/>
              </a:spcBef>
              <a:buNone/>
              <a:tabLst>
                <a:tab pos="914400" algn="l"/>
                <a:tab pos="6918325" algn="l"/>
              </a:tabLst>
            </a:pPr>
            <a:r>
              <a:rPr lang="en-US" sz="2800" dirty="0" smtClean="0"/>
              <a:t>	 -</a:t>
            </a:r>
            <a:r>
              <a:rPr lang="en-US" sz="2800" dirty="0" err="1" smtClean="0"/>
              <a:t>CCyR</a:t>
            </a:r>
            <a:r>
              <a:rPr lang="en-US" sz="2800" dirty="0" smtClean="0"/>
              <a:t>	41</a:t>
            </a:r>
          </a:p>
          <a:p>
            <a:pPr marL="0" indent="0">
              <a:spcBef>
                <a:spcPts val="0"/>
              </a:spcBef>
              <a:buNone/>
              <a:tabLst>
                <a:tab pos="914400" algn="l"/>
                <a:tab pos="6918325" algn="l"/>
              </a:tabLst>
            </a:pPr>
            <a:r>
              <a:rPr lang="en-US" sz="2800" dirty="0"/>
              <a:t>	 </a:t>
            </a:r>
            <a:r>
              <a:rPr lang="en-US" sz="2800" dirty="0" smtClean="0"/>
              <a:t>-MMR if </a:t>
            </a:r>
            <a:r>
              <a:rPr lang="en-US" sz="2800" dirty="0" err="1" smtClean="0"/>
              <a:t>CCyR</a:t>
            </a:r>
            <a:r>
              <a:rPr lang="en-US" sz="2800" dirty="0" smtClean="0"/>
              <a:t>	64</a:t>
            </a:r>
          </a:p>
          <a:p>
            <a:pPr marL="0" indent="0">
              <a:spcBef>
                <a:spcPts val="0"/>
              </a:spcBef>
              <a:buNone/>
              <a:tabLst>
                <a:tab pos="914400" algn="l"/>
                <a:tab pos="6918325" algn="l"/>
              </a:tabLst>
            </a:pPr>
            <a:r>
              <a:rPr lang="en-US" sz="2800" dirty="0"/>
              <a:t>	</a:t>
            </a:r>
            <a:r>
              <a:rPr lang="en-US" sz="2800" dirty="0" smtClean="0"/>
              <a:t> -2-yr PFS	79</a:t>
            </a:r>
          </a:p>
          <a:p>
            <a:pPr marL="0" indent="0">
              <a:spcBef>
                <a:spcPts val="0"/>
              </a:spcBef>
              <a:buNone/>
              <a:tabLst>
                <a:tab pos="914400" algn="l"/>
                <a:tab pos="6918325" algn="l"/>
              </a:tabLst>
            </a:pPr>
            <a:r>
              <a:rPr lang="en-US" sz="2800" dirty="0"/>
              <a:t>	</a:t>
            </a:r>
            <a:r>
              <a:rPr lang="en-US" sz="2800" dirty="0" smtClean="0"/>
              <a:t> -</a:t>
            </a:r>
            <a:r>
              <a:rPr lang="en-US" sz="2800" dirty="0"/>
              <a:t>2</a:t>
            </a:r>
            <a:r>
              <a:rPr lang="en-US" sz="2800" dirty="0" smtClean="0"/>
              <a:t>-yr OS	92</a:t>
            </a:r>
          </a:p>
          <a:p>
            <a:pPr marL="0" indent="0">
              <a:spcBef>
                <a:spcPts val="0"/>
              </a:spcBef>
              <a:buNone/>
              <a:tabLst>
                <a:tab pos="914400" algn="l"/>
                <a:tab pos="6918325" algn="l"/>
              </a:tabLst>
            </a:pPr>
            <a:endParaRPr lang="en-US" sz="2800" dirty="0"/>
          </a:p>
          <a:p>
            <a:pPr>
              <a:spcBef>
                <a:spcPts val="0"/>
              </a:spcBef>
              <a:tabLst>
                <a:tab pos="914400" algn="l"/>
                <a:tab pos="6918325" algn="l"/>
              </a:tabLst>
            </a:pPr>
            <a:r>
              <a:rPr lang="en-US" sz="2800" dirty="0" smtClean="0"/>
              <a:t>Side effects: diarrhea 9%, rash 9%	</a:t>
            </a:r>
            <a:r>
              <a:rPr lang="en-US" sz="2800" dirty="0"/>
              <a:t>	</a:t>
            </a:r>
            <a:r>
              <a:rPr lang="en-US" sz="2800" dirty="0" smtClean="0"/>
              <a:t>					      </a:t>
            </a:r>
            <a:endParaRPr lang="en-US" sz="2800" dirty="0"/>
          </a:p>
        </p:txBody>
      </p:sp>
      <p:sp>
        <p:nvSpPr>
          <p:cNvPr id="5" name="Rectangle 4"/>
          <p:cNvSpPr/>
          <p:nvPr/>
        </p:nvSpPr>
        <p:spPr>
          <a:xfrm>
            <a:off x="152400" y="6450568"/>
            <a:ext cx="4983230" cy="369332"/>
          </a:xfrm>
          <a:prstGeom prst="rect">
            <a:avLst/>
          </a:prstGeom>
        </p:spPr>
        <p:txBody>
          <a:bodyPr wrap="none">
            <a:spAutoFit/>
          </a:bodyPr>
          <a:lstStyle/>
          <a:p>
            <a:pPr algn="ctr"/>
            <a:r>
              <a:rPr lang="en-US" b="1" dirty="0" smtClean="0">
                <a:solidFill>
                  <a:schemeClr val="bg1"/>
                </a:solidFill>
              </a:rPr>
              <a:t>Cortes JE et al. Blood </a:t>
            </a:r>
            <a:r>
              <a:rPr lang="en-US" b="1" dirty="0">
                <a:solidFill>
                  <a:schemeClr val="bg1"/>
                </a:solidFill>
              </a:rPr>
              <a:t>2011;118(17):4567-76.</a:t>
            </a:r>
          </a:p>
        </p:txBody>
      </p:sp>
    </p:spTree>
    <p:extLst>
      <p:ext uri="{BB962C8B-B14F-4D97-AF65-F5344CB8AC3E}">
        <p14:creationId xmlns:p14="http://schemas.microsoft.com/office/powerpoint/2010/main" val="128292518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err="1" smtClean="0"/>
              <a:t>Bosutinib</a:t>
            </a:r>
            <a:r>
              <a:rPr lang="en-US" dirty="0" smtClean="0"/>
              <a:t> in CML post imatinib failure PFS and survival</a:t>
            </a:r>
            <a:endParaRPr lang="en-US" dirty="0"/>
          </a:p>
        </p:txBody>
      </p:sp>
      <p:sp>
        <p:nvSpPr>
          <p:cNvPr id="3" name="Content Placeholder 2"/>
          <p:cNvSpPr>
            <a:spLocks noGrp="1"/>
          </p:cNvSpPr>
          <p:nvPr>
            <p:ph idx="1"/>
          </p:nvPr>
        </p:nvSpPr>
        <p:spPr/>
        <p:txBody>
          <a:bodyPr/>
          <a:lstStyle/>
          <a:p>
            <a:pPr>
              <a:buSzPct val="100000"/>
            </a:pPr>
            <a:r>
              <a:rPr lang="en-US" sz="2200" dirty="0" smtClean="0"/>
              <a:t>1</a:t>
            </a:r>
            <a:r>
              <a:rPr lang="en-US" sz="2200" dirty="0"/>
              <a:t>-year PFS: 91%, including 89% of </a:t>
            </a:r>
            <a:r>
              <a:rPr lang="en-US" sz="2200" dirty="0" err="1"/>
              <a:t>imatinib</a:t>
            </a:r>
            <a:r>
              <a:rPr lang="en-US" sz="2200" dirty="0"/>
              <a:t>-resistant and 95% of </a:t>
            </a:r>
            <a:r>
              <a:rPr lang="en-US" sz="2200" dirty="0" err="1"/>
              <a:t>imatinib</a:t>
            </a:r>
            <a:r>
              <a:rPr lang="en-US" sz="2200" dirty="0"/>
              <a:t>-intolerant patients</a:t>
            </a:r>
          </a:p>
          <a:p>
            <a:pPr>
              <a:buSzPct val="100000"/>
            </a:pPr>
            <a:r>
              <a:rPr lang="en-US" sz="2200" dirty="0" smtClean="0"/>
              <a:t>2</a:t>
            </a:r>
            <a:r>
              <a:rPr lang="en-US" sz="2200" dirty="0"/>
              <a:t>-year PFS: 79%, including 73% of </a:t>
            </a:r>
            <a:r>
              <a:rPr lang="en-US" sz="2200" dirty="0" err="1"/>
              <a:t>imatinib</a:t>
            </a:r>
            <a:r>
              <a:rPr lang="en-US" sz="2200" dirty="0"/>
              <a:t>-resistant and 95% </a:t>
            </a:r>
            <a:r>
              <a:rPr lang="en-US" sz="2200" dirty="0" smtClean="0"/>
              <a:t>of </a:t>
            </a:r>
            <a:r>
              <a:rPr lang="en-US" sz="2200" dirty="0" err="1" smtClean="0"/>
              <a:t>imatinib</a:t>
            </a:r>
            <a:r>
              <a:rPr lang="en-US" sz="2200" dirty="0"/>
              <a:t>-intolerant patients </a:t>
            </a:r>
          </a:p>
          <a:p>
            <a:pPr>
              <a:buSzPct val="100000"/>
            </a:pPr>
            <a:endParaRPr lang="en-US" sz="2200" dirty="0"/>
          </a:p>
          <a:p>
            <a:pPr>
              <a:buSzPct val="100000"/>
            </a:pPr>
            <a:r>
              <a:rPr lang="en-US" sz="2200" dirty="0" smtClean="0"/>
              <a:t>1</a:t>
            </a:r>
            <a:r>
              <a:rPr lang="en-US" sz="2200" dirty="0"/>
              <a:t>-year OS: 97</a:t>
            </a:r>
            <a:r>
              <a:rPr lang="en-US" sz="2200" dirty="0" smtClean="0"/>
              <a:t>%</a:t>
            </a:r>
          </a:p>
          <a:p>
            <a:pPr>
              <a:buSzPct val="100000"/>
            </a:pPr>
            <a:r>
              <a:rPr lang="en-US" sz="2200" dirty="0" smtClean="0"/>
              <a:t>2</a:t>
            </a:r>
            <a:r>
              <a:rPr lang="en-US" sz="2200" dirty="0"/>
              <a:t>-year OS: 92%, including 89% of </a:t>
            </a:r>
            <a:r>
              <a:rPr lang="en-US" sz="2200" dirty="0" err="1"/>
              <a:t>imatinib</a:t>
            </a:r>
            <a:r>
              <a:rPr lang="en-US" sz="2200" dirty="0"/>
              <a:t>-resistant and 98% of </a:t>
            </a:r>
            <a:r>
              <a:rPr lang="en-US" sz="2200" dirty="0" err="1"/>
              <a:t>imatinib</a:t>
            </a:r>
            <a:r>
              <a:rPr lang="en-US" sz="2200" dirty="0"/>
              <a:t>-intolerant patients</a:t>
            </a:r>
          </a:p>
        </p:txBody>
      </p:sp>
      <p:sp>
        <p:nvSpPr>
          <p:cNvPr id="6" name="Rectangle 5"/>
          <p:cNvSpPr/>
          <p:nvPr/>
        </p:nvSpPr>
        <p:spPr>
          <a:xfrm>
            <a:off x="152400" y="6450568"/>
            <a:ext cx="4983230" cy="369332"/>
          </a:xfrm>
          <a:prstGeom prst="rect">
            <a:avLst/>
          </a:prstGeom>
        </p:spPr>
        <p:txBody>
          <a:bodyPr wrap="none">
            <a:spAutoFit/>
          </a:bodyPr>
          <a:lstStyle/>
          <a:p>
            <a:pPr algn="ctr"/>
            <a:r>
              <a:rPr lang="en-US" b="1" dirty="0" smtClean="0">
                <a:solidFill>
                  <a:schemeClr val="bg1"/>
                </a:solidFill>
              </a:rPr>
              <a:t>Cortes JE et al. Blood </a:t>
            </a:r>
            <a:r>
              <a:rPr lang="en-US" b="1" dirty="0">
                <a:solidFill>
                  <a:schemeClr val="bg1"/>
                </a:solidFill>
              </a:rPr>
              <a:t>2011;118(17):4567-76.</a:t>
            </a:r>
          </a:p>
        </p:txBody>
      </p:sp>
    </p:spTree>
    <p:extLst>
      <p:ext uri="{BB962C8B-B14F-4D97-AF65-F5344CB8AC3E}">
        <p14:creationId xmlns:p14="http://schemas.microsoft.com/office/powerpoint/2010/main" val="103678852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idx="4294967295"/>
          </p:nvPr>
        </p:nvSpPr>
        <p:spPr>
          <a:xfrm>
            <a:off x="1" y="234950"/>
            <a:ext cx="9144000" cy="809625"/>
          </a:xfrm>
        </p:spPr>
        <p:txBody>
          <a:bodyPr/>
          <a:lstStyle/>
          <a:p>
            <a:pPr eaLnBrk="1" hangingPunct="1">
              <a:lnSpc>
                <a:spcPct val="85000"/>
              </a:lnSpc>
            </a:pPr>
            <a:r>
              <a:rPr lang="en-US" sz="3600" b="1" dirty="0" smtClean="0"/>
              <a:t>Criteria for Failure and Suboptimal Response to </a:t>
            </a:r>
            <a:r>
              <a:rPr lang="en-US" sz="3600" b="1" dirty="0" err="1" smtClean="0"/>
              <a:t>Imatinib</a:t>
            </a:r>
            <a:endParaRPr lang="en-US" sz="3600" b="1" dirty="0" smtClean="0"/>
          </a:p>
        </p:txBody>
      </p:sp>
      <p:graphicFrame>
        <p:nvGraphicFramePr>
          <p:cNvPr id="1779715" name="Group 3"/>
          <p:cNvGraphicFramePr>
            <a:graphicFrameLocks noGrp="1"/>
          </p:cNvGraphicFramePr>
          <p:nvPr>
            <p:ph idx="4294967295"/>
            <p:extLst>
              <p:ext uri="{D42A27DB-BD31-4B8C-83A1-F6EECF244321}">
                <p14:modId xmlns:p14="http://schemas.microsoft.com/office/powerpoint/2010/main" val="4227487356"/>
              </p:ext>
            </p:extLst>
          </p:nvPr>
        </p:nvGraphicFramePr>
        <p:xfrm>
          <a:off x="457201" y="1081088"/>
          <a:ext cx="8153400" cy="5319713"/>
        </p:xfrm>
        <a:graphic>
          <a:graphicData uri="http://schemas.openxmlformats.org/drawingml/2006/table">
            <a:tbl>
              <a:tblPr/>
              <a:tblGrid>
                <a:gridCol w="1497093"/>
                <a:gridCol w="2363104"/>
                <a:gridCol w="2211092"/>
                <a:gridCol w="2082111"/>
              </a:tblGrid>
              <a:tr h="487363">
                <a:tc rowSpan="2">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rgbClr val="99CCFF"/>
                          </a:solidFill>
                          <a:effectLst/>
                          <a:latin typeface="Arial" pitchFamily="34" charset="0"/>
                          <a:cs typeface="Times New Roman" pitchFamily="18" charset="0"/>
                        </a:rPr>
                        <a:t>Time (mo)</a:t>
                      </a:r>
                      <a:endParaRPr kumimoji="0" lang="it-IT" sz="2200" b="1" i="0" u="none" strike="noStrike" cap="none" normalizeH="0" baseline="0" dirty="0" smtClean="0">
                        <a:ln>
                          <a:noFill/>
                        </a:ln>
                        <a:solidFill>
                          <a:srgbClr val="99CCFF"/>
                        </a:solidFill>
                        <a:effectLst/>
                        <a:latin typeface="Arial" pitchFamily="34" charset="0"/>
                        <a:cs typeface="Times New Roman" pitchFamily="18" charset="0"/>
                      </a:endParaRP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rgbClr val="99CCFF"/>
                          </a:solidFill>
                          <a:effectLst/>
                          <a:latin typeface="Arial" pitchFamily="34" charset="0"/>
                        </a:rPr>
                        <a:t>Response</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87363">
                <a:tc vMerge="1">
                  <a:txBody>
                    <a:bodyPr/>
                    <a:lstStyle/>
                    <a:p>
                      <a:endParaRPr lang="en-US"/>
                    </a:p>
                  </a:txBody>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rgbClr val="99CCFF"/>
                          </a:solidFill>
                          <a:effectLst/>
                          <a:latin typeface="Arial" pitchFamily="34" charset="0"/>
                          <a:cs typeface="Times New Roman" pitchFamily="18" charset="0"/>
                        </a:rPr>
                        <a:t>Failure</a:t>
                      </a:r>
                      <a:endParaRPr kumimoji="0" lang="en-GB" sz="2200" b="1" i="0" u="none" strike="noStrike" cap="none" normalizeH="0" baseline="0" dirty="0" smtClean="0">
                        <a:ln>
                          <a:noFill/>
                        </a:ln>
                        <a:solidFill>
                          <a:srgbClr val="99CCFF"/>
                        </a:solidFill>
                        <a:effectLst/>
                        <a:latin typeface="Arial" pitchFamily="34" charset="0"/>
                      </a:endParaRPr>
                    </a:p>
                  </a:txBody>
                  <a:tcPr marL="45720" marR="4572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rgbClr val="99CCFF"/>
                          </a:solidFill>
                          <a:effectLst/>
                          <a:latin typeface="Arial" pitchFamily="34" charset="0"/>
                          <a:cs typeface="Times New Roman" pitchFamily="18" charset="0"/>
                        </a:rPr>
                        <a:t>Suboptimal</a:t>
                      </a:r>
                      <a:endParaRPr kumimoji="0" lang="en-GB" sz="2200" b="1" i="0" u="none" strike="noStrike" cap="none" normalizeH="0" baseline="0" smtClean="0">
                        <a:ln>
                          <a:noFill/>
                        </a:ln>
                        <a:solidFill>
                          <a:srgbClr val="99CCFF"/>
                        </a:solidFill>
                        <a:effectLst/>
                        <a:latin typeface="Arial" pitchFamily="34" charset="0"/>
                      </a:endParaRPr>
                    </a:p>
                  </a:txBody>
                  <a:tcPr marL="45720" marR="4572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rgbClr val="99CCFF"/>
                          </a:solidFill>
                          <a:effectLst/>
                          <a:latin typeface="Arial" pitchFamily="34" charset="0"/>
                        </a:rPr>
                        <a:t>Optimal</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865188">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rPr>
                        <a:t>3</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Arial" pitchFamily="34" charset="0"/>
                          <a:cs typeface="Times New Roman" pitchFamily="18" charset="0"/>
                        </a:rPr>
                        <a:t>No CHR</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rPr>
                        <a:t>No CG Response</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≤65% Ph+</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863600">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cs typeface="Times New Roman" pitchFamily="18" charset="0"/>
                        </a:rPr>
                        <a:t>6</a:t>
                      </a:r>
                      <a:endParaRPr kumimoji="0" lang="en-GB" sz="2200" b="1" i="0" u="none" strike="noStrike" cap="none" normalizeH="0" baseline="0" dirty="0" smtClean="0">
                        <a:ln>
                          <a:noFill/>
                        </a:ln>
                        <a:solidFill>
                          <a:schemeClr val="bg1"/>
                        </a:solidFill>
                        <a:effectLst/>
                        <a:latin typeface="Arial" pitchFamily="34"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tab pos="276225" algn="l"/>
                        </a:tabLst>
                      </a:pPr>
                      <a:r>
                        <a:rPr kumimoji="0" lang="en-GB" sz="2200" b="1" i="0" u="none" strike="noStrike" cap="none" normalizeH="0" baseline="0" smtClean="0">
                          <a:ln>
                            <a:noFill/>
                          </a:ln>
                          <a:solidFill>
                            <a:schemeClr val="bg1"/>
                          </a:solidFill>
                          <a:effectLst/>
                          <a:latin typeface="Arial" pitchFamily="34" charset="0"/>
                          <a:cs typeface="Times New Roman" pitchFamily="18" charset="0"/>
                        </a:rPr>
                        <a:t>No CHR</a:t>
                      </a:r>
                      <a:endParaRPr kumimoji="0" lang="en-US" sz="2200" b="1" i="0" u="none" strike="noStrike" cap="none" normalizeH="0" baseline="0" smtClean="0">
                        <a:ln>
                          <a:noFill/>
                        </a:ln>
                        <a:solidFill>
                          <a:schemeClr val="bg1"/>
                        </a:solidFill>
                        <a:effectLst/>
                        <a:latin typeface="Arial" pitchFamily="34" charset="0"/>
                        <a:cs typeface="Times New Roman" pitchFamily="18" charset="0"/>
                      </a:endParaRPr>
                    </a:p>
                    <a:p>
                      <a:pPr marL="342900" marR="0" lvl="0" indent="-342900" algn="ctr" defTabSz="914400" rtl="0" eaLnBrk="1" fontAlgn="base" latinLnBrk="0" hangingPunct="1">
                        <a:lnSpc>
                          <a:spcPct val="85000"/>
                        </a:lnSpc>
                        <a:spcBef>
                          <a:spcPct val="0"/>
                        </a:spcBef>
                        <a:spcAft>
                          <a:spcPct val="0"/>
                        </a:spcAft>
                        <a:buClrTx/>
                        <a:buSzTx/>
                        <a:buFontTx/>
                        <a:buNone/>
                        <a:tabLst>
                          <a:tab pos="276225" algn="l"/>
                        </a:tabLst>
                      </a:pPr>
                      <a:r>
                        <a:rPr kumimoji="0" lang="en-GB" sz="2200" b="1" i="0" u="none" strike="noStrike" cap="none" normalizeH="0" baseline="0" smtClean="0">
                          <a:ln>
                            <a:noFill/>
                          </a:ln>
                          <a:solidFill>
                            <a:schemeClr val="bg1"/>
                          </a:solidFill>
                          <a:effectLst/>
                          <a:latin typeface="Arial" pitchFamily="34" charset="0"/>
                          <a:cs typeface="Times New Roman" pitchFamily="18" charset="0"/>
                        </a:rPr>
                        <a:t>&gt;95% Ph+</a:t>
                      </a:r>
                      <a:endParaRPr kumimoji="0" lang="en-GB" sz="2200" b="1" i="0" u="none" strike="noStrike" cap="none" normalizeH="0" baseline="0" smtClean="0">
                        <a:ln>
                          <a:noFill/>
                        </a:ln>
                        <a:solidFill>
                          <a:schemeClr val="bg1"/>
                        </a:solidFill>
                        <a:effectLst/>
                        <a:latin typeface="Arial" pitchFamily="34"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tab pos="276225" algn="l"/>
                        </a:tabLst>
                      </a:pPr>
                      <a:r>
                        <a:rPr kumimoji="0" lang="en-GB" sz="2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&gt;35% </a:t>
                      </a:r>
                      <a:r>
                        <a:rPr kumimoji="0" lang="en-GB" sz="22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Ph</a:t>
                      </a:r>
                      <a:r>
                        <a:rPr kumimoji="0" lang="en-GB" sz="2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en-US" sz="2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≤35% Ph+</a:t>
                      </a: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87363">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cs typeface="Times New Roman" pitchFamily="18" charset="0"/>
                        </a:rPr>
                        <a:t>12</a:t>
                      </a:r>
                      <a:endParaRPr kumimoji="0" lang="en-GB" sz="2200" b="1" i="0" u="none" strike="noStrike" cap="none" normalizeH="0" baseline="0" dirty="0" smtClean="0">
                        <a:ln>
                          <a:noFill/>
                        </a:ln>
                        <a:solidFill>
                          <a:schemeClr val="bg1"/>
                        </a:solidFill>
                        <a:effectLst/>
                        <a:latin typeface="Arial" pitchFamily="34"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tab pos="276225" algn="l"/>
                        </a:tabLst>
                      </a:pPr>
                      <a:r>
                        <a:rPr kumimoji="0" lang="en-GB" sz="2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&gt;35% </a:t>
                      </a:r>
                      <a:r>
                        <a:rPr kumimoji="0" lang="en-GB" sz="22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Ph</a:t>
                      </a:r>
                      <a:r>
                        <a:rPr kumimoji="0" lang="en-GB" sz="2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en-US" sz="2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tab pos="276225" algn="l"/>
                        </a:tabLst>
                      </a:pPr>
                      <a:r>
                        <a:rPr kumimoji="0" lang="en-GB" sz="22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1-35% Ph+</a:t>
                      </a: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sym typeface="Symbol" pitchFamily="18" charset="2"/>
                        </a:rPr>
                        <a:t>0% Ph+</a:t>
                      </a: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09588">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cs typeface="Times New Roman" pitchFamily="18" charset="0"/>
                        </a:rPr>
                        <a:t>18</a:t>
                      </a:r>
                      <a:endParaRPr kumimoji="0" lang="en-US" sz="2200" b="1" i="0" u="none" strike="noStrike" cap="none" normalizeH="0" baseline="0" dirty="0" smtClean="0">
                        <a:ln>
                          <a:noFill/>
                        </a:ln>
                        <a:solidFill>
                          <a:schemeClr val="bg1"/>
                        </a:solidFill>
                        <a:effectLst/>
                        <a:latin typeface="Arial" pitchFamily="34" charset="0"/>
                        <a:cs typeface="Times New Roman" pitchFamily="18"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chemeClr val="bg1"/>
                          </a:solidFill>
                          <a:effectLst/>
                          <a:latin typeface="Arial" pitchFamily="34" charset="0"/>
                          <a:ea typeface="Times New Roman" pitchFamily="18" charset="0"/>
                          <a:cs typeface="Arial" pitchFamily="34" charset="0"/>
                        </a:rPr>
                        <a:t>≥5% Ph+</a:t>
                      </a: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chemeClr val="bg1"/>
                          </a:solidFill>
                          <a:effectLst/>
                          <a:latin typeface="Arial" pitchFamily="34" charset="0"/>
                          <a:cs typeface="Times New Roman" pitchFamily="18" charset="0"/>
                        </a:rPr>
                        <a:t> No MMR</a:t>
                      </a:r>
                      <a:endParaRPr kumimoji="0" lang="en-GB" sz="2200" b="1" i="0" u="none" strike="noStrike" cap="none" normalizeH="0" baseline="0" smtClean="0">
                        <a:ln>
                          <a:noFill/>
                        </a:ln>
                        <a:solidFill>
                          <a:schemeClr val="bg1"/>
                        </a:solidFill>
                        <a:effectLst/>
                        <a:latin typeface="Arial" pitchFamily="34" charset="0"/>
                        <a:sym typeface="Symbol" pitchFamily="18" charset="2"/>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sym typeface="Symbol" pitchFamily="18" charset="2"/>
                        </a:rPr>
                        <a:t>MMR</a:t>
                      </a: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619248">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cs typeface="Times New Roman" pitchFamily="18" charset="0"/>
                        </a:rPr>
                        <a:t>Any</a:t>
                      </a:r>
                      <a:endParaRPr kumimoji="0" lang="en-GB" sz="2200" b="1" i="0" u="none" strike="noStrike" cap="none" normalizeH="0" baseline="0" dirty="0" smtClean="0">
                        <a:ln>
                          <a:noFill/>
                        </a:ln>
                        <a:solidFill>
                          <a:schemeClr val="bg1"/>
                        </a:solidFill>
                        <a:effectLst/>
                        <a:latin typeface="Arial" pitchFamily="34"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chemeClr val="bg1"/>
                          </a:solidFill>
                          <a:effectLst/>
                          <a:latin typeface="Arial" pitchFamily="34" charset="0"/>
                          <a:cs typeface="Times New Roman" pitchFamily="18" charset="0"/>
                        </a:rPr>
                        <a:t>Loss of CHR</a:t>
                      </a:r>
                      <a:endParaRPr kumimoji="0" lang="en-US" sz="2200" b="1" i="0" u="none" strike="noStrike" cap="none" normalizeH="0" baseline="0" smtClean="0">
                        <a:ln>
                          <a:noFill/>
                        </a:ln>
                        <a:solidFill>
                          <a:schemeClr val="bg1"/>
                        </a:solidFill>
                        <a:effectLst/>
                        <a:latin typeface="Arial" pitchFamily="34" charset="0"/>
                        <a:cs typeface="Times New Roman" pitchFamily="18" charset="0"/>
                      </a:endParaRPr>
                    </a:p>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chemeClr val="bg1"/>
                          </a:solidFill>
                          <a:effectLst/>
                          <a:latin typeface="Arial" pitchFamily="34" charset="0"/>
                          <a:cs typeface="Times New Roman" pitchFamily="18" charset="0"/>
                        </a:rPr>
                        <a:t>Loss of CCgR</a:t>
                      </a:r>
                      <a:endParaRPr kumimoji="0" lang="en-US" sz="2200" b="1" i="0" u="none" strike="noStrike" cap="none" normalizeH="0" baseline="0" smtClean="0">
                        <a:ln>
                          <a:noFill/>
                        </a:ln>
                        <a:solidFill>
                          <a:schemeClr val="bg1"/>
                        </a:solidFill>
                        <a:effectLst/>
                        <a:latin typeface="Arial" pitchFamily="34" charset="0"/>
                        <a:cs typeface="Times New Roman" pitchFamily="18" charset="0"/>
                      </a:endParaRPr>
                    </a:p>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chemeClr val="bg1"/>
                          </a:solidFill>
                          <a:effectLst/>
                          <a:latin typeface="Arial" pitchFamily="34" charset="0"/>
                          <a:cs typeface="Times New Roman" pitchFamily="18" charset="0"/>
                        </a:rPr>
                        <a:t>Mutation</a:t>
                      </a:r>
                    </a:p>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smtClean="0">
                          <a:ln>
                            <a:noFill/>
                          </a:ln>
                          <a:solidFill>
                            <a:schemeClr val="bg1"/>
                          </a:solidFill>
                          <a:effectLst/>
                          <a:latin typeface="Arial" pitchFamily="34" charset="0"/>
                          <a:cs typeface="Times New Roman" pitchFamily="18" charset="0"/>
                        </a:rPr>
                        <a:t>CE</a:t>
                      </a:r>
                      <a:endParaRPr kumimoji="0" lang="en-GB" sz="2200" b="1" i="0" u="none" strike="noStrike" cap="none" normalizeH="0" baseline="0" smtClean="0">
                        <a:ln>
                          <a:noFill/>
                        </a:ln>
                        <a:solidFill>
                          <a:schemeClr val="bg1"/>
                        </a:solidFill>
                        <a:effectLst/>
                        <a:latin typeface="Arial" pitchFamily="34"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cs typeface="Times New Roman" pitchFamily="18" charset="0"/>
                        </a:rPr>
                        <a:t>Loss of MMR</a:t>
                      </a:r>
                      <a:endParaRPr kumimoji="0" lang="en-US" sz="2200" b="1" i="0" u="none" strike="noStrike" cap="none" normalizeH="0" baseline="0" dirty="0" smtClean="0">
                        <a:ln>
                          <a:noFill/>
                        </a:ln>
                        <a:solidFill>
                          <a:schemeClr val="bg1"/>
                        </a:solidFill>
                        <a:effectLst/>
                        <a:latin typeface="Arial" pitchFamily="34" charset="0"/>
                        <a:cs typeface="Times New Roman" pitchFamily="18" charset="0"/>
                      </a:endParaRPr>
                    </a:p>
                    <a:p>
                      <a:pPr marL="342900" marR="0" lvl="0" indent="-34290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cs typeface="Times New Roman" pitchFamily="18" charset="0"/>
                        </a:rPr>
                        <a:t>Mutation</a:t>
                      </a:r>
                      <a:endParaRPr kumimoji="0" lang="en-GB" sz="2200" b="1" i="0" u="none" strike="noStrike" cap="none" normalizeH="0" baseline="0" dirty="0" smtClean="0">
                        <a:ln>
                          <a:noFill/>
                        </a:ln>
                        <a:solidFill>
                          <a:schemeClr val="bg1"/>
                        </a:solidFill>
                        <a:effectLst/>
                        <a:latin typeface="Arial" pitchFamily="34" charset="0"/>
                      </a:endParaRP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GB" sz="2200" b="1" i="0" u="none" strike="noStrike" cap="none" normalizeH="0" baseline="0" dirty="0" smtClean="0">
                          <a:ln>
                            <a:noFill/>
                          </a:ln>
                          <a:solidFill>
                            <a:schemeClr val="bg1"/>
                          </a:solidFill>
                          <a:effectLst/>
                          <a:latin typeface="Arial" pitchFamily="34" charset="0"/>
                          <a:sym typeface="Symbol" pitchFamily="18" charset="2"/>
                        </a:rPr>
                        <a:t>Stable or Improving MMR</a:t>
                      </a:r>
                    </a:p>
                  </a:txBody>
                  <a:tcPr marL="45720" marR="4572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49220" name="Text Box 63"/>
          <p:cNvSpPr txBox="1">
            <a:spLocks noChangeArrowheads="1"/>
          </p:cNvSpPr>
          <p:nvPr/>
        </p:nvSpPr>
        <p:spPr bwMode="auto">
          <a:xfrm>
            <a:off x="381000" y="6400800"/>
            <a:ext cx="3726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b="1" dirty="0" err="1" smtClean="0">
                <a:solidFill>
                  <a:srgbClr val="00FFFF"/>
                </a:solidFill>
              </a:rPr>
              <a:t>Baccarani</a:t>
            </a:r>
            <a:r>
              <a:rPr lang="en-US" b="1" dirty="0" smtClean="0">
                <a:solidFill>
                  <a:srgbClr val="00FFFF"/>
                </a:solidFill>
              </a:rPr>
              <a:t>. JCO 2009;27:6041-51 </a:t>
            </a:r>
          </a:p>
        </p:txBody>
      </p:sp>
    </p:spTree>
    <p:extLst>
      <p:ext uri="{BB962C8B-B14F-4D97-AF65-F5344CB8AC3E}">
        <p14:creationId xmlns:p14="http://schemas.microsoft.com/office/powerpoint/2010/main" val="109721899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p:nvPr>
        </p:nvSpPr>
        <p:spPr>
          <a:xfrm>
            <a:off x="457200" y="274638"/>
            <a:ext cx="8229600" cy="715962"/>
          </a:xfrm>
        </p:spPr>
        <p:txBody>
          <a:bodyPr/>
          <a:lstStyle/>
          <a:p>
            <a:r>
              <a:rPr lang="en-US" dirty="0" smtClean="0"/>
              <a:t>When to Look for Mutations?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967143"/>
              </p:ext>
            </p:extLst>
          </p:nvPr>
        </p:nvGraphicFramePr>
        <p:xfrm>
          <a:off x="304800" y="1066800"/>
          <a:ext cx="8534400" cy="5330829"/>
        </p:xfrm>
        <a:graphic>
          <a:graphicData uri="http://schemas.openxmlformats.org/drawingml/2006/table">
            <a:tbl>
              <a:tblPr firstRow="1" bandRow="1">
                <a:tableStyleId>{5C22544A-7EE6-4342-B048-85BDC9FD1C3A}</a:tableStyleId>
              </a:tblPr>
              <a:tblGrid>
                <a:gridCol w="4267200"/>
                <a:gridCol w="4267200"/>
              </a:tblGrid>
              <a:tr h="666351">
                <a:tc gridSpan="2">
                  <a:txBody>
                    <a:bodyPr/>
                    <a:lstStyle/>
                    <a:p>
                      <a:pPr marL="169863" indent="-169863">
                        <a:lnSpc>
                          <a:spcPct val="85000"/>
                        </a:lnSpc>
                        <a:buClr>
                          <a:srgbClr val="99CCFF"/>
                        </a:buClr>
                        <a:buSzPct val="125000"/>
                        <a:buFont typeface="Arial" pitchFamily="34" charset="0"/>
                        <a:buChar char="•"/>
                      </a:pPr>
                      <a:r>
                        <a:rPr lang="en-US" sz="2100" b="1" dirty="0" smtClean="0">
                          <a:solidFill>
                            <a:schemeClr val="bg1"/>
                          </a:solidFill>
                        </a:rPr>
                        <a:t>Mutation analysis in 1301 pts receiving imatinib or 2</a:t>
                      </a:r>
                      <a:r>
                        <a:rPr lang="en-US" sz="2100" b="1" baseline="30000" dirty="0" smtClean="0">
                          <a:solidFill>
                            <a:schemeClr val="bg1"/>
                          </a:solidFill>
                        </a:rPr>
                        <a:t>nd</a:t>
                      </a:r>
                      <a:r>
                        <a:rPr lang="en-US" sz="2100" b="1" dirty="0" smtClean="0">
                          <a:solidFill>
                            <a:schemeClr val="bg1"/>
                          </a:solidFill>
                        </a:rPr>
                        <a:t> generation</a:t>
                      </a:r>
                      <a:r>
                        <a:rPr lang="en-US" sz="2100" b="1" baseline="0" dirty="0" smtClean="0">
                          <a:solidFill>
                            <a:schemeClr val="bg1"/>
                          </a:solidFill>
                        </a:rPr>
                        <a:t> TKI (GIMEMA)</a:t>
                      </a:r>
                      <a:endParaRPr lang="en-US" sz="2100" b="1" dirty="0">
                        <a:solidFill>
                          <a:schemeClr val="bg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noFill/>
                  </a:tcPr>
                </a:tc>
              </a:tr>
              <a:tr h="333177">
                <a:tc>
                  <a:txBody>
                    <a:bodyPr/>
                    <a:lstStyle/>
                    <a:p>
                      <a:pPr>
                        <a:lnSpc>
                          <a:spcPct val="85000"/>
                        </a:lnSpc>
                      </a:pPr>
                      <a:r>
                        <a:rPr lang="en-US" sz="2100" b="1" dirty="0" smtClean="0">
                          <a:solidFill>
                            <a:srgbClr val="99CCFF"/>
                          </a:solidFill>
                        </a:rPr>
                        <a:t>Clinical condition</a:t>
                      </a:r>
                      <a:endParaRPr lang="en-US" sz="2100" b="1" dirty="0">
                        <a:solidFill>
                          <a:srgbClr val="99CCFF"/>
                        </a:solidFill>
                      </a:endParaRPr>
                    </a:p>
                  </a:txBody>
                  <a:tcPr marL="0" marR="0" marT="0" marB="0" anchor="ctr">
                    <a:lnL w="12700" cmpd="sng">
                      <a:noFill/>
                    </a:lnL>
                    <a:lnR w="12700" cmpd="sng">
                      <a:noFill/>
                    </a:lnR>
                    <a:lnT w="38100" cmpd="sng">
                      <a:noFill/>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rgbClr val="99CCFF"/>
                          </a:solidFill>
                        </a:rPr>
                        <a:t>% Positive</a:t>
                      </a:r>
                      <a:endParaRPr lang="en-US" sz="2100" b="1" dirty="0">
                        <a:solidFill>
                          <a:srgbClr val="99CCFF"/>
                        </a:solidFill>
                      </a:endParaRPr>
                    </a:p>
                  </a:txBody>
                  <a:tcPr marL="0" marR="0" marT="0" marB="0" anchor="ctr">
                    <a:lnL w="12700" cmpd="sng">
                      <a:noFill/>
                    </a:lnL>
                    <a:lnR w="12700" cmpd="sng">
                      <a:noFill/>
                    </a:lnR>
                    <a:lnT w="38100" cmpd="sng">
                      <a:noFill/>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r>
              <a:tr h="333177">
                <a:tc>
                  <a:txBody>
                    <a:bodyPr/>
                    <a:lstStyle/>
                    <a:p>
                      <a:pPr>
                        <a:lnSpc>
                          <a:spcPct val="85000"/>
                        </a:lnSpc>
                      </a:pPr>
                      <a:r>
                        <a:rPr lang="en-US" sz="2100" b="1" dirty="0" smtClean="0">
                          <a:solidFill>
                            <a:srgbClr val="FFFF00"/>
                          </a:solidFill>
                        </a:rPr>
                        <a:t>Failure</a:t>
                      </a:r>
                      <a:endParaRPr lang="en-US" sz="2100" b="1" dirty="0">
                        <a:solidFill>
                          <a:srgbClr val="FFFF00"/>
                        </a:solidFill>
                      </a:endParaRPr>
                    </a:p>
                  </a:txBody>
                  <a:tcPr marL="0" marR="0" marT="0" marB="0" anchor="ctr">
                    <a:lnL w="12700" cmpd="sng">
                      <a:noFill/>
                    </a:lnL>
                    <a:lnR w="12700" cmpd="sng">
                      <a:noFill/>
                    </a:lnR>
                    <a:lnT w="28575" cap="flat" cmpd="sng" algn="ctr">
                      <a:solidFill>
                        <a:srgbClr val="F8F8F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rgbClr val="FFFF00"/>
                          </a:solidFill>
                        </a:rPr>
                        <a:t>27</a:t>
                      </a:r>
                      <a:endParaRPr lang="en-US" sz="2100" b="1" dirty="0">
                        <a:solidFill>
                          <a:srgbClr val="FFFF00"/>
                        </a:solidFill>
                      </a:endParaRPr>
                    </a:p>
                  </a:txBody>
                  <a:tcPr marL="0" marR="0" marT="0" marB="0" anchor="ctr">
                    <a:lnL w="12700" cmpd="sng">
                      <a:noFill/>
                    </a:lnL>
                    <a:lnR w="12700" cmpd="sng">
                      <a:noFill/>
                    </a:lnR>
                    <a:lnT w="28575" cap="flat" cmpd="sng" algn="ctr">
                      <a:solidFill>
                        <a:srgbClr val="F8F8F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chemeClr val="bg1"/>
                          </a:solidFill>
                        </a:rPr>
                        <a:t>	No</a:t>
                      </a:r>
                      <a:r>
                        <a:rPr lang="en-US" sz="2100" b="1" baseline="0" dirty="0" smtClean="0">
                          <a:solidFill>
                            <a:schemeClr val="bg1"/>
                          </a:solidFill>
                        </a:rPr>
                        <a:t> </a:t>
                      </a:r>
                      <a:r>
                        <a:rPr lang="en-US" sz="2100" b="1" dirty="0" smtClean="0">
                          <a:solidFill>
                            <a:schemeClr val="bg1"/>
                          </a:solidFill>
                        </a:rPr>
                        <a:t>CHR at 3 mo</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chemeClr val="bg1"/>
                          </a:solidFill>
                        </a:rPr>
                        <a:t>19</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chemeClr val="bg1"/>
                          </a:solidFill>
                        </a:rPr>
                        <a:t>	No </a:t>
                      </a:r>
                      <a:r>
                        <a:rPr lang="en-US" sz="2100" b="1" dirty="0" err="1" smtClean="0">
                          <a:solidFill>
                            <a:schemeClr val="bg1"/>
                          </a:solidFill>
                        </a:rPr>
                        <a:t>CyR</a:t>
                      </a:r>
                      <a:r>
                        <a:rPr lang="en-US" sz="2100" b="1" dirty="0" smtClean="0">
                          <a:solidFill>
                            <a:schemeClr val="bg1"/>
                          </a:solidFill>
                        </a:rPr>
                        <a:t> at 6 mo</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chemeClr val="bg1"/>
                          </a:solidFill>
                        </a:rPr>
                        <a:t>11</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chemeClr val="bg1"/>
                          </a:solidFill>
                        </a:rPr>
                        <a:t>	No </a:t>
                      </a:r>
                      <a:r>
                        <a:rPr lang="en-US" sz="2100" b="1" dirty="0" err="1" smtClean="0">
                          <a:solidFill>
                            <a:schemeClr val="bg1"/>
                          </a:solidFill>
                        </a:rPr>
                        <a:t>PCyR</a:t>
                      </a:r>
                      <a:r>
                        <a:rPr lang="en-US" sz="2100" b="1" dirty="0" smtClean="0">
                          <a:solidFill>
                            <a:schemeClr val="bg1"/>
                          </a:solidFill>
                        </a:rPr>
                        <a:t> at 12 mo</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chemeClr val="bg1"/>
                          </a:solidFill>
                        </a:rPr>
                        <a:t>17</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chemeClr val="bg1"/>
                          </a:solidFill>
                        </a:rPr>
                        <a:t>	No CCyR at 18 mo</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chemeClr val="bg1"/>
                          </a:solidFill>
                        </a:rPr>
                        <a:t>17</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rgbClr val="FFFF00"/>
                          </a:solidFill>
                        </a:rPr>
                        <a:t>	Loss CCyR</a:t>
                      </a:r>
                      <a:endParaRPr lang="en-US" sz="2100" b="1" dirty="0">
                        <a:solidFill>
                          <a:srgbClr val="FFFF0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rgbClr val="FFFF00"/>
                          </a:solidFill>
                        </a:rPr>
                        <a:t>31</a:t>
                      </a:r>
                      <a:endParaRPr lang="en-US" sz="2100" b="1" dirty="0">
                        <a:solidFill>
                          <a:srgbClr val="FFFF0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rgbClr val="FFFF00"/>
                          </a:solidFill>
                        </a:rPr>
                        <a:t>	Loss CHR</a:t>
                      </a:r>
                      <a:endParaRPr lang="en-US" sz="2100" b="1" dirty="0">
                        <a:solidFill>
                          <a:srgbClr val="FFFF00"/>
                        </a:solidFill>
                      </a:endParaRPr>
                    </a:p>
                  </a:txBody>
                  <a:tcPr marL="0" marR="0" marT="0" marB="0" anchor="ctr">
                    <a:lnL w="12700" cmpd="sng">
                      <a:noFill/>
                    </a:lnL>
                    <a:lnR w="12700" cmpd="sng">
                      <a:noFill/>
                    </a:lnR>
                    <a:lnT w="12700" cmpd="sng">
                      <a:noFill/>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rgbClr val="FFFF00"/>
                          </a:solidFill>
                        </a:rPr>
                        <a:t>50</a:t>
                      </a:r>
                      <a:endParaRPr lang="en-US" sz="2100" b="1" dirty="0">
                        <a:solidFill>
                          <a:srgbClr val="FFFF00"/>
                        </a:solidFill>
                      </a:endParaRPr>
                    </a:p>
                  </a:txBody>
                  <a:tcPr marL="0" marR="0" marT="0" marB="0" anchor="ctr">
                    <a:lnL w="12700" cmpd="sng">
                      <a:noFill/>
                    </a:lnL>
                    <a:lnR w="12700" cmpd="sng">
                      <a:noFill/>
                    </a:lnR>
                    <a:lnT w="12700" cmpd="sng">
                      <a:noFill/>
                    </a:lnT>
                    <a:lnB w="127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r>
              <a:tr h="333177">
                <a:tc>
                  <a:txBody>
                    <a:bodyPr/>
                    <a:lstStyle/>
                    <a:p>
                      <a:pPr>
                        <a:lnSpc>
                          <a:spcPct val="85000"/>
                        </a:lnSpc>
                      </a:pPr>
                      <a:r>
                        <a:rPr lang="en-US" sz="2100" b="1" dirty="0" smtClean="0">
                          <a:solidFill>
                            <a:srgbClr val="FFFF00"/>
                          </a:solidFill>
                        </a:rPr>
                        <a:t>Suboptimal</a:t>
                      </a:r>
                      <a:endParaRPr lang="en-US" sz="2100" b="1" dirty="0">
                        <a:solidFill>
                          <a:srgbClr val="FFFF00"/>
                        </a:solidFill>
                      </a:endParaRPr>
                    </a:p>
                  </a:txBody>
                  <a:tcPr marL="0" marR="0" marT="0" marB="0" anchor="ctr">
                    <a:lnL w="12700" cmpd="sng">
                      <a:noFill/>
                    </a:lnL>
                    <a:lnR w="12700" cmpd="sng">
                      <a:noFill/>
                    </a:lnR>
                    <a:lnT w="12700" cap="flat" cmpd="sng" algn="ctr">
                      <a:solidFill>
                        <a:srgbClr val="F8F8F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rgbClr val="FFFF00"/>
                          </a:solidFill>
                        </a:rPr>
                        <a:t>5</a:t>
                      </a:r>
                      <a:endParaRPr lang="en-US" sz="2100" b="1" dirty="0">
                        <a:solidFill>
                          <a:srgbClr val="FFFF00"/>
                        </a:solidFill>
                      </a:endParaRPr>
                    </a:p>
                  </a:txBody>
                  <a:tcPr marL="0" marR="0" marT="0" marB="0" anchor="ctr">
                    <a:lnL w="12700" cmpd="sng">
                      <a:noFill/>
                    </a:lnL>
                    <a:lnR w="12700" cmpd="sng">
                      <a:noFill/>
                    </a:lnR>
                    <a:lnT w="12700" cap="flat" cmpd="sng" algn="ctr">
                      <a:solidFill>
                        <a:srgbClr val="F8F8F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chemeClr val="bg1"/>
                          </a:solidFill>
                        </a:rPr>
                        <a:t>	No </a:t>
                      </a:r>
                      <a:r>
                        <a:rPr lang="en-US" sz="2100" b="1" dirty="0" err="1" smtClean="0">
                          <a:solidFill>
                            <a:schemeClr val="bg1"/>
                          </a:solidFill>
                        </a:rPr>
                        <a:t>CyR</a:t>
                      </a:r>
                      <a:r>
                        <a:rPr lang="en-US" sz="2100" b="1" dirty="0" smtClean="0">
                          <a:solidFill>
                            <a:schemeClr val="bg1"/>
                          </a:solidFill>
                        </a:rPr>
                        <a:t> at 3 mo</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chemeClr val="bg1"/>
                          </a:solidFill>
                        </a:rPr>
                        <a:t>7</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chemeClr val="bg1"/>
                          </a:solidFill>
                        </a:rPr>
                        <a:t>	No </a:t>
                      </a:r>
                      <a:r>
                        <a:rPr lang="en-US" sz="2100" b="1" dirty="0" err="1" smtClean="0">
                          <a:solidFill>
                            <a:schemeClr val="bg1"/>
                          </a:solidFill>
                        </a:rPr>
                        <a:t>PCyR</a:t>
                      </a:r>
                      <a:r>
                        <a:rPr lang="en-US" sz="2100" b="1" dirty="0" smtClean="0">
                          <a:solidFill>
                            <a:schemeClr val="bg1"/>
                          </a:solidFill>
                        </a:rPr>
                        <a:t> at 6 mo</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chemeClr val="bg1"/>
                          </a:solidFill>
                        </a:rPr>
                        <a:t>5</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chemeClr val="bg1"/>
                          </a:solidFill>
                        </a:rPr>
                        <a:t>	No CCyR at 12 </a:t>
                      </a:r>
                      <a:r>
                        <a:rPr lang="en-US" sz="2100" b="1" dirty="0" err="1" smtClean="0">
                          <a:solidFill>
                            <a:schemeClr val="bg1"/>
                          </a:solidFill>
                        </a:rPr>
                        <a:t>mo</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chemeClr val="bg1"/>
                          </a:solidFill>
                        </a:rPr>
                        <a:t>8</a:t>
                      </a:r>
                      <a:endParaRPr lang="en-US" sz="2100" b="1"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rgbClr val="FFFF00"/>
                          </a:solidFill>
                        </a:rPr>
                        <a:t>	No MMR at 18 mo</a:t>
                      </a:r>
                      <a:endParaRPr lang="en-US" sz="2100" b="1" dirty="0">
                        <a:solidFill>
                          <a:srgbClr val="FFFF0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rgbClr val="FFFF00"/>
                          </a:solidFill>
                        </a:rPr>
                        <a:t>0</a:t>
                      </a:r>
                      <a:endParaRPr lang="en-US" sz="2100" b="1" dirty="0">
                        <a:solidFill>
                          <a:srgbClr val="FFFF00"/>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177">
                <a:tc>
                  <a:txBody>
                    <a:bodyPr/>
                    <a:lstStyle/>
                    <a:p>
                      <a:pPr>
                        <a:lnSpc>
                          <a:spcPct val="85000"/>
                        </a:lnSpc>
                        <a:tabLst>
                          <a:tab pos="233363" algn="l"/>
                        </a:tabLst>
                      </a:pPr>
                      <a:r>
                        <a:rPr lang="en-US" sz="2100" b="1" dirty="0" smtClean="0">
                          <a:solidFill>
                            <a:srgbClr val="FFFF00"/>
                          </a:solidFill>
                        </a:rPr>
                        <a:t>	Loss MMR</a:t>
                      </a:r>
                      <a:endParaRPr lang="en-US" sz="2100" b="1" dirty="0">
                        <a:solidFill>
                          <a:srgbClr val="FFFF00"/>
                        </a:solidFill>
                      </a:endParaRPr>
                    </a:p>
                  </a:txBody>
                  <a:tcPr marL="0" marR="0" marT="0" marB="0" anchor="ctr">
                    <a:lnL w="12700" cmpd="sng">
                      <a:noFill/>
                    </a:lnL>
                    <a:lnR w="12700" cmpd="sng">
                      <a:noFill/>
                    </a:lnR>
                    <a:lnT w="12700" cmpd="sng">
                      <a:noFill/>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pPr>
                      <a:r>
                        <a:rPr lang="en-US" sz="2100" b="1" dirty="0" smtClean="0">
                          <a:solidFill>
                            <a:srgbClr val="FFFF00"/>
                          </a:solidFill>
                        </a:rPr>
                        <a:t>4</a:t>
                      </a:r>
                      <a:endParaRPr lang="en-US" sz="2100" b="1" dirty="0">
                        <a:solidFill>
                          <a:srgbClr val="FFFF00"/>
                        </a:solidFill>
                      </a:endParaRPr>
                    </a:p>
                  </a:txBody>
                  <a:tcPr marL="0" marR="0" marT="0" marB="0" anchor="ctr">
                    <a:lnL w="12700" cmpd="sng">
                      <a:noFill/>
                    </a:lnL>
                    <a:lnR w="12700" cmpd="sng">
                      <a:noFill/>
                    </a:lnR>
                    <a:lnT w="12700" cmpd="sng">
                      <a:noFill/>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p:nvPr/>
        </p:nvSpPr>
        <p:spPr>
          <a:xfrm>
            <a:off x="457200" y="5715000"/>
            <a:ext cx="7010400" cy="685800"/>
          </a:xfrm>
          <a:prstGeom prst="rect">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20549" name="TextBox 5"/>
          <p:cNvSpPr txBox="1">
            <a:spLocks noChangeArrowheads="1"/>
          </p:cNvSpPr>
          <p:nvPr/>
        </p:nvSpPr>
        <p:spPr bwMode="auto">
          <a:xfrm>
            <a:off x="152400" y="6400800"/>
            <a:ext cx="8486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en-US" b="1" dirty="0" err="1" smtClean="0">
                <a:solidFill>
                  <a:srgbClr val="00FFFF"/>
                </a:solidFill>
              </a:rPr>
              <a:t>Soverini</a:t>
            </a:r>
            <a:r>
              <a:rPr lang="en-US" b="1" dirty="0" smtClean="0">
                <a:solidFill>
                  <a:srgbClr val="00FFFF"/>
                </a:solidFill>
              </a:rPr>
              <a:t>. Blood 118:abst 1208;2011</a:t>
            </a:r>
            <a:r>
              <a:rPr lang="en-US" b="1" dirty="0">
                <a:solidFill>
                  <a:srgbClr val="00FFFF"/>
                </a:solidFill>
              </a:rPr>
              <a:t>. Kantarjian. Blood 111:1774-</a:t>
            </a:r>
            <a:r>
              <a:rPr lang="en-US" b="1" dirty="0" smtClean="0">
                <a:solidFill>
                  <a:srgbClr val="00FFFF"/>
                </a:solidFill>
              </a:rPr>
              <a:t>1780;2007</a:t>
            </a:r>
            <a:endParaRPr lang="en-US" b="1" dirty="0">
              <a:solidFill>
                <a:srgbClr val="00FFFF"/>
              </a:solidFill>
            </a:endParaRPr>
          </a:p>
        </p:txBody>
      </p:sp>
      <p:sp>
        <p:nvSpPr>
          <p:cNvPr id="7" name="Rectangle 6"/>
          <p:cNvSpPr/>
          <p:nvPr/>
        </p:nvSpPr>
        <p:spPr>
          <a:xfrm>
            <a:off x="457200" y="3733800"/>
            <a:ext cx="7010400" cy="630238"/>
          </a:xfrm>
          <a:prstGeom prst="rect">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66170612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2"/>
          <p:cNvSpPr>
            <a:spLocks noGrp="1" noChangeArrowheads="1"/>
          </p:cNvSpPr>
          <p:nvPr>
            <p:ph type="title"/>
          </p:nvPr>
        </p:nvSpPr>
        <p:spPr>
          <a:xfrm>
            <a:off x="0" y="152400"/>
            <a:ext cx="9144000" cy="762000"/>
          </a:xfrm>
        </p:spPr>
        <p:txBody>
          <a:bodyPr/>
          <a:lstStyle/>
          <a:p>
            <a:r>
              <a:rPr lang="en-US" dirty="0" smtClean="0"/>
              <a:t>Analysis of Mutations in CML</a:t>
            </a:r>
          </a:p>
        </p:txBody>
      </p:sp>
      <p:sp>
        <p:nvSpPr>
          <p:cNvPr id="321540" name="Rectangle 3"/>
          <p:cNvSpPr>
            <a:spLocks noGrp="1" noChangeArrowheads="1"/>
          </p:cNvSpPr>
          <p:nvPr>
            <p:ph type="body" idx="1"/>
          </p:nvPr>
        </p:nvSpPr>
        <p:spPr>
          <a:xfrm>
            <a:off x="304800" y="1219200"/>
            <a:ext cx="8763000" cy="4267200"/>
          </a:xfrm>
        </p:spPr>
        <p:txBody>
          <a:bodyPr/>
          <a:lstStyle/>
          <a:p>
            <a:r>
              <a:rPr lang="en-US" sz="3000" dirty="0" smtClean="0">
                <a:solidFill>
                  <a:srgbClr val="FFFF00"/>
                </a:solidFill>
              </a:rPr>
              <a:t>If CG or hematologic relapse, mutation studies help</a:t>
            </a:r>
          </a:p>
          <a:p>
            <a:r>
              <a:rPr lang="en-US" sz="3000" dirty="0" smtClean="0">
                <a:solidFill>
                  <a:srgbClr val="FFFF00"/>
                </a:solidFill>
              </a:rPr>
              <a:t>No role for mutation studies pre-Rx or in </a:t>
            </a:r>
            <a:r>
              <a:rPr lang="en-US" sz="3000" dirty="0" err="1" smtClean="0">
                <a:solidFill>
                  <a:srgbClr val="FFFF00"/>
                </a:solidFill>
              </a:rPr>
              <a:t>imatinib</a:t>
            </a:r>
            <a:r>
              <a:rPr lang="en-US" sz="3000" dirty="0">
                <a:solidFill>
                  <a:srgbClr val="FFFF00"/>
                </a:solidFill>
              </a:rPr>
              <a:t>-</a:t>
            </a:r>
            <a:r>
              <a:rPr lang="en-US" sz="3000" dirty="0" smtClean="0">
                <a:solidFill>
                  <a:srgbClr val="FFFF00"/>
                </a:solidFill>
              </a:rPr>
              <a:t>responding patients</a:t>
            </a:r>
          </a:p>
          <a:p>
            <a:r>
              <a:rPr lang="en-US" sz="3000" dirty="0" smtClean="0"/>
              <a:t>T315I: no role for new TKIs; </a:t>
            </a:r>
            <a:r>
              <a:rPr lang="en-US" sz="3000" dirty="0" err="1" smtClean="0"/>
              <a:t>allo</a:t>
            </a:r>
            <a:r>
              <a:rPr lang="en-US" sz="3000" dirty="0" smtClean="0"/>
              <a:t> SCT or others (HU, </a:t>
            </a:r>
            <a:r>
              <a:rPr lang="en-US" sz="3000" dirty="0" err="1" smtClean="0"/>
              <a:t>ara</a:t>
            </a:r>
            <a:r>
              <a:rPr lang="en-US" sz="3000" dirty="0" smtClean="0"/>
              <a:t>-C, HHT, “T315I inhibitors”)</a:t>
            </a:r>
          </a:p>
          <a:p>
            <a:r>
              <a:rPr lang="en-US" sz="3000" dirty="0" smtClean="0"/>
              <a:t>Y253H, E255K/V, F359V/C/I: </a:t>
            </a:r>
            <a:r>
              <a:rPr lang="en-US" sz="3000" dirty="0" err="1" smtClean="0"/>
              <a:t>dasatinib</a:t>
            </a:r>
            <a:r>
              <a:rPr lang="en-US" sz="3000" dirty="0" smtClean="0"/>
              <a:t> </a:t>
            </a:r>
          </a:p>
          <a:p>
            <a:r>
              <a:rPr lang="en-US" sz="3000" dirty="0" smtClean="0"/>
              <a:t>V299L, T315A, F317L/V/I/C: </a:t>
            </a:r>
            <a:r>
              <a:rPr lang="en-US" sz="3000" dirty="0" err="1" smtClean="0"/>
              <a:t>nilotinib</a:t>
            </a:r>
            <a:endParaRPr lang="en-US" sz="3000" dirty="0" smtClean="0"/>
          </a:p>
        </p:txBody>
      </p:sp>
      <p:sp>
        <p:nvSpPr>
          <p:cNvPr id="321541" name="Text Box 5"/>
          <p:cNvSpPr txBox="1">
            <a:spLocks noChangeArrowheads="1"/>
          </p:cNvSpPr>
          <p:nvPr/>
        </p:nvSpPr>
        <p:spPr bwMode="auto">
          <a:xfrm>
            <a:off x="76200" y="6400800"/>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b="1" dirty="0" smtClean="0">
                <a:solidFill>
                  <a:srgbClr val="00FFFF"/>
                </a:solidFill>
              </a:rPr>
              <a:t>Kantarjian. Blood 111:1774-1780;2007. </a:t>
            </a:r>
            <a:r>
              <a:rPr lang="en-US" b="1" dirty="0" err="1" smtClean="0">
                <a:solidFill>
                  <a:srgbClr val="00FFFF"/>
                </a:solidFill>
              </a:rPr>
              <a:t>Soverini</a:t>
            </a:r>
            <a:r>
              <a:rPr lang="en-US" b="1" dirty="0">
                <a:solidFill>
                  <a:srgbClr val="00FFFF"/>
                </a:solidFill>
              </a:rPr>
              <a:t>. Blood 118</a:t>
            </a:r>
            <a:r>
              <a:rPr lang="en-US" b="1" dirty="0" smtClean="0">
                <a:solidFill>
                  <a:srgbClr val="00FFFF"/>
                </a:solidFill>
              </a:rPr>
              <a:t>:abst 1208;2011</a:t>
            </a:r>
          </a:p>
        </p:txBody>
      </p:sp>
    </p:spTree>
    <p:extLst>
      <p:ext uri="{BB962C8B-B14F-4D97-AF65-F5344CB8AC3E}">
        <p14:creationId xmlns:p14="http://schemas.microsoft.com/office/powerpoint/2010/main" val="240038770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04800"/>
            <a:ext cx="7772400" cy="1447800"/>
          </a:xfrm>
        </p:spPr>
        <p:txBody>
          <a:bodyPr/>
          <a:lstStyle/>
          <a:p>
            <a:pPr algn="l"/>
            <a:r>
              <a:rPr lang="en-US" sz="2600" dirty="0" smtClean="0">
                <a:solidFill>
                  <a:srgbClr val="FFFFFF"/>
                </a:solidFill>
                <a:latin typeface="Helvetica" charset="0"/>
                <a:ea typeface="ＭＳ Ｐゴシック" charset="0"/>
                <a:cs typeface="ＭＳ Ｐゴシック" charset="0"/>
              </a:rPr>
              <a:t>What is your preferred initial treatment for chronic-phase chronic myeloid leukemia (CML)?</a:t>
            </a:r>
            <a:endParaRPr lang="en-US" sz="2600" dirty="0">
              <a:solidFill>
                <a:srgbClr val="FFFFFF"/>
              </a:solidFill>
              <a:latin typeface="Helvetica" charset="0"/>
              <a:ea typeface="ＭＳ Ｐゴシック" charset="0"/>
              <a:cs typeface="ＭＳ Ｐゴシック" charset="0"/>
            </a:endParaRPr>
          </a:p>
        </p:txBody>
      </p:sp>
      <p:graphicFrame>
        <p:nvGraphicFramePr>
          <p:cNvPr id="8" name="Chart 3"/>
          <p:cNvGraphicFramePr>
            <a:graphicFrameLocks/>
          </p:cNvGraphicFramePr>
          <p:nvPr>
            <p:extLst>
              <p:ext uri="{D42A27DB-BD31-4B8C-83A1-F6EECF244321}">
                <p14:modId xmlns:p14="http://schemas.microsoft.com/office/powerpoint/2010/main" val="2111008375"/>
              </p:ext>
            </p:extLst>
          </p:nvPr>
        </p:nvGraphicFramePr>
        <p:xfrm>
          <a:off x="139700" y="1860550"/>
          <a:ext cx="8763000" cy="4330700"/>
        </p:xfrm>
        <a:graphic>
          <a:graphicData uri="http://schemas.openxmlformats.org/presentationml/2006/ole">
            <mc:AlternateContent xmlns:mc="http://schemas.openxmlformats.org/markup-compatibility/2006">
              <mc:Choice xmlns:v="urn:schemas-microsoft-com:vml" Requires="v">
                <p:oleObj spid="_x0000_s3104" name="Worksheet" r:id="rId5" imgW="8763000" imgH="4330700" progId="Excel.Sheet.8">
                  <p:embed/>
                </p:oleObj>
              </mc:Choice>
              <mc:Fallback>
                <p:oleObj name="Worksheet" r:id="rId5" imgW="8763000" imgH="4330700" progId="Excel.Sheet.8">
                  <p:embed/>
                  <p:pic>
                    <p:nvPicPr>
                      <p:cNvPr id="0" name="Picture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 y="1860550"/>
                        <a:ext cx="8763000"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949241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2"/>
          <p:cNvSpPr>
            <a:spLocks noGrp="1" noChangeArrowheads="1"/>
          </p:cNvSpPr>
          <p:nvPr>
            <p:ph type="title"/>
          </p:nvPr>
        </p:nvSpPr>
        <p:spPr>
          <a:xfrm>
            <a:off x="0" y="381000"/>
            <a:ext cx="9144000" cy="762000"/>
          </a:xfrm>
        </p:spPr>
        <p:txBody>
          <a:bodyPr/>
          <a:lstStyle/>
          <a:p>
            <a:pPr>
              <a:lnSpc>
                <a:spcPct val="90000"/>
              </a:lnSpc>
            </a:pPr>
            <a:r>
              <a:rPr lang="en-US" sz="3800" dirty="0" smtClean="0"/>
              <a:t>My Golden Rules in CML </a:t>
            </a:r>
            <a:br>
              <a:rPr lang="en-US" sz="3800" dirty="0" smtClean="0"/>
            </a:br>
            <a:r>
              <a:rPr lang="en-US" sz="3800" dirty="0" smtClean="0"/>
              <a:t>Monitoring</a:t>
            </a:r>
          </a:p>
        </p:txBody>
      </p:sp>
      <p:sp>
        <p:nvSpPr>
          <p:cNvPr id="321540" name="Rectangle 3"/>
          <p:cNvSpPr>
            <a:spLocks noGrp="1" noChangeArrowheads="1"/>
          </p:cNvSpPr>
          <p:nvPr>
            <p:ph type="body" idx="1"/>
          </p:nvPr>
        </p:nvSpPr>
        <p:spPr>
          <a:xfrm>
            <a:off x="381000" y="1524000"/>
            <a:ext cx="8458200" cy="4953000"/>
          </a:xfrm>
        </p:spPr>
        <p:txBody>
          <a:bodyPr/>
          <a:lstStyle/>
          <a:p>
            <a:pPr>
              <a:lnSpc>
                <a:spcPct val="90000"/>
              </a:lnSpc>
              <a:spcBef>
                <a:spcPts val="1272"/>
              </a:spcBef>
            </a:pPr>
            <a:r>
              <a:rPr lang="en-US" sz="2800" dirty="0" smtClean="0"/>
              <a:t>Do not discard a TKI unless there is </a:t>
            </a:r>
            <a:r>
              <a:rPr lang="en-US" sz="2800" dirty="0" smtClean="0">
                <a:solidFill>
                  <a:srgbClr val="FFFF00"/>
                </a:solidFill>
              </a:rPr>
              <a:t>loss of CGCR</a:t>
            </a:r>
            <a:r>
              <a:rPr lang="en-US" sz="2800" dirty="0" smtClean="0"/>
              <a:t> (not MMR) at the maximum tolerated adjusted dose that does not cause grade 3-4 or chronic grade 2 (affecting QOL) toxicities</a:t>
            </a:r>
          </a:p>
          <a:p>
            <a:pPr>
              <a:lnSpc>
                <a:spcPct val="90000"/>
              </a:lnSpc>
              <a:spcBef>
                <a:spcPts val="1272"/>
              </a:spcBef>
            </a:pPr>
            <a:r>
              <a:rPr lang="en-US" sz="2800" dirty="0" smtClean="0">
                <a:solidFill>
                  <a:srgbClr val="FFFF00"/>
                </a:solidFill>
              </a:rPr>
              <a:t>Dose ranges</a:t>
            </a:r>
          </a:p>
          <a:p>
            <a:pPr marL="738188">
              <a:lnSpc>
                <a:spcPct val="90000"/>
              </a:lnSpc>
              <a:spcBef>
                <a:spcPts val="1272"/>
              </a:spcBef>
              <a:buFont typeface="Lucida Grande"/>
              <a:buChar char="-"/>
            </a:pPr>
            <a:r>
              <a:rPr lang="en-US" sz="2800" dirty="0" err="1"/>
              <a:t>i</a:t>
            </a:r>
            <a:r>
              <a:rPr lang="en-US" sz="2800" dirty="0" err="1" smtClean="0"/>
              <a:t>matinib</a:t>
            </a:r>
            <a:r>
              <a:rPr lang="en-US" sz="2800" dirty="0" smtClean="0"/>
              <a:t> 300-400 mg/D (rarely 200 mg/D)</a:t>
            </a:r>
            <a:endParaRPr lang="en-US" sz="2800" dirty="0"/>
          </a:p>
          <a:p>
            <a:pPr marL="738188">
              <a:lnSpc>
                <a:spcPct val="90000"/>
              </a:lnSpc>
              <a:spcBef>
                <a:spcPts val="1272"/>
              </a:spcBef>
              <a:buFont typeface="Lucida Grande"/>
              <a:buChar char="-"/>
            </a:pPr>
            <a:r>
              <a:rPr lang="en-US" sz="2800" dirty="0" err="1"/>
              <a:t>n</a:t>
            </a:r>
            <a:r>
              <a:rPr lang="en-US" sz="2800" dirty="0" err="1" smtClean="0"/>
              <a:t>ilotinib</a:t>
            </a:r>
            <a:r>
              <a:rPr lang="en-US" sz="2800" dirty="0" smtClean="0"/>
              <a:t> 300-400 mg BID </a:t>
            </a:r>
            <a:endParaRPr lang="en-US" sz="2800" dirty="0"/>
          </a:p>
          <a:p>
            <a:pPr marL="738188">
              <a:lnSpc>
                <a:spcPct val="90000"/>
              </a:lnSpc>
              <a:spcBef>
                <a:spcPts val="1272"/>
              </a:spcBef>
              <a:buFont typeface="Lucida Grande"/>
              <a:buChar char="-"/>
            </a:pPr>
            <a:r>
              <a:rPr lang="en-US" sz="2800" dirty="0" err="1" smtClean="0"/>
              <a:t>dasatinib</a:t>
            </a:r>
            <a:r>
              <a:rPr lang="en-US" sz="2800" dirty="0" smtClean="0"/>
              <a:t> 20-100 mg/D</a:t>
            </a:r>
          </a:p>
          <a:p>
            <a:pPr>
              <a:lnSpc>
                <a:spcPct val="90000"/>
              </a:lnSpc>
              <a:spcBef>
                <a:spcPts val="1272"/>
              </a:spcBef>
            </a:pPr>
            <a:r>
              <a:rPr lang="en-US" sz="2800" dirty="0" smtClean="0"/>
              <a:t>Mutation studies only if CG or hematologic relapse</a:t>
            </a:r>
          </a:p>
        </p:txBody>
      </p:sp>
    </p:spTree>
    <p:extLst>
      <p:ext uri="{BB962C8B-B14F-4D97-AF65-F5344CB8AC3E}">
        <p14:creationId xmlns:p14="http://schemas.microsoft.com/office/powerpoint/2010/main" val="415084296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304800"/>
            <a:ext cx="7772400" cy="1447800"/>
          </a:xfrm>
        </p:spPr>
        <p:txBody>
          <a:bodyPr/>
          <a:lstStyle/>
          <a:p>
            <a:pPr algn="l"/>
            <a:r>
              <a:rPr lang="en-US" sz="2600" dirty="0" smtClean="0">
                <a:solidFill>
                  <a:srgbClr val="FFFFFF"/>
                </a:solidFill>
                <a:latin typeface="Helvetica" charset="0"/>
                <a:ea typeface="ＭＳ Ｐゴシック" charset="0"/>
                <a:cs typeface="ＭＳ Ｐゴシック" charset="0"/>
              </a:rPr>
              <a:t>Patients with </a:t>
            </a:r>
            <a:r>
              <a:rPr lang="en-US" sz="2600" dirty="0" err="1" smtClean="0">
                <a:solidFill>
                  <a:srgbClr val="FFFFFF"/>
                </a:solidFill>
                <a:latin typeface="Helvetica" charset="0"/>
                <a:ea typeface="ＭＳ Ｐゴシック" charset="0"/>
                <a:cs typeface="ＭＳ Ｐゴシック" charset="0"/>
              </a:rPr>
              <a:t>myelofibrosis</a:t>
            </a:r>
            <a:r>
              <a:rPr lang="en-US" sz="2600" dirty="0" smtClean="0">
                <a:solidFill>
                  <a:srgbClr val="FFFFFF"/>
                </a:solidFill>
                <a:latin typeface="Helvetica" charset="0"/>
                <a:ea typeface="ＭＳ Ｐゴシック" charset="0"/>
                <a:cs typeface="ＭＳ Ｐゴシック" charset="0"/>
              </a:rPr>
              <a:t> that does not harbor an activating JAK mutation generally do NOT respond to </a:t>
            </a:r>
            <a:r>
              <a:rPr lang="en-US" sz="2600" dirty="0" err="1" smtClean="0">
                <a:solidFill>
                  <a:srgbClr val="FFFFFF"/>
                </a:solidFill>
                <a:latin typeface="Helvetica" charset="0"/>
                <a:ea typeface="ＭＳ Ｐゴシック" charset="0"/>
                <a:cs typeface="ＭＳ Ｐゴシック" charset="0"/>
              </a:rPr>
              <a:t>ruxolitinib</a:t>
            </a:r>
            <a:r>
              <a:rPr lang="en-US" sz="2600" dirty="0" smtClean="0">
                <a:solidFill>
                  <a:srgbClr val="FFFFFF"/>
                </a:solidFill>
                <a:latin typeface="Helvetica" charset="0"/>
                <a:ea typeface="ＭＳ Ｐゴシック" charset="0"/>
                <a:cs typeface="ＭＳ Ｐゴシック" charset="0"/>
              </a:rPr>
              <a:t>.</a:t>
            </a:r>
            <a:endParaRPr lang="en-US" sz="2600" dirty="0">
              <a:solidFill>
                <a:srgbClr val="FFFFFF"/>
              </a:solidFill>
              <a:latin typeface="Helvetica" charset="0"/>
              <a:ea typeface="ＭＳ Ｐゴシック" charset="0"/>
              <a:cs typeface="ＭＳ Ｐゴシック" charset="0"/>
            </a:endParaRPr>
          </a:p>
        </p:txBody>
      </p:sp>
      <p:graphicFrame>
        <p:nvGraphicFramePr>
          <p:cNvPr id="6" name="Chart 3"/>
          <p:cNvGraphicFramePr>
            <a:graphicFrameLocks/>
          </p:cNvGraphicFramePr>
          <p:nvPr>
            <p:extLst>
              <p:ext uri="{D42A27DB-BD31-4B8C-83A1-F6EECF244321}">
                <p14:modId xmlns:p14="http://schemas.microsoft.com/office/powerpoint/2010/main" val="4203072564"/>
              </p:ext>
            </p:extLst>
          </p:nvPr>
        </p:nvGraphicFramePr>
        <p:xfrm>
          <a:off x="622300" y="1981200"/>
          <a:ext cx="7797800" cy="4368800"/>
        </p:xfrm>
        <a:graphic>
          <a:graphicData uri="http://schemas.openxmlformats.org/presentationml/2006/ole">
            <mc:AlternateContent xmlns:mc="http://schemas.openxmlformats.org/markup-compatibility/2006">
              <mc:Choice xmlns:v="urn:schemas-microsoft-com:vml" Requires="v">
                <p:oleObj spid="_x0000_s5147" name="Worksheet" r:id="rId5" imgW="7797800" imgH="4368800" progId="Excel.Sheet.8">
                  <p:embed/>
                </p:oleObj>
              </mc:Choice>
              <mc:Fallback>
                <p:oleObj name="Worksheet" r:id="rId5" imgW="7797800" imgH="4368800" progId="Excel.Sheet.8">
                  <p:embed/>
                  <p:pic>
                    <p:nvPicPr>
                      <p:cNvPr id="0"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00" y="1981200"/>
                        <a:ext cx="7797800"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579825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381000" y="0"/>
            <a:ext cx="6553200" cy="3657600"/>
          </a:xfrm>
          <a:prstGeom prst="rect">
            <a:avLst/>
          </a:prstGeom>
          <a:solidFill>
            <a:srgbClr val="FFFFFF"/>
          </a:solidFill>
          <a:ln>
            <a:noFill/>
          </a:ln>
        </p:spPr>
        <p:txBody>
          <a:bodyPr/>
          <a:lstStyle/>
          <a:p>
            <a:pPr algn="ctr" eaLnBrk="1" hangingPunct="1"/>
            <a:endParaRPr lang="en-US" sz="1600">
              <a:solidFill>
                <a:srgbClr val="FFFFFF"/>
              </a:solidFill>
            </a:endParaRPr>
          </a:p>
        </p:txBody>
      </p:sp>
      <p:pic>
        <p:nvPicPr>
          <p:cNvPr id="43010" name="Picture 3" descr="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4953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2.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352800"/>
            <a:ext cx="4495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3.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62375"/>
            <a:ext cx="65532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6"/>
          <p:cNvSpPr txBox="1">
            <a:spLocks noChangeArrowheads="1"/>
          </p:cNvSpPr>
          <p:nvPr/>
        </p:nvSpPr>
        <p:spPr bwMode="auto">
          <a:xfrm>
            <a:off x="7010400" y="1143000"/>
            <a:ext cx="191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FFFFFF"/>
                </a:solidFill>
              </a:rPr>
              <a:t>COMFORT-I</a:t>
            </a:r>
          </a:p>
        </p:txBody>
      </p:sp>
      <p:sp>
        <p:nvSpPr>
          <p:cNvPr id="43014" name="TextBox 7"/>
          <p:cNvSpPr txBox="1">
            <a:spLocks noChangeArrowheads="1"/>
          </p:cNvSpPr>
          <p:nvPr/>
        </p:nvSpPr>
        <p:spPr bwMode="auto">
          <a:xfrm>
            <a:off x="7010400" y="4572000"/>
            <a:ext cx="1997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COMFORT-II</a:t>
            </a:r>
          </a:p>
        </p:txBody>
      </p:sp>
    </p:spTree>
    <p:extLst>
      <p:ext uri="{BB962C8B-B14F-4D97-AF65-F5344CB8AC3E}">
        <p14:creationId xmlns:p14="http://schemas.microsoft.com/office/powerpoint/2010/main" val="331406949"/>
      </p:ext>
    </p:extLst>
  </p:cSld>
  <p:clrMapOvr>
    <a:masterClrMapping/>
  </p:clrMapOvr>
  <p:transition xmlns:p14="http://schemas.microsoft.com/office/powerpoint/2010/main" spd="med" advClick="0">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685800" y="6008"/>
            <a:ext cx="7772400" cy="1143000"/>
          </a:xfrm>
        </p:spPr>
        <p:txBody>
          <a:bodyPr/>
          <a:lstStyle/>
          <a:p>
            <a:r>
              <a:rPr lang="en-US" sz="2400" dirty="0">
                <a:latin typeface="Arial" charset="0"/>
                <a:ea typeface="ＭＳ Ｐゴシック" charset="0"/>
                <a:cs typeface="ＭＳ Ｐゴシック" charset="0"/>
              </a:rPr>
              <a:t>COMFORT-II: Percent Change from Baseline in Spleen Volume</a:t>
            </a:r>
            <a:endParaRPr lang="en-US" dirty="0">
              <a:latin typeface="Arial" charset="0"/>
              <a:ea typeface="ＭＳ Ｐゴシック" charset="0"/>
              <a:cs typeface="ＭＳ Ｐゴシック" charset="0"/>
            </a:endParaRPr>
          </a:p>
        </p:txBody>
      </p:sp>
      <p:pic>
        <p:nvPicPr>
          <p:cNvPr id="44034" name="Picture 4" descr="Harrison-NEJM-2012-Spleen-Volume.png"/>
          <p:cNvPicPr>
            <a:picLocks noChangeAspect="1"/>
          </p:cNvPicPr>
          <p:nvPr/>
        </p:nvPicPr>
        <p:blipFill>
          <a:blip r:embed="rId3">
            <a:extLst>
              <a:ext uri="{28A0092B-C50C-407E-A947-70E740481C1C}">
                <a14:useLocalDpi xmlns:a14="http://schemas.microsoft.com/office/drawing/2010/main" val="0"/>
              </a:ext>
            </a:extLst>
          </a:blip>
          <a:srcRect t="15666"/>
          <a:stretch>
            <a:fillRect/>
          </a:stretch>
        </p:blipFill>
        <p:spPr bwMode="auto">
          <a:xfrm>
            <a:off x="1066800" y="1828801"/>
            <a:ext cx="6934200" cy="347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ChangeArrowheads="1"/>
          </p:cNvSpPr>
          <p:nvPr/>
        </p:nvSpPr>
        <p:spPr bwMode="auto">
          <a:xfrm>
            <a:off x="171450" y="6264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solidFill>
                <a:srgbClr val="FFFFFF"/>
              </a:solidFill>
            </a:endParaRPr>
          </a:p>
        </p:txBody>
      </p:sp>
      <p:sp>
        <p:nvSpPr>
          <p:cNvPr id="44036" name="Text Box 86"/>
          <p:cNvSpPr txBox="1">
            <a:spLocks noChangeArrowheads="1"/>
          </p:cNvSpPr>
          <p:nvPr/>
        </p:nvSpPr>
        <p:spPr bwMode="auto">
          <a:xfrm>
            <a:off x="298450" y="5334000"/>
            <a:ext cx="8648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ingdings" charset="0"/>
              <a:buNone/>
            </a:pPr>
            <a:r>
              <a:rPr lang="en-US" sz="1600" dirty="0">
                <a:solidFill>
                  <a:srgbClr val="FFFFFF"/>
                </a:solidFill>
                <a:cs typeface="Arial" charset="0"/>
              </a:rPr>
              <a:t>Best percentage change from baseline in spleen volume, as assessed by MRI or CT, at any time within the first 48 weeks of treatment, among patients with a baseline assessment and at least one subsequent assessment</a:t>
            </a:r>
          </a:p>
        </p:txBody>
      </p:sp>
      <p:sp>
        <p:nvSpPr>
          <p:cNvPr id="44037" name="TextBox 4"/>
          <p:cNvSpPr txBox="1">
            <a:spLocks noChangeArrowheads="1"/>
          </p:cNvSpPr>
          <p:nvPr/>
        </p:nvSpPr>
        <p:spPr bwMode="auto">
          <a:xfrm>
            <a:off x="298450" y="6172200"/>
            <a:ext cx="85090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300" dirty="0">
                <a:solidFill>
                  <a:schemeClr val="bg1"/>
                </a:solidFill>
              </a:rPr>
              <a:t>From N </a:t>
            </a:r>
            <a:r>
              <a:rPr lang="en-US" sz="1300" dirty="0" err="1">
                <a:solidFill>
                  <a:schemeClr val="bg1"/>
                </a:solidFill>
              </a:rPr>
              <a:t>Engl</a:t>
            </a:r>
            <a:r>
              <a:rPr lang="en-US" sz="1300" dirty="0">
                <a:solidFill>
                  <a:schemeClr val="bg1"/>
                </a:solidFill>
              </a:rPr>
              <a:t> J Med, Harrison C et al, JAK Inhibition with </a:t>
            </a:r>
            <a:r>
              <a:rPr lang="en-US" sz="1300" dirty="0" err="1">
                <a:solidFill>
                  <a:schemeClr val="bg1"/>
                </a:solidFill>
              </a:rPr>
              <a:t>Ruxolitinib</a:t>
            </a:r>
            <a:r>
              <a:rPr lang="en-US" sz="1300" dirty="0">
                <a:solidFill>
                  <a:schemeClr val="bg1"/>
                </a:solidFill>
              </a:rPr>
              <a:t> versus Best Available Therapy for </a:t>
            </a:r>
            <a:r>
              <a:rPr lang="en-US" sz="1300" dirty="0" err="1">
                <a:solidFill>
                  <a:schemeClr val="bg1"/>
                </a:solidFill>
              </a:rPr>
              <a:t>Myelofibrosis</a:t>
            </a:r>
            <a:r>
              <a:rPr lang="en-US" sz="1300" dirty="0">
                <a:solidFill>
                  <a:schemeClr val="bg1"/>
                </a:solidFill>
              </a:rPr>
              <a:t>, Volume 366, Pages 787-98. Copyright © 2012 Massachusetts Medical Society. Reprinted with permission from Massachusetts Medical Society.</a:t>
            </a:r>
          </a:p>
        </p:txBody>
      </p:sp>
      <p:graphicFrame>
        <p:nvGraphicFramePr>
          <p:cNvPr id="9" name="Table 8"/>
          <p:cNvGraphicFramePr>
            <a:graphicFrameLocks noGrp="1"/>
          </p:cNvGraphicFramePr>
          <p:nvPr>
            <p:extLst>
              <p:ext uri="{D42A27DB-BD31-4B8C-83A1-F6EECF244321}">
                <p14:modId xmlns:p14="http://schemas.microsoft.com/office/powerpoint/2010/main" val="828495163"/>
              </p:ext>
            </p:extLst>
          </p:nvPr>
        </p:nvGraphicFramePr>
        <p:xfrm>
          <a:off x="228600" y="838200"/>
          <a:ext cx="8686800" cy="914400"/>
        </p:xfrm>
        <a:graphic>
          <a:graphicData uri="http://schemas.openxmlformats.org/drawingml/2006/table">
            <a:tbl>
              <a:tblPr firstRow="1" bandRow="1">
                <a:tableStyleId>{5C22544A-7EE6-4342-B048-85BDC9FD1C3A}</a:tableStyleId>
              </a:tblPr>
              <a:tblGrid>
                <a:gridCol w="6324600"/>
                <a:gridCol w="1295400"/>
                <a:gridCol w="1066800"/>
              </a:tblGrid>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rgbClr val="FFFFFF"/>
                        </a:solidFill>
                      </a:endParaRPr>
                    </a:p>
                  </a:txBody>
                  <a:tcPr marL="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err="1" smtClean="0">
                          <a:solidFill>
                            <a:srgbClr val="FFFFFF"/>
                          </a:solidFill>
                        </a:rPr>
                        <a:t>Ruxolitinib</a:t>
                      </a:r>
                      <a:endParaRPr lang="en-US" sz="1600" dirty="0">
                        <a:solidFill>
                          <a:srgbClr val="FFFFFF"/>
                        </a:solidFill>
                      </a:endParaRPr>
                    </a:p>
                  </a:txBody>
                  <a:tcPr marL="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smtClean="0">
                          <a:solidFill>
                            <a:srgbClr val="FFFFFF"/>
                          </a:solidFill>
                        </a:rPr>
                        <a:t>BAT</a:t>
                      </a:r>
                      <a:endParaRPr lang="en-US" sz="1600" dirty="0">
                        <a:solidFill>
                          <a:srgbClr val="FFFFFF"/>
                        </a:solidFill>
                      </a:endParaRPr>
                    </a:p>
                  </a:txBody>
                  <a:tcPr marL="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FFFF"/>
                          </a:solidFill>
                        </a:rPr>
                        <a:t>Decreased spleen volume as best percentage change from baseline </a:t>
                      </a:r>
                    </a:p>
                  </a:txBody>
                  <a:tcPr marL="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smtClean="0">
                          <a:solidFill>
                            <a:srgbClr val="FFFFFF"/>
                          </a:solidFill>
                        </a:rPr>
                        <a:t>132 (97%)</a:t>
                      </a:r>
                      <a:endParaRPr lang="en-US" sz="1600" dirty="0">
                        <a:solidFill>
                          <a:srgbClr val="FFFFFF"/>
                        </a:solidFill>
                      </a:endParaRPr>
                    </a:p>
                  </a:txBody>
                  <a:tcPr marL="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smtClean="0">
                          <a:solidFill>
                            <a:srgbClr val="FFFFFF"/>
                          </a:solidFill>
                        </a:rPr>
                        <a:t>35 (56%)</a:t>
                      </a:r>
                      <a:endParaRPr lang="en-US" sz="1600" dirty="0">
                        <a:solidFill>
                          <a:srgbClr val="FFFFFF"/>
                        </a:solidFill>
                      </a:endParaRPr>
                    </a:p>
                  </a:txBody>
                  <a:tcPr marL="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04800">
                <a:tc>
                  <a:txBody>
                    <a:bodyPr/>
                    <a:lstStyle/>
                    <a:p>
                      <a:r>
                        <a:rPr lang="en-US" sz="1600" dirty="0" smtClean="0">
                          <a:solidFill>
                            <a:srgbClr val="FFFFFF"/>
                          </a:solidFill>
                        </a:rPr>
                        <a:t>Increased spleen volume as best percentage change from baseline</a:t>
                      </a:r>
                      <a:endParaRPr lang="en-US" sz="1600" dirty="0">
                        <a:solidFill>
                          <a:srgbClr val="FFFFFF"/>
                        </a:solidFill>
                      </a:endParaRPr>
                    </a:p>
                  </a:txBody>
                  <a:tcPr marL="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smtClean="0">
                          <a:solidFill>
                            <a:srgbClr val="FFFFFF"/>
                          </a:solidFill>
                        </a:rPr>
                        <a:t>4 (3%)</a:t>
                      </a:r>
                      <a:endParaRPr lang="en-US" sz="1600" dirty="0">
                        <a:solidFill>
                          <a:srgbClr val="FFFFFF"/>
                        </a:solidFill>
                      </a:endParaRPr>
                    </a:p>
                  </a:txBody>
                  <a:tcPr marL="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smtClean="0">
                          <a:solidFill>
                            <a:srgbClr val="FFFFFF"/>
                          </a:solidFill>
                        </a:rPr>
                        <a:t>28 (44%)</a:t>
                      </a:r>
                      <a:endParaRPr lang="en-US" sz="1600" dirty="0">
                        <a:solidFill>
                          <a:srgbClr val="FFFFFF"/>
                        </a:solidFill>
                      </a:endParaRPr>
                    </a:p>
                  </a:txBody>
                  <a:tcPr marL="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98262559"/>
      </p:ext>
    </p:extLst>
  </p:cSld>
  <p:clrMapOvr>
    <a:masterClrMapping/>
  </p:clrMapOvr>
  <p:transition xmlns:p14="http://schemas.microsoft.com/office/powerpoint/2010/main" spd="med" advClick="0">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1" hangingPunct="1">
              <a:spcBef>
                <a:spcPts val="1680"/>
              </a:spcBef>
              <a:buFontTx/>
              <a:buNone/>
              <a:defRPr/>
            </a:pPr>
            <a:r>
              <a:rPr lang="en-US" sz="2000" b="1" dirty="0" smtClean="0">
                <a:solidFill>
                  <a:srgbClr val="EFC53D"/>
                </a:solidFill>
              </a:rPr>
              <a:t>Phase II INCB 18424-258:</a:t>
            </a:r>
            <a:r>
              <a:rPr lang="en-US" sz="2000" dirty="0" smtClean="0">
                <a:solidFill>
                  <a:srgbClr val="EFC53D"/>
                </a:solidFill>
              </a:rPr>
              <a:t> </a:t>
            </a:r>
            <a:r>
              <a:rPr lang="en-US" sz="2000" i="1" dirty="0" err="1" smtClean="0"/>
              <a:t>Ruxolitinib</a:t>
            </a:r>
            <a:r>
              <a:rPr lang="en-US" sz="2000" i="1" dirty="0" smtClean="0"/>
              <a:t> in Primary </a:t>
            </a:r>
            <a:r>
              <a:rPr lang="en-US" sz="2000" i="1" dirty="0" err="1" smtClean="0"/>
              <a:t>Myelofibrosis</a:t>
            </a:r>
            <a:r>
              <a:rPr lang="en-US" sz="2000" i="1" dirty="0" smtClean="0"/>
              <a:t> (PM), Post-Essential </a:t>
            </a:r>
            <a:r>
              <a:rPr lang="en-US" sz="2000" i="1" dirty="0" err="1" smtClean="0"/>
              <a:t>Thrombocythemia-Myelofibrosis</a:t>
            </a:r>
            <a:r>
              <a:rPr lang="en-US" sz="2000" i="1" dirty="0" smtClean="0"/>
              <a:t> (PET-MF) and Post-Polycythemia Vera-</a:t>
            </a:r>
            <a:r>
              <a:rPr lang="en-US" sz="2000" i="1" dirty="0" err="1" smtClean="0"/>
              <a:t>Myelofibrosis</a:t>
            </a:r>
            <a:r>
              <a:rPr lang="en-US" sz="2000" i="1" dirty="0" smtClean="0"/>
              <a:t> (PPV-MF)</a:t>
            </a:r>
            <a:endParaRPr lang="en-US" sz="2000" i="1" dirty="0"/>
          </a:p>
          <a:p>
            <a:pPr marL="0" indent="0" eaLnBrk="1" hangingPunct="1">
              <a:spcBef>
                <a:spcPts val="1680"/>
              </a:spcBef>
              <a:buFontTx/>
              <a:buNone/>
              <a:defRPr/>
            </a:pPr>
            <a:r>
              <a:rPr lang="en-US" sz="2000" b="1" dirty="0" smtClean="0">
                <a:solidFill>
                  <a:srgbClr val="EFC53D"/>
                </a:solidFill>
              </a:rPr>
              <a:t>Eligibility</a:t>
            </a:r>
            <a:r>
              <a:rPr lang="en-US" sz="2000" dirty="0" smtClean="0">
                <a:solidFill>
                  <a:srgbClr val="EFC53D"/>
                </a:solidFill>
              </a:rPr>
              <a:t>: </a:t>
            </a:r>
            <a:r>
              <a:rPr lang="en-US" sz="2000" dirty="0" smtClean="0"/>
              <a:t>Bone marrow biopsy-confirmed PM, PET-MF or PPV-MF with platelet counts of 50 x 10</a:t>
            </a:r>
            <a:r>
              <a:rPr lang="en-US" sz="2000" baseline="30000" dirty="0" smtClean="0"/>
              <a:t>9</a:t>
            </a:r>
            <a:r>
              <a:rPr lang="en-US" sz="2000" dirty="0" smtClean="0"/>
              <a:t>/L to 100 x 10</a:t>
            </a:r>
            <a:r>
              <a:rPr lang="en-US" sz="2000" baseline="30000" dirty="0" smtClean="0"/>
              <a:t>9</a:t>
            </a:r>
            <a:r>
              <a:rPr lang="en-US" sz="2000" dirty="0" smtClean="0"/>
              <a:t>/L</a:t>
            </a:r>
            <a:endParaRPr lang="en-US" sz="2000" i="1" dirty="0" smtClean="0"/>
          </a:p>
          <a:p>
            <a:pPr marL="0" indent="0" eaLnBrk="1" hangingPunct="1">
              <a:spcBef>
                <a:spcPts val="1680"/>
              </a:spcBef>
              <a:buFontTx/>
              <a:buNone/>
              <a:defRPr/>
            </a:pPr>
            <a:r>
              <a:rPr lang="en-US" sz="2000" b="1" dirty="0" err="1" smtClean="0">
                <a:solidFill>
                  <a:srgbClr val="EFC53D"/>
                </a:solidFill>
              </a:rPr>
              <a:t>Ruxolitinib</a:t>
            </a:r>
            <a:r>
              <a:rPr lang="en-US" sz="2000" b="1" dirty="0" smtClean="0">
                <a:solidFill>
                  <a:srgbClr val="EFC53D"/>
                </a:solidFill>
              </a:rPr>
              <a:t> Phosphate:</a:t>
            </a:r>
          </a:p>
          <a:p>
            <a:pPr eaLnBrk="1" hangingPunct="1">
              <a:spcBef>
                <a:spcPts val="480"/>
              </a:spcBef>
              <a:defRPr/>
            </a:pPr>
            <a:r>
              <a:rPr lang="en-US" sz="2000" dirty="0" smtClean="0"/>
              <a:t>An orally bioavailable Janus-associated kinase (JAK) inhibitor with potential antineoplastic and </a:t>
            </a:r>
            <a:r>
              <a:rPr lang="en-US" sz="2000" dirty="0" err="1" smtClean="0"/>
              <a:t>immunomodulating</a:t>
            </a:r>
            <a:r>
              <a:rPr lang="en-US" sz="2000" dirty="0" smtClean="0"/>
              <a:t> activities</a:t>
            </a:r>
            <a:endParaRPr lang="en-US" sz="2000" dirty="0"/>
          </a:p>
          <a:p>
            <a:pPr eaLnBrk="1" hangingPunct="1">
              <a:spcBef>
                <a:spcPts val="1680"/>
              </a:spcBef>
              <a:defRPr/>
            </a:pPr>
            <a:r>
              <a:rPr lang="en-US" sz="2000" dirty="0" smtClean="0"/>
              <a:t>Specifically binds to and inhibits protein tyrosine kinases JAK 1 and JAK 2, which may lead to a reduction in inflammation and an inhibition of cellular proliferation</a:t>
            </a:r>
          </a:p>
          <a:p>
            <a:pPr marL="0" indent="0" eaLnBrk="1" hangingPunct="1">
              <a:spcBef>
                <a:spcPts val="480"/>
              </a:spcBef>
              <a:buFontTx/>
              <a:buNone/>
              <a:defRPr/>
            </a:pPr>
            <a:endParaRPr lang="en-US" sz="2000" dirty="0"/>
          </a:p>
        </p:txBody>
      </p:sp>
      <p:sp>
        <p:nvSpPr>
          <p:cNvPr id="25602" name="Title 1"/>
          <p:cNvSpPr>
            <a:spLocks noGrp="1"/>
          </p:cNvSpPr>
          <p:nvPr>
            <p:ph type="title"/>
          </p:nvPr>
        </p:nvSpPr>
        <p:spPr/>
        <p:txBody>
          <a:bodyPr/>
          <a:lstStyle/>
          <a:p>
            <a:r>
              <a:rPr lang="en-US" dirty="0"/>
              <a:t>Select </a:t>
            </a:r>
            <a:r>
              <a:rPr lang="en-US" dirty="0" err="1"/>
              <a:t>Myelofibrosis</a:t>
            </a:r>
            <a:r>
              <a:rPr lang="en-US" dirty="0"/>
              <a:t> Trials</a:t>
            </a:r>
            <a:endParaRPr lang="en-US" dirty="0">
              <a:latin typeface="Arial"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a:xfrm>
            <a:off x="685800" y="1143000"/>
            <a:ext cx="7467600" cy="2743200"/>
          </a:xfrm>
        </p:spPr>
        <p:txBody>
          <a:bodyPr/>
          <a:lstStyle/>
          <a:p>
            <a:r>
              <a:rPr lang="en-US" sz="3200">
                <a:latin typeface="Arial" charset="0"/>
                <a:ea typeface="ＭＳ Ｐゴシック" charset="0"/>
                <a:cs typeface="ＭＳ Ｐゴシック" charset="0"/>
              </a:rPr>
              <a:t>Inotuzumab Ozogamycin (I0), a CD22 Monoclonal Antibody Conjugated to Calecheamicin, Given Weekly, for Refractory-Relapse Acute Lymphocytic Leukemia (R-R ALL)</a:t>
            </a:r>
          </a:p>
        </p:txBody>
      </p:sp>
      <p:sp>
        <p:nvSpPr>
          <p:cNvPr id="53250" name="Content Placeholder 5"/>
          <p:cNvSpPr>
            <a:spLocks noGrp="1"/>
          </p:cNvSpPr>
          <p:nvPr>
            <p:ph idx="1"/>
          </p:nvPr>
        </p:nvSpPr>
        <p:spPr>
          <a:xfrm>
            <a:off x="685800" y="4343400"/>
            <a:ext cx="7772400" cy="1447800"/>
          </a:xfrm>
        </p:spPr>
        <p:txBody>
          <a:bodyPr/>
          <a:lstStyle/>
          <a:p>
            <a:pPr marL="0" indent="0">
              <a:buFontTx/>
              <a:buNone/>
            </a:pPr>
            <a:r>
              <a:rPr lang="en-US" sz="2800" b="1">
                <a:latin typeface="Arial" charset="0"/>
                <a:ea typeface="ＭＳ Ｐゴシック" charset="0"/>
                <a:cs typeface="ＭＳ Ｐゴシック" charset="0"/>
              </a:rPr>
              <a:t>Jabbour E et al.</a:t>
            </a:r>
            <a:br>
              <a:rPr lang="en-US" sz="2800" b="1">
                <a:latin typeface="Arial" charset="0"/>
                <a:ea typeface="ＭＳ Ｐゴシック" charset="0"/>
                <a:cs typeface="ＭＳ Ｐゴシック" charset="0"/>
              </a:rPr>
            </a:br>
            <a:r>
              <a:rPr lang="en-US" sz="2800" b="1" i="1">
                <a:latin typeface="Arial" charset="0"/>
                <a:ea typeface="ＭＳ Ｐゴシック" charset="0"/>
                <a:cs typeface="ＭＳ Ｐゴシック" charset="0"/>
              </a:rPr>
              <a:t>Proc ASCO </a:t>
            </a:r>
            <a:r>
              <a:rPr lang="en-US" sz="2800" b="1">
                <a:latin typeface="Arial" charset="0"/>
                <a:ea typeface="ＭＳ Ｐゴシック" charset="0"/>
                <a:cs typeface="ＭＳ Ｐゴシック" charset="0"/>
              </a:rPr>
              <a:t>2012;Abstract 6501.</a:t>
            </a:r>
            <a:endParaRPr lang="en-US" sz="2800">
              <a:latin typeface="Arial" charset="0"/>
              <a:ea typeface="ＭＳ Ｐゴシック" charset="0"/>
              <a:cs typeface="ＭＳ Ｐゴシック" charset="0"/>
            </a:endParaRPr>
          </a:p>
        </p:txBody>
      </p:sp>
    </p:spTree>
    <p:extLst>
      <p:ext uri="{BB962C8B-B14F-4D97-AF65-F5344CB8AC3E}">
        <p14:creationId xmlns:p14="http://schemas.microsoft.com/office/powerpoint/2010/main" val="369729242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Jabbour-graphic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9713" y="1371600"/>
            <a:ext cx="3671887"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itle 1"/>
          <p:cNvSpPr>
            <a:spLocks noGrp="1"/>
          </p:cNvSpPr>
          <p:nvPr>
            <p:ph type="title"/>
          </p:nvPr>
        </p:nvSpPr>
        <p:spPr/>
        <p:txBody>
          <a:bodyPr/>
          <a:lstStyle/>
          <a:p>
            <a:r>
              <a:rPr lang="en-US">
                <a:latin typeface="Arial" charset="0"/>
                <a:ea typeface="ＭＳ Ｐゴシック" charset="0"/>
                <a:cs typeface="ＭＳ Ｐゴシック" charset="0"/>
              </a:rPr>
              <a:t>Inotuzumab in ALL: Mechanisms of Action</a:t>
            </a:r>
          </a:p>
        </p:txBody>
      </p:sp>
      <p:sp>
        <p:nvSpPr>
          <p:cNvPr id="54275" name="Content Placeholder 2"/>
          <p:cNvSpPr>
            <a:spLocks noGrp="1"/>
          </p:cNvSpPr>
          <p:nvPr>
            <p:ph idx="1"/>
          </p:nvPr>
        </p:nvSpPr>
        <p:spPr>
          <a:xfrm>
            <a:off x="533400" y="1219200"/>
            <a:ext cx="4572000" cy="5027613"/>
          </a:xfrm>
        </p:spPr>
        <p:txBody>
          <a:bodyPr/>
          <a:lstStyle/>
          <a:p>
            <a:r>
              <a:rPr lang="en-US" sz="2000">
                <a:latin typeface="Arial" charset="0"/>
                <a:ea typeface="ＭＳ Ｐゴシック" charset="0"/>
                <a:cs typeface="ＭＳ Ｐゴシック" charset="0"/>
              </a:rPr>
              <a:t>The antibody-antigen complex is rapidly internalized upon binding to CD22</a:t>
            </a:r>
          </a:p>
          <a:p>
            <a:r>
              <a:rPr lang="en-US" sz="2000">
                <a:latin typeface="Arial" charset="0"/>
                <a:ea typeface="ＭＳ Ｐゴシック" charset="0"/>
                <a:cs typeface="ＭＳ Ｐゴシック" charset="0"/>
              </a:rPr>
              <a:t>Calicheamicin is released inside the tumor cell</a:t>
            </a:r>
          </a:p>
          <a:p>
            <a:pPr lvl="1"/>
            <a:r>
              <a:rPr lang="en-US" sz="2000">
                <a:latin typeface="Arial" charset="0"/>
                <a:ea typeface="ＭＳ Ｐゴシック" charset="0"/>
              </a:rPr>
              <a:t>Calicheamicin is more potent than other cytotoxic chemotherapeutic agents</a:t>
            </a:r>
          </a:p>
          <a:p>
            <a:r>
              <a:rPr lang="en-US" sz="2000">
                <a:latin typeface="Arial" charset="0"/>
                <a:ea typeface="ＭＳ Ｐゴシック" charset="0"/>
                <a:cs typeface="ＭＳ Ｐゴシック" charset="0"/>
              </a:rPr>
              <a:t>Calicheamicin binds to DNA, inducing double-stranded DNA breaks</a:t>
            </a:r>
          </a:p>
          <a:p>
            <a:r>
              <a:rPr lang="en-US" sz="2000">
                <a:latin typeface="Arial" charset="0"/>
                <a:ea typeface="ＭＳ Ｐゴシック" charset="0"/>
                <a:cs typeface="ＭＳ Ｐゴシック" charset="0"/>
              </a:rPr>
              <a:t>Development of DNA breaks is followed by apoptosis of the tumor cell</a:t>
            </a:r>
          </a:p>
        </p:txBody>
      </p:sp>
      <p:sp>
        <p:nvSpPr>
          <p:cNvPr id="54276" name="TextBox 3"/>
          <p:cNvSpPr txBox="1">
            <a:spLocks noChangeArrowheads="1"/>
          </p:cNvSpPr>
          <p:nvPr/>
        </p:nvSpPr>
        <p:spPr bwMode="auto">
          <a:xfrm>
            <a:off x="103188" y="6443663"/>
            <a:ext cx="58059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With permission </a:t>
            </a:r>
            <a:r>
              <a:rPr lang="en-US" sz="1400" dirty="0" smtClean="0"/>
              <a:t>from </a:t>
            </a:r>
            <a:r>
              <a:rPr lang="en-US" sz="1400" dirty="0" err="1" smtClean="0">
                <a:solidFill>
                  <a:schemeClr val="bg1"/>
                </a:solidFill>
              </a:rPr>
              <a:t>Jabbour</a:t>
            </a:r>
            <a:r>
              <a:rPr lang="en-US" sz="1400" dirty="0" smtClean="0">
                <a:solidFill>
                  <a:schemeClr val="bg1"/>
                </a:solidFill>
              </a:rPr>
              <a:t> </a:t>
            </a:r>
            <a:r>
              <a:rPr lang="en-US" sz="1400" dirty="0">
                <a:solidFill>
                  <a:schemeClr val="bg1"/>
                </a:solidFill>
              </a:rPr>
              <a:t>E et al. </a:t>
            </a:r>
            <a:r>
              <a:rPr lang="en-US" sz="1400" i="1" dirty="0" err="1">
                <a:solidFill>
                  <a:schemeClr val="bg1"/>
                </a:solidFill>
              </a:rPr>
              <a:t>Proc</a:t>
            </a:r>
            <a:r>
              <a:rPr lang="en-US" sz="1400" i="1" dirty="0">
                <a:solidFill>
                  <a:schemeClr val="bg1"/>
                </a:solidFill>
              </a:rPr>
              <a:t> ASCO </a:t>
            </a:r>
            <a:r>
              <a:rPr lang="en-US" sz="1400" dirty="0">
                <a:solidFill>
                  <a:schemeClr val="bg1"/>
                </a:solidFill>
              </a:rPr>
              <a:t>2012;Abstract 6501.</a:t>
            </a:r>
          </a:p>
        </p:txBody>
      </p:sp>
      <p:sp>
        <p:nvSpPr>
          <p:cNvPr id="54277" name="TextBox 6"/>
          <p:cNvSpPr txBox="1">
            <a:spLocks noChangeArrowheads="1"/>
          </p:cNvSpPr>
          <p:nvPr/>
        </p:nvSpPr>
        <p:spPr bwMode="auto">
          <a:xfrm>
            <a:off x="6248400" y="9255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t>Tumor Cell</a:t>
            </a:r>
          </a:p>
        </p:txBody>
      </p:sp>
      <p:cxnSp>
        <p:nvCxnSpPr>
          <p:cNvPr id="54278" name="Straight Connector 8"/>
          <p:cNvCxnSpPr>
            <a:cxnSpLocks noChangeShapeType="1"/>
          </p:cNvCxnSpPr>
          <p:nvPr/>
        </p:nvCxnSpPr>
        <p:spPr bwMode="auto">
          <a:xfrm>
            <a:off x="7086600" y="1219200"/>
            <a:ext cx="0" cy="1524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54279" name="TextBox 11"/>
          <p:cNvSpPr txBox="1">
            <a:spLocks noChangeArrowheads="1"/>
          </p:cNvSpPr>
          <p:nvPr/>
        </p:nvSpPr>
        <p:spPr bwMode="auto">
          <a:xfrm>
            <a:off x="6858000" y="2133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rgbClr val="005796"/>
                </a:solidFill>
              </a:rPr>
              <a:t>Nucleus</a:t>
            </a:r>
          </a:p>
        </p:txBody>
      </p:sp>
      <p:sp>
        <p:nvSpPr>
          <p:cNvPr id="54280" name="TextBox 12"/>
          <p:cNvSpPr txBox="1">
            <a:spLocks noChangeArrowheads="1"/>
          </p:cNvSpPr>
          <p:nvPr/>
        </p:nvSpPr>
        <p:spPr bwMode="auto">
          <a:xfrm>
            <a:off x="4572000" y="3733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chemeClr val="bg1"/>
                </a:solidFill>
              </a:rPr>
              <a:t>Internalization</a:t>
            </a:r>
          </a:p>
        </p:txBody>
      </p:sp>
      <p:sp>
        <p:nvSpPr>
          <p:cNvPr id="54281" name="TextBox 13"/>
          <p:cNvSpPr txBox="1">
            <a:spLocks noChangeArrowheads="1"/>
          </p:cNvSpPr>
          <p:nvPr/>
        </p:nvSpPr>
        <p:spPr bwMode="auto">
          <a:xfrm>
            <a:off x="7010400" y="37338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rgbClr val="004383"/>
                </a:solidFill>
              </a:rPr>
              <a:t>Calicheamicin binds to DNA</a:t>
            </a:r>
          </a:p>
        </p:txBody>
      </p:sp>
      <p:sp>
        <p:nvSpPr>
          <p:cNvPr id="54282" name="TextBox 14"/>
          <p:cNvSpPr txBox="1">
            <a:spLocks noChangeArrowheads="1"/>
          </p:cNvSpPr>
          <p:nvPr/>
        </p:nvSpPr>
        <p:spPr bwMode="auto">
          <a:xfrm>
            <a:off x="5791200" y="53451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chemeClr val="bg1"/>
                </a:solidFill>
              </a:rPr>
              <a:t>CD22</a:t>
            </a:r>
          </a:p>
        </p:txBody>
      </p:sp>
      <p:sp>
        <p:nvSpPr>
          <p:cNvPr id="54283" name="TextBox 15"/>
          <p:cNvSpPr txBox="1">
            <a:spLocks noChangeArrowheads="1"/>
          </p:cNvSpPr>
          <p:nvPr/>
        </p:nvSpPr>
        <p:spPr bwMode="auto">
          <a:xfrm>
            <a:off x="5867400" y="62484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chemeClr val="bg1"/>
                </a:solidFill>
              </a:rPr>
              <a:t>Inotuzumab ozogamicin</a:t>
            </a:r>
          </a:p>
        </p:txBody>
      </p:sp>
    </p:spTree>
    <p:extLst>
      <p:ext uri="{BB962C8B-B14F-4D97-AF65-F5344CB8AC3E}">
        <p14:creationId xmlns:p14="http://schemas.microsoft.com/office/powerpoint/2010/main" val="395885822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p:cNvSpPr>
            <a:spLocks noGrp="1"/>
          </p:cNvSpPr>
          <p:nvPr>
            <p:ph type="title"/>
          </p:nvPr>
        </p:nvSpPr>
        <p:spPr>
          <a:xfrm>
            <a:off x="685800" y="1143000"/>
            <a:ext cx="7467600" cy="2743200"/>
          </a:xfrm>
        </p:spPr>
        <p:txBody>
          <a:bodyPr/>
          <a:lstStyle/>
          <a:p>
            <a:r>
              <a:rPr lang="en-US" sz="3200">
                <a:latin typeface="Arial" charset="0"/>
                <a:ea typeface="ＭＳ Ｐゴシック" charset="0"/>
                <a:cs typeface="ＭＳ Ｐゴシック" charset="0"/>
              </a:rPr>
              <a:t>Effect of Anti-CD19 BiTE Blinatumomab on Complete Remission Rate and Overall Survival in Adult Patients with Relapsed/Refractory B-Precursor ALL</a:t>
            </a:r>
          </a:p>
        </p:txBody>
      </p:sp>
      <p:sp>
        <p:nvSpPr>
          <p:cNvPr id="55298" name="Content Placeholder 5"/>
          <p:cNvSpPr>
            <a:spLocks noGrp="1"/>
          </p:cNvSpPr>
          <p:nvPr>
            <p:ph idx="1"/>
          </p:nvPr>
        </p:nvSpPr>
        <p:spPr>
          <a:xfrm>
            <a:off x="685800" y="4343400"/>
            <a:ext cx="7772400" cy="1447800"/>
          </a:xfrm>
        </p:spPr>
        <p:txBody>
          <a:bodyPr/>
          <a:lstStyle/>
          <a:p>
            <a:pPr marL="0" indent="0">
              <a:buFontTx/>
              <a:buNone/>
            </a:pPr>
            <a:r>
              <a:rPr lang="en-US" sz="2800" b="1">
                <a:latin typeface="Arial" charset="0"/>
                <a:ea typeface="ＭＳ Ｐゴシック" charset="0"/>
                <a:cs typeface="ＭＳ Ｐゴシック" charset="0"/>
              </a:rPr>
              <a:t>Topp M et al.</a:t>
            </a:r>
            <a:br>
              <a:rPr lang="en-US" sz="2800" b="1">
                <a:latin typeface="Arial" charset="0"/>
                <a:ea typeface="ＭＳ Ｐゴシック" charset="0"/>
                <a:cs typeface="ＭＳ Ｐゴシック" charset="0"/>
              </a:rPr>
            </a:br>
            <a:r>
              <a:rPr lang="en-US" sz="2800" b="1" i="1">
                <a:latin typeface="Arial" charset="0"/>
                <a:ea typeface="ＭＳ Ｐゴシック" charset="0"/>
                <a:cs typeface="ＭＳ Ｐゴシック" charset="0"/>
              </a:rPr>
              <a:t>Proc ASCO </a:t>
            </a:r>
            <a:r>
              <a:rPr lang="en-US" sz="2800" b="1">
                <a:latin typeface="Arial" charset="0"/>
                <a:ea typeface="ＭＳ Ｐゴシック" charset="0"/>
                <a:cs typeface="ＭＳ Ｐゴシック" charset="0"/>
              </a:rPr>
              <a:t>2012;Abstract 6500.</a:t>
            </a:r>
            <a:endParaRPr lang="en-US" sz="2800">
              <a:latin typeface="Arial" charset="0"/>
              <a:ea typeface="ＭＳ Ｐゴシック" charset="0"/>
              <a:cs typeface="ＭＳ Ｐゴシック" charset="0"/>
            </a:endParaRPr>
          </a:p>
        </p:txBody>
      </p:sp>
    </p:spTree>
    <p:extLst>
      <p:ext uri="{BB962C8B-B14F-4D97-AF65-F5344CB8AC3E}">
        <p14:creationId xmlns:p14="http://schemas.microsoft.com/office/powerpoint/2010/main" val="64437775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2800">
                <a:latin typeface="Arial" charset="0"/>
                <a:ea typeface="ＭＳ Ｐゴシック" charset="0"/>
                <a:cs typeface="ＭＳ Ｐゴシック" charset="0"/>
              </a:rPr>
              <a:t>Mode of Action of Anti-CD19 BiTE</a:t>
            </a:r>
            <a:r>
              <a:rPr lang="en-US" sz="2800" baseline="30000">
                <a:latin typeface="Arial" charset="0"/>
                <a:ea typeface="ＭＳ Ｐゴシック" charset="0"/>
                <a:cs typeface="ＭＳ Ｐゴシック" charset="0"/>
              </a:rPr>
              <a:t>®</a:t>
            </a:r>
            <a:r>
              <a:rPr lang="en-US" sz="2800">
                <a:latin typeface="Arial" charset="0"/>
                <a:ea typeface="ＭＳ Ｐゴシック" charset="0"/>
                <a:cs typeface="ＭＳ Ｐゴシック" charset="0"/>
              </a:rPr>
              <a:t> Blinatumomab </a:t>
            </a:r>
            <a:endParaRPr lang="en-US">
              <a:latin typeface="Arial" charset="0"/>
              <a:ea typeface="ＭＳ Ｐゴシック" charset="0"/>
              <a:cs typeface="ＭＳ Ｐゴシック" charset="0"/>
            </a:endParaRPr>
          </a:p>
        </p:txBody>
      </p:sp>
      <p:sp>
        <p:nvSpPr>
          <p:cNvPr id="56322" name="Content Placeholder 2"/>
          <p:cNvSpPr>
            <a:spLocks noGrp="1"/>
          </p:cNvSpPr>
          <p:nvPr>
            <p:ph idx="1"/>
          </p:nvPr>
        </p:nvSpPr>
        <p:spPr>
          <a:xfrm>
            <a:off x="533400" y="1447801"/>
            <a:ext cx="7924800" cy="3733800"/>
          </a:xfrm>
        </p:spPr>
        <p:txBody>
          <a:bodyPr/>
          <a:lstStyle/>
          <a:p>
            <a:pPr>
              <a:lnSpc>
                <a:spcPts val="2940"/>
              </a:lnSpc>
              <a:spcBef>
                <a:spcPts val="2925"/>
              </a:spcBef>
            </a:pPr>
            <a:r>
              <a:rPr lang="en-US" sz="2200" dirty="0" err="1">
                <a:latin typeface="Arial" charset="0"/>
                <a:ea typeface="ＭＳ Ｐゴシック" charset="0"/>
                <a:cs typeface="ＭＳ Ｐゴシック" charset="0"/>
              </a:rPr>
              <a:t>Blinatumomab</a:t>
            </a:r>
            <a:r>
              <a:rPr lang="en-US" sz="2200" dirty="0">
                <a:latin typeface="Arial" charset="0"/>
                <a:ea typeface="ＭＳ Ｐゴシック" charset="0"/>
                <a:cs typeface="ＭＳ Ｐゴシック" charset="0"/>
              </a:rPr>
              <a:t> is a </a:t>
            </a:r>
            <a:r>
              <a:rPr lang="en-US" sz="2200" dirty="0" err="1">
                <a:latin typeface="Arial" charset="0"/>
                <a:ea typeface="ＭＳ Ｐゴシック" charset="0"/>
                <a:cs typeface="ＭＳ Ｐゴシック" charset="0"/>
              </a:rPr>
              <a:t>bispecific</a:t>
            </a:r>
            <a:r>
              <a:rPr lang="en-US" sz="2200" dirty="0">
                <a:latin typeface="Arial" charset="0"/>
                <a:ea typeface="ＭＳ Ｐゴシック" charset="0"/>
                <a:cs typeface="ＭＳ Ｐゴシック" charset="0"/>
              </a:rPr>
              <a:t> T-cell engager (</a:t>
            </a:r>
            <a:r>
              <a:rPr lang="en-US" sz="2200" dirty="0" err="1">
                <a:latin typeface="Arial" charset="0"/>
                <a:ea typeface="ＭＳ Ｐゴシック" charset="0"/>
                <a:cs typeface="ＭＳ Ｐゴシック" charset="0"/>
              </a:rPr>
              <a:t>BiTE</a:t>
            </a:r>
            <a:r>
              <a:rPr lang="en-US" sz="2200" dirty="0">
                <a:latin typeface="Arial" charset="0"/>
                <a:ea typeface="ＭＳ Ｐゴシック" charset="0"/>
                <a:cs typeface="ＭＳ Ｐゴシック" charset="0"/>
              </a:rPr>
              <a:t>) antibody</a:t>
            </a:r>
          </a:p>
          <a:p>
            <a:pPr>
              <a:lnSpc>
                <a:spcPts val="2940"/>
              </a:lnSpc>
              <a:spcBef>
                <a:spcPts val="2925"/>
              </a:spcBef>
            </a:pPr>
            <a:r>
              <a:rPr lang="en-US" sz="2200" dirty="0">
                <a:latin typeface="Arial" charset="0"/>
                <a:ea typeface="ＭＳ Ｐゴシック" charset="0"/>
                <a:cs typeface="ＭＳ Ｐゴシック" charset="0"/>
              </a:rPr>
              <a:t>Designed to direct cytotoxic T cells to CD19-expressing cancer cells</a:t>
            </a:r>
          </a:p>
          <a:p>
            <a:pPr>
              <a:lnSpc>
                <a:spcPts val="2940"/>
              </a:lnSpc>
              <a:spcBef>
                <a:spcPts val="2925"/>
              </a:spcBef>
            </a:pPr>
            <a:r>
              <a:rPr lang="en-US" sz="2200" dirty="0">
                <a:latin typeface="Arial" charset="0"/>
                <a:ea typeface="ＭＳ Ｐゴシック" charset="0"/>
                <a:cs typeface="ＭＳ Ｐゴシック" charset="0"/>
              </a:rPr>
              <a:t>Transiently tether resting T cells to tumor cells, leading to concomitant T-cell activation and serial </a:t>
            </a:r>
            <a:r>
              <a:rPr lang="en-US" sz="2200" dirty="0" err="1">
                <a:latin typeface="Arial" charset="0"/>
                <a:ea typeface="ＭＳ Ｐゴシック" charset="0"/>
                <a:cs typeface="ＭＳ Ｐゴシック" charset="0"/>
              </a:rPr>
              <a:t>lysis</a:t>
            </a:r>
            <a:r>
              <a:rPr lang="en-US" sz="2200" dirty="0">
                <a:latin typeface="Arial" charset="0"/>
                <a:ea typeface="ＭＳ Ｐゴシック" charset="0"/>
                <a:cs typeface="ＭＳ Ｐゴシック" charset="0"/>
              </a:rPr>
              <a:t> of tumor cells</a:t>
            </a:r>
          </a:p>
        </p:txBody>
      </p:sp>
      <p:sp>
        <p:nvSpPr>
          <p:cNvPr id="56323" name="TextBox 3"/>
          <p:cNvSpPr txBox="1">
            <a:spLocks noChangeArrowheads="1"/>
          </p:cNvSpPr>
          <p:nvPr/>
        </p:nvSpPr>
        <p:spPr bwMode="auto">
          <a:xfrm>
            <a:off x="103188" y="6443663"/>
            <a:ext cx="4484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chemeClr val="bg1"/>
                </a:solidFill>
              </a:rPr>
              <a:t>Bargou R et al. </a:t>
            </a:r>
            <a:r>
              <a:rPr lang="en-US" sz="1600" i="1">
                <a:solidFill>
                  <a:schemeClr val="bg1"/>
                </a:solidFill>
              </a:rPr>
              <a:t>Science</a:t>
            </a:r>
            <a:r>
              <a:rPr lang="en-US" sz="1600">
                <a:solidFill>
                  <a:schemeClr val="bg1"/>
                </a:solidFill>
              </a:rPr>
              <a:t> 2008;321(5891):974-7.</a:t>
            </a:r>
          </a:p>
        </p:txBody>
      </p:sp>
    </p:spTree>
    <p:extLst>
      <p:ext uri="{BB962C8B-B14F-4D97-AF65-F5344CB8AC3E}">
        <p14:creationId xmlns:p14="http://schemas.microsoft.com/office/powerpoint/2010/main" val="42072156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04800"/>
            <a:ext cx="7772400" cy="1447800"/>
          </a:xfrm>
        </p:spPr>
        <p:txBody>
          <a:bodyPr/>
          <a:lstStyle/>
          <a:p>
            <a:pPr algn="l"/>
            <a:r>
              <a:rPr lang="en-US" sz="2600" dirty="0" smtClean="0">
                <a:solidFill>
                  <a:srgbClr val="FFFFFF"/>
                </a:solidFill>
                <a:latin typeface="Helvetica" charset="0"/>
                <a:ea typeface="ＭＳ Ｐゴシック" charset="0"/>
                <a:cs typeface="ＭＳ Ｐゴシック" charset="0"/>
              </a:rPr>
              <a:t>For patients with CML, are there situations in which you would consider discontinuing </a:t>
            </a:r>
            <a:r>
              <a:rPr lang="en-US" sz="2600" dirty="0" err="1" smtClean="0">
                <a:solidFill>
                  <a:srgbClr val="FFFFFF"/>
                </a:solidFill>
                <a:latin typeface="Helvetica" charset="0"/>
                <a:ea typeface="ＭＳ Ｐゴシック" charset="0"/>
                <a:cs typeface="ＭＳ Ｐゴシック" charset="0"/>
              </a:rPr>
              <a:t>imatinib</a:t>
            </a:r>
            <a:r>
              <a:rPr lang="en-US" sz="2600" dirty="0" smtClean="0">
                <a:solidFill>
                  <a:srgbClr val="FFFFFF"/>
                </a:solidFill>
                <a:latin typeface="Helvetica" charset="0"/>
                <a:ea typeface="ＭＳ Ｐゴシック" charset="0"/>
                <a:cs typeface="ＭＳ Ｐゴシック" charset="0"/>
              </a:rPr>
              <a:t> after a complete molecular response lasting for years?</a:t>
            </a:r>
            <a:endParaRPr lang="en-US" sz="2600" dirty="0">
              <a:solidFill>
                <a:srgbClr val="FFFFFF"/>
              </a:solidFill>
              <a:latin typeface="Helvetica" charset="0"/>
              <a:ea typeface="ＭＳ Ｐゴシック" charset="0"/>
              <a:cs typeface="ＭＳ Ｐゴシック" charset="0"/>
            </a:endParaRPr>
          </a:p>
        </p:txBody>
      </p:sp>
      <p:graphicFrame>
        <p:nvGraphicFramePr>
          <p:cNvPr id="8" name="Chart 3"/>
          <p:cNvGraphicFramePr>
            <a:graphicFrameLocks/>
          </p:cNvGraphicFramePr>
          <p:nvPr>
            <p:extLst>
              <p:ext uri="{D42A27DB-BD31-4B8C-83A1-F6EECF244321}">
                <p14:modId xmlns:p14="http://schemas.microsoft.com/office/powerpoint/2010/main" val="1153283265"/>
              </p:ext>
            </p:extLst>
          </p:nvPr>
        </p:nvGraphicFramePr>
        <p:xfrm>
          <a:off x="139700" y="1993900"/>
          <a:ext cx="8763000" cy="4330700"/>
        </p:xfrm>
        <a:graphic>
          <a:graphicData uri="http://schemas.openxmlformats.org/presentationml/2006/ole">
            <mc:AlternateContent xmlns:mc="http://schemas.openxmlformats.org/markup-compatibility/2006">
              <mc:Choice xmlns:v="urn:schemas-microsoft-com:vml" Requires="v">
                <p:oleObj spid="_x0000_s4127" name="Chart" r:id="rId5" imgW="8763000" imgH="4330700" progId="Excel.Sheet.8">
                  <p:embed/>
                </p:oleObj>
              </mc:Choice>
              <mc:Fallback>
                <p:oleObj name="Chart" r:id="rId5" imgW="8763000" imgH="4330700" progId="Excel.Sheet.8">
                  <p:embed/>
                  <p:pic>
                    <p:nvPicPr>
                      <p:cNvPr id="0" name="Picture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 y="1993900"/>
                        <a:ext cx="8763000"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528079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What I will review</a:t>
            </a:r>
            <a:endParaRPr lang="en-US" b="1" dirty="0">
              <a:solidFill>
                <a:srgbClr val="FFFF00"/>
              </a:solidFill>
            </a:endParaRPr>
          </a:p>
        </p:txBody>
      </p:sp>
      <p:sp>
        <p:nvSpPr>
          <p:cNvPr id="3" name="Content Placeholder 2"/>
          <p:cNvSpPr>
            <a:spLocks noGrp="1"/>
          </p:cNvSpPr>
          <p:nvPr>
            <p:ph idx="1"/>
          </p:nvPr>
        </p:nvSpPr>
        <p:spPr>
          <a:xfrm>
            <a:off x="457200" y="1600200"/>
            <a:ext cx="8458200" cy="4525963"/>
          </a:xfrm>
        </p:spPr>
        <p:txBody>
          <a:bodyPr/>
          <a:lstStyle/>
          <a:p>
            <a:pPr>
              <a:buClr>
                <a:srgbClr val="00FFFF"/>
              </a:buClr>
            </a:pPr>
            <a:r>
              <a:rPr lang="en-US" b="1" dirty="0" err="1" smtClean="0">
                <a:solidFill>
                  <a:schemeClr val="bg1"/>
                </a:solidFill>
              </a:rPr>
              <a:t>Nilotinib</a:t>
            </a:r>
            <a:r>
              <a:rPr lang="en-US" b="1" dirty="0" smtClean="0">
                <a:solidFill>
                  <a:schemeClr val="bg1"/>
                </a:solidFill>
              </a:rPr>
              <a:t> and </a:t>
            </a:r>
            <a:r>
              <a:rPr lang="en-US" b="1" dirty="0" err="1" smtClean="0">
                <a:solidFill>
                  <a:schemeClr val="bg1"/>
                </a:solidFill>
              </a:rPr>
              <a:t>dasatinib</a:t>
            </a:r>
            <a:r>
              <a:rPr lang="en-US" b="1" dirty="0" smtClean="0">
                <a:solidFill>
                  <a:schemeClr val="bg1"/>
                </a:solidFill>
              </a:rPr>
              <a:t> in frontline CML Rx</a:t>
            </a:r>
          </a:p>
          <a:p>
            <a:pPr>
              <a:buClr>
                <a:srgbClr val="00FFFF"/>
              </a:buClr>
            </a:pPr>
            <a:r>
              <a:rPr lang="en-US" b="1" dirty="0" err="1" smtClean="0">
                <a:solidFill>
                  <a:schemeClr val="bg1"/>
                </a:solidFill>
              </a:rPr>
              <a:t>Ponatinib</a:t>
            </a:r>
            <a:r>
              <a:rPr lang="en-US" b="1" dirty="0" smtClean="0">
                <a:solidFill>
                  <a:schemeClr val="bg1"/>
                </a:solidFill>
              </a:rPr>
              <a:t> and </a:t>
            </a:r>
            <a:r>
              <a:rPr lang="en-US" b="1" dirty="0" err="1" smtClean="0">
                <a:solidFill>
                  <a:schemeClr val="bg1"/>
                </a:solidFill>
              </a:rPr>
              <a:t>bosutinib</a:t>
            </a:r>
            <a:r>
              <a:rPr lang="en-US" b="1" dirty="0" smtClean="0">
                <a:solidFill>
                  <a:schemeClr val="bg1"/>
                </a:solidFill>
              </a:rPr>
              <a:t> in salvage CML Rx</a:t>
            </a:r>
          </a:p>
          <a:p>
            <a:pPr>
              <a:buClr>
                <a:srgbClr val="00FFFF"/>
              </a:buClr>
            </a:pPr>
            <a:r>
              <a:rPr lang="en-US" b="1" dirty="0" smtClean="0">
                <a:solidFill>
                  <a:schemeClr val="bg1"/>
                </a:solidFill>
              </a:rPr>
              <a:t>CML monitoring; mutations</a:t>
            </a:r>
          </a:p>
          <a:p>
            <a:pPr>
              <a:buClr>
                <a:srgbClr val="00FFFF"/>
              </a:buClr>
            </a:pPr>
            <a:r>
              <a:rPr lang="en-US" b="1" dirty="0" smtClean="0">
                <a:solidFill>
                  <a:schemeClr val="bg1"/>
                </a:solidFill>
              </a:rPr>
              <a:t>What is exciting in other </a:t>
            </a:r>
            <a:r>
              <a:rPr lang="en-US" b="1" dirty="0" err="1" smtClean="0">
                <a:solidFill>
                  <a:schemeClr val="bg1"/>
                </a:solidFill>
              </a:rPr>
              <a:t>leukemias</a:t>
            </a:r>
            <a:r>
              <a:rPr lang="en-US" b="1" dirty="0" smtClean="0">
                <a:solidFill>
                  <a:schemeClr val="bg1"/>
                </a:solidFill>
              </a:rPr>
              <a:t> (ALL; CLL)</a:t>
            </a:r>
            <a:endParaRPr lang="en-US" b="1" dirty="0">
              <a:solidFill>
                <a:schemeClr val="bg1"/>
              </a:solidFill>
            </a:endParaRPr>
          </a:p>
        </p:txBody>
      </p:sp>
    </p:spTree>
    <p:extLst>
      <p:ext uri="{BB962C8B-B14F-4D97-AF65-F5344CB8AC3E}">
        <p14:creationId xmlns:p14="http://schemas.microsoft.com/office/powerpoint/2010/main" val="288229024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324600"/>
          </a:xfrm>
        </p:spPr>
        <p:txBody>
          <a:bodyPr/>
          <a:lstStyle/>
          <a:p>
            <a:r>
              <a:rPr lang="en-US" sz="3200" b="1" dirty="0" err="1" smtClean="0">
                <a:solidFill>
                  <a:srgbClr val="FFFF00"/>
                </a:solidFill>
              </a:rPr>
              <a:t>Nilotinib</a:t>
            </a:r>
            <a:r>
              <a:rPr lang="en-US" sz="3200" b="1" dirty="0" smtClean="0">
                <a:solidFill>
                  <a:srgbClr val="FFFF00"/>
                </a:solidFill>
              </a:rPr>
              <a:t> versus imatinib in patients (</a:t>
            </a:r>
            <a:r>
              <a:rPr lang="en-US" sz="3200" b="1" dirty="0" err="1" smtClean="0">
                <a:solidFill>
                  <a:srgbClr val="FFFF00"/>
                </a:solidFill>
              </a:rPr>
              <a:t>pts</a:t>
            </a:r>
            <a:r>
              <a:rPr lang="en-US" sz="3200" b="1" dirty="0" smtClean="0">
                <a:solidFill>
                  <a:srgbClr val="FFFF00"/>
                </a:solidFill>
              </a:rPr>
              <a:t>) with newly diagnosed </a:t>
            </a:r>
            <a:r>
              <a:rPr lang="en-US" sz="3200" b="1" dirty="0">
                <a:solidFill>
                  <a:srgbClr val="FFFF00"/>
                </a:solidFill>
              </a:rPr>
              <a:t>chronic </a:t>
            </a:r>
            <a:r>
              <a:rPr lang="en-US" sz="3200" b="1" dirty="0" smtClean="0">
                <a:solidFill>
                  <a:srgbClr val="FFFF00"/>
                </a:solidFill>
              </a:rPr>
              <a:t>myeloid leukemia in chronic phase (CML-CP): </a:t>
            </a:r>
            <a:r>
              <a:rPr lang="en-US" sz="3200" b="1" dirty="0" err="1" smtClean="0">
                <a:solidFill>
                  <a:srgbClr val="FFFF00"/>
                </a:solidFill>
              </a:rPr>
              <a:t>ENESTnd</a:t>
            </a:r>
            <a:r>
              <a:rPr lang="en-US" sz="3200" b="1" dirty="0" smtClean="0">
                <a:solidFill>
                  <a:srgbClr val="FFFF00"/>
                </a:solidFill>
              </a:rPr>
              <a:t> 3-year (</a:t>
            </a:r>
            <a:r>
              <a:rPr lang="en-US" sz="3200" b="1" dirty="0" err="1" smtClean="0">
                <a:solidFill>
                  <a:srgbClr val="FFFF00"/>
                </a:solidFill>
              </a:rPr>
              <a:t>yr</a:t>
            </a:r>
            <a:r>
              <a:rPr lang="en-US" sz="3200" b="1" dirty="0" smtClean="0">
                <a:solidFill>
                  <a:srgbClr val="FFFF00"/>
                </a:solidFill>
              </a:rPr>
              <a:t>) follow-up (f/u)</a:t>
            </a:r>
            <a:br>
              <a:rPr lang="en-US" sz="3200" b="1" dirty="0" smtClean="0">
                <a:solidFill>
                  <a:srgbClr val="FFFF00"/>
                </a:solidFill>
              </a:rPr>
            </a:br>
            <a:r>
              <a:rPr lang="en-US" sz="3200" b="1" dirty="0">
                <a:solidFill>
                  <a:srgbClr val="FFFF00"/>
                </a:solidFill>
              </a:rPr>
              <a:t/>
            </a:r>
            <a:br>
              <a:rPr lang="en-US" sz="3200" b="1" dirty="0">
                <a:solidFill>
                  <a:srgbClr val="FFFF00"/>
                </a:solidFill>
              </a:rPr>
            </a:br>
            <a:r>
              <a:rPr lang="en-US" sz="3200" b="1" dirty="0" smtClean="0">
                <a:solidFill>
                  <a:schemeClr val="bg1"/>
                </a:solidFill>
              </a:rPr>
              <a:t>Kantarjian H, </a:t>
            </a:r>
            <a:r>
              <a:rPr lang="en-US" sz="3200" b="1" dirty="0" err="1" smtClean="0">
                <a:solidFill>
                  <a:schemeClr val="bg1"/>
                </a:solidFill>
              </a:rPr>
              <a:t>Flinn</a:t>
            </a:r>
            <a:r>
              <a:rPr lang="en-US" sz="3200" b="1" dirty="0" smtClean="0">
                <a:solidFill>
                  <a:schemeClr val="bg1"/>
                </a:solidFill>
              </a:rPr>
              <a:t> I, Goldberg S, et al.</a:t>
            </a:r>
            <a:br>
              <a:rPr lang="en-US" sz="3200" b="1" dirty="0" smtClean="0">
                <a:solidFill>
                  <a:schemeClr val="bg1"/>
                </a:solidFill>
              </a:rPr>
            </a:br>
            <a:endParaRPr lang="en-US" sz="3200" b="1" dirty="0">
              <a:solidFill>
                <a:schemeClr val="bg1"/>
              </a:solidFill>
            </a:endParaRPr>
          </a:p>
        </p:txBody>
      </p:sp>
      <p:sp>
        <p:nvSpPr>
          <p:cNvPr id="5" name="TextBox 4"/>
          <p:cNvSpPr txBox="1"/>
          <p:nvPr/>
        </p:nvSpPr>
        <p:spPr>
          <a:xfrm>
            <a:off x="6400800" y="6400800"/>
            <a:ext cx="2590800" cy="338554"/>
          </a:xfrm>
          <a:prstGeom prst="rect">
            <a:avLst/>
          </a:prstGeom>
          <a:noFill/>
        </p:spPr>
        <p:txBody>
          <a:bodyPr wrap="square" rtlCol="0">
            <a:spAutoFit/>
          </a:bodyPr>
          <a:lstStyle/>
          <a:p>
            <a:r>
              <a:rPr lang="en-US" sz="1600" b="1" dirty="0" smtClean="0">
                <a:solidFill>
                  <a:srgbClr val="00FFFF"/>
                </a:solidFill>
              </a:rPr>
              <a:t>JCO 30:abst 6509;2012</a:t>
            </a:r>
            <a:endParaRPr lang="en-US" sz="1600" b="1" dirty="0">
              <a:solidFill>
                <a:srgbClr val="00FFFF"/>
              </a:solidFill>
            </a:endParaRPr>
          </a:p>
        </p:txBody>
      </p:sp>
    </p:spTree>
    <p:extLst>
      <p:ext uri="{BB962C8B-B14F-4D97-AF65-F5344CB8AC3E}">
        <p14:creationId xmlns:p14="http://schemas.microsoft.com/office/powerpoint/2010/main" val="525909909"/>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76633" y="0"/>
            <a:ext cx="8902215" cy="738187"/>
          </a:xfrm>
        </p:spPr>
        <p:txBody>
          <a:bodyPr/>
          <a:lstStyle/>
          <a:p>
            <a:pPr eaLnBrk="1" hangingPunct="1"/>
            <a:r>
              <a:rPr lang="en-US" sz="2800" b="1" dirty="0" smtClean="0"/>
              <a:t/>
            </a:r>
            <a:br>
              <a:rPr lang="en-US" sz="2800" b="1" dirty="0" smtClean="0"/>
            </a:br>
            <a:r>
              <a:rPr lang="en-US" sz="3600" b="1" dirty="0" err="1" smtClean="0"/>
              <a:t>ENESTnd</a:t>
            </a:r>
            <a:r>
              <a:rPr lang="en-US" sz="3600" dirty="0"/>
              <a:t>:</a:t>
            </a:r>
            <a:r>
              <a:rPr lang="en-US" sz="3600" dirty="0" smtClean="0"/>
              <a:t> </a:t>
            </a:r>
            <a:r>
              <a:rPr lang="en-US" sz="3600" b="1" dirty="0" smtClean="0"/>
              <a:t>Study Design</a:t>
            </a:r>
          </a:p>
        </p:txBody>
      </p:sp>
      <p:sp>
        <p:nvSpPr>
          <p:cNvPr id="18" name="Rectangle 3"/>
          <p:cNvSpPr txBox="1">
            <a:spLocks noChangeArrowheads="1"/>
          </p:cNvSpPr>
          <p:nvPr/>
        </p:nvSpPr>
        <p:spPr bwMode="auto">
          <a:xfrm>
            <a:off x="20559" y="6212978"/>
            <a:ext cx="8686800" cy="487477"/>
          </a:xfrm>
          <a:prstGeom prst="rect">
            <a:avLst/>
          </a:prstGeom>
          <a:noFill/>
          <a:ln>
            <a:noFill/>
          </a:ln>
          <a:extLst/>
        </p:spPr>
        <p:txBody>
          <a:bodyPr/>
          <a:lst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mn-lt"/>
              </a:defRPr>
            </a:lvl2pPr>
            <a:lvl3pPr marL="1143000" indent="-228600" algn="l" rtl="0" eaLnBrk="0" fontAlgn="base" hangingPunct="0">
              <a:spcBef>
                <a:spcPct val="20000"/>
              </a:spcBef>
              <a:spcAft>
                <a:spcPct val="0"/>
              </a:spcAft>
              <a:buClr>
                <a:srgbClr val="99CCFF"/>
              </a:buClr>
              <a:buSzPct val="110000"/>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mn-lt"/>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mn-lt"/>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a:lstStyle>
          <a:p>
            <a:pPr marL="0" indent="0" eaLnBrk="1" hangingPunct="1">
              <a:lnSpc>
                <a:spcPct val="95000"/>
              </a:lnSpc>
              <a:buFontTx/>
              <a:buNone/>
              <a:defRPr/>
            </a:pPr>
            <a:endParaRPr lang="en-US" sz="1200" dirty="0" smtClean="0">
              <a:solidFill>
                <a:srgbClr val="FFFFFF"/>
              </a:solidFill>
            </a:endParaRPr>
          </a:p>
        </p:txBody>
      </p:sp>
      <p:grpSp>
        <p:nvGrpSpPr>
          <p:cNvPr id="3" name="Group 2"/>
          <p:cNvGrpSpPr/>
          <p:nvPr/>
        </p:nvGrpSpPr>
        <p:grpSpPr>
          <a:xfrm>
            <a:off x="534923" y="1591624"/>
            <a:ext cx="6934200" cy="3071812"/>
            <a:chOff x="592138" y="1195388"/>
            <a:chExt cx="6934200" cy="3071812"/>
          </a:xfrm>
        </p:grpSpPr>
        <p:sp>
          <p:nvSpPr>
            <p:cNvPr id="4100" name="Freeform 5"/>
            <p:cNvSpPr>
              <a:spLocks/>
            </p:cNvSpPr>
            <p:nvPr/>
          </p:nvSpPr>
          <p:spPr bwMode="auto">
            <a:xfrm>
              <a:off x="3160713" y="2303463"/>
              <a:ext cx="4354512" cy="565150"/>
            </a:xfrm>
            <a:custGeom>
              <a:avLst/>
              <a:gdLst>
                <a:gd name="T0" fmla="*/ 2147483647 w 2390"/>
                <a:gd name="T1" fmla="*/ 2147483647 h 363"/>
                <a:gd name="T2" fmla="*/ 2147483647 w 2390"/>
                <a:gd name="T3" fmla="*/ 0 h 363"/>
                <a:gd name="T4" fmla="*/ 2147483647 w 2390"/>
                <a:gd name="T5" fmla="*/ 2147483647 h 363"/>
                <a:gd name="T6" fmla="*/ 0 w 2390"/>
                <a:gd name="T7" fmla="*/ 2147483647 h 363"/>
                <a:gd name="T8" fmla="*/ 0 w 2390"/>
                <a:gd name="T9" fmla="*/ 2147483647 h 363"/>
                <a:gd name="T10" fmla="*/ 2147483647 w 2390"/>
                <a:gd name="T11" fmla="*/ 2147483647 h 363"/>
                <a:gd name="T12" fmla="*/ 2147483647 w 2390"/>
                <a:gd name="T13" fmla="*/ 2147483647 h 363"/>
                <a:gd name="T14" fmla="*/ 2147483647 w 2390"/>
                <a:gd name="T15" fmla="*/ 2147483647 h 363"/>
                <a:gd name="T16" fmla="*/ 0 60000 65536"/>
                <a:gd name="T17" fmla="*/ 0 60000 65536"/>
                <a:gd name="T18" fmla="*/ 0 60000 65536"/>
                <a:gd name="T19" fmla="*/ 0 60000 65536"/>
                <a:gd name="T20" fmla="*/ 0 60000 65536"/>
                <a:gd name="T21" fmla="*/ 0 60000 65536"/>
                <a:gd name="T22" fmla="*/ 0 60000 65536"/>
                <a:gd name="T23" fmla="*/ 0 60000 65536"/>
                <a:gd name="T24" fmla="*/ 0 w 2390"/>
                <a:gd name="T25" fmla="*/ 0 h 363"/>
                <a:gd name="T26" fmla="*/ 2390 w 2390"/>
                <a:gd name="T27" fmla="*/ 363 h 3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0" h="363">
                  <a:moveTo>
                    <a:pt x="2390" y="187"/>
                  </a:moveTo>
                  <a:lnTo>
                    <a:pt x="2169" y="0"/>
                  </a:lnTo>
                  <a:lnTo>
                    <a:pt x="2169" y="53"/>
                  </a:lnTo>
                  <a:lnTo>
                    <a:pt x="0" y="55"/>
                  </a:lnTo>
                  <a:lnTo>
                    <a:pt x="0" y="319"/>
                  </a:lnTo>
                  <a:lnTo>
                    <a:pt x="2169" y="319"/>
                  </a:lnTo>
                  <a:lnTo>
                    <a:pt x="2169" y="363"/>
                  </a:lnTo>
                  <a:lnTo>
                    <a:pt x="2390" y="187"/>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4101" name="Freeform 6"/>
            <p:cNvSpPr>
              <a:spLocks/>
            </p:cNvSpPr>
            <p:nvPr/>
          </p:nvSpPr>
          <p:spPr bwMode="auto">
            <a:xfrm>
              <a:off x="3157538" y="2782888"/>
              <a:ext cx="4365625" cy="1179512"/>
            </a:xfrm>
            <a:custGeom>
              <a:avLst/>
              <a:gdLst>
                <a:gd name="T0" fmla="*/ 0 w 2396"/>
                <a:gd name="T1" fmla="*/ 2147483647 h 757"/>
                <a:gd name="T2" fmla="*/ 2147483647 w 2396"/>
                <a:gd name="T3" fmla="*/ 2147483647 h 757"/>
                <a:gd name="T4" fmla="*/ 2147483647 w 2396"/>
                <a:gd name="T5" fmla="*/ 2147483647 h 757"/>
                <a:gd name="T6" fmla="*/ 2147483647 w 2396"/>
                <a:gd name="T7" fmla="*/ 2147483647 h 757"/>
                <a:gd name="T8" fmla="*/ 2147483647 w 2396"/>
                <a:gd name="T9" fmla="*/ 2147483647 h 757"/>
                <a:gd name="T10" fmla="*/ 2147483647 w 2396"/>
                <a:gd name="T11" fmla="*/ 2147483647 h 757"/>
                <a:gd name="T12" fmla="*/ 2147483647 w 2396"/>
                <a:gd name="T13" fmla="*/ 2147483647 h 757"/>
                <a:gd name="T14" fmla="*/ 0 w 2396"/>
                <a:gd name="T15" fmla="*/ 0 h 757"/>
                <a:gd name="T16" fmla="*/ 0 w 2396"/>
                <a:gd name="T17" fmla="*/ 2147483647 h 757"/>
                <a:gd name="T18" fmla="*/ 0 w 2396"/>
                <a:gd name="T19" fmla="*/ 2147483647 h 7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6"/>
                <a:gd name="T31" fmla="*/ 0 h 757"/>
                <a:gd name="T32" fmla="*/ 2396 w 2396"/>
                <a:gd name="T33" fmla="*/ 757 h 7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6" h="757">
                  <a:moveTo>
                    <a:pt x="0" y="702"/>
                  </a:moveTo>
                  <a:lnTo>
                    <a:pt x="2187" y="704"/>
                  </a:lnTo>
                  <a:lnTo>
                    <a:pt x="2187" y="757"/>
                  </a:lnTo>
                  <a:lnTo>
                    <a:pt x="2396" y="572"/>
                  </a:lnTo>
                  <a:lnTo>
                    <a:pt x="2187" y="392"/>
                  </a:lnTo>
                  <a:lnTo>
                    <a:pt x="2187" y="440"/>
                  </a:lnTo>
                  <a:lnTo>
                    <a:pt x="169" y="440"/>
                  </a:lnTo>
                  <a:lnTo>
                    <a:pt x="0" y="0"/>
                  </a:lnTo>
                  <a:lnTo>
                    <a:pt x="0" y="702"/>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4102" name="Freeform 7"/>
            <p:cNvSpPr>
              <a:spLocks/>
            </p:cNvSpPr>
            <p:nvPr/>
          </p:nvSpPr>
          <p:spPr bwMode="auto">
            <a:xfrm>
              <a:off x="3160713" y="1195388"/>
              <a:ext cx="4365625" cy="1179512"/>
            </a:xfrm>
            <a:custGeom>
              <a:avLst/>
              <a:gdLst>
                <a:gd name="T0" fmla="*/ 0 w 2396"/>
                <a:gd name="T1" fmla="*/ 2147483647 h 757"/>
                <a:gd name="T2" fmla="*/ 2147483647 w 2396"/>
                <a:gd name="T3" fmla="*/ 2147483647 h 757"/>
                <a:gd name="T4" fmla="*/ 2147483647 w 2396"/>
                <a:gd name="T5" fmla="*/ 0 h 757"/>
                <a:gd name="T6" fmla="*/ 2147483647 w 2396"/>
                <a:gd name="T7" fmla="*/ 2147483647 h 757"/>
                <a:gd name="T8" fmla="*/ 2147483647 w 2396"/>
                <a:gd name="T9" fmla="*/ 2147483647 h 757"/>
                <a:gd name="T10" fmla="*/ 2147483647 w 2396"/>
                <a:gd name="T11" fmla="*/ 2147483647 h 757"/>
                <a:gd name="T12" fmla="*/ 2147483647 w 2396"/>
                <a:gd name="T13" fmla="*/ 2147483647 h 757"/>
                <a:gd name="T14" fmla="*/ 0 w 2396"/>
                <a:gd name="T15" fmla="*/ 2147483647 h 757"/>
                <a:gd name="T16" fmla="*/ 0 w 2396"/>
                <a:gd name="T17" fmla="*/ 2147483647 h 757"/>
                <a:gd name="T18" fmla="*/ 0 w 2396"/>
                <a:gd name="T19" fmla="*/ 2147483647 h 7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6"/>
                <a:gd name="T31" fmla="*/ 0 h 757"/>
                <a:gd name="T32" fmla="*/ 2396 w 2396"/>
                <a:gd name="T33" fmla="*/ 757 h 7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6" h="757">
                  <a:moveTo>
                    <a:pt x="0" y="55"/>
                  </a:moveTo>
                  <a:lnTo>
                    <a:pt x="2187" y="53"/>
                  </a:lnTo>
                  <a:lnTo>
                    <a:pt x="2187" y="0"/>
                  </a:lnTo>
                  <a:lnTo>
                    <a:pt x="2396" y="185"/>
                  </a:lnTo>
                  <a:lnTo>
                    <a:pt x="2187" y="365"/>
                  </a:lnTo>
                  <a:lnTo>
                    <a:pt x="2187" y="317"/>
                  </a:lnTo>
                  <a:lnTo>
                    <a:pt x="169" y="317"/>
                  </a:lnTo>
                  <a:lnTo>
                    <a:pt x="0" y="757"/>
                  </a:lnTo>
                  <a:lnTo>
                    <a:pt x="0" y="5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000000"/>
                </a:solidFill>
              </a:endParaRPr>
            </a:p>
          </p:txBody>
        </p:sp>
        <p:sp>
          <p:nvSpPr>
            <p:cNvPr id="4103" name="Rectangle 6"/>
            <p:cNvSpPr>
              <a:spLocks noChangeArrowheads="1"/>
            </p:cNvSpPr>
            <p:nvPr/>
          </p:nvSpPr>
          <p:spPr bwMode="auto">
            <a:xfrm>
              <a:off x="3465513" y="3525838"/>
              <a:ext cx="351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eaLnBrk="0" fontAlgn="base" hangingPunct="0">
                <a:spcBef>
                  <a:spcPct val="0"/>
                </a:spcBef>
                <a:spcAft>
                  <a:spcPct val="25000"/>
                </a:spcAft>
                <a:tabLst>
                  <a:tab pos="1717675" algn="l"/>
                </a:tabLst>
              </a:pPr>
              <a:r>
                <a:rPr lang="en-US" sz="2000" b="1" dirty="0">
                  <a:solidFill>
                    <a:srgbClr val="000000"/>
                  </a:solidFill>
                  <a:ea typeface="ＭＳ Ｐゴシック" pitchFamily="34" charset="-128"/>
                  <a:cs typeface="Arial" charset="0"/>
                </a:rPr>
                <a:t>Imatinib 400 mg QD (n = 283)</a:t>
              </a:r>
            </a:p>
          </p:txBody>
        </p:sp>
        <p:sp>
          <p:nvSpPr>
            <p:cNvPr id="4104" name="Rectangle 7"/>
            <p:cNvSpPr>
              <a:spLocks noChangeArrowheads="1"/>
            </p:cNvSpPr>
            <p:nvPr/>
          </p:nvSpPr>
          <p:spPr bwMode="auto">
            <a:xfrm>
              <a:off x="3475038" y="1350963"/>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eaLnBrk="0" fontAlgn="base" hangingPunct="0">
                <a:spcBef>
                  <a:spcPct val="0"/>
                </a:spcBef>
                <a:spcAft>
                  <a:spcPct val="25000"/>
                </a:spcAft>
                <a:tabLst>
                  <a:tab pos="1541463" algn="l"/>
                </a:tabLst>
              </a:pPr>
              <a:r>
                <a:rPr lang="en-US" sz="2000" b="1" dirty="0">
                  <a:solidFill>
                    <a:srgbClr val="FFFFFF"/>
                  </a:solidFill>
                  <a:ea typeface="ＭＳ Ｐゴシック" pitchFamily="34" charset="-128"/>
                  <a:cs typeface="Arial" charset="0"/>
                </a:rPr>
                <a:t>Nilotinib 300 mg BID (n = 282)</a:t>
              </a:r>
              <a:endParaRPr lang="en-US" sz="1700" dirty="0">
                <a:solidFill>
                  <a:srgbClr val="FFFFFF"/>
                </a:solidFill>
                <a:ea typeface="ＭＳ Ｐゴシック" pitchFamily="34" charset="-128"/>
                <a:cs typeface="Arial" charset="0"/>
              </a:endParaRPr>
            </a:p>
          </p:txBody>
        </p:sp>
        <p:sp>
          <p:nvSpPr>
            <p:cNvPr id="4105" name="Rectangle 8"/>
            <p:cNvSpPr>
              <a:spLocks noChangeArrowheads="1"/>
            </p:cNvSpPr>
            <p:nvPr/>
          </p:nvSpPr>
          <p:spPr bwMode="auto">
            <a:xfrm>
              <a:off x="2784475" y="1282700"/>
              <a:ext cx="350838" cy="2595563"/>
            </a:xfrm>
            <a:prstGeom prst="rect">
              <a:avLst/>
            </a:prstGeom>
            <a:solidFill>
              <a:srgbClr val="FFFF66"/>
            </a:solidFill>
            <a:ln>
              <a:noFill/>
            </a:ln>
            <a:extLst>
              <a:ext uri="{91240B29-F687-4f45-9708-019B960494DF}">
                <a14:hiddenLine xmlns:a14="http://schemas.microsoft.com/office/drawing/2010/main" w="38100">
                  <a:solidFill>
                    <a:srgbClr val="000000"/>
                  </a:solidFill>
                  <a:miter lim="800000"/>
                  <a:headEnd/>
                  <a:tailEnd/>
                </a14:hiddenLine>
              </a:ext>
            </a:extLst>
          </p:spPr>
          <p:txBody>
            <a:bodyPr tIns="108000" anchor="ctr"/>
            <a:lstStyle/>
            <a:p>
              <a:pPr algn="ctr" fontAlgn="base">
                <a:lnSpc>
                  <a:spcPct val="85000"/>
                </a:lnSpc>
                <a:spcBef>
                  <a:spcPct val="0"/>
                </a:spcBef>
                <a:spcAft>
                  <a:spcPct val="0"/>
                </a:spcAft>
              </a:pPr>
              <a:r>
                <a:rPr lang="en-US" b="1" dirty="0">
                  <a:solidFill>
                    <a:srgbClr val="000000"/>
                  </a:solidFill>
                  <a:ea typeface="ＭＳ Ｐゴシック" pitchFamily="34" charset="-128"/>
                  <a:cs typeface="Arial" charset="0"/>
                </a:rPr>
                <a:t>R</a:t>
              </a:r>
            </a:p>
            <a:p>
              <a:pPr algn="ctr" fontAlgn="base">
                <a:lnSpc>
                  <a:spcPct val="85000"/>
                </a:lnSpc>
                <a:spcBef>
                  <a:spcPct val="0"/>
                </a:spcBef>
                <a:spcAft>
                  <a:spcPct val="0"/>
                </a:spcAft>
              </a:pPr>
              <a:r>
                <a:rPr lang="en-US" b="1" dirty="0">
                  <a:solidFill>
                    <a:srgbClr val="000000"/>
                  </a:solidFill>
                  <a:ea typeface="ＭＳ Ｐゴシック" pitchFamily="34" charset="-128"/>
                  <a:cs typeface="Arial" charset="0"/>
                </a:rPr>
                <a:t>A</a:t>
              </a:r>
            </a:p>
            <a:p>
              <a:pPr algn="ctr" fontAlgn="base">
                <a:lnSpc>
                  <a:spcPct val="85000"/>
                </a:lnSpc>
                <a:spcBef>
                  <a:spcPct val="0"/>
                </a:spcBef>
                <a:spcAft>
                  <a:spcPct val="0"/>
                </a:spcAft>
              </a:pPr>
              <a:r>
                <a:rPr lang="en-US" b="1" dirty="0">
                  <a:solidFill>
                    <a:srgbClr val="000000"/>
                  </a:solidFill>
                  <a:ea typeface="ＭＳ Ｐゴシック" pitchFamily="34" charset="-128"/>
                  <a:cs typeface="Arial" charset="0"/>
                </a:rPr>
                <a:t>N</a:t>
              </a:r>
            </a:p>
            <a:p>
              <a:pPr algn="ctr" fontAlgn="base">
                <a:lnSpc>
                  <a:spcPct val="85000"/>
                </a:lnSpc>
                <a:spcBef>
                  <a:spcPct val="0"/>
                </a:spcBef>
                <a:spcAft>
                  <a:spcPct val="0"/>
                </a:spcAft>
              </a:pPr>
              <a:r>
                <a:rPr lang="en-US" b="1" dirty="0">
                  <a:solidFill>
                    <a:srgbClr val="000000"/>
                  </a:solidFill>
                  <a:ea typeface="ＭＳ Ｐゴシック" pitchFamily="34" charset="-128"/>
                  <a:cs typeface="Arial" charset="0"/>
                </a:rPr>
                <a:t>D</a:t>
              </a:r>
              <a:br>
                <a:rPr lang="en-US" b="1" dirty="0">
                  <a:solidFill>
                    <a:srgbClr val="000000"/>
                  </a:solidFill>
                  <a:ea typeface="ＭＳ Ｐゴシック" pitchFamily="34" charset="-128"/>
                  <a:cs typeface="Arial" charset="0"/>
                </a:rPr>
              </a:br>
              <a:r>
                <a:rPr lang="en-US" b="1" dirty="0" smtClean="0">
                  <a:solidFill>
                    <a:srgbClr val="000000"/>
                  </a:solidFill>
                  <a:ea typeface="ＭＳ Ｐゴシック" pitchFamily="34" charset="-128"/>
                  <a:cs typeface="Arial" charset="0"/>
                </a:rPr>
                <a:t>OMI</a:t>
              </a:r>
              <a:endParaRPr lang="en-US" b="1" dirty="0">
                <a:solidFill>
                  <a:srgbClr val="000000"/>
                </a:solidFill>
                <a:ea typeface="ＭＳ Ｐゴシック" pitchFamily="34" charset="-128"/>
                <a:cs typeface="Arial" charset="0"/>
              </a:endParaRPr>
            </a:p>
            <a:p>
              <a:pPr algn="ctr" fontAlgn="base">
                <a:lnSpc>
                  <a:spcPct val="85000"/>
                </a:lnSpc>
                <a:spcBef>
                  <a:spcPct val="0"/>
                </a:spcBef>
                <a:spcAft>
                  <a:spcPct val="0"/>
                </a:spcAft>
              </a:pPr>
              <a:r>
                <a:rPr lang="en-US" b="1" dirty="0">
                  <a:solidFill>
                    <a:srgbClr val="000000"/>
                  </a:solidFill>
                  <a:ea typeface="ＭＳ Ｐゴシック" pitchFamily="34" charset="-128"/>
                  <a:cs typeface="Arial" charset="0"/>
                </a:rPr>
                <a:t>Z</a:t>
              </a:r>
            </a:p>
            <a:p>
              <a:pPr algn="ctr" fontAlgn="base">
                <a:lnSpc>
                  <a:spcPct val="85000"/>
                </a:lnSpc>
                <a:spcBef>
                  <a:spcPct val="0"/>
                </a:spcBef>
                <a:spcAft>
                  <a:spcPct val="0"/>
                </a:spcAft>
              </a:pPr>
              <a:r>
                <a:rPr lang="en-US" b="1" dirty="0">
                  <a:solidFill>
                    <a:srgbClr val="000000"/>
                  </a:solidFill>
                  <a:ea typeface="ＭＳ Ｐゴシック" pitchFamily="34" charset="-128"/>
                  <a:cs typeface="Arial" charset="0"/>
                </a:rPr>
                <a:t>ED</a:t>
              </a:r>
            </a:p>
            <a:p>
              <a:pPr algn="ctr" fontAlgn="base">
                <a:lnSpc>
                  <a:spcPct val="85000"/>
                </a:lnSpc>
                <a:spcBef>
                  <a:spcPct val="0"/>
                </a:spcBef>
                <a:spcAft>
                  <a:spcPct val="0"/>
                </a:spcAft>
              </a:pPr>
              <a:r>
                <a:rPr lang="en-US" b="1" dirty="0">
                  <a:solidFill>
                    <a:srgbClr val="000000"/>
                  </a:solidFill>
                  <a:ea typeface="ＭＳ Ｐゴシック" pitchFamily="34" charset="-128"/>
                  <a:cs typeface="Arial" charset="0"/>
                </a:rPr>
                <a:t>*</a:t>
              </a:r>
            </a:p>
          </p:txBody>
        </p:sp>
        <p:sp>
          <p:nvSpPr>
            <p:cNvPr id="4106" name="Rectangle 9"/>
            <p:cNvSpPr>
              <a:spLocks noChangeArrowheads="1"/>
            </p:cNvSpPr>
            <p:nvPr/>
          </p:nvSpPr>
          <p:spPr bwMode="auto">
            <a:xfrm>
              <a:off x="3436938" y="2443163"/>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eaLnBrk="0" fontAlgn="base" hangingPunct="0">
                <a:spcBef>
                  <a:spcPct val="0"/>
                </a:spcBef>
                <a:spcAft>
                  <a:spcPct val="25000"/>
                </a:spcAft>
                <a:tabLst>
                  <a:tab pos="1541463" algn="l"/>
                </a:tabLst>
              </a:pPr>
              <a:r>
                <a:rPr lang="en-US" sz="2000" b="1" dirty="0">
                  <a:solidFill>
                    <a:srgbClr val="000000"/>
                  </a:solidFill>
                  <a:ea typeface="ＭＳ Ｐゴシック" pitchFamily="34" charset="-128"/>
                  <a:cs typeface="Arial" charset="0"/>
                </a:rPr>
                <a:t>Nilotinib 400 mg BID (n = 281)</a:t>
              </a:r>
              <a:endParaRPr lang="en-US" sz="1700" dirty="0">
                <a:solidFill>
                  <a:srgbClr val="000000"/>
                </a:solidFill>
                <a:ea typeface="ＭＳ Ｐゴシック" pitchFamily="34" charset="-128"/>
                <a:cs typeface="Arial" charset="0"/>
              </a:endParaRPr>
            </a:p>
          </p:txBody>
        </p:sp>
        <p:sp>
          <p:nvSpPr>
            <p:cNvPr id="4107" name="Text Box 12"/>
            <p:cNvSpPr txBox="1">
              <a:spLocks noChangeArrowheads="1"/>
            </p:cNvSpPr>
            <p:nvPr/>
          </p:nvSpPr>
          <p:spPr bwMode="auto">
            <a:xfrm>
              <a:off x="592138" y="2063750"/>
              <a:ext cx="1930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5000"/>
                </a:spcBef>
                <a:spcAft>
                  <a:spcPct val="0"/>
                </a:spcAft>
                <a:buClr>
                  <a:srgbClr val="99CCFF"/>
                </a:buClr>
                <a:buSzPct val="125000"/>
                <a:buFontTx/>
                <a:buChar char="•"/>
              </a:pPr>
              <a:r>
                <a:rPr lang="en-US" sz="2000" dirty="0">
                  <a:solidFill>
                    <a:srgbClr val="FFFFFF"/>
                  </a:solidFill>
                </a:rPr>
                <a:t> </a:t>
              </a:r>
              <a:r>
                <a:rPr lang="en-US" sz="2000" b="1" dirty="0">
                  <a:solidFill>
                    <a:srgbClr val="FFFFFF"/>
                  </a:solidFill>
                </a:rPr>
                <a:t>N = 846</a:t>
              </a:r>
            </a:p>
            <a:p>
              <a:pPr eaLnBrk="1" fontAlgn="base" hangingPunct="1">
                <a:spcBef>
                  <a:spcPct val="25000"/>
                </a:spcBef>
                <a:spcAft>
                  <a:spcPct val="0"/>
                </a:spcAft>
                <a:buClr>
                  <a:srgbClr val="99CCFF"/>
                </a:buClr>
                <a:buSzPct val="125000"/>
                <a:buFontTx/>
                <a:buChar char="•"/>
              </a:pPr>
              <a:r>
                <a:rPr lang="en-US" sz="2000" b="1" dirty="0">
                  <a:solidFill>
                    <a:srgbClr val="FFFFFF"/>
                  </a:solidFill>
                </a:rPr>
                <a:t> 217 centers</a:t>
              </a:r>
            </a:p>
            <a:p>
              <a:pPr eaLnBrk="1" fontAlgn="base" hangingPunct="1">
                <a:spcBef>
                  <a:spcPct val="25000"/>
                </a:spcBef>
                <a:spcAft>
                  <a:spcPct val="0"/>
                </a:spcAft>
                <a:buClr>
                  <a:srgbClr val="99CCFF"/>
                </a:buClr>
                <a:buSzPct val="125000"/>
                <a:buFontTx/>
                <a:buChar char="•"/>
              </a:pPr>
              <a:r>
                <a:rPr lang="en-US" sz="2000" b="1" dirty="0">
                  <a:solidFill>
                    <a:srgbClr val="FFFFFF"/>
                  </a:solidFill>
                </a:rPr>
                <a:t> 35 countries</a:t>
              </a:r>
            </a:p>
          </p:txBody>
        </p:sp>
        <p:sp>
          <p:nvSpPr>
            <p:cNvPr id="4108" name="Line 18"/>
            <p:cNvSpPr>
              <a:spLocks noChangeShapeType="1"/>
            </p:cNvSpPr>
            <p:nvPr/>
          </p:nvSpPr>
          <p:spPr bwMode="auto">
            <a:xfrm>
              <a:off x="2763838" y="4267200"/>
              <a:ext cx="4305300" cy="0"/>
            </a:xfrm>
            <a:prstGeom prst="line">
              <a:avLst/>
            </a:prstGeom>
            <a:noFill/>
            <a:ln w="476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000000"/>
                </a:solidFill>
              </a:endParaRPr>
            </a:p>
          </p:txBody>
        </p:sp>
        <p:sp>
          <p:nvSpPr>
            <p:cNvPr id="4110" name="Freeform 14"/>
            <p:cNvSpPr>
              <a:spLocks/>
            </p:cNvSpPr>
            <p:nvPr/>
          </p:nvSpPr>
          <p:spPr bwMode="auto">
            <a:xfrm>
              <a:off x="2389188" y="1431925"/>
              <a:ext cx="260350" cy="2362200"/>
            </a:xfrm>
            <a:custGeom>
              <a:avLst/>
              <a:gdLst>
                <a:gd name="T0" fmla="*/ 2147483647 w 673"/>
                <a:gd name="T1" fmla="*/ 0 h 625"/>
                <a:gd name="T2" fmla="*/ 2147483647 w 673"/>
                <a:gd name="T3" fmla="*/ 2147483647 h 625"/>
                <a:gd name="T4" fmla="*/ 2147483647 w 673"/>
                <a:gd name="T5" fmla="*/ 2147483647 h 625"/>
                <a:gd name="T6" fmla="*/ 2147483647 w 673"/>
                <a:gd name="T7" fmla="*/ 2147483647 h 625"/>
                <a:gd name="T8" fmla="*/ 2147483647 w 673"/>
                <a:gd name="T9" fmla="*/ 2147483647 h 625"/>
                <a:gd name="T10" fmla="*/ 2147483647 w 673"/>
                <a:gd name="T11" fmla="*/ 2147483647 h 625"/>
                <a:gd name="T12" fmla="*/ 2147483647 w 673"/>
                <a:gd name="T13" fmla="*/ 2147483647 h 625"/>
                <a:gd name="T14" fmla="*/ 2147483647 w 673"/>
                <a:gd name="T15" fmla="*/ 2147483647 h 625"/>
                <a:gd name="T16" fmla="*/ 2147483647 w 673"/>
                <a:gd name="T17" fmla="*/ 2147483647 h 625"/>
                <a:gd name="T18" fmla="*/ 2147483647 w 673"/>
                <a:gd name="T19" fmla="*/ 2147483647 h 625"/>
                <a:gd name="T20" fmla="*/ 2147483647 w 673"/>
                <a:gd name="T21" fmla="*/ 2147483647 h 625"/>
                <a:gd name="T22" fmla="*/ 2147483647 w 673"/>
                <a:gd name="T23" fmla="*/ 2147483647 h 625"/>
                <a:gd name="T24" fmla="*/ 2147483647 w 673"/>
                <a:gd name="T25" fmla="*/ 2147483647 h 625"/>
                <a:gd name="T26" fmla="*/ 2147483647 w 673"/>
                <a:gd name="T27" fmla="*/ 2147483647 h 625"/>
                <a:gd name="T28" fmla="*/ 2147483647 w 673"/>
                <a:gd name="T29" fmla="*/ 2147483647 h 625"/>
                <a:gd name="T30" fmla="*/ 2147483647 w 673"/>
                <a:gd name="T31" fmla="*/ 2147483647 h 625"/>
                <a:gd name="T32" fmla="*/ 0 w 673"/>
                <a:gd name="T33" fmla="*/ 2147483647 h 625"/>
                <a:gd name="T34" fmla="*/ 2147483647 w 673"/>
                <a:gd name="T35" fmla="*/ 2147483647 h 625"/>
                <a:gd name="T36" fmla="*/ 2147483647 w 673"/>
                <a:gd name="T37" fmla="*/ 2147483647 h 625"/>
                <a:gd name="T38" fmla="*/ 2147483647 w 673"/>
                <a:gd name="T39" fmla="*/ 2147483647 h 625"/>
                <a:gd name="T40" fmla="*/ 2147483647 w 673"/>
                <a:gd name="T41" fmla="*/ 2147483647 h 625"/>
                <a:gd name="T42" fmla="*/ 2147483647 w 673"/>
                <a:gd name="T43" fmla="*/ 2147483647 h 625"/>
                <a:gd name="T44" fmla="*/ 2147483647 w 673"/>
                <a:gd name="T45" fmla="*/ 2147483647 h 625"/>
                <a:gd name="T46" fmla="*/ 2147483647 w 673"/>
                <a:gd name="T47" fmla="*/ 2147483647 h 625"/>
                <a:gd name="T48" fmla="*/ 2147483647 w 673"/>
                <a:gd name="T49" fmla="*/ 2147483647 h 625"/>
                <a:gd name="T50" fmla="*/ 2147483647 w 673"/>
                <a:gd name="T51" fmla="*/ 2147483647 h 625"/>
                <a:gd name="T52" fmla="*/ 2147483647 w 673"/>
                <a:gd name="T53" fmla="*/ 2147483647 h 625"/>
                <a:gd name="T54" fmla="*/ 2147483647 w 673"/>
                <a:gd name="T55" fmla="*/ 2147483647 h 625"/>
                <a:gd name="T56" fmla="*/ 2147483647 w 673"/>
                <a:gd name="T57" fmla="*/ 2147483647 h 625"/>
                <a:gd name="T58" fmla="*/ 2147483647 w 673"/>
                <a:gd name="T59" fmla="*/ 2147483647 h 625"/>
                <a:gd name="T60" fmla="*/ 2147483647 w 673"/>
                <a:gd name="T61" fmla="*/ 2147483647 h 625"/>
                <a:gd name="T62" fmla="*/ 2147483647 w 673"/>
                <a:gd name="T63" fmla="*/ 2147483647 h 625"/>
                <a:gd name="T64" fmla="*/ 2147483647 w 673"/>
                <a:gd name="T65" fmla="*/ 2147483647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3"/>
                <a:gd name="T100" fmla="*/ 0 h 625"/>
                <a:gd name="T101" fmla="*/ 673 w 673"/>
                <a:gd name="T102" fmla="*/ 625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3" h="625">
                  <a:moveTo>
                    <a:pt x="672" y="0"/>
                  </a:moveTo>
                  <a:lnTo>
                    <a:pt x="637" y="0"/>
                  </a:lnTo>
                  <a:lnTo>
                    <a:pt x="604" y="1"/>
                  </a:lnTo>
                  <a:lnTo>
                    <a:pt x="572" y="2"/>
                  </a:lnTo>
                  <a:lnTo>
                    <a:pt x="541" y="4"/>
                  </a:lnTo>
                  <a:lnTo>
                    <a:pt x="511" y="6"/>
                  </a:lnTo>
                  <a:lnTo>
                    <a:pt x="483" y="9"/>
                  </a:lnTo>
                  <a:lnTo>
                    <a:pt x="458" y="12"/>
                  </a:lnTo>
                  <a:lnTo>
                    <a:pt x="434" y="15"/>
                  </a:lnTo>
                  <a:lnTo>
                    <a:pt x="412" y="19"/>
                  </a:lnTo>
                  <a:lnTo>
                    <a:pt x="393" y="23"/>
                  </a:lnTo>
                  <a:lnTo>
                    <a:pt x="377" y="27"/>
                  </a:lnTo>
                  <a:lnTo>
                    <a:pt x="362" y="32"/>
                  </a:lnTo>
                  <a:lnTo>
                    <a:pt x="351" y="36"/>
                  </a:lnTo>
                  <a:lnTo>
                    <a:pt x="342" y="41"/>
                  </a:lnTo>
                  <a:lnTo>
                    <a:pt x="338" y="47"/>
                  </a:lnTo>
                  <a:lnTo>
                    <a:pt x="336" y="52"/>
                  </a:lnTo>
                  <a:lnTo>
                    <a:pt x="336" y="260"/>
                  </a:lnTo>
                  <a:lnTo>
                    <a:pt x="334" y="265"/>
                  </a:lnTo>
                  <a:lnTo>
                    <a:pt x="330" y="271"/>
                  </a:lnTo>
                  <a:lnTo>
                    <a:pt x="321" y="276"/>
                  </a:lnTo>
                  <a:lnTo>
                    <a:pt x="310" y="280"/>
                  </a:lnTo>
                  <a:lnTo>
                    <a:pt x="296" y="285"/>
                  </a:lnTo>
                  <a:lnTo>
                    <a:pt x="279" y="289"/>
                  </a:lnTo>
                  <a:lnTo>
                    <a:pt x="260" y="293"/>
                  </a:lnTo>
                  <a:lnTo>
                    <a:pt x="238" y="297"/>
                  </a:lnTo>
                  <a:lnTo>
                    <a:pt x="214" y="300"/>
                  </a:lnTo>
                  <a:lnTo>
                    <a:pt x="188" y="303"/>
                  </a:lnTo>
                  <a:lnTo>
                    <a:pt x="160" y="306"/>
                  </a:lnTo>
                  <a:lnTo>
                    <a:pt x="131" y="308"/>
                  </a:lnTo>
                  <a:lnTo>
                    <a:pt x="100" y="310"/>
                  </a:lnTo>
                  <a:lnTo>
                    <a:pt x="68" y="311"/>
                  </a:lnTo>
                  <a:lnTo>
                    <a:pt x="34" y="312"/>
                  </a:lnTo>
                  <a:lnTo>
                    <a:pt x="0" y="312"/>
                  </a:lnTo>
                  <a:lnTo>
                    <a:pt x="34" y="312"/>
                  </a:lnTo>
                  <a:lnTo>
                    <a:pt x="68" y="313"/>
                  </a:lnTo>
                  <a:lnTo>
                    <a:pt x="100" y="314"/>
                  </a:lnTo>
                  <a:lnTo>
                    <a:pt x="131" y="316"/>
                  </a:lnTo>
                  <a:lnTo>
                    <a:pt x="160" y="318"/>
                  </a:lnTo>
                  <a:lnTo>
                    <a:pt x="188" y="321"/>
                  </a:lnTo>
                  <a:lnTo>
                    <a:pt x="214" y="324"/>
                  </a:lnTo>
                  <a:lnTo>
                    <a:pt x="238" y="327"/>
                  </a:lnTo>
                  <a:lnTo>
                    <a:pt x="260" y="331"/>
                  </a:lnTo>
                  <a:lnTo>
                    <a:pt x="279" y="335"/>
                  </a:lnTo>
                  <a:lnTo>
                    <a:pt x="296" y="339"/>
                  </a:lnTo>
                  <a:lnTo>
                    <a:pt x="310" y="344"/>
                  </a:lnTo>
                  <a:lnTo>
                    <a:pt x="321" y="348"/>
                  </a:lnTo>
                  <a:lnTo>
                    <a:pt x="330" y="353"/>
                  </a:lnTo>
                  <a:lnTo>
                    <a:pt x="334" y="359"/>
                  </a:lnTo>
                  <a:lnTo>
                    <a:pt x="336" y="364"/>
                  </a:lnTo>
                  <a:lnTo>
                    <a:pt x="336" y="572"/>
                  </a:lnTo>
                  <a:lnTo>
                    <a:pt x="338" y="577"/>
                  </a:lnTo>
                  <a:lnTo>
                    <a:pt x="342" y="583"/>
                  </a:lnTo>
                  <a:lnTo>
                    <a:pt x="351" y="588"/>
                  </a:lnTo>
                  <a:lnTo>
                    <a:pt x="362" y="592"/>
                  </a:lnTo>
                  <a:lnTo>
                    <a:pt x="377" y="597"/>
                  </a:lnTo>
                  <a:lnTo>
                    <a:pt x="393" y="601"/>
                  </a:lnTo>
                  <a:lnTo>
                    <a:pt x="412" y="605"/>
                  </a:lnTo>
                  <a:lnTo>
                    <a:pt x="434" y="609"/>
                  </a:lnTo>
                  <a:lnTo>
                    <a:pt x="458" y="612"/>
                  </a:lnTo>
                  <a:lnTo>
                    <a:pt x="483" y="615"/>
                  </a:lnTo>
                  <a:lnTo>
                    <a:pt x="511" y="618"/>
                  </a:lnTo>
                  <a:lnTo>
                    <a:pt x="541" y="620"/>
                  </a:lnTo>
                  <a:lnTo>
                    <a:pt x="572" y="622"/>
                  </a:lnTo>
                  <a:lnTo>
                    <a:pt x="604" y="623"/>
                  </a:lnTo>
                  <a:lnTo>
                    <a:pt x="637" y="624"/>
                  </a:lnTo>
                  <a:lnTo>
                    <a:pt x="672" y="624"/>
                  </a:lnTo>
                </a:path>
              </a:pathLst>
            </a:custGeom>
            <a:noFill/>
            <a:ln w="25400" cap="rnd">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000000"/>
                </a:solidFill>
              </a:endParaRPr>
            </a:p>
          </p:txBody>
        </p:sp>
        <p:sp>
          <p:nvSpPr>
            <p:cNvPr id="21" name="Text Box 4"/>
            <p:cNvSpPr txBox="1">
              <a:spLocks noChangeArrowheads="1"/>
            </p:cNvSpPr>
            <p:nvPr/>
          </p:nvSpPr>
          <p:spPr bwMode="auto">
            <a:xfrm>
              <a:off x="2840038" y="3914775"/>
              <a:ext cx="3517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400" b="1" kern="0" dirty="0">
                  <a:solidFill>
                    <a:srgbClr val="FFFFFF"/>
                  </a:solidFill>
                </a:rPr>
                <a:t>* </a:t>
              </a:r>
              <a:r>
                <a:rPr lang="en-US" sz="1200" b="1" kern="0" dirty="0">
                  <a:solidFill>
                    <a:srgbClr val="FFFFFF"/>
                  </a:solidFill>
                </a:rPr>
                <a:t>Stratification by Sokal risk score.</a:t>
              </a:r>
            </a:p>
          </p:txBody>
        </p:sp>
      </p:grpSp>
      <p:sp>
        <p:nvSpPr>
          <p:cNvPr id="22" name="Rectangle 17"/>
          <p:cNvSpPr>
            <a:spLocks noChangeArrowheads="1"/>
          </p:cNvSpPr>
          <p:nvPr/>
        </p:nvSpPr>
        <p:spPr bwMode="auto">
          <a:xfrm>
            <a:off x="1985183" y="4837240"/>
            <a:ext cx="54102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defRPr/>
            </a:pPr>
            <a:r>
              <a:rPr lang="en-US" sz="2000" b="1" kern="0" dirty="0">
                <a:solidFill>
                  <a:srgbClr val="FFFFFF"/>
                </a:solidFill>
              </a:rPr>
              <a:t>    Follow-up of 10 years</a:t>
            </a:r>
          </a:p>
        </p:txBody>
      </p:sp>
      <p:sp>
        <p:nvSpPr>
          <p:cNvPr id="4" name="TextBox 3"/>
          <p:cNvSpPr txBox="1"/>
          <p:nvPr/>
        </p:nvSpPr>
        <p:spPr>
          <a:xfrm>
            <a:off x="228600" y="6474023"/>
            <a:ext cx="6834909" cy="307777"/>
          </a:xfrm>
          <a:prstGeom prst="rect">
            <a:avLst/>
          </a:prstGeom>
          <a:noFill/>
        </p:spPr>
        <p:txBody>
          <a:bodyPr wrap="square" rtlCol="0">
            <a:spAutoFit/>
          </a:bodyPr>
          <a:lstStyle/>
          <a:p>
            <a:pPr fontAlgn="base">
              <a:spcBef>
                <a:spcPct val="0"/>
              </a:spcBef>
              <a:spcAft>
                <a:spcPct val="0"/>
              </a:spcAft>
            </a:pPr>
            <a:r>
              <a:rPr lang="en-US" sz="1400" b="1" dirty="0" err="1">
                <a:solidFill>
                  <a:srgbClr val="00FFFF"/>
                </a:solidFill>
              </a:rPr>
              <a:t>Saglio</a:t>
            </a:r>
            <a:r>
              <a:rPr lang="en-US" sz="1400" b="1" dirty="0">
                <a:solidFill>
                  <a:srgbClr val="00FFFF"/>
                </a:solidFill>
              </a:rPr>
              <a:t>. NEJM:362:</a:t>
            </a:r>
            <a:r>
              <a:rPr lang="en-US" sz="1400" b="1" dirty="0" smtClean="0">
                <a:solidFill>
                  <a:srgbClr val="00FFFF"/>
                </a:solidFill>
              </a:rPr>
              <a:t>2251;2010</a:t>
            </a:r>
            <a:endParaRPr lang="en-US" sz="1000" dirty="0">
              <a:solidFill>
                <a:srgbClr val="FFFFFF"/>
              </a:solidFill>
            </a:endParaRPr>
          </a:p>
        </p:txBody>
      </p:sp>
      <p:sp>
        <p:nvSpPr>
          <p:cNvPr id="6" name="TextBox 5"/>
          <p:cNvSpPr txBox="1"/>
          <p:nvPr/>
        </p:nvSpPr>
        <p:spPr>
          <a:xfrm>
            <a:off x="534923" y="5325070"/>
            <a:ext cx="8380477" cy="923330"/>
          </a:xfrm>
          <a:prstGeom prst="rect">
            <a:avLst/>
          </a:prstGeom>
          <a:noFill/>
        </p:spPr>
        <p:txBody>
          <a:bodyPr wrap="square" rtlCol="0">
            <a:spAutoFit/>
          </a:bodyPr>
          <a:lstStyle/>
          <a:p>
            <a:pPr marL="285750" indent="-285750" fontAlgn="base">
              <a:spcBef>
                <a:spcPct val="0"/>
              </a:spcBef>
              <a:spcAft>
                <a:spcPct val="0"/>
              </a:spcAft>
              <a:buClr>
                <a:srgbClr val="99CCFF"/>
              </a:buClr>
              <a:buFont typeface="Arial" pitchFamily="34" charset="0"/>
              <a:buChar char="•"/>
            </a:pPr>
            <a:r>
              <a:rPr lang="en-US" b="1" dirty="0" err="1" smtClean="0">
                <a:solidFill>
                  <a:srgbClr val="FFFF00"/>
                </a:solidFill>
              </a:rPr>
              <a:t>ENESTnd</a:t>
            </a:r>
            <a:r>
              <a:rPr lang="en-US" b="1" dirty="0" smtClean="0">
                <a:solidFill>
                  <a:srgbClr val="FFFFFF"/>
                </a:solidFill>
              </a:rPr>
              <a:t> </a:t>
            </a:r>
            <a:r>
              <a:rPr lang="en-US" b="1" dirty="0">
                <a:solidFill>
                  <a:srgbClr val="FFFFFF"/>
                </a:solidFill>
              </a:rPr>
              <a:t>met primary endpoint of MMR at 12 </a:t>
            </a:r>
            <a:r>
              <a:rPr lang="en-US" b="1" dirty="0" err="1">
                <a:solidFill>
                  <a:srgbClr val="FFFFFF"/>
                </a:solidFill>
              </a:rPr>
              <a:t>mos</a:t>
            </a:r>
            <a:r>
              <a:rPr lang="en-US" b="1" dirty="0">
                <a:solidFill>
                  <a:srgbClr val="FFFFFF"/>
                </a:solidFill>
              </a:rPr>
              <a:t> in </a:t>
            </a:r>
            <a:r>
              <a:rPr lang="en-US" b="1" dirty="0" err="1">
                <a:solidFill>
                  <a:srgbClr val="FFFFFF"/>
                </a:solidFill>
              </a:rPr>
              <a:t>pts</a:t>
            </a:r>
            <a:r>
              <a:rPr lang="en-US" b="1" dirty="0">
                <a:solidFill>
                  <a:srgbClr val="FFFFFF"/>
                </a:solidFill>
              </a:rPr>
              <a:t> Rx with nilotinib 300 or 400 mg BID vs imatinib (</a:t>
            </a:r>
            <a:r>
              <a:rPr lang="en-US" b="1" i="1" dirty="0">
                <a:solidFill>
                  <a:srgbClr val="FFFFFF"/>
                </a:solidFill>
              </a:rPr>
              <a:t>P</a:t>
            </a:r>
            <a:r>
              <a:rPr lang="en-US" b="1" dirty="0">
                <a:solidFill>
                  <a:srgbClr val="FFFFFF"/>
                </a:solidFill>
              </a:rPr>
              <a:t> &lt; .0001)</a:t>
            </a:r>
            <a:r>
              <a:rPr lang="en-US" b="1" dirty="0" smtClean="0">
                <a:solidFill>
                  <a:srgbClr val="FFFFFF"/>
                </a:solidFill>
              </a:rPr>
              <a:t>.</a:t>
            </a:r>
            <a:endParaRPr lang="en-US" b="1" baseline="30000" dirty="0">
              <a:solidFill>
                <a:srgbClr val="FFFFFF"/>
              </a:solidFill>
            </a:endParaRPr>
          </a:p>
          <a:p>
            <a:pPr marL="285750" indent="-285750" fontAlgn="base">
              <a:spcBef>
                <a:spcPct val="0"/>
              </a:spcBef>
              <a:spcAft>
                <a:spcPct val="0"/>
              </a:spcAft>
              <a:buClr>
                <a:srgbClr val="99CCFF"/>
              </a:buClr>
              <a:buFont typeface="Arial" pitchFamily="34" charset="0"/>
              <a:buChar char="•"/>
            </a:pPr>
            <a:endParaRPr lang="en-US" dirty="0">
              <a:solidFill>
                <a:srgbClr val="FFFFFF"/>
              </a:solidFill>
            </a:endParaRPr>
          </a:p>
        </p:txBody>
      </p:sp>
    </p:spTree>
    <p:extLst>
      <p:ext uri="{BB962C8B-B14F-4D97-AF65-F5344CB8AC3E}">
        <p14:creationId xmlns:p14="http://schemas.microsoft.com/office/powerpoint/2010/main" val="236846254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a:xfrm>
            <a:off x="685800" y="152400"/>
            <a:ext cx="7772400" cy="1143000"/>
          </a:xfrm>
        </p:spPr>
        <p:txBody>
          <a:bodyPr lIns="91436" tIns="45716" rIns="91436" bIns="45716"/>
          <a:lstStyle/>
          <a:p>
            <a:pPr eaLnBrk="1" hangingPunct="1"/>
            <a:r>
              <a:rPr lang="en-US" b="1" dirty="0" err="1" smtClean="0"/>
              <a:t>Nilotinib</a:t>
            </a:r>
            <a:r>
              <a:rPr lang="en-US" b="1" dirty="0" smtClean="0"/>
              <a:t> </a:t>
            </a:r>
            <a:r>
              <a:rPr lang="en-US" b="1" dirty="0" err="1" smtClean="0"/>
              <a:t>vs</a:t>
            </a:r>
            <a:r>
              <a:rPr lang="en-US" b="1" dirty="0" smtClean="0"/>
              <a:t> </a:t>
            </a:r>
            <a:r>
              <a:rPr lang="en-US" b="1" dirty="0" err="1" smtClean="0"/>
              <a:t>Imatinib</a:t>
            </a:r>
            <a:r>
              <a:rPr lang="en-US" b="1" dirty="0" smtClean="0"/>
              <a:t> in Newly Diagnosed Chronic Phase CML</a:t>
            </a:r>
          </a:p>
        </p:txBody>
      </p:sp>
      <p:graphicFrame>
        <p:nvGraphicFramePr>
          <p:cNvPr id="1280058" name="Group 58"/>
          <p:cNvGraphicFramePr>
            <a:graphicFrameLocks noGrp="1"/>
          </p:cNvGraphicFramePr>
          <p:nvPr>
            <p:extLst>
              <p:ext uri="{D42A27DB-BD31-4B8C-83A1-F6EECF244321}">
                <p14:modId xmlns:p14="http://schemas.microsoft.com/office/powerpoint/2010/main" val="1189664090"/>
              </p:ext>
            </p:extLst>
          </p:nvPr>
        </p:nvGraphicFramePr>
        <p:xfrm>
          <a:off x="457200" y="1219197"/>
          <a:ext cx="8305798" cy="4876805"/>
        </p:xfrm>
        <a:graphic>
          <a:graphicData uri="http://schemas.openxmlformats.org/drawingml/2006/table">
            <a:tbl>
              <a:tblPr/>
              <a:tblGrid>
                <a:gridCol w="4038600"/>
                <a:gridCol w="1447800"/>
                <a:gridCol w="1497573"/>
                <a:gridCol w="1321825"/>
              </a:tblGrid>
              <a:tr h="1828799">
                <a:tc gridSpan="4">
                  <a:txBody>
                    <a:bodyPr/>
                    <a:lstStyle/>
                    <a:p>
                      <a:pPr marL="231775" marR="0" lvl="0" indent="-231775" algn="l" defTabSz="914400" rtl="0" eaLnBrk="1" fontAlgn="base" latinLnBrk="0" hangingPunct="1">
                        <a:lnSpc>
                          <a:spcPct val="85000"/>
                        </a:lnSpc>
                        <a:spcBef>
                          <a:spcPts val="600"/>
                        </a:spcBef>
                        <a:spcAft>
                          <a:spcPct val="0"/>
                        </a:spcAft>
                        <a:buClr>
                          <a:srgbClr val="99CCFF"/>
                        </a:buClr>
                        <a:buSzPct val="125000"/>
                        <a:buFontTx/>
                        <a:buChar char="•"/>
                        <a:tabLst/>
                      </a:pPr>
                      <a:r>
                        <a:rPr kumimoji="0" lang="en-US" sz="2400" b="1" i="0" u="none" strike="noStrike" cap="none" normalizeH="0" baseline="0" dirty="0" smtClean="0">
                          <a:ln>
                            <a:noFill/>
                          </a:ln>
                          <a:solidFill>
                            <a:schemeClr val="bg1"/>
                          </a:solidFill>
                          <a:effectLst/>
                          <a:latin typeface="Arial" pitchFamily="34" charset="0"/>
                        </a:rPr>
                        <a:t>846 pts randomized to nilotinib 300 mg BID (n=282), nilotinib 400 mg BID (n=281), or imatinib 400 mg QD (n=283)</a:t>
                      </a:r>
                    </a:p>
                    <a:p>
                      <a:pPr marL="231775" marR="0" lvl="0" indent="-231775" algn="l" defTabSz="914400" rtl="0" eaLnBrk="1" fontAlgn="base" latinLnBrk="0" hangingPunct="1">
                        <a:lnSpc>
                          <a:spcPct val="85000"/>
                        </a:lnSpc>
                        <a:spcBef>
                          <a:spcPts val="600"/>
                        </a:spcBef>
                        <a:spcAft>
                          <a:spcPct val="0"/>
                        </a:spcAft>
                        <a:buClr>
                          <a:srgbClr val="99CCFF"/>
                        </a:buClr>
                        <a:buSzPct val="125000"/>
                        <a:buFontTx/>
                        <a:buChar char="•"/>
                        <a:tabLst/>
                      </a:pPr>
                      <a:r>
                        <a:rPr kumimoji="0" lang="en-US" sz="2400" b="1" i="0" u="none" strike="noStrike" cap="none" normalizeH="0" baseline="0" dirty="0" smtClean="0">
                          <a:ln>
                            <a:noFill/>
                          </a:ln>
                          <a:solidFill>
                            <a:schemeClr val="bg1"/>
                          </a:solidFill>
                          <a:effectLst/>
                          <a:latin typeface="Arial" pitchFamily="34" charset="0"/>
                        </a:rPr>
                        <a:t>Minimum follow-up 36 mo</a:t>
                      </a:r>
                      <a:endParaRPr kumimoji="0" lang="en-US" sz="2400" b="1" i="0" u="none" strike="noStrike" cap="none" normalizeH="0" baseline="0" dirty="0" smtClean="0">
                        <a:ln>
                          <a:noFill/>
                        </a:ln>
                        <a:solidFill>
                          <a:srgbClr val="99CCFF"/>
                        </a:solidFill>
                        <a:effectLst/>
                        <a:latin typeface="Arial" pitchFamily="34" charset="0"/>
                      </a:endParaRPr>
                    </a:p>
                  </a:txBody>
                  <a:tcPr marL="45720" marR="4572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08001">
                <a:tc>
                  <a:txBody>
                    <a:bodyPr/>
                    <a:lstStyle/>
                    <a:p>
                      <a:pPr marL="0" marR="0" lvl="0" indent="0" algn="l"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rgbClr val="99CCFF"/>
                          </a:solidFill>
                          <a:effectLst/>
                          <a:latin typeface="Arial" pitchFamily="34" charset="0"/>
                        </a:rPr>
                        <a:t>Outcome</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smtClean="0">
                          <a:ln>
                            <a:noFill/>
                          </a:ln>
                          <a:solidFill>
                            <a:srgbClr val="99CCFF"/>
                          </a:solidFill>
                          <a:effectLst/>
                          <a:latin typeface="Arial" pitchFamily="34" charset="0"/>
                        </a:rPr>
                        <a:t>Nil 300</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rgbClr val="99CCFF"/>
                          </a:solidFill>
                          <a:effectLst/>
                          <a:latin typeface="Arial" pitchFamily="34" charset="0"/>
                        </a:rPr>
                        <a:t>Nil 400</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smtClean="0">
                          <a:ln>
                            <a:noFill/>
                          </a:ln>
                          <a:solidFill>
                            <a:srgbClr val="99CCFF"/>
                          </a:solidFill>
                          <a:effectLst/>
                          <a:latin typeface="Arial" pitchFamily="34" charset="0"/>
                        </a:rPr>
                        <a:t>IM 400</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r>
              <a:tr h="508001">
                <a:tc>
                  <a:txBody>
                    <a:bodyPr/>
                    <a:lstStyle/>
                    <a:p>
                      <a:pPr marL="0" marR="0" lvl="0" indent="0" algn="l"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 CCyR*</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rgbClr val="FFFF99"/>
                          </a:solidFill>
                          <a:effectLst/>
                          <a:latin typeface="Arial" pitchFamily="34" charset="0"/>
                        </a:rPr>
                        <a:t>87</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85</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77</a:t>
                      </a:r>
                    </a:p>
                  </a:txBody>
                  <a:tcPr marL="45720" marR="45720"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r>
              <a:tr h="508001">
                <a:tc>
                  <a:txBody>
                    <a:bodyPr/>
                    <a:lstStyle/>
                    <a:p>
                      <a:pPr marL="0" marR="0" lvl="0" indent="0" algn="l"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 MMR**</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rgbClr val="FFFF99"/>
                          </a:solidFill>
                          <a:effectLst/>
                          <a:latin typeface="Arial" pitchFamily="34" charset="0"/>
                        </a:rPr>
                        <a:t>73</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70</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53</a:t>
                      </a:r>
                    </a:p>
                  </a:txBody>
                  <a:tcPr marL="45720" marR="45720" anchor="ctr" horzOverflow="overflow">
                    <a:lnL>
                      <a:noFill/>
                    </a:lnL>
                    <a:lnR>
                      <a:noFill/>
                    </a:lnR>
                    <a:lnT>
                      <a:noFill/>
                    </a:lnT>
                    <a:lnB>
                      <a:noFill/>
                    </a:lnB>
                    <a:lnTlToBr>
                      <a:noFill/>
                    </a:lnTlToBr>
                    <a:lnBlToTr>
                      <a:noFill/>
                    </a:lnBlToTr>
                    <a:noFill/>
                  </a:tcPr>
                </a:tc>
              </a:tr>
              <a:tr h="508001">
                <a:tc>
                  <a:txBody>
                    <a:bodyPr/>
                    <a:lstStyle/>
                    <a:p>
                      <a:pPr marL="0" marR="0" lvl="0" indent="0" algn="l"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 BCR-ABL </a:t>
                      </a:r>
                      <a:r>
                        <a:rPr kumimoji="0" lang="en-US" sz="2400" b="1" i="0" u="none" strike="noStrike" cap="none" normalizeH="0" baseline="0" dirty="0" smtClean="0">
                          <a:ln>
                            <a:noFill/>
                          </a:ln>
                          <a:solidFill>
                            <a:schemeClr val="bg1"/>
                          </a:solidFill>
                          <a:effectLst/>
                          <a:latin typeface="Arial" pitchFamily="34" charset="0"/>
                          <a:cs typeface="Arial" pitchFamily="34" charset="0"/>
                        </a:rPr>
                        <a:t>≤0.0032%**</a:t>
                      </a:r>
                    </a:p>
                  </a:txBody>
                  <a:tcPr marL="45720" marR="45720"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rgbClr val="FFFF99"/>
                          </a:solidFill>
                          <a:effectLst/>
                          <a:latin typeface="Arial" pitchFamily="34" charset="0"/>
                        </a:rPr>
                        <a:t>32</a:t>
                      </a:r>
                    </a:p>
                  </a:txBody>
                  <a:tcPr marL="45720" marR="45720"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28</a:t>
                      </a:r>
                    </a:p>
                  </a:txBody>
                  <a:tcPr marL="45720" marR="45720"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15</a:t>
                      </a:r>
                    </a:p>
                  </a:txBody>
                  <a:tcPr marL="45720" marR="45720"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508001">
                <a:tc>
                  <a:txBody>
                    <a:bodyPr/>
                    <a:lstStyle/>
                    <a:p>
                      <a:pPr marL="0" marR="0" lvl="0" indent="0" algn="l"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smtClean="0">
                          <a:ln>
                            <a:noFill/>
                          </a:ln>
                          <a:solidFill>
                            <a:schemeClr val="bg1"/>
                          </a:solidFill>
                          <a:effectLst/>
                          <a:latin typeface="Arial" pitchFamily="34" charset="0"/>
                        </a:rPr>
                        <a:t>% Transformed </a:t>
                      </a:r>
                      <a:r>
                        <a:rPr kumimoji="0" lang="en-US" sz="2400" b="1" i="0" u="none" strike="noStrike" cap="none" normalizeH="0" baseline="0" dirty="0" smtClean="0">
                          <a:ln>
                            <a:noFill/>
                          </a:ln>
                          <a:solidFill>
                            <a:schemeClr val="bg1"/>
                          </a:solidFill>
                          <a:effectLst/>
                          <a:latin typeface="Arial" pitchFamily="34" charset="0"/>
                        </a:rPr>
                        <a:t>AP/BP</a:t>
                      </a:r>
                    </a:p>
                  </a:txBody>
                  <a:tcPr marL="45720" marR="4572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rgbClr val="FFFF99"/>
                          </a:solidFill>
                          <a:effectLst/>
                          <a:latin typeface="Arial" pitchFamily="34" charset="0"/>
                        </a:rPr>
                        <a:t>3.2</a:t>
                      </a:r>
                    </a:p>
                  </a:txBody>
                  <a:tcPr marL="45720" marR="4572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2.1</a:t>
                      </a:r>
                    </a:p>
                  </a:txBody>
                  <a:tcPr marL="45720" marR="4572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6.0</a:t>
                      </a:r>
                    </a:p>
                  </a:txBody>
                  <a:tcPr marL="45720" marR="45720" anchor="ctr"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508001">
                <a:tc>
                  <a:txBody>
                    <a:bodyPr/>
                    <a:lstStyle/>
                    <a:p>
                      <a:pPr marL="0" marR="0" lvl="0" indent="0" algn="l"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 Survival at 36 months</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rgbClr val="FFFF99"/>
                          </a:solidFill>
                          <a:effectLst/>
                          <a:latin typeface="Arial" pitchFamily="34" charset="0"/>
                        </a:rPr>
                        <a:t>95</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97</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ts val="6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94</a:t>
                      </a:r>
                    </a:p>
                  </a:txBody>
                  <a:tcPr marL="45720" marR="4572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Text Box 17"/>
          <p:cNvSpPr txBox="1">
            <a:spLocks noChangeArrowheads="1"/>
          </p:cNvSpPr>
          <p:nvPr/>
        </p:nvSpPr>
        <p:spPr bwMode="auto">
          <a:xfrm>
            <a:off x="5807590" y="6505575"/>
            <a:ext cx="3271323" cy="307777"/>
          </a:xfrm>
          <a:prstGeom prst="rect">
            <a:avLst/>
          </a:prstGeom>
          <a:noFill/>
          <a:ln w="9525">
            <a:noFill/>
            <a:miter lim="800000"/>
            <a:headEnd/>
            <a:tailEnd/>
          </a:ln>
        </p:spPr>
        <p:txBody>
          <a:bodyPr wrap="none">
            <a:spAutoFit/>
          </a:bodyPr>
          <a:lstStyle/>
          <a:p>
            <a:pPr algn="r" fontAlgn="base">
              <a:spcBef>
                <a:spcPct val="0"/>
              </a:spcBef>
              <a:spcAft>
                <a:spcPct val="0"/>
              </a:spcAft>
            </a:pPr>
            <a:r>
              <a:rPr lang="en-US" sz="1400" b="1" dirty="0" err="1" smtClean="0">
                <a:solidFill>
                  <a:srgbClr val="00FFFF"/>
                </a:solidFill>
                <a:ea typeface="ＭＳ Ｐゴシック"/>
              </a:rPr>
              <a:t>Saglio</a:t>
            </a:r>
            <a:r>
              <a:rPr lang="en-US" sz="1400" b="1" dirty="0" smtClean="0">
                <a:solidFill>
                  <a:srgbClr val="00FFFF"/>
                </a:solidFill>
                <a:ea typeface="ＭＳ Ｐゴシック"/>
              </a:rPr>
              <a:t>. </a:t>
            </a:r>
            <a:r>
              <a:rPr lang="en-US" sz="1400" b="1" dirty="0" err="1" smtClean="0">
                <a:solidFill>
                  <a:srgbClr val="00FFFF"/>
                </a:solidFill>
                <a:ea typeface="ＭＳ Ｐゴシック"/>
              </a:rPr>
              <a:t>Proc</a:t>
            </a:r>
            <a:r>
              <a:rPr lang="en-US" sz="1400" b="1" smtClean="0">
                <a:solidFill>
                  <a:srgbClr val="00FFFF"/>
                </a:solidFill>
                <a:ea typeface="ＭＳ Ｐゴシック"/>
              </a:rPr>
              <a:t> ASH 2011;Abstract 452.</a:t>
            </a:r>
            <a:endParaRPr lang="en-US" sz="1400" b="1" dirty="0">
              <a:solidFill>
                <a:srgbClr val="00FFFF"/>
              </a:solidFill>
              <a:ea typeface="ＭＳ Ｐゴシック"/>
            </a:endParaRPr>
          </a:p>
        </p:txBody>
      </p:sp>
      <p:sp>
        <p:nvSpPr>
          <p:cNvPr id="6" name="TextBox 5"/>
          <p:cNvSpPr txBox="1"/>
          <p:nvPr/>
        </p:nvSpPr>
        <p:spPr>
          <a:xfrm>
            <a:off x="429176" y="6123296"/>
            <a:ext cx="3685624" cy="369332"/>
          </a:xfrm>
          <a:prstGeom prst="rect">
            <a:avLst/>
          </a:prstGeom>
          <a:noFill/>
        </p:spPr>
        <p:txBody>
          <a:bodyPr wrap="none" rtlCol="0">
            <a:spAutoFit/>
          </a:bodyPr>
          <a:lstStyle/>
          <a:p>
            <a:pPr fontAlgn="base">
              <a:spcBef>
                <a:spcPct val="0"/>
              </a:spcBef>
              <a:spcAft>
                <a:spcPct val="0"/>
              </a:spcAft>
            </a:pPr>
            <a:r>
              <a:rPr lang="en-US" b="1" dirty="0">
                <a:solidFill>
                  <a:srgbClr val="FFFFFF"/>
                </a:solidFill>
                <a:ea typeface="ＭＳ Ｐゴシック"/>
              </a:rPr>
              <a:t>* </a:t>
            </a:r>
            <a:r>
              <a:rPr lang="en-US" b="1" u="sng" dirty="0">
                <a:solidFill>
                  <a:srgbClr val="FFFFFF"/>
                </a:solidFill>
                <a:ea typeface="ＭＳ Ｐゴシック"/>
              </a:rPr>
              <a:t>by</a:t>
            </a:r>
            <a:r>
              <a:rPr lang="en-US" b="1" dirty="0">
                <a:solidFill>
                  <a:srgbClr val="FFFFFF"/>
                </a:solidFill>
                <a:ea typeface="ＭＳ Ｐゴシック"/>
              </a:rPr>
              <a:t> 24 months, ** </a:t>
            </a:r>
            <a:r>
              <a:rPr lang="en-US" b="1" u="sng" dirty="0">
                <a:solidFill>
                  <a:srgbClr val="FFFFFF"/>
                </a:solidFill>
                <a:ea typeface="ＭＳ Ｐゴシック"/>
              </a:rPr>
              <a:t>by</a:t>
            </a:r>
            <a:r>
              <a:rPr lang="en-US" b="1" dirty="0">
                <a:solidFill>
                  <a:srgbClr val="FFFFFF"/>
                </a:solidFill>
                <a:ea typeface="ＭＳ Ｐゴシック"/>
              </a:rPr>
              <a:t> 36 months</a:t>
            </a:r>
          </a:p>
        </p:txBody>
      </p:sp>
      <p:sp>
        <p:nvSpPr>
          <p:cNvPr id="2" name="Slide Number Placeholder 1"/>
          <p:cNvSpPr>
            <a:spLocks noGrp="1"/>
          </p:cNvSpPr>
          <p:nvPr>
            <p:ph type="sldNum" sz="quarter" idx="12"/>
          </p:nvPr>
        </p:nvSpPr>
        <p:spPr>
          <a:xfrm>
            <a:off x="6553200" y="6356350"/>
            <a:ext cx="2514600" cy="476250"/>
          </a:xfrm>
        </p:spPr>
        <p:txBody>
          <a:bodyPr/>
          <a:lstStyle/>
          <a:p>
            <a:pPr>
              <a:defRPr/>
            </a:pPr>
            <a:fld id="{03858D15-5464-4122-BD6D-B3A0D19718F0}"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071130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ChangeArrowheads="1"/>
          </p:cNvSpPr>
          <p:nvPr/>
        </p:nvSpPr>
        <p:spPr bwMode="auto">
          <a:xfrm>
            <a:off x="76201" y="212288"/>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85000"/>
              </a:lnSpc>
              <a:spcBef>
                <a:spcPct val="0"/>
              </a:spcBef>
              <a:spcAft>
                <a:spcPct val="0"/>
              </a:spcAft>
            </a:pPr>
            <a:r>
              <a:rPr lang="en-US" sz="3600" b="1" dirty="0" err="1" smtClean="0">
                <a:solidFill>
                  <a:srgbClr val="FFFF00"/>
                </a:solidFill>
                <a:ea typeface="ＭＳ Ｐゴシック" pitchFamily="34" charset="-128"/>
              </a:rPr>
              <a:t>ENESTnd</a:t>
            </a:r>
            <a:r>
              <a:rPr lang="en-US" sz="3600" b="1" dirty="0" smtClean="0">
                <a:solidFill>
                  <a:srgbClr val="FFFF00"/>
                </a:solidFill>
                <a:ea typeface="ＭＳ Ｐゴシック" pitchFamily="34" charset="-128"/>
              </a:rPr>
              <a:t>:</a:t>
            </a:r>
            <a:r>
              <a:rPr lang="en-US" sz="3600" b="1" dirty="0">
                <a:solidFill>
                  <a:srgbClr val="FFFF00"/>
                </a:solidFill>
                <a:ea typeface="ＭＳ Ｐゴシック" pitchFamily="34" charset="-128"/>
              </a:rPr>
              <a:t> </a:t>
            </a:r>
            <a:r>
              <a:rPr lang="en-US" sz="3600" b="1" dirty="0" smtClean="0">
                <a:solidFill>
                  <a:srgbClr val="FFFF00"/>
                </a:solidFill>
                <a:ea typeface="ＭＳ Ｐゴシック" pitchFamily="34" charset="-128"/>
              </a:rPr>
              <a:t>Cumulative </a:t>
            </a:r>
            <a:r>
              <a:rPr lang="en-US" sz="3600" b="1" dirty="0">
                <a:solidFill>
                  <a:srgbClr val="FFFF00"/>
                </a:solidFill>
                <a:ea typeface="ＭＳ Ｐゴシック" pitchFamily="34" charset="-128"/>
              </a:rPr>
              <a:t>Incidence of </a:t>
            </a:r>
            <a:r>
              <a:rPr lang="en-US" sz="3600" b="1" dirty="0" smtClean="0">
                <a:solidFill>
                  <a:srgbClr val="FFFF00"/>
                </a:solidFill>
                <a:ea typeface="ＭＳ Ｐゴシック" pitchFamily="34" charset="-128"/>
              </a:rPr>
              <a:t>MMR and MR</a:t>
            </a:r>
            <a:r>
              <a:rPr lang="en-US" sz="3600" b="1" baseline="30000" dirty="0" smtClean="0">
                <a:solidFill>
                  <a:srgbClr val="FFFF00"/>
                </a:solidFill>
                <a:ea typeface="ＭＳ Ｐゴシック" pitchFamily="34" charset="-128"/>
              </a:rPr>
              <a:t>4.5</a:t>
            </a:r>
            <a:r>
              <a:rPr lang="en-US" sz="3600" b="1" baseline="30000" dirty="0">
                <a:solidFill>
                  <a:srgbClr val="FFFF00"/>
                </a:solidFill>
                <a:ea typeface="ＭＳ Ｐゴシック" pitchFamily="34" charset="-128"/>
              </a:rPr>
              <a:t>*</a:t>
            </a:r>
            <a:endParaRPr lang="en-US" sz="3600" b="1" dirty="0">
              <a:solidFill>
                <a:srgbClr val="FFFF00"/>
              </a:solidFill>
              <a:ea typeface="ＭＳ Ｐゴシック" pitchFamily="34" charset="-128"/>
            </a:endParaRPr>
          </a:p>
        </p:txBody>
      </p:sp>
      <p:sp>
        <p:nvSpPr>
          <p:cNvPr id="103" name="Rectangle 102"/>
          <p:cNvSpPr/>
          <p:nvPr/>
        </p:nvSpPr>
        <p:spPr>
          <a:xfrm>
            <a:off x="3528129" y="6479977"/>
            <a:ext cx="5615871" cy="307777"/>
          </a:xfrm>
          <a:prstGeom prst="rect">
            <a:avLst/>
          </a:prstGeom>
        </p:spPr>
        <p:txBody>
          <a:bodyPr wrap="square">
            <a:spAutoFit/>
          </a:bodyPr>
          <a:lstStyle/>
          <a:p>
            <a:pPr algn="r">
              <a:defRPr/>
            </a:pPr>
            <a:r>
              <a:rPr lang="en-US" sz="1400" b="1" kern="0" dirty="0" smtClean="0">
                <a:solidFill>
                  <a:srgbClr val="00FFFF"/>
                </a:solidFill>
                <a:ea typeface="ＭＳ Ｐゴシック" charset="-128"/>
              </a:rPr>
              <a:t>Courtesy of </a:t>
            </a:r>
            <a:r>
              <a:rPr lang="en-US" sz="1400" b="1" kern="0" dirty="0" err="1" smtClean="0">
                <a:solidFill>
                  <a:srgbClr val="00FFFF"/>
                </a:solidFill>
                <a:ea typeface="ＭＳ Ｐゴシック" charset="-128"/>
              </a:rPr>
              <a:t>Kantarjian</a:t>
            </a:r>
            <a:r>
              <a:rPr lang="en-US" sz="1400" b="1" kern="0" dirty="0" smtClean="0">
                <a:solidFill>
                  <a:srgbClr val="00FFFF"/>
                </a:solidFill>
                <a:ea typeface="ＭＳ Ｐゴシック" charset="-128"/>
              </a:rPr>
              <a:t>. </a:t>
            </a:r>
            <a:r>
              <a:rPr lang="en-US" sz="1400" b="1" dirty="0">
                <a:solidFill>
                  <a:srgbClr val="00FFFF"/>
                </a:solidFill>
                <a:ea typeface="ＭＳ Ｐゴシック"/>
              </a:rPr>
              <a:t>JCO </a:t>
            </a:r>
            <a:r>
              <a:rPr lang="en-US" sz="1400" b="1" dirty="0" smtClean="0">
                <a:solidFill>
                  <a:srgbClr val="00FFFF"/>
                </a:solidFill>
                <a:ea typeface="ＭＳ Ｐゴシック"/>
              </a:rPr>
              <a:t>30: </a:t>
            </a:r>
            <a:r>
              <a:rPr lang="en-US" sz="1400" b="1" dirty="0" err="1">
                <a:solidFill>
                  <a:srgbClr val="00FFFF"/>
                </a:solidFill>
                <a:ea typeface="ＭＳ Ｐゴシック"/>
              </a:rPr>
              <a:t>abst</a:t>
            </a:r>
            <a:r>
              <a:rPr lang="en-US" sz="1400" b="1" dirty="0">
                <a:solidFill>
                  <a:srgbClr val="00FFFF"/>
                </a:solidFill>
                <a:ea typeface="ＭＳ Ｐゴシック"/>
              </a:rPr>
              <a:t> </a:t>
            </a:r>
            <a:r>
              <a:rPr lang="en-US" sz="1400" b="1" dirty="0" smtClean="0">
                <a:solidFill>
                  <a:srgbClr val="00FFFF"/>
                </a:solidFill>
                <a:ea typeface="ＭＳ Ｐゴシック"/>
              </a:rPr>
              <a:t>6509; 2012</a:t>
            </a:r>
            <a:endParaRPr lang="en-US" sz="1400" b="1" dirty="0">
              <a:solidFill>
                <a:srgbClr val="00FFFF"/>
              </a:solidFill>
              <a:ea typeface="ＭＳ Ｐゴシック"/>
            </a:endParaRPr>
          </a:p>
        </p:txBody>
      </p:sp>
      <p:sp>
        <p:nvSpPr>
          <p:cNvPr id="158" name="TextBox 2"/>
          <p:cNvSpPr txBox="1">
            <a:spLocks noChangeArrowheads="1"/>
          </p:cNvSpPr>
          <p:nvPr/>
        </p:nvSpPr>
        <p:spPr bwMode="auto">
          <a:xfrm>
            <a:off x="86511" y="6477000"/>
            <a:ext cx="5159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400" dirty="0">
                <a:solidFill>
                  <a:srgbClr val="FFFFFF"/>
                </a:solidFill>
                <a:ea typeface="ＭＳ Ｐゴシック" pitchFamily="34" charset="-128"/>
              </a:rPr>
              <a:t>* Equivalent to BCR-ABL transcript levels of ≤ 0.0032% (IS).</a:t>
            </a:r>
          </a:p>
        </p:txBody>
      </p:sp>
      <p:grpSp>
        <p:nvGrpSpPr>
          <p:cNvPr id="159" name="Group 12348"/>
          <p:cNvGrpSpPr>
            <a:grpSpLocks/>
          </p:cNvGrpSpPr>
          <p:nvPr/>
        </p:nvGrpSpPr>
        <p:grpSpPr bwMode="auto">
          <a:xfrm>
            <a:off x="4791523" y="2133600"/>
            <a:ext cx="4306682" cy="3037996"/>
            <a:chOff x="849313" y="1435100"/>
            <a:chExt cx="7956550" cy="3973513"/>
          </a:xfrm>
        </p:grpSpPr>
        <p:grpSp>
          <p:nvGrpSpPr>
            <p:cNvPr id="160" name="Group 12347"/>
            <p:cNvGrpSpPr>
              <a:grpSpLocks/>
            </p:cNvGrpSpPr>
            <p:nvPr/>
          </p:nvGrpSpPr>
          <p:grpSpPr bwMode="auto">
            <a:xfrm>
              <a:off x="849313" y="1435100"/>
              <a:ext cx="7956550" cy="3973513"/>
              <a:chOff x="849313" y="1435100"/>
              <a:chExt cx="7956550" cy="3973513"/>
            </a:xfrm>
          </p:grpSpPr>
          <p:sp>
            <p:nvSpPr>
              <p:cNvPr id="218" name="AutoShape 3"/>
              <p:cNvSpPr>
                <a:spLocks noChangeAspect="1" noChangeArrowheads="1" noTextEdit="1"/>
              </p:cNvSpPr>
              <p:nvPr/>
            </p:nvSpPr>
            <p:spPr bwMode="auto">
              <a:xfrm>
                <a:off x="849313" y="1435100"/>
                <a:ext cx="795655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19" name="Freeform 49"/>
              <p:cNvSpPr>
                <a:spLocks/>
              </p:cNvSpPr>
              <p:nvPr/>
            </p:nvSpPr>
            <p:spPr bwMode="auto">
              <a:xfrm>
                <a:off x="1006476" y="2832100"/>
                <a:ext cx="7681913" cy="2366963"/>
              </a:xfrm>
              <a:custGeom>
                <a:avLst/>
                <a:gdLst>
                  <a:gd name="T0" fmla="*/ 927417560 w 4839"/>
                  <a:gd name="T1" fmla="*/ 2147483647 h 1491"/>
                  <a:gd name="T2" fmla="*/ 1859875434 w 4839"/>
                  <a:gd name="T3" fmla="*/ 2147483647 h 1491"/>
                  <a:gd name="T4" fmla="*/ 1943041389 w 4839"/>
                  <a:gd name="T5" fmla="*/ 2147483647 h 1491"/>
                  <a:gd name="T6" fmla="*/ 2147483647 w 4839"/>
                  <a:gd name="T7" fmla="*/ 2147483647 h 1491"/>
                  <a:gd name="T8" fmla="*/ 2147483647 w 4839"/>
                  <a:gd name="T9" fmla="*/ 2147483647 h 1491"/>
                  <a:gd name="T10" fmla="*/ 2147483647 w 4839"/>
                  <a:gd name="T11" fmla="*/ 2147483647 h 1491"/>
                  <a:gd name="T12" fmla="*/ 2147483647 w 4839"/>
                  <a:gd name="T13" fmla="*/ 2147483647 h 1491"/>
                  <a:gd name="T14" fmla="*/ 2147483647 w 4839"/>
                  <a:gd name="T15" fmla="*/ 2147483647 h 1491"/>
                  <a:gd name="T16" fmla="*/ 2147483647 w 4839"/>
                  <a:gd name="T17" fmla="*/ 2147483647 h 1491"/>
                  <a:gd name="T18" fmla="*/ 2147483647 w 4839"/>
                  <a:gd name="T19" fmla="*/ 2147483647 h 1491"/>
                  <a:gd name="T20" fmla="*/ 2147483647 w 4839"/>
                  <a:gd name="T21" fmla="*/ 2147483647 h 1491"/>
                  <a:gd name="T22" fmla="*/ 2147483647 w 4839"/>
                  <a:gd name="T23" fmla="*/ 2147483647 h 1491"/>
                  <a:gd name="T24" fmla="*/ 2147483647 w 4839"/>
                  <a:gd name="T25" fmla="*/ 2137092951 h 1491"/>
                  <a:gd name="T26" fmla="*/ 2147483647 w 4839"/>
                  <a:gd name="T27" fmla="*/ 2076609189 h 1491"/>
                  <a:gd name="T28" fmla="*/ 2147483647 w 4839"/>
                  <a:gd name="T29" fmla="*/ 1998485122 h 1491"/>
                  <a:gd name="T30" fmla="*/ 2147483647 w 4839"/>
                  <a:gd name="T31" fmla="*/ 1691025995 h 1491"/>
                  <a:gd name="T32" fmla="*/ 2147483647 w 4839"/>
                  <a:gd name="T33" fmla="*/ 1557456891 h 1491"/>
                  <a:gd name="T34" fmla="*/ 2147483647 w 4839"/>
                  <a:gd name="T35" fmla="*/ 1411287798 h 1491"/>
                  <a:gd name="T36" fmla="*/ 2147483647 w 4839"/>
                  <a:gd name="T37" fmla="*/ 1338204045 h 1491"/>
                  <a:gd name="T38" fmla="*/ 2147483647 w 4839"/>
                  <a:gd name="T39" fmla="*/ 1224796196 h 1491"/>
                  <a:gd name="T40" fmla="*/ 2147483647 w 4839"/>
                  <a:gd name="T41" fmla="*/ 1038304594 h 1491"/>
                  <a:gd name="T42" fmla="*/ 2147483647 w 4839"/>
                  <a:gd name="T43" fmla="*/ 897175815 h 1491"/>
                  <a:gd name="T44" fmla="*/ 2147483647 w 4839"/>
                  <a:gd name="T45" fmla="*/ 740926094 h 1491"/>
                  <a:gd name="T46" fmla="*/ 2147483647 w 4839"/>
                  <a:gd name="T47" fmla="*/ 652721400 h 1491"/>
                  <a:gd name="T48" fmla="*/ 2147483647 w 4839"/>
                  <a:gd name="T49" fmla="*/ 564515119 h 1491"/>
                  <a:gd name="T50" fmla="*/ 2147483647 w 4839"/>
                  <a:gd name="T51" fmla="*/ 461189485 h 1491"/>
                  <a:gd name="T52" fmla="*/ 2147483647 w 4839"/>
                  <a:gd name="T53" fmla="*/ 320060705 h 1491"/>
                  <a:gd name="T54" fmla="*/ 2147483647 w 4839"/>
                  <a:gd name="T55" fmla="*/ 118448163 h 1491"/>
                  <a:gd name="T56" fmla="*/ 2147483647 w 4839"/>
                  <a:gd name="T57" fmla="*/ 0 h 1491"/>
                  <a:gd name="T58" fmla="*/ 2147483647 w 4839"/>
                  <a:gd name="T59" fmla="*/ 98286908 h 1491"/>
                  <a:gd name="T60" fmla="*/ 2147483647 w 4839"/>
                  <a:gd name="T61" fmla="*/ 211693170 h 1491"/>
                  <a:gd name="T62" fmla="*/ 2147483647 w 4839"/>
                  <a:gd name="T63" fmla="*/ 383063831 h 1491"/>
                  <a:gd name="T64" fmla="*/ 2147483647 w 4839"/>
                  <a:gd name="T65" fmla="*/ 569555433 h 1491"/>
                  <a:gd name="T66" fmla="*/ 2147483647 w 4839"/>
                  <a:gd name="T67" fmla="*/ 652721400 h 1491"/>
                  <a:gd name="T68" fmla="*/ 2147483647 w 4839"/>
                  <a:gd name="T69" fmla="*/ 740926094 h 1491"/>
                  <a:gd name="T70" fmla="*/ 2147483647 w 4839"/>
                  <a:gd name="T71" fmla="*/ 902216128 h 1491"/>
                  <a:gd name="T72" fmla="*/ 2147483647 w 4839"/>
                  <a:gd name="T73" fmla="*/ 1025704604 h 1491"/>
                  <a:gd name="T74" fmla="*/ 2147483647 w 4839"/>
                  <a:gd name="T75" fmla="*/ 1239917137 h 1491"/>
                  <a:gd name="T76" fmla="*/ 2147483647 w 4839"/>
                  <a:gd name="T77" fmla="*/ 1343244359 h 1491"/>
                  <a:gd name="T78" fmla="*/ 2147483647 w 4839"/>
                  <a:gd name="T79" fmla="*/ 1431449052 h 1491"/>
                  <a:gd name="T80" fmla="*/ 2147483647 w 4839"/>
                  <a:gd name="T81" fmla="*/ 1519655334 h 1491"/>
                  <a:gd name="T82" fmla="*/ 2147483647 w 4839"/>
                  <a:gd name="T83" fmla="*/ 1680945368 h 1491"/>
                  <a:gd name="T84" fmla="*/ 2147483647 w 4839"/>
                  <a:gd name="T85" fmla="*/ 1872477283 h 1491"/>
                  <a:gd name="T86" fmla="*/ 2147483647 w 4839"/>
                  <a:gd name="T87" fmla="*/ 2081649502 h 1491"/>
                  <a:gd name="T88" fmla="*/ 2147483647 w 4839"/>
                  <a:gd name="T89" fmla="*/ 2142133265 h 1491"/>
                  <a:gd name="T90" fmla="*/ 2147483647 w 4839"/>
                  <a:gd name="T91" fmla="*/ 2147483647 h 1491"/>
                  <a:gd name="T92" fmla="*/ 2147483647 w 4839"/>
                  <a:gd name="T93" fmla="*/ 2147483647 h 1491"/>
                  <a:gd name="T94" fmla="*/ 2147483647 w 4839"/>
                  <a:gd name="T95" fmla="*/ 2147483647 h 1491"/>
                  <a:gd name="T96" fmla="*/ 2147483647 w 4839"/>
                  <a:gd name="T97" fmla="*/ 2147483647 h 1491"/>
                  <a:gd name="T98" fmla="*/ 2147483647 w 4839"/>
                  <a:gd name="T99" fmla="*/ 2147483647 h 1491"/>
                  <a:gd name="T100" fmla="*/ 2147483647 w 4839"/>
                  <a:gd name="T101" fmla="*/ 2147483647 h 1491"/>
                  <a:gd name="T102" fmla="*/ 2147483647 w 4839"/>
                  <a:gd name="T103" fmla="*/ 2147483647 h 1491"/>
                  <a:gd name="T104" fmla="*/ 2147483647 w 4839"/>
                  <a:gd name="T105" fmla="*/ 2147483647 h 1491"/>
                  <a:gd name="T106" fmla="*/ 2147483647 w 4839"/>
                  <a:gd name="T107" fmla="*/ 2147483647 h 1491"/>
                  <a:gd name="T108" fmla="*/ 1985883254 w 4839"/>
                  <a:gd name="T109" fmla="*/ 2147483647 h 1491"/>
                  <a:gd name="T110" fmla="*/ 1902718886 w 4839"/>
                  <a:gd name="T111" fmla="*/ 2147483647 h 1491"/>
                  <a:gd name="T112" fmla="*/ 967740063 w 4839"/>
                  <a:gd name="T113" fmla="*/ 2147483647 h 14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839" h="1491">
                    <a:moveTo>
                      <a:pt x="384" y="1491"/>
                    </a:moveTo>
                    <a:lnTo>
                      <a:pt x="0" y="1491"/>
                    </a:lnTo>
                    <a:lnTo>
                      <a:pt x="0" y="1475"/>
                    </a:lnTo>
                    <a:lnTo>
                      <a:pt x="368" y="1475"/>
                    </a:lnTo>
                    <a:lnTo>
                      <a:pt x="368" y="1450"/>
                    </a:lnTo>
                    <a:lnTo>
                      <a:pt x="693" y="1450"/>
                    </a:lnTo>
                    <a:lnTo>
                      <a:pt x="693" y="1417"/>
                    </a:lnTo>
                    <a:lnTo>
                      <a:pt x="738" y="1417"/>
                    </a:lnTo>
                    <a:lnTo>
                      <a:pt x="738" y="1372"/>
                    </a:lnTo>
                    <a:lnTo>
                      <a:pt x="755" y="1372"/>
                    </a:lnTo>
                    <a:lnTo>
                      <a:pt x="755" y="1341"/>
                    </a:lnTo>
                    <a:lnTo>
                      <a:pt x="771" y="1341"/>
                    </a:lnTo>
                    <a:lnTo>
                      <a:pt x="771" y="1314"/>
                    </a:lnTo>
                    <a:lnTo>
                      <a:pt x="831" y="1314"/>
                    </a:lnTo>
                    <a:lnTo>
                      <a:pt x="831" y="1293"/>
                    </a:lnTo>
                    <a:lnTo>
                      <a:pt x="1105" y="1293"/>
                    </a:lnTo>
                    <a:lnTo>
                      <a:pt x="1105" y="1260"/>
                    </a:lnTo>
                    <a:lnTo>
                      <a:pt x="1117" y="1260"/>
                    </a:lnTo>
                    <a:lnTo>
                      <a:pt x="1117" y="1197"/>
                    </a:lnTo>
                    <a:lnTo>
                      <a:pt x="1133" y="1197"/>
                    </a:lnTo>
                    <a:lnTo>
                      <a:pt x="1133" y="1155"/>
                    </a:lnTo>
                    <a:lnTo>
                      <a:pt x="1148" y="1155"/>
                    </a:lnTo>
                    <a:lnTo>
                      <a:pt x="1148" y="1135"/>
                    </a:lnTo>
                    <a:lnTo>
                      <a:pt x="1154" y="1135"/>
                    </a:lnTo>
                    <a:lnTo>
                      <a:pt x="1154" y="1114"/>
                    </a:lnTo>
                    <a:lnTo>
                      <a:pt x="1166" y="1114"/>
                    </a:lnTo>
                    <a:lnTo>
                      <a:pt x="1166" y="1096"/>
                    </a:lnTo>
                    <a:lnTo>
                      <a:pt x="1448" y="1096"/>
                    </a:lnTo>
                    <a:lnTo>
                      <a:pt x="1448" y="1069"/>
                    </a:lnTo>
                    <a:lnTo>
                      <a:pt x="1477" y="1069"/>
                    </a:lnTo>
                    <a:lnTo>
                      <a:pt x="1477" y="1056"/>
                    </a:lnTo>
                    <a:lnTo>
                      <a:pt x="1487" y="1056"/>
                    </a:lnTo>
                    <a:lnTo>
                      <a:pt x="1487" y="1046"/>
                    </a:lnTo>
                    <a:lnTo>
                      <a:pt x="1500" y="1046"/>
                    </a:lnTo>
                    <a:lnTo>
                      <a:pt x="1500" y="1017"/>
                    </a:lnTo>
                    <a:lnTo>
                      <a:pt x="1506" y="1017"/>
                    </a:lnTo>
                    <a:lnTo>
                      <a:pt x="1506" y="984"/>
                    </a:lnTo>
                    <a:lnTo>
                      <a:pt x="1627" y="984"/>
                    </a:lnTo>
                    <a:lnTo>
                      <a:pt x="1627" y="974"/>
                    </a:lnTo>
                    <a:lnTo>
                      <a:pt x="1790" y="974"/>
                    </a:lnTo>
                    <a:lnTo>
                      <a:pt x="1790" y="951"/>
                    </a:lnTo>
                    <a:lnTo>
                      <a:pt x="1819" y="951"/>
                    </a:lnTo>
                    <a:lnTo>
                      <a:pt x="1819" y="927"/>
                    </a:lnTo>
                    <a:lnTo>
                      <a:pt x="1851" y="927"/>
                    </a:lnTo>
                    <a:lnTo>
                      <a:pt x="1851" y="902"/>
                    </a:lnTo>
                    <a:lnTo>
                      <a:pt x="1860" y="902"/>
                    </a:lnTo>
                    <a:lnTo>
                      <a:pt x="1860" y="883"/>
                    </a:lnTo>
                    <a:lnTo>
                      <a:pt x="1874" y="883"/>
                    </a:lnTo>
                    <a:lnTo>
                      <a:pt x="1874" y="859"/>
                    </a:lnTo>
                    <a:lnTo>
                      <a:pt x="1899" y="859"/>
                    </a:lnTo>
                    <a:lnTo>
                      <a:pt x="1899" y="848"/>
                    </a:lnTo>
                    <a:lnTo>
                      <a:pt x="1934" y="848"/>
                    </a:lnTo>
                    <a:lnTo>
                      <a:pt x="1934" y="834"/>
                    </a:lnTo>
                    <a:lnTo>
                      <a:pt x="1950" y="834"/>
                    </a:lnTo>
                    <a:lnTo>
                      <a:pt x="1950" y="824"/>
                    </a:lnTo>
                    <a:lnTo>
                      <a:pt x="1991" y="824"/>
                    </a:lnTo>
                    <a:lnTo>
                      <a:pt x="1991" y="809"/>
                    </a:lnTo>
                    <a:lnTo>
                      <a:pt x="2020" y="809"/>
                    </a:lnTo>
                    <a:lnTo>
                      <a:pt x="2020" y="793"/>
                    </a:lnTo>
                    <a:lnTo>
                      <a:pt x="2226" y="793"/>
                    </a:lnTo>
                    <a:lnTo>
                      <a:pt x="2226" y="727"/>
                    </a:lnTo>
                    <a:lnTo>
                      <a:pt x="2236" y="727"/>
                    </a:lnTo>
                    <a:lnTo>
                      <a:pt x="2236" y="671"/>
                    </a:lnTo>
                    <a:lnTo>
                      <a:pt x="2253" y="671"/>
                    </a:lnTo>
                    <a:lnTo>
                      <a:pt x="2253" y="651"/>
                    </a:lnTo>
                    <a:lnTo>
                      <a:pt x="2275" y="651"/>
                    </a:lnTo>
                    <a:lnTo>
                      <a:pt x="2275" y="618"/>
                    </a:lnTo>
                    <a:lnTo>
                      <a:pt x="2290" y="618"/>
                    </a:lnTo>
                    <a:lnTo>
                      <a:pt x="2290" y="587"/>
                    </a:lnTo>
                    <a:lnTo>
                      <a:pt x="2452" y="587"/>
                    </a:lnTo>
                    <a:lnTo>
                      <a:pt x="2452" y="560"/>
                    </a:lnTo>
                    <a:lnTo>
                      <a:pt x="2539" y="560"/>
                    </a:lnTo>
                    <a:lnTo>
                      <a:pt x="2539" y="552"/>
                    </a:lnTo>
                    <a:lnTo>
                      <a:pt x="2563" y="552"/>
                    </a:lnTo>
                    <a:lnTo>
                      <a:pt x="2563" y="531"/>
                    </a:lnTo>
                    <a:lnTo>
                      <a:pt x="2588" y="531"/>
                    </a:lnTo>
                    <a:lnTo>
                      <a:pt x="2588" y="517"/>
                    </a:lnTo>
                    <a:lnTo>
                      <a:pt x="2604" y="517"/>
                    </a:lnTo>
                    <a:lnTo>
                      <a:pt x="2604" y="486"/>
                    </a:lnTo>
                    <a:lnTo>
                      <a:pt x="2639" y="486"/>
                    </a:lnTo>
                    <a:lnTo>
                      <a:pt x="2639" y="475"/>
                    </a:lnTo>
                    <a:lnTo>
                      <a:pt x="2950" y="475"/>
                    </a:lnTo>
                    <a:lnTo>
                      <a:pt x="2950" y="412"/>
                    </a:lnTo>
                    <a:lnTo>
                      <a:pt x="2985" y="412"/>
                    </a:lnTo>
                    <a:lnTo>
                      <a:pt x="2985" y="391"/>
                    </a:lnTo>
                    <a:lnTo>
                      <a:pt x="3043" y="391"/>
                    </a:lnTo>
                    <a:lnTo>
                      <a:pt x="3043" y="356"/>
                    </a:lnTo>
                    <a:lnTo>
                      <a:pt x="3107" y="356"/>
                    </a:lnTo>
                    <a:lnTo>
                      <a:pt x="3107" y="342"/>
                    </a:lnTo>
                    <a:lnTo>
                      <a:pt x="3339" y="342"/>
                    </a:lnTo>
                    <a:lnTo>
                      <a:pt x="3339" y="294"/>
                    </a:lnTo>
                    <a:lnTo>
                      <a:pt x="3664" y="294"/>
                    </a:lnTo>
                    <a:lnTo>
                      <a:pt x="3664" y="278"/>
                    </a:lnTo>
                    <a:lnTo>
                      <a:pt x="3761" y="278"/>
                    </a:lnTo>
                    <a:lnTo>
                      <a:pt x="3761" y="259"/>
                    </a:lnTo>
                    <a:lnTo>
                      <a:pt x="3808" y="259"/>
                    </a:lnTo>
                    <a:lnTo>
                      <a:pt x="3808" y="243"/>
                    </a:lnTo>
                    <a:lnTo>
                      <a:pt x="3886" y="243"/>
                    </a:lnTo>
                    <a:lnTo>
                      <a:pt x="3886" y="224"/>
                    </a:lnTo>
                    <a:lnTo>
                      <a:pt x="4039" y="224"/>
                    </a:lnTo>
                    <a:lnTo>
                      <a:pt x="4039" y="210"/>
                    </a:lnTo>
                    <a:lnTo>
                      <a:pt x="4082" y="210"/>
                    </a:lnTo>
                    <a:lnTo>
                      <a:pt x="4082" y="183"/>
                    </a:lnTo>
                    <a:lnTo>
                      <a:pt x="4150" y="183"/>
                    </a:lnTo>
                    <a:lnTo>
                      <a:pt x="4150" y="136"/>
                    </a:lnTo>
                    <a:lnTo>
                      <a:pt x="4376" y="136"/>
                    </a:lnTo>
                    <a:lnTo>
                      <a:pt x="4376" y="127"/>
                    </a:lnTo>
                    <a:lnTo>
                      <a:pt x="4390" y="127"/>
                    </a:lnTo>
                    <a:lnTo>
                      <a:pt x="4390" y="68"/>
                    </a:lnTo>
                    <a:lnTo>
                      <a:pt x="4442" y="68"/>
                    </a:lnTo>
                    <a:lnTo>
                      <a:pt x="4442" y="47"/>
                    </a:lnTo>
                    <a:lnTo>
                      <a:pt x="4475" y="47"/>
                    </a:lnTo>
                    <a:lnTo>
                      <a:pt x="4475" y="22"/>
                    </a:lnTo>
                    <a:lnTo>
                      <a:pt x="4812" y="22"/>
                    </a:lnTo>
                    <a:lnTo>
                      <a:pt x="4812" y="0"/>
                    </a:lnTo>
                    <a:lnTo>
                      <a:pt x="4839" y="0"/>
                    </a:lnTo>
                    <a:lnTo>
                      <a:pt x="4839" y="16"/>
                    </a:lnTo>
                    <a:lnTo>
                      <a:pt x="4829" y="16"/>
                    </a:lnTo>
                    <a:lnTo>
                      <a:pt x="4829" y="39"/>
                    </a:lnTo>
                    <a:lnTo>
                      <a:pt x="4491" y="39"/>
                    </a:lnTo>
                    <a:lnTo>
                      <a:pt x="4491" y="63"/>
                    </a:lnTo>
                    <a:lnTo>
                      <a:pt x="4458" y="63"/>
                    </a:lnTo>
                    <a:lnTo>
                      <a:pt x="4458" y="84"/>
                    </a:lnTo>
                    <a:lnTo>
                      <a:pt x="4407" y="84"/>
                    </a:lnTo>
                    <a:lnTo>
                      <a:pt x="4407" y="144"/>
                    </a:lnTo>
                    <a:lnTo>
                      <a:pt x="4392" y="144"/>
                    </a:lnTo>
                    <a:lnTo>
                      <a:pt x="4392" y="152"/>
                    </a:lnTo>
                    <a:lnTo>
                      <a:pt x="4166" y="152"/>
                    </a:lnTo>
                    <a:lnTo>
                      <a:pt x="4166" y="199"/>
                    </a:lnTo>
                    <a:lnTo>
                      <a:pt x="4098" y="199"/>
                    </a:lnTo>
                    <a:lnTo>
                      <a:pt x="4098" y="226"/>
                    </a:lnTo>
                    <a:lnTo>
                      <a:pt x="4055" y="226"/>
                    </a:lnTo>
                    <a:lnTo>
                      <a:pt x="4055" y="241"/>
                    </a:lnTo>
                    <a:lnTo>
                      <a:pt x="3903" y="241"/>
                    </a:lnTo>
                    <a:lnTo>
                      <a:pt x="3903" y="259"/>
                    </a:lnTo>
                    <a:lnTo>
                      <a:pt x="3825" y="259"/>
                    </a:lnTo>
                    <a:lnTo>
                      <a:pt x="3825" y="276"/>
                    </a:lnTo>
                    <a:lnTo>
                      <a:pt x="3777" y="276"/>
                    </a:lnTo>
                    <a:lnTo>
                      <a:pt x="3777" y="294"/>
                    </a:lnTo>
                    <a:lnTo>
                      <a:pt x="3681" y="294"/>
                    </a:lnTo>
                    <a:lnTo>
                      <a:pt x="3681" y="311"/>
                    </a:lnTo>
                    <a:lnTo>
                      <a:pt x="3355" y="311"/>
                    </a:lnTo>
                    <a:lnTo>
                      <a:pt x="3355" y="358"/>
                    </a:lnTo>
                    <a:lnTo>
                      <a:pt x="3123" y="358"/>
                    </a:lnTo>
                    <a:lnTo>
                      <a:pt x="3123" y="372"/>
                    </a:lnTo>
                    <a:lnTo>
                      <a:pt x="3059" y="372"/>
                    </a:lnTo>
                    <a:lnTo>
                      <a:pt x="3059" y="407"/>
                    </a:lnTo>
                    <a:lnTo>
                      <a:pt x="3002" y="407"/>
                    </a:lnTo>
                    <a:lnTo>
                      <a:pt x="3002" y="428"/>
                    </a:lnTo>
                    <a:lnTo>
                      <a:pt x="2967" y="428"/>
                    </a:lnTo>
                    <a:lnTo>
                      <a:pt x="2967" y="492"/>
                    </a:lnTo>
                    <a:lnTo>
                      <a:pt x="2656" y="492"/>
                    </a:lnTo>
                    <a:lnTo>
                      <a:pt x="2656" y="502"/>
                    </a:lnTo>
                    <a:lnTo>
                      <a:pt x="2621" y="502"/>
                    </a:lnTo>
                    <a:lnTo>
                      <a:pt x="2621" y="533"/>
                    </a:lnTo>
                    <a:lnTo>
                      <a:pt x="2604" y="533"/>
                    </a:lnTo>
                    <a:lnTo>
                      <a:pt x="2604" y="548"/>
                    </a:lnTo>
                    <a:lnTo>
                      <a:pt x="2580" y="548"/>
                    </a:lnTo>
                    <a:lnTo>
                      <a:pt x="2580" y="568"/>
                    </a:lnTo>
                    <a:lnTo>
                      <a:pt x="2555" y="568"/>
                    </a:lnTo>
                    <a:lnTo>
                      <a:pt x="2555" y="576"/>
                    </a:lnTo>
                    <a:lnTo>
                      <a:pt x="2469" y="576"/>
                    </a:lnTo>
                    <a:lnTo>
                      <a:pt x="2469" y="603"/>
                    </a:lnTo>
                    <a:lnTo>
                      <a:pt x="2306" y="603"/>
                    </a:lnTo>
                    <a:lnTo>
                      <a:pt x="2306" y="634"/>
                    </a:lnTo>
                    <a:lnTo>
                      <a:pt x="2292" y="634"/>
                    </a:lnTo>
                    <a:lnTo>
                      <a:pt x="2292" y="667"/>
                    </a:lnTo>
                    <a:lnTo>
                      <a:pt x="2269" y="667"/>
                    </a:lnTo>
                    <a:lnTo>
                      <a:pt x="2269" y="688"/>
                    </a:lnTo>
                    <a:lnTo>
                      <a:pt x="2253" y="688"/>
                    </a:lnTo>
                    <a:lnTo>
                      <a:pt x="2253" y="743"/>
                    </a:lnTo>
                    <a:lnTo>
                      <a:pt x="2242" y="743"/>
                    </a:lnTo>
                    <a:lnTo>
                      <a:pt x="2242" y="809"/>
                    </a:lnTo>
                    <a:lnTo>
                      <a:pt x="2037" y="809"/>
                    </a:lnTo>
                    <a:lnTo>
                      <a:pt x="2037" y="826"/>
                    </a:lnTo>
                    <a:lnTo>
                      <a:pt x="2008" y="826"/>
                    </a:lnTo>
                    <a:lnTo>
                      <a:pt x="2008" y="840"/>
                    </a:lnTo>
                    <a:lnTo>
                      <a:pt x="1967" y="840"/>
                    </a:lnTo>
                    <a:lnTo>
                      <a:pt x="1967" y="850"/>
                    </a:lnTo>
                    <a:lnTo>
                      <a:pt x="1950" y="850"/>
                    </a:lnTo>
                    <a:lnTo>
                      <a:pt x="1950" y="865"/>
                    </a:lnTo>
                    <a:lnTo>
                      <a:pt x="1915" y="865"/>
                    </a:lnTo>
                    <a:lnTo>
                      <a:pt x="1915" y="875"/>
                    </a:lnTo>
                    <a:lnTo>
                      <a:pt x="1891" y="875"/>
                    </a:lnTo>
                    <a:lnTo>
                      <a:pt x="1891" y="900"/>
                    </a:lnTo>
                    <a:lnTo>
                      <a:pt x="1876" y="900"/>
                    </a:lnTo>
                    <a:lnTo>
                      <a:pt x="1876" y="918"/>
                    </a:lnTo>
                    <a:lnTo>
                      <a:pt x="1868" y="918"/>
                    </a:lnTo>
                    <a:lnTo>
                      <a:pt x="1868" y="943"/>
                    </a:lnTo>
                    <a:lnTo>
                      <a:pt x="1835" y="943"/>
                    </a:lnTo>
                    <a:lnTo>
                      <a:pt x="1835" y="968"/>
                    </a:lnTo>
                    <a:lnTo>
                      <a:pt x="1806" y="968"/>
                    </a:lnTo>
                    <a:lnTo>
                      <a:pt x="1806" y="990"/>
                    </a:lnTo>
                    <a:lnTo>
                      <a:pt x="1644" y="990"/>
                    </a:lnTo>
                    <a:lnTo>
                      <a:pt x="1644" y="1001"/>
                    </a:lnTo>
                    <a:lnTo>
                      <a:pt x="1522" y="1001"/>
                    </a:lnTo>
                    <a:lnTo>
                      <a:pt x="1522" y="1034"/>
                    </a:lnTo>
                    <a:lnTo>
                      <a:pt x="1516" y="1034"/>
                    </a:lnTo>
                    <a:lnTo>
                      <a:pt x="1516" y="1063"/>
                    </a:lnTo>
                    <a:lnTo>
                      <a:pt x="1504" y="1063"/>
                    </a:lnTo>
                    <a:lnTo>
                      <a:pt x="1504" y="1073"/>
                    </a:lnTo>
                    <a:lnTo>
                      <a:pt x="1493" y="1073"/>
                    </a:lnTo>
                    <a:lnTo>
                      <a:pt x="1493" y="1085"/>
                    </a:lnTo>
                    <a:lnTo>
                      <a:pt x="1465" y="1085"/>
                    </a:lnTo>
                    <a:lnTo>
                      <a:pt x="1465" y="1112"/>
                    </a:lnTo>
                    <a:lnTo>
                      <a:pt x="1183" y="1112"/>
                    </a:lnTo>
                    <a:lnTo>
                      <a:pt x="1183" y="1131"/>
                    </a:lnTo>
                    <a:lnTo>
                      <a:pt x="1170" y="1131"/>
                    </a:lnTo>
                    <a:lnTo>
                      <a:pt x="1170" y="1151"/>
                    </a:lnTo>
                    <a:lnTo>
                      <a:pt x="1164" y="1151"/>
                    </a:lnTo>
                    <a:lnTo>
                      <a:pt x="1164" y="1172"/>
                    </a:lnTo>
                    <a:lnTo>
                      <a:pt x="1150" y="1172"/>
                    </a:lnTo>
                    <a:lnTo>
                      <a:pt x="1150" y="1213"/>
                    </a:lnTo>
                    <a:lnTo>
                      <a:pt x="1133" y="1213"/>
                    </a:lnTo>
                    <a:lnTo>
                      <a:pt x="1133" y="1277"/>
                    </a:lnTo>
                    <a:lnTo>
                      <a:pt x="1121" y="1277"/>
                    </a:lnTo>
                    <a:lnTo>
                      <a:pt x="1121" y="1310"/>
                    </a:lnTo>
                    <a:lnTo>
                      <a:pt x="847" y="1310"/>
                    </a:lnTo>
                    <a:lnTo>
                      <a:pt x="847" y="1330"/>
                    </a:lnTo>
                    <a:lnTo>
                      <a:pt x="788" y="1330"/>
                    </a:lnTo>
                    <a:lnTo>
                      <a:pt x="788" y="1357"/>
                    </a:lnTo>
                    <a:lnTo>
                      <a:pt x="771" y="1357"/>
                    </a:lnTo>
                    <a:lnTo>
                      <a:pt x="771" y="1388"/>
                    </a:lnTo>
                    <a:lnTo>
                      <a:pt x="755" y="1388"/>
                    </a:lnTo>
                    <a:lnTo>
                      <a:pt x="755" y="1433"/>
                    </a:lnTo>
                    <a:lnTo>
                      <a:pt x="710" y="1433"/>
                    </a:lnTo>
                    <a:lnTo>
                      <a:pt x="710" y="1466"/>
                    </a:lnTo>
                    <a:lnTo>
                      <a:pt x="384" y="1466"/>
                    </a:lnTo>
                    <a:lnTo>
                      <a:pt x="384" y="1491"/>
                    </a:lnTo>
                    <a:close/>
                  </a:path>
                </a:pathLst>
              </a:custGeom>
              <a:solidFill>
                <a:srgbClr val="008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grpSp>
        <p:sp>
          <p:nvSpPr>
            <p:cNvPr id="161" name="Freeform 50"/>
            <p:cNvSpPr>
              <a:spLocks/>
            </p:cNvSpPr>
            <p:nvPr/>
          </p:nvSpPr>
          <p:spPr bwMode="auto">
            <a:xfrm>
              <a:off x="1006476" y="3057525"/>
              <a:ext cx="7691438" cy="2141538"/>
            </a:xfrm>
            <a:custGeom>
              <a:avLst/>
              <a:gdLst>
                <a:gd name="T0" fmla="*/ 1834673869 w 4845"/>
                <a:gd name="T1" fmla="*/ 2147483647 h 1349"/>
                <a:gd name="T2" fmla="*/ 1943041389 w 4845"/>
                <a:gd name="T3" fmla="*/ 2147483647 h 1349"/>
                <a:gd name="T4" fmla="*/ 2147483647 w 4845"/>
                <a:gd name="T5" fmla="*/ 2147483647 h 1349"/>
                <a:gd name="T6" fmla="*/ 2147483647 w 4845"/>
                <a:gd name="T7" fmla="*/ 2147483647 h 1349"/>
                <a:gd name="T8" fmla="*/ 2147483647 w 4845"/>
                <a:gd name="T9" fmla="*/ 2147483647 h 1349"/>
                <a:gd name="T10" fmla="*/ 2147483647 w 4845"/>
                <a:gd name="T11" fmla="*/ 2147483647 h 1349"/>
                <a:gd name="T12" fmla="*/ 2147483647 w 4845"/>
                <a:gd name="T13" fmla="*/ 2147483647 h 1349"/>
                <a:gd name="T14" fmla="*/ 2147483647 w 4845"/>
                <a:gd name="T15" fmla="*/ 2147483647 h 1349"/>
                <a:gd name="T16" fmla="*/ 2147483647 w 4845"/>
                <a:gd name="T17" fmla="*/ 2147483647 h 1349"/>
                <a:gd name="T18" fmla="*/ 2147483647 w 4845"/>
                <a:gd name="T19" fmla="*/ 2147483647 h 1349"/>
                <a:gd name="T20" fmla="*/ 2147483647 w 4845"/>
                <a:gd name="T21" fmla="*/ 2137092999 h 1349"/>
                <a:gd name="T22" fmla="*/ 2147483647 w 4845"/>
                <a:gd name="T23" fmla="*/ 1993444853 h 1349"/>
                <a:gd name="T24" fmla="*/ 2147483647 w 4845"/>
                <a:gd name="T25" fmla="*/ 1847275756 h 1349"/>
                <a:gd name="T26" fmla="*/ 2147483647 w 4845"/>
                <a:gd name="T27" fmla="*/ 1537295671 h 1349"/>
                <a:gd name="T28" fmla="*/ 2147483647 w 4845"/>
                <a:gd name="T29" fmla="*/ 1474292544 h 1349"/>
                <a:gd name="T30" fmla="*/ 2147483647 w 4845"/>
                <a:gd name="T31" fmla="*/ 1391126575 h 1349"/>
                <a:gd name="T32" fmla="*/ 2147483647 w 4845"/>
                <a:gd name="T33" fmla="*/ 1270159047 h 1349"/>
                <a:gd name="T34" fmla="*/ 2147483647 w 4845"/>
                <a:gd name="T35" fmla="*/ 1194554341 h 1349"/>
                <a:gd name="T36" fmla="*/ 2147483647 w 4845"/>
                <a:gd name="T37" fmla="*/ 1093748068 h 1349"/>
                <a:gd name="T38" fmla="*/ 2147483647 w 4845"/>
                <a:gd name="T39" fmla="*/ 965220863 h 1349"/>
                <a:gd name="T40" fmla="*/ 2147483647 w 4845"/>
                <a:gd name="T41" fmla="*/ 861893639 h 1349"/>
                <a:gd name="T42" fmla="*/ 2147483647 w 4845"/>
                <a:gd name="T43" fmla="*/ 700603601 h 1349"/>
                <a:gd name="T44" fmla="*/ 2147483647 w 4845"/>
                <a:gd name="T45" fmla="*/ 647681101 h 1349"/>
                <a:gd name="T46" fmla="*/ 2147483647 w 4845"/>
                <a:gd name="T47" fmla="*/ 597277964 h 1349"/>
                <a:gd name="T48" fmla="*/ 2147483647 w 4845"/>
                <a:gd name="T49" fmla="*/ 504031368 h 1349"/>
                <a:gd name="T50" fmla="*/ 2147483647 w 4845"/>
                <a:gd name="T51" fmla="*/ 408265408 h 1349"/>
                <a:gd name="T52" fmla="*/ 2147483647 w 4845"/>
                <a:gd name="T53" fmla="*/ 284778516 h 1349"/>
                <a:gd name="T54" fmla="*/ 2147483647 w 4845"/>
                <a:gd name="T55" fmla="*/ 211693174 h 1349"/>
                <a:gd name="T56" fmla="*/ 2147483647 w 4845"/>
                <a:gd name="T57" fmla="*/ 118448165 h 1349"/>
                <a:gd name="T58" fmla="*/ 2147483647 w 4845"/>
                <a:gd name="T59" fmla="*/ 0 h 1349"/>
                <a:gd name="T60" fmla="*/ 2147483647 w 4845"/>
                <a:gd name="T61" fmla="*/ 113407851 h 1349"/>
                <a:gd name="T62" fmla="*/ 2147483647 w 4845"/>
                <a:gd name="T63" fmla="*/ 211693174 h 1349"/>
                <a:gd name="T64" fmla="*/ 2147483647 w 4845"/>
                <a:gd name="T65" fmla="*/ 294859144 h 1349"/>
                <a:gd name="T66" fmla="*/ 2147483647 w 4845"/>
                <a:gd name="T67" fmla="*/ 347781644 h 1349"/>
                <a:gd name="T68" fmla="*/ 2147483647 w 4845"/>
                <a:gd name="T69" fmla="*/ 481350750 h 1349"/>
                <a:gd name="T70" fmla="*/ 2147483647 w 4845"/>
                <a:gd name="T71" fmla="*/ 607358592 h 1349"/>
                <a:gd name="T72" fmla="*/ 2147483647 w 4845"/>
                <a:gd name="T73" fmla="*/ 657761729 h 1349"/>
                <a:gd name="T74" fmla="*/ 2147483647 w 4845"/>
                <a:gd name="T75" fmla="*/ 715724542 h 1349"/>
                <a:gd name="T76" fmla="*/ 2147483647 w 4845"/>
                <a:gd name="T77" fmla="*/ 851813011 h 1349"/>
                <a:gd name="T78" fmla="*/ 2147483647 w 4845"/>
                <a:gd name="T79" fmla="*/ 950099922 h 1349"/>
                <a:gd name="T80" fmla="*/ 2147483647 w 4845"/>
                <a:gd name="T81" fmla="*/ 1043344931 h 1349"/>
                <a:gd name="T82" fmla="*/ 2147483647 w 4845"/>
                <a:gd name="T83" fmla="*/ 1199594655 h 1349"/>
                <a:gd name="T84" fmla="*/ 2147483647 w 4845"/>
                <a:gd name="T85" fmla="*/ 1265118733 h 1349"/>
                <a:gd name="T86" fmla="*/ 2147483647 w 4845"/>
                <a:gd name="T87" fmla="*/ 1343244389 h 1349"/>
                <a:gd name="T88" fmla="*/ 2147483647 w 4845"/>
                <a:gd name="T89" fmla="*/ 1446570025 h 1349"/>
                <a:gd name="T90" fmla="*/ 2147483647 w 4845"/>
                <a:gd name="T91" fmla="*/ 1542335985 h 1349"/>
                <a:gd name="T92" fmla="*/ 2147483647 w 4845"/>
                <a:gd name="T93" fmla="*/ 1718746964 h 1349"/>
                <a:gd name="T94" fmla="*/ 2147483647 w 4845"/>
                <a:gd name="T95" fmla="*/ 2008565794 h 1349"/>
                <a:gd name="T96" fmla="*/ 2147483647 w 4845"/>
                <a:gd name="T97" fmla="*/ 2066528607 h 1349"/>
                <a:gd name="T98" fmla="*/ 2147483647 w 4845"/>
                <a:gd name="T99" fmla="*/ 2147483647 h 1349"/>
                <a:gd name="T100" fmla="*/ 2147483647 w 4845"/>
                <a:gd name="T101" fmla="*/ 2147483647 h 1349"/>
                <a:gd name="T102" fmla="*/ 2147483647 w 4845"/>
                <a:gd name="T103" fmla="*/ 2147483647 h 1349"/>
                <a:gd name="T104" fmla="*/ 2147483647 w 4845"/>
                <a:gd name="T105" fmla="*/ 2147483647 h 1349"/>
                <a:gd name="T106" fmla="*/ 2147483647 w 4845"/>
                <a:gd name="T107" fmla="*/ 2147483647 h 1349"/>
                <a:gd name="T108" fmla="*/ 2147483647 w 4845"/>
                <a:gd name="T109" fmla="*/ 2147483647 h 1349"/>
                <a:gd name="T110" fmla="*/ 2147483647 w 4845"/>
                <a:gd name="T111" fmla="*/ 2147483647 h 1349"/>
                <a:gd name="T112" fmla="*/ 2147483647 w 4845"/>
                <a:gd name="T113" fmla="*/ 2147483647 h 1349"/>
                <a:gd name="T114" fmla="*/ 1985883254 w 4845"/>
                <a:gd name="T115" fmla="*/ 2147483647 h 1349"/>
                <a:gd name="T116" fmla="*/ 1877517322 w 4845"/>
                <a:gd name="T117" fmla="*/ 2147483647 h 13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45" h="1349">
                  <a:moveTo>
                    <a:pt x="745" y="1349"/>
                  </a:moveTo>
                  <a:lnTo>
                    <a:pt x="0" y="1349"/>
                  </a:lnTo>
                  <a:lnTo>
                    <a:pt x="0" y="1333"/>
                  </a:lnTo>
                  <a:lnTo>
                    <a:pt x="728" y="1333"/>
                  </a:lnTo>
                  <a:lnTo>
                    <a:pt x="728" y="1310"/>
                  </a:lnTo>
                  <a:lnTo>
                    <a:pt x="738" y="1310"/>
                  </a:lnTo>
                  <a:lnTo>
                    <a:pt x="738" y="1289"/>
                  </a:lnTo>
                  <a:lnTo>
                    <a:pt x="771" y="1289"/>
                  </a:lnTo>
                  <a:lnTo>
                    <a:pt x="771" y="1265"/>
                  </a:lnTo>
                  <a:lnTo>
                    <a:pt x="784" y="1265"/>
                  </a:lnTo>
                  <a:lnTo>
                    <a:pt x="784" y="1248"/>
                  </a:lnTo>
                  <a:lnTo>
                    <a:pt x="1094" y="1248"/>
                  </a:lnTo>
                  <a:lnTo>
                    <a:pt x="1094" y="1225"/>
                  </a:lnTo>
                  <a:lnTo>
                    <a:pt x="1113" y="1225"/>
                  </a:lnTo>
                  <a:lnTo>
                    <a:pt x="1113" y="1174"/>
                  </a:lnTo>
                  <a:lnTo>
                    <a:pt x="1125" y="1174"/>
                  </a:lnTo>
                  <a:lnTo>
                    <a:pt x="1125" y="1158"/>
                  </a:lnTo>
                  <a:lnTo>
                    <a:pt x="1144" y="1158"/>
                  </a:lnTo>
                  <a:lnTo>
                    <a:pt x="1144" y="1141"/>
                  </a:lnTo>
                  <a:lnTo>
                    <a:pt x="1160" y="1141"/>
                  </a:lnTo>
                  <a:lnTo>
                    <a:pt x="1160" y="1116"/>
                  </a:lnTo>
                  <a:lnTo>
                    <a:pt x="1481" y="1116"/>
                  </a:lnTo>
                  <a:lnTo>
                    <a:pt x="1481" y="1085"/>
                  </a:lnTo>
                  <a:lnTo>
                    <a:pt x="1489" y="1085"/>
                  </a:lnTo>
                  <a:lnTo>
                    <a:pt x="1489" y="1067"/>
                  </a:lnTo>
                  <a:lnTo>
                    <a:pt x="1504" y="1067"/>
                  </a:lnTo>
                  <a:lnTo>
                    <a:pt x="1504" y="1052"/>
                  </a:lnTo>
                  <a:lnTo>
                    <a:pt x="1518" y="1052"/>
                  </a:lnTo>
                  <a:lnTo>
                    <a:pt x="1518" y="1011"/>
                  </a:lnTo>
                  <a:lnTo>
                    <a:pt x="1539" y="1011"/>
                  </a:lnTo>
                  <a:lnTo>
                    <a:pt x="1539" y="993"/>
                  </a:lnTo>
                  <a:lnTo>
                    <a:pt x="1804" y="993"/>
                  </a:lnTo>
                  <a:lnTo>
                    <a:pt x="1804" y="974"/>
                  </a:lnTo>
                  <a:lnTo>
                    <a:pt x="1816" y="974"/>
                  </a:lnTo>
                  <a:lnTo>
                    <a:pt x="1816" y="954"/>
                  </a:lnTo>
                  <a:lnTo>
                    <a:pt x="1837" y="954"/>
                  </a:lnTo>
                  <a:lnTo>
                    <a:pt x="1837" y="919"/>
                  </a:lnTo>
                  <a:lnTo>
                    <a:pt x="1841" y="919"/>
                  </a:lnTo>
                  <a:lnTo>
                    <a:pt x="1841" y="890"/>
                  </a:lnTo>
                  <a:lnTo>
                    <a:pt x="1849" y="890"/>
                  </a:lnTo>
                  <a:lnTo>
                    <a:pt x="1849" y="879"/>
                  </a:lnTo>
                  <a:lnTo>
                    <a:pt x="1866" y="879"/>
                  </a:lnTo>
                  <a:lnTo>
                    <a:pt x="1866" y="848"/>
                  </a:lnTo>
                  <a:lnTo>
                    <a:pt x="1878" y="848"/>
                  </a:lnTo>
                  <a:lnTo>
                    <a:pt x="1878" y="803"/>
                  </a:lnTo>
                  <a:lnTo>
                    <a:pt x="1954" y="803"/>
                  </a:lnTo>
                  <a:lnTo>
                    <a:pt x="1954" y="791"/>
                  </a:lnTo>
                  <a:lnTo>
                    <a:pt x="1979" y="791"/>
                  </a:lnTo>
                  <a:lnTo>
                    <a:pt x="1979" y="781"/>
                  </a:lnTo>
                  <a:lnTo>
                    <a:pt x="2218" y="781"/>
                  </a:lnTo>
                  <a:lnTo>
                    <a:pt x="2218" y="737"/>
                  </a:lnTo>
                  <a:lnTo>
                    <a:pt x="2222" y="733"/>
                  </a:lnTo>
                  <a:lnTo>
                    <a:pt x="2222" y="665"/>
                  </a:lnTo>
                  <a:lnTo>
                    <a:pt x="2269" y="665"/>
                  </a:lnTo>
                  <a:lnTo>
                    <a:pt x="2269" y="610"/>
                  </a:lnTo>
                  <a:lnTo>
                    <a:pt x="2288" y="610"/>
                  </a:lnTo>
                  <a:lnTo>
                    <a:pt x="2288" y="595"/>
                  </a:lnTo>
                  <a:lnTo>
                    <a:pt x="2588" y="595"/>
                  </a:lnTo>
                  <a:lnTo>
                    <a:pt x="2588" y="585"/>
                  </a:lnTo>
                  <a:lnTo>
                    <a:pt x="2611" y="585"/>
                  </a:lnTo>
                  <a:lnTo>
                    <a:pt x="2611" y="558"/>
                  </a:lnTo>
                  <a:lnTo>
                    <a:pt x="2633" y="558"/>
                  </a:lnTo>
                  <a:lnTo>
                    <a:pt x="2633" y="552"/>
                  </a:lnTo>
                  <a:lnTo>
                    <a:pt x="2650" y="552"/>
                  </a:lnTo>
                  <a:lnTo>
                    <a:pt x="2650" y="517"/>
                  </a:lnTo>
                  <a:lnTo>
                    <a:pt x="2923" y="517"/>
                  </a:lnTo>
                  <a:lnTo>
                    <a:pt x="2923" y="504"/>
                  </a:lnTo>
                  <a:lnTo>
                    <a:pt x="2962" y="504"/>
                  </a:lnTo>
                  <a:lnTo>
                    <a:pt x="2962" y="486"/>
                  </a:lnTo>
                  <a:lnTo>
                    <a:pt x="3028" y="486"/>
                  </a:lnTo>
                  <a:lnTo>
                    <a:pt x="3028" y="474"/>
                  </a:lnTo>
                  <a:lnTo>
                    <a:pt x="3308" y="474"/>
                  </a:lnTo>
                  <a:lnTo>
                    <a:pt x="3308" y="459"/>
                  </a:lnTo>
                  <a:lnTo>
                    <a:pt x="3323" y="459"/>
                  </a:lnTo>
                  <a:lnTo>
                    <a:pt x="3323" y="434"/>
                  </a:lnTo>
                  <a:lnTo>
                    <a:pt x="3341" y="434"/>
                  </a:lnTo>
                  <a:lnTo>
                    <a:pt x="3341" y="397"/>
                  </a:lnTo>
                  <a:lnTo>
                    <a:pt x="3353" y="397"/>
                  </a:lnTo>
                  <a:lnTo>
                    <a:pt x="3353" y="383"/>
                  </a:lnTo>
                  <a:lnTo>
                    <a:pt x="3382" y="383"/>
                  </a:lnTo>
                  <a:lnTo>
                    <a:pt x="3382" y="360"/>
                  </a:lnTo>
                  <a:lnTo>
                    <a:pt x="3473" y="360"/>
                  </a:lnTo>
                  <a:lnTo>
                    <a:pt x="3473" y="342"/>
                  </a:lnTo>
                  <a:lnTo>
                    <a:pt x="3559" y="342"/>
                  </a:lnTo>
                  <a:lnTo>
                    <a:pt x="3559" y="321"/>
                  </a:lnTo>
                  <a:lnTo>
                    <a:pt x="3716" y="321"/>
                  </a:lnTo>
                  <a:lnTo>
                    <a:pt x="3716" y="278"/>
                  </a:lnTo>
                  <a:lnTo>
                    <a:pt x="3761" y="278"/>
                  </a:lnTo>
                  <a:lnTo>
                    <a:pt x="3761" y="268"/>
                  </a:lnTo>
                  <a:lnTo>
                    <a:pt x="3771" y="268"/>
                  </a:lnTo>
                  <a:lnTo>
                    <a:pt x="3771" y="257"/>
                  </a:lnTo>
                  <a:lnTo>
                    <a:pt x="4010" y="257"/>
                  </a:lnTo>
                  <a:lnTo>
                    <a:pt x="4010" y="245"/>
                  </a:lnTo>
                  <a:lnTo>
                    <a:pt x="4086" y="245"/>
                  </a:lnTo>
                  <a:lnTo>
                    <a:pt x="4086" y="237"/>
                  </a:lnTo>
                  <a:lnTo>
                    <a:pt x="4098" y="237"/>
                  </a:lnTo>
                  <a:lnTo>
                    <a:pt x="4098" y="224"/>
                  </a:lnTo>
                  <a:lnTo>
                    <a:pt x="4109" y="224"/>
                  </a:lnTo>
                  <a:lnTo>
                    <a:pt x="4109" y="200"/>
                  </a:lnTo>
                  <a:lnTo>
                    <a:pt x="4125" y="200"/>
                  </a:lnTo>
                  <a:lnTo>
                    <a:pt x="4125" y="175"/>
                  </a:lnTo>
                  <a:lnTo>
                    <a:pt x="4135" y="175"/>
                  </a:lnTo>
                  <a:lnTo>
                    <a:pt x="4135" y="162"/>
                  </a:lnTo>
                  <a:lnTo>
                    <a:pt x="4450" y="162"/>
                  </a:lnTo>
                  <a:lnTo>
                    <a:pt x="4450" y="121"/>
                  </a:lnTo>
                  <a:lnTo>
                    <a:pt x="4462" y="121"/>
                  </a:lnTo>
                  <a:lnTo>
                    <a:pt x="4462" y="113"/>
                  </a:lnTo>
                  <a:lnTo>
                    <a:pt x="4475" y="113"/>
                  </a:lnTo>
                  <a:lnTo>
                    <a:pt x="4475" y="101"/>
                  </a:lnTo>
                  <a:lnTo>
                    <a:pt x="4504" y="101"/>
                  </a:lnTo>
                  <a:lnTo>
                    <a:pt x="4504" y="84"/>
                  </a:lnTo>
                  <a:lnTo>
                    <a:pt x="4534" y="84"/>
                  </a:lnTo>
                  <a:lnTo>
                    <a:pt x="4534" y="68"/>
                  </a:lnTo>
                  <a:lnTo>
                    <a:pt x="4800" y="68"/>
                  </a:lnTo>
                  <a:lnTo>
                    <a:pt x="4800" y="47"/>
                  </a:lnTo>
                  <a:lnTo>
                    <a:pt x="4812" y="47"/>
                  </a:lnTo>
                  <a:lnTo>
                    <a:pt x="4812" y="29"/>
                  </a:lnTo>
                  <a:lnTo>
                    <a:pt x="4820" y="29"/>
                  </a:lnTo>
                  <a:lnTo>
                    <a:pt x="4820" y="0"/>
                  </a:lnTo>
                  <a:lnTo>
                    <a:pt x="4845" y="0"/>
                  </a:lnTo>
                  <a:lnTo>
                    <a:pt x="4845" y="16"/>
                  </a:lnTo>
                  <a:lnTo>
                    <a:pt x="4837" y="16"/>
                  </a:lnTo>
                  <a:lnTo>
                    <a:pt x="4837" y="45"/>
                  </a:lnTo>
                  <a:lnTo>
                    <a:pt x="4829" y="45"/>
                  </a:lnTo>
                  <a:lnTo>
                    <a:pt x="4829" y="64"/>
                  </a:lnTo>
                  <a:lnTo>
                    <a:pt x="4816" y="64"/>
                  </a:lnTo>
                  <a:lnTo>
                    <a:pt x="4816" y="84"/>
                  </a:lnTo>
                  <a:lnTo>
                    <a:pt x="4551" y="84"/>
                  </a:lnTo>
                  <a:lnTo>
                    <a:pt x="4551" y="101"/>
                  </a:lnTo>
                  <a:lnTo>
                    <a:pt x="4520" y="101"/>
                  </a:lnTo>
                  <a:lnTo>
                    <a:pt x="4520" y="117"/>
                  </a:lnTo>
                  <a:lnTo>
                    <a:pt x="4491" y="117"/>
                  </a:lnTo>
                  <a:lnTo>
                    <a:pt x="4491" y="130"/>
                  </a:lnTo>
                  <a:lnTo>
                    <a:pt x="4479" y="130"/>
                  </a:lnTo>
                  <a:lnTo>
                    <a:pt x="4479" y="138"/>
                  </a:lnTo>
                  <a:lnTo>
                    <a:pt x="4467" y="138"/>
                  </a:lnTo>
                  <a:lnTo>
                    <a:pt x="4467" y="179"/>
                  </a:lnTo>
                  <a:lnTo>
                    <a:pt x="4152" y="179"/>
                  </a:lnTo>
                  <a:lnTo>
                    <a:pt x="4152" y="191"/>
                  </a:lnTo>
                  <a:lnTo>
                    <a:pt x="4141" y="191"/>
                  </a:lnTo>
                  <a:lnTo>
                    <a:pt x="4141" y="216"/>
                  </a:lnTo>
                  <a:lnTo>
                    <a:pt x="4125" y="216"/>
                  </a:lnTo>
                  <a:lnTo>
                    <a:pt x="4125" y="241"/>
                  </a:lnTo>
                  <a:lnTo>
                    <a:pt x="4115" y="241"/>
                  </a:lnTo>
                  <a:lnTo>
                    <a:pt x="4115" y="253"/>
                  </a:lnTo>
                  <a:lnTo>
                    <a:pt x="4102" y="253"/>
                  </a:lnTo>
                  <a:lnTo>
                    <a:pt x="4102" y="261"/>
                  </a:lnTo>
                  <a:lnTo>
                    <a:pt x="4026" y="261"/>
                  </a:lnTo>
                  <a:lnTo>
                    <a:pt x="4026" y="274"/>
                  </a:lnTo>
                  <a:lnTo>
                    <a:pt x="3788" y="274"/>
                  </a:lnTo>
                  <a:lnTo>
                    <a:pt x="3788" y="284"/>
                  </a:lnTo>
                  <a:lnTo>
                    <a:pt x="3777" y="284"/>
                  </a:lnTo>
                  <a:lnTo>
                    <a:pt x="3777" y="294"/>
                  </a:lnTo>
                  <a:lnTo>
                    <a:pt x="3732" y="294"/>
                  </a:lnTo>
                  <a:lnTo>
                    <a:pt x="3732" y="338"/>
                  </a:lnTo>
                  <a:lnTo>
                    <a:pt x="3576" y="338"/>
                  </a:lnTo>
                  <a:lnTo>
                    <a:pt x="3576" y="358"/>
                  </a:lnTo>
                  <a:lnTo>
                    <a:pt x="3489" y="358"/>
                  </a:lnTo>
                  <a:lnTo>
                    <a:pt x="3489" y="377"/>
                  </a:lnTo>
                  <a:lnTo>
                    <a:pt x="3399" y="377"/>
                  </a:lnTo>
                  <a:lnTo>
                    <a:pt x="3399" y="399"/>
                  </a:lnTo>
                  <a:lnTo>
                    <a:pt x="3370" y="399"/>
                  </a:lnTo>
                  <a:lnTo>
                    <a:pt x="3370" y="414"/>
                  </a:lnTo>
                  <a:lnTo>
                    <a:pt x="3358" y="414"/>
                  </a:lnTo>
                  <a:lnTo>
                    <a:pt x="3358" y="451"/>
                  </a:lnTo>
                  <a:lnTo>
                    <a:pt x="3339" y="451"/>
                  </a:lnTo>
                  <a:lnTo>
                    <a:pt x="3339" y="476"/>
                  </a:lnTo>
                  <a:lnTo>
                    <a:pt x="3325" y="476"/>
                  </a:lnTo>
                  <a:lnTo>
                    <a:pt x="3325" y="490"/>
                  </a:lnTo>
                  <a:lnTo>
                    <a:pt x="3045" y="490"/>
                  </a:lnTo>
                  <a:lnTo>
                    <a:pt x="3045" y="502"/>
                  </a:lnTo>
                  <a:lnTo>
                    <a:pt x="2979" y="502"/>
                  </a:lnTo>
                  <a:lnTo>
                    <a:pt x="2979" y="521"/>
                  </a:lnTo>
                  <a:lnTo>
                    <a:pt x="2940" y="521"/>
                  </a:lnTo>
                  <a:lnTo>
                    <a:pt x="2940" y="533"/>
                  </a:lnTo>
                  <a:lnTo>
                    <a:pt x="2666" y="533"/>
                  </a:lnTo>
                  <a:lnTo>
                    <a:pt x="2666" y="568"/>
                  </a:lnTo>
                  <a:lnTo>
                    <a:pt x="2650" y="568"/>
                  </a:lnTo>
                  <a:lnTo>
                    <a:pt x="2650" y="574"/>
                  </a:lnTo>
                  <a:lnTo>
                    <a:pt x="2627" y="574"/>
                  </a:lnTo>
                  <a:lnTo>
                    <a:pt x="2627" y="601"/>
                  </a:lnTo>
                  <a:lnTo>
                    <a:pt x="2604" y="601"/>
                  </a:lnTo>
                  <a:lnTo>
                    <a:pt x="2604" y="612"/>
                  </a:lnTo>
                  <a:lnTo>
                    <a:pt x="2304" y="612"/>
                  </a:lnTo>
                  <a:lnTo>
                    <a:pt x="2304" y="626"/>
                  </a:lnTo>
                  <a:lnTo>
                    <a:pt x="2286" y="626"/>
                  </a:lnTo>
                  <a:lnTo>
                    <a:pt x="2286" y="682"/>
                  </a:lnTo>
                  <a:lnTo>
                    <a:pt x="2238" y="682"/>
                  </a:lnTo>
                  <a:lnTo>
                    <a:pt x="2238" y="739"/>
                  </a:lnTo>
                  <a:lnTo>
                    <a:pt x="2234" y="745"/>
                  </a:lnTo>
                  <a:lnTo>
                    <a:pt x="2234" y="797"/>
                  </a:lnTo>
                  <a:lnTo>
                    <a:pt x="1995" y="797"/>
                  </a:lnTo>
                  <a:lnTo>
                    <a:pt x="1995" y="807"/>
                  </a:lnTo>
                  <a:lnTo>
                    <a:pt x="1971" y="807"/>
                  </a:lnTo>
                  <a:lnTo>
                    <a:pt x="1971" y="820"/>
                  </a:lnTo>
                  <a:lnTo>
                    <a:pt x="1895" y="820"/>
                  </a:lnTo>
                  <a:lnTo>
                    <a:pt x="1895" y="865"/>
                  </a:lnTo>
                  <a:lnTo>
                    <a:pt x="1882" y="865"/>
                  </a:lnTo>
                  <a:lnTo>
                    <a:pt x="1882" y="896"/>
                  </a:lnTo>
                  <a:lnTo>
                    <a:pt x="1866" y="896"/>
                  </a:lnTo>
                  <a:lnTo>
                    <a:pt x="1866" y="906"/>
                  </a:lnTo>
                  <a:lnTo>
                    <a:pt x="1858" y="906"/>
                  </a:lnTo>
                  <a:lnTo>
                    <a:pt x="1858" y="935"/>
                  </a:lnTo>
                  <a:lnTo>
                    <a:pt x="1854" y="935"/>
                  </a:lnTo>
                  <a:lnTo>
                    <a:pt x="1854" y="970"/>
                  </a:lnTo>
                  <a:lnTo>
                    <a:pt x="1833" y="970"/>
                  </a:lnTo>
                  <a:lnTo>
                    <a:pt x="1833" y="991"/>
                  </a:lnTo>
                  <a:lnTo>
                    <a:pt x="1821" y="991"/>
                  </a:lnTo>
                  <a:lnTo>
                    <a:pt x="1821" y="1009"/>
                  </a:lnTo>
                  <a:lnTo>
                    <a:pt x="1555" y="1009"/>
                  </a:lnTo>
                  <a:lnTo>
                    <a:pt x="1555" y="1028"/>
                  </a:lnTo>
                  <a:lnTo>
                    <a:pt x="1535" y="1028"/>
                  </a:lnTo>
                  <a:lnTo>
                    <a:pt x="1535" y="1069"/>
                  </a:lnTo>
                  <a:lnTo>
                    <a:pt x="1520" y="1069"/>
                  </a:lnTo>
                  <a:lnTo>
                    <a:pt x="1520" y="1083"/>
                  </a:lnTo>
                  <a:lnTo>
                    <a:pt x="1506" y="1083"/>
                  </a:lnTo>
                  <a:lnTo>
                    <a:pt x="1506" y="1102"/>
                  </a:lnTo>
                  <a:lnTo>
                    <a:pt x="1498" y="1102"/>
                  </a:lnTo>
                  <a:lnTo>
                    <a:pt x="1498" y="1133"/>
                  </a:lnTo>
                  <a:lnTo>
                    <a:pt x="1177" y="1133"/>
                  </a:lnTo>
                  <a:lnTo>
                    <a:pt x="1177" y="1158"/>
                  </a:lnTo>
                  <a:lnTo>
                    <a:pt x="1160" y="1158"/>
                  </a:lnTo>
                  <a:lnTo>
                    <a:pt x="1160" y="1174"/>
                  </a:lnTo>
                  <a:lnTo>
                    <a:pt x="1142" y="1174"/>
                  </a:lnTo>
                  <a:lnTo>
                    <a:pt x="1142" y="1190"/>
                  </a:lnTo>
                  <a:lnTo>
                    <a:pt x="1129" y="1190"/>
                  </a:lnTo>
                  <a:lnTo>
                    <a:pt x="1129" y="1242"/>
                  </a:lnTo>
                  <a:lnTo>
                    <a:pt x="1111" y="1242"/>
                  </a:lnTo>
                  <a:lnTo>
                    <a:pt x="1111" y="1265"/>
                  </a:lnTo>
                  <a:lnTo>
                    <a:pt x="800" y="1265"/>
                  </a:lnTo>
                  <a:lnTo>
                    <a:pt x="800" y="1281"/>
                  </a:lnTo>
                  <a:lnTo>
                    <a:pt x="788" y="1281"/>
                  </a:lnTo>
                  <a:lnTo>
                    <a:pt x="788" y="1306"/>
                  </a:lnTo>
                  <a:lnTo>
                    <a:pt x="755" y="1306"/>
                  </a:lnTo>
                  <a:lnTo>
                    <a:pt x="755" y="1326"/>
                  </a:lnTo>
                  <a:lnTo>
                    <a:pt x="745" y="1326"/>
                  </a:lnTo>
                  <a:lnTo>
                    <a:pt x="745" y="1349"/>
                  </a:lnTo>
                  <a:close/>
                </a:path>
              </a:pathLst>
            </a:custGeom>
            <a:solidFill>
              <a:srgbClr val="73C1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17" name="Freeform 51"/>
            <p:cNvSpPr>
              <a:spLocks/>
            </p:cNvSpPr>
            <p:nvPr/>
          </p:nvSpPr>
          <p:spPr bwMode="auto">
            <a:xfrm>
              <a:off x="1006476" y="4017963"/>
              <a:ext cx="7681913" cy="1181100"/>
            </a:xfrm>
            <a:custGeom>
              <a:avLst/>
              <a:gdLst>
                <a:gd name="T0" fmla="*/ 0 w 4839"/>
                <a:gd name="T1" fmla="*/ 1834673750 h 744"/>
                <a:gd name="T2" fmla="*/ 2147483647 w 4839"/>
                <a:gd name="T3" fmla="*/ 1791831888 h 744"/>
                <a:gd name="T4" fmla="*/ 2147483647 w 4839"/>
                <a:gd name="T5" fmla="*/ 1683464375 h 744"/>
                <a:gd name="T6" fmla="*/ 2147483647 w 4839"/>
                <a:gd name="T7" fmla="*/ 1580138763 h 744"/>
                <a:gd name="T8" fmla="*/ 2147483647 w 4839"/>
                <a:gd name="T9" fmla="*/ 1491932500 h 744"/>
                <a:gd name="T10" fmla="*/ 2147483647 w 4839"/>
                <a:gd name="T11" fmla="*/ 1459171263 h 744"/>
                <a:gd name="T12" fmla="*/ 2147483647 w 4839"/>
                <a:gd name="T13" fmla="*/ 1393647200 h 744"/>
                <a:gd name="T14" fmla="*/ 2147483647 w 4839"/>
                <a:gd name="T15" fmla="*/ 1252518450 h 744"/>
                <a:gd name="T16" fmla="*/ 2147483647 w 4839"/>
                <a:gd name="T17" fmla="*/ 1096268763 h 744"/>
                <a:gd name="T18" fmla="*/ 2147483647 w 4839"/>
                <a:gd name="T19" fmla="*/ 1060986575 h 744"/>
                <a:gd name="T20" fmla="*/ 2147483647 w 4839"/>
                <a:gd name="T21" fmla="*/ 972780313 h 744"/>
                <a:gd name="T22" fmla="*/ 2147483647 w 4839"/>
                <a:gd name="T23" fmla="*/ 894656263 h 744"/>
                <a:gd name="T24" fmla="*/ 2147483647 w 4839"/>
                <a:gd name="T25" fmla="*/ 806450000 h 744"/>
                <a:gd name="T26" fmla="*/ 2147483647 w 4839"/>
                <a:gd name="T27" fmla="*/ 773688763 h 744"/>
                <a:gd name="T28" fmla="*/ 2147483647 w 4839"/>
                <a:gd name="T29" fmla="*/ 645160000 h 744"/>
                <a:gd name="T30" fmla="*/ 2147483647 w 4839"/>
                <a:gd name="T31" fmla="*/ 612398763 h 744"/>
                <a:gd name="T32" fmla="*/ 2147483647 w 4839"/>
                <a:gd name="T33" fmla="*/ 531753763 h 744"/>
                <a:gd name="T34" fmla="*/ 2147483647 w 4839"/>
                <a:gd name="T35" fmla="*/ 504031250 h 744"/>
                <a:gd name="T36" fmla="*/ 2147483647 w 4839"/>
                <a:gd name="T37" fmla="*/ 360383138 h 744"/>
                <a:gd name="T38" fmla="*/ 2147483647 w 4839"/>
                <a:gd name="T39" fmla="*/ 332660625 h 744"/>
                <a:gd name="T40" fmla="*/ 2147483647 w 4839"/>
                <a:gd name="T41" fmla="*/ 244455950 h 744"/>
                <a:gd name="T42" fmla="*/ 2147483647 w 4839"/>
                <a:gd name="T43" fmla="*/ 219254388 h 744"/>
                <a:gd name="T44" fmla="*/ 2147483647 w 4839"/>
                <a:gd name="T45" fmla="*/ 126007813 h 744"/>
                <a:gd name="T46" fmla="*/ 2147483647 w 4839"/>
                <a:gd name="T47" fmla="*/ 88206263 h 744"/>
                <a:gd name="T48" fmla="*/ 2147483647 w 4839"/>
                <a:gd name="T49" fmla="*/ 0 h 744"/>
                <a:gd name="T50" fmla="*/ 2147483647 w 4839"/>
                <a:gd name="T51" fmla="*/ 42843450 h 744"/>
                <a:gd name="T52" fmla="*/ 2147483647 w 4839"/>
                <a:gd name="T53" fmla="*/ 131048125 h 744"/>
                <a:gd name="T54" fmla="*/ 2147483647 w 4839"/>
                <a:gd name="T55" fmla="*/ 166330313 h 744"/>
                <a:gd name="T56" fmla="*/ 2147483647 w 4839"/>
                <a:gd name="T57" fmla="*/ 259576888 h 744"/>
                <a:gd name="T58" fmla="*/ 2147483647 w 4839"/>
                <a:gd name="T59" fmla="*/ 287297813 h 744"/>
                <a:gd name="T60" fmla="*/ 2147483647 w 4839"/>
                <a:gd name="T61" fmla="*/ 375504075 h 744"/>
                <a:gd name="T62" fmla="*/ 2147483647 w 4839"/>
                <a:gd name="T63" fmla="*/ 400705638 h 744"/>
                <a:gd name="T64" fmla="*/ 2147483647 w 4839"/>
                <a:gd name="T65" fmla="*/ 546874700 h 744"/>
                <a:gd name="T66" fmla="*/ 2147483647 w 4839"/>
                <a:gd name="T67" fmla="*/ 572076263 h 744"/>
                <a:gd name="T68" fmla="*/ 2147483647 w 4839"/>
                <a:gd name="T69" fmla="*/ 655240625 h 744"/>
                <a:gd name="T70" fmla="*/ 2147483647 w 4839"/>
                <a:gd name="T71" fmla="*/ 685482500 h 744"/>
                <a:gd name="T72" fmla="*/ 2147483647 w 4839"/>
                <a:gd name="T73" fmla="*/ 816530625 h 744"/>
                <a:gd name="T74" fmla="*/ 2147483647 w 4839"/>
                <a:gd name="T75" fmla="*/ 846772500 h 744"/>
                <a:gd name="T76" fmla="*/ 2147483647 w 4839"/>
                <a:gd name="T77" fmla="*/ 934978763 h 744"/>
                <a:gd name="T78" fmla="*/ 2147483647 w 4839"/>
                <a:gd name="T79" fmla="*/ 1013102813 h 744"/>
                <a:gd name="T80" fmla="*/ 2147483647 w 4839"/>
                <a:gd name="T81" fmla="*/ 1101309075 h 744"/>
                <a:gd name="T82" fmla="*/ 2147483647 w 4839"/>
                <a:gd name="T83" fmla="*/ 1139110625 h 744"/>
                <a:gd name="T84" fmla="*/ 2147483647 w 4839"/>
                <a:gd name="T85" fmla="*/ 1292840950 h 744"/>
                <a:gd name="T86" fmla="*/ 2147483647 w 4839"/>
                <a:gd name="T87" fmla="*/ 1433969700 h 744"/>
                <a:gd name="T88" fmla="*/ 2147483647 w 4839"/>
                <a:gd name="T89" fmla="*/ 1502013125 h 744"/>
                <a:gd name="T90" fmla="*/ 2147483647 w 4839"/>
                <a:gd name="T91" fmla="*/ 1532255000 h 744"/>
                <a:gd name="T92" fmla="*/ 2147483647 w 4839"/>
                <a:gd name="T93" fmla="*/ 1620461263 h 744"/>
                <a:gd name="T94" fmla="*/ 2147483647 w 4839"/>
                <a:gd name="T95" fmla="*/ 1723786875 h 744"/>
                <a:gd name="T96" fmla="*/ 2147483647 w 4839"/>
                <a:gd name="T97" fmla="*/ 1834673750 h 7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39" h="744">
                  <a:moveTo>
                    <a:pt x="1020" y="744"/>
                  </a:moveTo>
                  <a:lnTo>
                    <a:pt x="0" y="744"/>
                  </a:lnTo>
                  <a:lnTo>
                    <a:pt x="0" y="728"/>
                  </a:lnTo>
                  <a:lnTo>
                    <a:pt x="1004" y="728"/>
                  </a:lnTo>
                  <a:lnTo>
                    <a:pt x="1004" y="711"/>
                  </a:lnTo>
                  <a:lnTo>
                    <a:pt x="1574" y="711"/>
                  </a:lnTo>
                  <a:lnTo>
                    <a:pt x="1574" y="691"/>
                  </a:lnTo>
                  <a:lnTo>
                    <a:pt x="1841" y="691"/>
                  </a:lnTo>
                  <a:lnTo>
                    <a:pt x="1841" y="668"/>
                  </a:lnTo>
                  <a:lnTo>
                    <a:pt x="1847" y="668"/>
                  </a:lnTo>
                  <a:lnTo>
                    <a:pt x="1847" y="627"/>
                  </a:lnTo>
                  <a:lnTo>
                    <a:pt x="1860" y="627"/>
                  </a:lnTo>
                  <a:lnTo>
                    <a:pt x="1860" y="610"/>
                  </a:lnTo>
                  <a:lnTo>
                    <a:pt x="1874" y="610"/>
                  </a:lnTo>
                  <a:lnTo>
                    <a:pt x="1874" y="592"/>
                  </a:lnTo>
                  <a:lnTo>
                    <a:pt x="1880" y="592"/>
                  </a:lnTo>
                  <a:lnTo>
                    <a:pt x="1880" y="579"/>
                  </a:lnTo>
                  <a:lnTo>
                    <a:pt x="1913" y="579"/>
                  </a:lnTo>
                  <a:lnTo>
                    <a:pt x="1913" y="567"/>
                  </a:lnTo>
                  <a:lnTo>
                    <a:pt x="2195" y="567"/>
                  </a:lnTo>
                  <a:lnTo>
                    <a:pt x="2195" y="553"/>
                  </a:lnTo>
                  <a:lnTo>
                    <a:pt x="2214" y="553"/>
                  </a:lnTo>
                  <a:lnTo>
                    <a:pt x="2214" y="497"/>
                  </a:lnTo>
                  <a:lnTo>
                    <a:pt x="2220" y="497"/>
                  </a:lnTo>
                  <a:lnTo>
                    <a:pt x="2220" y="470"/>
                  </a:lnTo>
                  <a:lnTo>
                    <a:pt x="2279" y="470"/>
                  </a:lnTo>
                  <a:lnTo>
                    <a:pt x="2279" y="435"/>
                  </a:lnTo>
                  <a:lnTo>
                    <a:pt x="2300" y="435"/>
                  </a:lnTo>
                  <a:lnTo>
                    <a:pt x="2300" y="421"/>
                  </a:lnTo>
                  <a:lnTo>
                    <a:pt x="2590" y="421"/>
                  </a:lnTo>
                  <a:lnTo>
                    <a:pt x="2590" y="408"/>
                  </a:lnTo>
                  <a:lnTo>
                    <a:pt x="2627" y="408"/>
                  </a:lnTo>
                  <a:lnTo>
                    <a:pt x="2627" y="386"/>
                  </a:lnTo>
                  <a:lnTo>
                    <a:pt x="2633" y="386"/>
                  </a:lnTo>
                  <a:lnTo>
                    <a:pt x="2633" y="355"/>
                  </a:lnTo>
                  <a:lnTo>
                    <a:pt x="2958" y="355"/>
                  </a:lnTo>
                  <a:lnTo>
                    <a:pt x="2958" y="338"/>
                  </a:lnTo>
                  <a:lnTo>
                    <a:pt x="3004" y="338"/>
                  </a:lnTo>
                  <a:lnTo>
                    <a:pt x="3004" y="320"/>
                  </a:lnTo>
                  <a:lnTo>
                    <a:pt x="3263" y="320"/>
                  </a:lnTo>
                  <a:lnTo>
                    <a:pt x="3263" y="307"/>
                  </a:lnTo>
                  <a:lnTo>
                    <a:pt x="3308" y="307"/>
                  </a:lnTo>
                  <a:lnTo>
                    <a:pt x="3308" y="289"/>
                  </a:lnTo>
                  <a:lnTo>
                    <a:pt x="3701" y="289"/>
                  </a:lnTo>
                  <a:lnTo>
                    <a:pt x="3701" y="256"/>
                  </a:lnTo>
                  <a:lnTo>
                    <a:pt x="3740" y="256"/>
                  </a:lnTo>
                  <a:lnTo>
                    <a:pt x="3740" y="243"/>
                  </a:lnTo>
                  <a:lnTo>
                    <a:pt x="3757" y="243"/>
                  </a:lnTo>
                  <a:lnTo>
                    <a:pt x="3757" y="227"/>
                  </a:lnTo>
                  <a:lnTo>
                    <a:pt x="4028" y="227"/>
                  </a:lnTo>
                  <a:lnTo>
                    <a:pt x="4028" y="211"/>
                  </a:lnTo>
                  <a:lnTo>
                    <a:pt x="4071" y="211"/>
                  </a:lnTo>
                  <a:lnTo>
                    <a:pt x="4071" y="200"/>
                  </a:lnTo>
                  <a:lnTo>
                    <a:pt x="4098" y="200"/>
                  </a:lnTo>
                  <a:lnTo>
                    <a:pt x="4098" y="178"/>
                  </a:lnTo>
                  <a:lnTo>
                    <a:pt x="4442" y="178"/>
                  </a:lnTo>
                  <a:lnTo>
                    <a:pt x="4442" y="143"/>
                  </a:lnTo>
                  <a:lnTo>
                    <a:pt x="4446" y="143"/>
                  </a:lnTo>
                  <a:lnTo>
                    <a:pt x="4446" y="132"/>
                  </a:lnTo>
                  <a:lnTo>
                    <a:pt x="4471" y="132"/>
                  </a:lnTo>
                  <a:lnTo>
                    <a:pt x="4471" y="116"/>
                  </a:lnTo>
                  <a:lnTo>
                    <a:pt x="4481" y="116"/>
                  </a:lnTo>
                  <a:lnTo>
                    <a:pt x="4481" y="97"/>
                  </a:lnTo>
                  <a:lnTo>
                    <a:pt x="4501" y="97"/>
                  </a:lnTo>
                  <a:lnTo>
                    <a:pt x="4501" y="87"/>
                  </a:lnTo>
                  <a:lnTo>
                    <a:pt x="4524" y="87"/>
                  </a:lnTo>
                  <a:lnTo>
                    <a:pt x="4524" y="66"/>
                  </a:lnTo>
                  <a:lnTo>
                    <a:pt x="4539" y="66"/>
                  </a:lnTo>
                  <a:lnTo>
                    <a:pt x="4539" y="50"/>
                  </a:lnTo>
                  <a:lnTo>
                    <a:pt x="4557" y="50"/>
                  </a:lnTo>
                  <a:lnTo>
                    <a:pt x="4557" y="35"/>
                  </a:lnTo>
                  <a:lnTo>
                    <a:pt x="4726" y="35"/>
                  </a:lnTo>
                  <a:lnTo>
                    <a:pt x="4726" y="19"/>
                  </a:lnTo>
                  <a:lnTo>
                    <a:pt x="4785" y="19"/>
                  </a:lnTo>
                  <a:lnTo>
                    <a:pt x="4785" y="0"/>
                  </a:lnTo>
                  <a:lnTo>
                    <a:pt x="4839" y="0"/>
                  </a:lnTo>
                  <a:lnTo>
                    <a:pt x="4839" y="17"/>
                  </a:lnTo>
                  <a:lnTo>
                    <a:pt x="4802" y="17"/>
                  </a:lnTo>
                  <a:lnTo>
                    <a:pt x="4802" y="35"/>
                  </a:lnTo>
                  <a:lnTo>
                    <a:pt x="4742" y="35"/>
                  </a:lnTo>
                  <a:lnTo>
                    <a:pt x="4742" y="52"/>
                  </a:lnTo>
                  <a:lnTo>
                    <a:pt x="4573" y="52"/>
                  </a:lnTo>
                  <a:lnTo>
                    <a:pt x="4573" y="66"/>
                  </a:lnTo>
                  <a:lnTo>
                    <a:pt x="4555" y="66"/>
                  </a:lnTo>
                  <a:lnTo>
                    <a:pt x="4555" y="83"/>
                  </a:lnTo>
                  <a:lnTo>
                    <a:pt x="4541" y="83"/>
                  </a:lnTo>
                  <a:lnTo>
                    <a:pt x="4541" y="103"/>
                  </a:lnTo>
                  <a:lnTo>
                    <a:pt x="4518" y="103"/>
                  </a:lnTo>
                  <a:lnTo>
                    <a:pt x="4518" y="114"/>
                  </a:lnTo>
                  <a:lnTo>
                    <a:pt x="4497" y="114"/>
                  </a:lnTo>
                  <a:lnTo>
                    <a:pt x="4497" y="132"/>
                  </a:lnTo>
                  <a:lnTo>
                    <a:pt x="4487" y="132"/>
                  </a:lnTo>
                  <a:lnTo>
                    <a:pt x="4487" y="149"/>
                  </a:lnTo>
                  <a:lnTo>
                    <a:pt x="4462" y="149"/>
                  </a:lnTo>
                  <a:lnTo>
                    <a:pt x="4462" y="159"/>
                  </a:lnTo>
                  <a:lnTo>
                    <a:pt x="4458" y="159"/>
                  </a:lnTo>
                  <a:lnTo>
                    <a:pt x="4458" y="194"/>
                  </a:lnTo>
                  <a:lnTo>
                    <a:pt x="4115" y="194"/>
                  </a:lnTo>
                  <a:lnTo>
                    <a:pt x="4115" y="217"/>
                  </a:lnTo>
                  <a:lnTo>
                    <a:pt x="4088" y="217"/>
                  </a:lnTo>
                  <a:lnTo>
                    <a:pt x="4088" y="227"/>
                  </a:lnTo>
                  <a:lnTo>
                    <a:pt x="4045" y="227"/>
                  </a:lnTo>
                  <a:lnTo>
                    <a:pt x="4045" y="243"/>
                  </a:lnTo>
                  <a:lnTo>
                    <a:pt x="3773" y="243"/>
                  </a:lnTo>
                  <a:lnTo>
                    <a:pt x="3773" y="260"/>
                  </a:lnTo>
                  <a:lnTo>
                    <a:pt x="3757" y="260"/>
                  </a:lnTo>
                  <a:lnTo>
                    <a:pt x="3757" y="272"/>
                  </a:lnTo>
                  <a:lnTo>
                    <a:pt x="3718" y="272"/>
                  </a:lnTo>
                  <a:lnTo>
                    <a:pt x="3718" y="305"/>
                  </a:lnTo>
                  <a:lnTo>
                    <a:pt x="3325" y="305"/>
                  </a:lnTo>
                  <a:lnTo>
                    <a:pt x="3325" y="324"/>
                  </a:lnTo>
                  <a:lnTo>
                    <a:pt x="3279" y="324"/>
                  </a:lnTo>
                  <a:lnTo>
                    <a:pt x="3279" y="336"/>
                  </a:lnTo>
                  <a:lnTo>
                    <a:pt x="3020" y="336"/>
                  </a:lnTo>
                  <a:lnTo>
                    <a:pt x="3020" y="355"/>
                  </a:lnTo>
                  <a:lnTo>
                    <a:pt x="2975" y="355"/>
                  </a:lnTo>
                  <a:lnTo>
                    <a:pt x="2975" y="371"/>
                  </a:lnTo>
                  <a:lnTo>
                    <a:pt x="2650" y="371"/>
                  </a:lnTo>
                  <a:lnTo>
                    <a:pt x="2650" y="402"/>
                  </a:lnTo>
                  <a:lnTo>
                    <a:pt x="2644" y="402"/>
                  </a:lnTo>
                  <a:lnTo>
                    <a:pt x="2644" y="425"/>
                  </a:lnTo>
                  <a:lnTo>
                    <a:pt x="2607" y="425"/>
                  </a:lnTo>
                  <a:lnTo>
                    <a:pt x="2607" y="437"/>
                  </a:lnTo>
                  <a:lnTo>
                    <a:pt x="2316" y="437"/>
                  </a:lnTo>
                  <a:lnTo>
                    <a:pt x="2316" y="452"/>
                  </a:lnTo>
                  <a:lnTo>
                    <a:pt x="2296" y="452"/>
                  </a:lnTo>
                  <a:lnTo>
                    <a:pt x="2296" y="487"/>
                  </a:lnTo>
                  <a:lnTo>
                    <a:pt x="2236" y="487"/>
                  </a:lnTo>
                  <a:lnTo>
                    <a:pt x="2236" y="513"/>
                  </a:lnTo>
                  <a:lnTo>
                    <a:pt x="2230" y="513"/>
                  </a:lnTo>
                  <a:lnTo>
                    <a:pt x="2230" y="569"/>
                  </a:lnTo>
                  <a:lnTo>
                    <a:pt x="2212" y="569"/>
                  </a:lnTo>
                  <a:lnTo>
                    <a:pt x="2212" y="583"/>
                  </a:lnTo>
                  <a:lnTo>
                    <a:pt x="1930" y="583"/>
                  </a:lnTo>
                  <a:lnTo>
                    <a:pt x="1930" y="596"/>
                  </a:lnTo>
                  <a:lnTo>
                    <a:pt x="1897" y="596"/>
                  </a:lnTo>
                  <a:lnTo>
                    <a:pt x="1897" y="608"/>
                  </a:lnTo>
                  <a:lnTo>
                    <a:pt x="1891" y="608"/>
                  </a:lnTo>
                  <a:lnTo>
                    <a:pt x="1891" y="627"/>
                  </a:lnTo>
                  <a:lnTo>
                    <a:pt x="1876" y="627"/>
                  </a:lnTo>
                  <a:lnTo>
                    <a:pt x="1876" y="643"/>
                  </a:lnTo>
                  <a:lnTo>
                    <a:pt x="1864" y="643"/>
                  </a:lnTo>
                  <a:lnTo>
                    <a:pt x="1864" y="684"/>
                  </a:lnTo>
                  <a:lnTo>
                    <a:pt x="1858" y="684"/>
                  </a:lnTo>
                  <a:lnTo>
                    <a:pt x="1858" y="707"/>
                  </a:lnTo>
                  <a:lnTo>
                    <a:pt x="1590" y="707"/>
                  </a:lnTo>
                  <a:lnTo>
                    <a:pt x="1590" y="728"/>
                  </a:lnTo>
                  <a:lnTo>
                    <a:pt x="1020" y="728"/>
                  </a:lnTo>
                  <a:lnTo>
                    <a:pt x="1020" y="744"/>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grpSp>
      <p:grpSp>
        <p:nvGrpSpPr>
          <p:cNvPr id="220" name="Group 47"/>
          <p:cNvGrpSpPr>
            <a:grpSpLocks/>
          </p:cNvGrpSpPr>
          <p:nvPr/>
        </p:nvGrpSpPr>
        <p:grpSpPr bwMode="auto">
          <a:xfrm>
            <a:off x="5168812" y="2468593"/>
            <a:ext cx="1950806" cy="850665"/>
            <a:chOff x="1492252" y="1326333"/>
            <a:chExt cx="3415959" cy="1112000"/>
          </a:xfrm>
        </p:grpSpPr>
        <p:sp>
          <p:nvSpPr>
            <p:cNvPr id="221" name="TextBox 220"/>
            <p:cNvSpPr txBox="1"/>
            <p:nvPr/>
          </p:nvSpPr>
          <p:spPr>
            <a:xfrm>
              <a:off x="1492252" y="1592885"/>
              <a:ext cx="2506740" cy="321863"/>
            </a:xfrm>
            <a:prstGeom prst="rect">
              <a:avLst/>
            </a:prstGeom>
            <a:noFill/>
          </p:spPr>
          <p:txBody>
            <a:bodyPr wrap="none">
              <a:spAutoFit/>
            </a:bodyPr>
            <a:lstStyle/>
            <a:p>
              <a:pPr>
                <a:defRPr/>
              </a:pPr>
              <a:r>
                <a:rPr lang="en-US" sz="1000" b="1" dirty="0">
                  <a:solidFill>
                    <a:srgbClr val="FFFFFF"/>
                  </a:solidFill>
                  <a:ea typeface="ＭＳ Ｐゴシック" charset="-128"/>
                </a:rPr>
                <a:t>Nilotinib 300 mg </a:t>
              </a:r>
              <a:r>
                <a:rPr lang="en-US" sz="1000" b="1" cap="all" dirty="0">
                  <a:solidFill>
                    <a:srgbClr val="FFFFFF"/>
                  </a:solidFill>
                  <a:ea typeface="ＭＳ Ｐゴシック" charset="-128"/>
                </a:rPr>
                <a:t>bid</a:t>
              </a:r>
            </a:p>
          </p:txBody>
        </p:sp>
        <p:sp>
          <p:nvSpPr>
            <p:cNvPr id="222" name="TextBox 221"/>
            <p:cNvSpPr txBox="1"/>
            <p:nvPr/>
          </p:nvSpPr>
          <p:spPr>
            <a:xfrm>
              <a:off x="1492252" y="1851504"/>
              <a:ext cx="2506740" cy="321863"/>
            </a:xfrm>
            <a:prstGeom prst="rect">
              <a:avLst/>
            </a:prstGeom>
            <a:noFill/>
          </p:spPr>
          <p:txBody>
            <a:bodyPr wrap="none">
              <a:spAutoFit/>
            </a:bodyPr>
            <a:lstStyle/>
            <a:p>
              <a:pPr>
                <a:defRPr/>
              </a:pPr>
              <a:r>
                <a:rPr lang="en-US" sz="1000" b="1" dirty="0">
                  <a:solidFill>
                    <a:srgbClr val="FFFFFF"/>
                  </a:solidFill>
                  <a:ea typeface="ＭＳ Ｐゴシック" charset="-128"/>
                </a:rPr>
                <a:t>Nilotinib 400 mg </a:t>
              </a:r>
              <a:r>
                <a:rPr lang="en-US" sz="1000" b="1" cap="all" dirty="0">
                  <a:solidFill>
                    <a:srgbClr val="FFFFFF"/>
                  </a:solidFill>
                  <a:ea typeface="ＭＳ Ｐゴシック" charset="-128"/>
                </a:rPr>
                <a:t>bid</a:t>
              </a:r>
            </a:p>
          </p:txBody>
        </p:sp>
        <p:sp>
          <p:nvSpPr>
            <p:cNvPr id="223" name="TextBox 222"/>
            <p:cNvSpPr txBox="1"/>
            <p:nvPr/>
          </p:nvSpPr>
          <p:spPr>
            <a:xfrm>
              <a:off x="1492252" y="2116470"/>
              <a:ext cx="2419682" cy="321863"/>
            </a:xfrm>
            <a:prstGeom prst="rect">
              <a:avLst/>
            </a:prstGeom>
            <a:noFill/>
          </p:spPr>
          <p:txBody>
            <a:bodyPr wrap="none">
              <a:spAutoFit/>
            </a:bodyPr>
            <a:lstStyle/>
            <a:p>
              <a:pPr>
                <a:defRPr/>
              </a:pPr>
              <a:r>
                <a:rPr lang="en-US" sz="1000" b="1" dirty="0">
                  <a:solidFill>
                    <a:srgbClr val="FFFFFF"/>
                  </a:solidFill>
                  <a:ea typeface="ＭＳ Ｐゴシック" charset="-128"/>
                </a:rPr>
                <a:t>Imatinib 400 mg </a:t>
              </a:r>
              <a:r>
                <a:rPr lang="en-US" sz="1000" b="1" cap="all" dirty="0">
                  <a:solidFill>
                    <a:srgbClr val="FFFFFF"/>
                  </a:solidFill>
                  <a:ea typeface="ＭＳ Ｐゴシック" charset="-128"/>
                </a:rPr>
                <a:t>qd</a:t>
              </a:r>
            </a:p>
          </p:txBody>
        </p:sp>
        <p:sp>
          <p:nvSpPr>
            <p:cNvPr id="224" name="TextBox 223"/>
            <p:cNvSpPr txBox="1"/>
            <p:nvPr/>
          </p:nvSpPr>
          <p:spPr>
            <a:xfrm>
              <a:off x="4210192" y="1592885"/>
              <a:ext cx="698019" cy="321863"/>
            </a:xfrm>
            <a:prstGeom prst="rect">
              <a:avLst/>
            </a:prstGeom>
            <a:noFill/>
          </p:spPr>
          <p:txBody>
            <a:bodyPr wrap="none">
              <a:spAutoFit/>
            </a:bodyPr>
            <a:lstStyle/>
            <a:p>
              <a:pPr>
                <a:defRPr/>
              </a:pPr>
              <a:r>
                <a:rPr lang="en-US" sz="1000" b="1" dirty="0">
                  <a:solidFill>
                    <a:srgbClr val="FFFFFF"/>
                  </a:solidFill>
                  <a:ea typeface="ＭＳ Ｐゴシック" charset="-128"/>
                </a:rPr>
                <a:t>282</a:t>
              </a:r>
              <a:endParaRPr lang="en-US" sz="1000" b="1" cap="all" dirty="0">
                <a:solidFill>
                  <a:srgbClr val="FFFFFF"/>
                </a:solidFill>
                <a:ea typeface="ＭＳ Ｐゴシック" charset="-128"/>
              </a:endParaRPr>
            </a:p>
          </p:txBody>
        </p:sp>
        <p:sp>
          <p:nvSpPr>
            <p:cNvPr id="225" name="TextBox 224"/>
            <p:cNvSpPr txBox="1"/>
            <p:nvPr/>
          </p:nvSpPr>
          <p:spPr>
            <a:xfrm>
              <a:off x="4210192" y="1851504"/>
              <a:ext cx="698019" cy="321863"/>
            </a:xfrm>
            <a:prstGeom prst="rect">
              <a:avLst/>
            </a:prstGeom>
            <a:noFill/>
          </p:spPr>
          <p:txBody>
            <a:bodyPr wrap="none">
              <a:spAutoFit/>
            </a:bodyPr>
            <a:lstStyle/>
            <a:p>
              <a:pPr>
                <a:defRPr/>
              </a:pPr>
              <a:r>
                <a:rPr lang="en-US" sz="1000" b="1" dirty="0">
                  <a:solidFill>
                    <a:srgbClr val="FFFFFF"/>
                  </a:solidFill>
                  <a:ea typeface="ＭＳ Ｐゴシック" charset="-128"/>
                </a:rPr>
                <a:t>281</a:t>
              </a:r>
              <a:endParaRPr lang="en-US" sz="1000" b="1" cap="all" dirty="0">
                <a:solidFill>
                  <a:srgbClr val="FFFFFF"/>
                </a:solidFill>
                <a:ea typeface="ＭＳ Ｐゴシック" charset="-128"/>
              </a:endParaRPr>
            </a:p>
          </p:txBody>
        </p:sp>
        <p:sp>
          <p:nvSpPr>
            <p:cNvPr id="226" name="TextBox 225"/>
            <p:cNvSpPr txBox="1"/>
            <p:nvPr/>
          </p:nvSpPr>
          <p:spPr>
            <a:xfrm>
              <a:off x="4210192" y="2116470"/>
              <a:ext cx="698019" cy="321863"/>
            </a:xfrm>
            <a:prstGeom prst="rect">
              <a:avLst/>
            </a:prstGeom>
            <a:noFill/>
          </p:spPr>
          <p:txBody>
            <a:bodyPr wrap="none">
              <a:spAutoFit/>
            </a:bodyPr>
            <a:lstStyle/>
            <a:p>
              <a:pPr>
                <a:defRPr/>
              </a:pPr>
              <a:r>
                <a:rPr lang="en-US" sz="1000" b="1" dirty="0">
                  <a:solidFill>
                    <a:srgbClr val="FFFFFF"/>
                  </a:solidFill>
                  <a:ea typeface="ＭＳ Ｐゴシック" charset="-128"/>
                </a:rPr>
                <a:t>283</a:t>
              </a:r>
              <a:endParaRPr lang="en-US" sz="1000" b="1" cap="all" dirty="0">
                <a:solidFill>
                  <a:srgbClr val="FFFFFF"/>
                </a:solidFill>
                <a:ea typeface="ＭＳ Ｐゴシック" charset="-128"/>
              </a:endParaRPr>
            </a:p>
          </p:txBody>
        </p:sp>
        <p:sp>
          <p:nvSpPr>
            <p:cNvPr id="227" name="TextBox 226"/>
            <p:cNvSpPr txBox="1"/>
            <p:nvPr/>
          </p:nvSpPr>
          <p:spPr>
            <a:xfrm>
              <a:off x="4303379" y="1326333"/>
              <a:ext cx="460526" cy="321863"/>
            </a:xfrm>
            <a:prstGeom prst="rect">
              <a:avLst/>
            </a:prstGeom>
            <a:noFill/>
          </p:spPr>
          <p:txBody>
            <a:bodyPr wrap="none">
              <a:spAutoFit/>
            </a:bodyPr>
            <a:lstStyle/>
            <a:p>
              <a:pPr>
                <a:defRPr/>
              </a:pPr>
              <a:r>
                <a:rPr lang="en-US" sz="1000" b="1" u="sng" dirty="0">
                  <a:solidFill>
                    <a:srgbClr val="FFFFFF"/>
                  </a:solidFill>
                  <a:ea typeface="ＭＳ Ｐゴシック" charset="-128"/>
                </a:rPr>
                <a:t>n</a:t>
              </a:r>
              <a:endParaRPr lang="en-US" sz="1000" b="1" u="sng" cap="all" dirty="0">
                <a:solidFill>
                  <a:srgbClr val="FFFFFF"/>
                </a:solidFill>
                <a:ea typeface="ＭＳ Ｐゴシック" charset="-128"/>
              </a:endParaRPr>
            </a:p>
          </p:txBody>
        </p:sp>
      </p:grpSp>
      <p:cxnSp>
        <p:nvCxnSpPr>
          <p:cNvPr id="228" name="Straight Connector 227"/>
          <p:cNvCxnSpPr/>
          <p:nvPr/>
        </p:nvCxnSpPr>
        <p:spPr>
          <a:xfrm flipH="1">
            <a:off x="4973103" y="2795089"/>
            <a:ext cx="222316" cy="0"/>
          </a:xfrm>
          <a:prstGeom prst="line">
            <a:avLst/>
          </a:prstGeom>
          <a:ln w="25400">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4973103" y="2984433"/>
            <a:ext cx="222316" cy="0"/>
          </a:xfrm>
          <a:prstGeom prst="line">
            <a:avLst/>
          </a:prstGeom>
          <a:ln w="2540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4973103" y="3173777"/>
            <a:ext cx="222316" cy="0"/>
          </a:xfrm>
          <a:prstGeom prst="line">
            <a:avLst/>
          </a:prstGeom>
          <a:ln w="25400">
            <a:solidFill>
              <a:srgbClr val="FFFF66"/>
            </a:solidFill>
          </a:ln>
        </p:spPr>
        <p:style>
          <a:lnRef idx="1">
            <a:schemeClr val="accent1"/>
          </a:lnRef>
          <a:fillRef idx="0">
            <a:schemeClr val="accent1"/>
          </a:fillRef>
          <a:effectRef idx="0">
            <a:schemeClr val="accent1"/>
          </a:effectRef>
          <a:fontRef idx="minor">
            <a:schemeClr val="tx1"/>
          </a:fontRef>
        </p:style>
      </p:cxnSp>
      <p:grpSp>
        <p:nvGrpSpPr>
          <p:cNvPr id="231" name="Group 12350"/>
          <p:cNvGrpSpPr>
            <a:grpSpLocks/>
          </p:cNvGrpSpPr>
          <p:nvPr/>
        </p:nvGrpSpPr>
        <p:grpSpPr bwMode="auto">
          <a:xfrm>
            <a:off x="4397204" y="2706488"/>
            <a:ext cx="4649385" cy="2630179"/>
            <a:chOff x="119930" y="2092287"/>
            <a:chExt cx="8739856" cy="3440296"/>
          </a:xfrm>
        </p:grpSpPr>
        <p:sp>
          <p:nvSpPr>
            <p:cNvPr id="232" name="Text Box 32"/>
            <p:cNvSpPr txBox="1">
              <a:spLocks noChangeArrowheads="1"/>
            </p:cNvSpPr>
            <p:nvPr/>
          </p:nvSpPr>
          <p:spPr bwMode="auto">
            <a:xfrm rot="16200000">
              <a:off x="-800198" y="3112133"/>
              <a:ext cx="2360956" cy="52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200" b="1" dirty="0" smtClean="0">
                  <a:solidFill>
                    <a:srgbClr val="FFFFFF"/>
                  </a:solidFill>
                  <a:ea typeface="ＭＳ Ｐゴシック" pitchFamily="34" charset="-128"/>
                </a:rPr>
                <a:t>Patients With MR</a:t>
              </a:r>
              <a:r>
                <a:rPr lang="en-US" sz="1200" b="1" baseline="30000" dirty="0" smtClean="0">
                  <a:solidFill>
                    <a:srgbClr val="FFFFFF"/>
                  </a:solidFill>
                  <a:ea typeface="ＭＳ Ｐゴシック" pitchFamily="34" charset="-128"/>
                </a:rPr>
                <a:t>4.5</a:t>
              </a:r>
              <a:r>
                <a:rPr lang="en-US" sz="1200" b="1" dirty="0" smtClean="0">
                  <a:solidFill>
                    <a:srgbClr val="FFFFFF"/>
                  </a:solidFill>
                  <a:ea typeface="ＭＳ Ｐゴシック" pitchFamily="34" charset="-128"/>
                </a:rPr>
                <a:t>, % </a:t>
              </a:r>
              <a:endParaRPr lang="en-US" sz="1200" b="1" dirty="0">
                <a:solidFill>
                  <a:srgbClr val="FFFFFF"/>
                </a:solidFill>
                <a:ea typeface="ＭＳ Ｐゴシック" pitchFamily="34" charset="-128"/>
              </a:endParaRPr>
            </a:p>
          </p:txBody>
        </p:sp>
        <p:sp>
          <p:nvSpPr>
            <p:cNvPr id="233" name="Text Box 20"/>
            <p:cNvSpPr txBox="1">
              <a:spLocks noChangeArrowheads="1"/>
            </p:cNvSpPr>
            <p:nvPr/>
          </p:nvSpPr>
          <p:spPr bwMode="auto">
            <a:xfrm>
              <a:off x="452865" y="2092287"/>
              <a:ext cx="374702" cy="22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US" sz="1000" b="1" dirty="0">
                  <a:solidFill>
                    <a:srgbClr val="FFFFFF"/>
                  </a:solidFill>
                  <a:ea typeface="ＭＳ Ｐゴシック" pitchFamily="34" charset="-128"/>
                </a:rPr>
                <a:t>40</a:t>
              </a:r>
            </a:p>
          </p:txBody>
        </p:sp>
        <p:sp>
          <p:nvSpPr>
            <p:cNvPr id="234" name="Text Box 21"/>
            <p:cNvSpPr txBox="1">
              <a:spLocks noChangeArrowheads="1"/>
            </p:cNvSpPr>
            <p:nvPr/>
          </p:nvSpPr>
          <p:spPr bwMode="auto">
            <a:xfrm>
              <a:off x="452865" y="2812213"/>
              <a:ext cx="374702" cy="22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US" sz="1000" b="1" dirty="0">
                  <a:solidFill>
                    <a:srgbClr val="FFFFFF"/>
                  </a:solidFill>
                  <a:ea typeface="ＭＳ Ｐゴシック" pitchFamily="34" charset="-128"/>
                </a:rPr>
                <a:t>30</a:t>
              </a:r>
            </a:p>
          </p:txBody>
        </p:sp>
        <p:sp>
          <p:nvSpPr>
            <p:cNvPr id="235" name="Text Box 22"/>
            <p:cNvSpPr txBox="1">
              <a:spLocks noChangeArrowheads="1"/>
            </p:cNvSpPr>
            <p:nvPr/>
          </p:nvSpPr>
          <p:spPr bwMode="auto">
            <a:xfrm>
              <a:off x="452865" y="3535377"/>
              <a:ext cx="374702" cy="22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US" sz="1000" b="1" dirty="0">
                  <a:solidFill>
                    <a:srgbClr val="FFFFFF"/>
                  </a:solidFill>
                  <a:ea typeface="ＭＳ Ｐゴシック" pitchFamily="34" charset="-128"/>
                </a:rPr>
                <a:t>20</a:t>
              </a:r>
            </a:p>
          </p:txBody>
        </p:sp>
        <p:sp>
          <p:nvSpPr>
            <p:cNvPr id="236" name="Text Box 23"/>
            <p:cNvSpPr txBox="1">
              <a:spLocks noChangeArrowheads="1"/>
            </p:cNvSpPr>
            <p:nvPr/>
          </p:nvSpPr>
          <p:spPr bwMode="auto">
            <a:xfrm>
              <a:off x="452865" y="4264828"/>
              <a:ext cx="374702" cy="22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US" sz="1000" b="1" dirty="0">
                  <a:solidFill>
                    <a:srgbClr val="FFFFFF"/>
                  </a:solidFill>
                  <a:ea typeface="ＭＳ Ｐゴシック" pitchFamily="34" charset="-128"/>
                </a:rPr>
                <a:t>10</a:t>
              </a:r>
            </a:p>
          </p:txBody>
        </p:sp>
        <p:sp>
          <p:nvSpPr>
            <p:cNvPr id="237" name="Text Box 24"/>
            <p:cNvSpPr txBox="1">
              <a:spLocks noChangeArrowheads="1"/>
            </p:cNvSpPr>
            <p:nvPr/>
          </p:nvSpPr>
          <p:spPr bwMode="auto">
            <a:xfrm>
              <a:off x="452865" y="4982372"/>
              <a:ext cx="374702" cy="22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US" sz="1000" b="1" dirty="0">
                  <a:solidFill>
                    <a:srgbClr val="FFFFFF"/>
                  </a:solidFill>
                  <a:ea typeface="ＭＳ Ｐゴシック" pitchFamily="34" charset="-128"/>
                </a:rPr>
                <a:t>0</a:t>
              </a:r>
            </a:p>
          </p:txBody>
        </p:sp>
        <p:sp>
          <p:nvSpPr>
            <p:cNvPr id="238" name="Text Box 40"/>
            <p:cNvSpPr txBox="1">
              <a:spLocks noChangeArrowheads="1"/>
            </p:cNvSpPr>
            <p:nvPr/>
          </p:nvSpPr>
          <p:spPr bwMode="auto">
            <a:xfrm>
              <a:off x="824718" y="5314527"/>
              <a:ext cx="373154"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0</a:t>
              </a:r>
            </a:p>
          </p:txBody>
        </p:sp>
        <p:sp>
          <p:nvSpPr>
            <p:cNvPr id="239" name="Text Box 40"/>
            <p:cNvSpPr txBox="1">
              <a:spLocks noChangeArrowheads="1"/>
            </p:cNvSpPr>
            <p:nvPr/>
          </p:nvSpPr>
          <p:spPr bwMode="auto">
            <a:xfrm>
              <a:off x="1460376" y="5314527"/>
              <a:ext cx="373153"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3</a:t>
              </a:r>
            </a:p>
          </p:txBody>
        </p:sp>
        <p:sp>
          <p:nvSpPr>
            <p:cNvPr id="240" name="Text Box 40"/>
            <p:cNvSpPr txBox="1">
              <a:spLocks noChangeArrowheads="1"/>
            </p:cNvSpPr>
            <p:nvPr/>
          </p:nvSpPr>
          <p:spPr bwMode="auto">
            <a:xfrm>
              <a:off x="2101628" y="5314527"/>
              <a:ext cx="373153"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6</a:t>
              </a:r>
            </a:p>
          </p:txBody>
        </p:sp>
        <p:sp>
          <p:nvSpPr>
            <p:cNvPr id="241" name="Text Box 40"/>
            <p:cNvSpPr txBox="1">
              <a:spLocks noChangeArrowheads="1"/>
            </p:cNvSpPr>
            <p:nvPr/>
          </p:nvSpPr>
          <p:spPr bwMode="auto">
            <a:xfrm>
              <a:off x="2737285" y="5314527"/>
              <a:ext cx="373154"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9</a:t>
              </a:r>
            </a:p>
          </p:txBody>
        </p:sp>
        <p:sp>
          <p:nvSpPr>
            <p:cNvPr id="242" name="Text Box 40"/>
            <p:cNvSpPr txBox="1">
              <a:spLocks noChangeArrowheads="1"/>
            </p:cNvSpPr>
            <p:nvPr/>
          </p:nvSpPr>
          <p:spPr bwMode="auto">
            <a:xfrm>
              <a:off x="3378538" y="5314527"/>
              <a:ext cx="373154"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12</a:t>
              </a:r>
            </a:p>
          </p:txBody>
        </p:sp>
        <p:sp>
          <p:nvSpPr>
            <p:cNvPr id="243" name="Text Box 40"/>
            <p:cNvSpPr txBox="1">
              <a:spLocks noChangeArrowheads="1"/>
            </p:cNvSpPr>
            <p:nvPr/>
          </p:nvSpPr>
          <p:spPr bwMode="auto">
            <a:xfrm>
              <a:off x="4015028" y="5314527"/>
              <a:ext cx="373154"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15</a:t>
              </a:r>
            </a:p>
          </p:txBody>
        </p:sp>
        <p:sp>
          <p:nvSpPr>
            <p:cNvPr id="244" name="Text Box 40"/>
            <p:cNvSpPr txBox="1">
              <a:spLocks noChangeArrowheads="1"/>
            </p:cNvSpPr>
            <p:nvPr/>
          </p:nvSpPr>
          <p:spPr bwMode="auto">
            <a:xfrm>
              <a:off x="4655448" y="5314527"/>
              <a:ext cx="373153"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18</a:t>
              </a:r>
            </a:p>
          </p:txBody>
        </p:sp>
        <p:sp>
          <p:nvSpPr>
            <p:cNvPr id="245" name="Text Box 40"/>
            <p:cNvSpPr txBox="1">
              <a:spLocks noChangeArrowheads="1"/>
            </p:cNvSpPr>
            <p:nvPr/>
          </p:nvSpPr>
          <p:spPr bwMode="auto">
            <a:xfrm>
              <a:off x="5291938" y="5314527"/>
              <a:ext cx="373153"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21</a:t>
              </a:r>
            </a:p>
          </p:txBody>
        </p:sp>
        <p:sp>
          <p:nvSpPr>
            <p:cNvPr id="246" name="Text Box 40"/>
            <p:cNvSpPr txBox="1">
              <a:spLocks noChangeArrowheads="1"/>
            </p:cNvSpPr>
            <p:nvPr/>
          </p:nvSpPr>
          <p:spPr bwMode="auto">
            <a:xfrm>
              <a:off x="5927596" y="5314527"/>
              <a:ext cx="373154"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24</a:t>
              </a:r>
            </a:p>
          </p:txBody>
        </p:sp>
        <p:sp>
          <p:nvSpPr>
            <p:cNvPr id="247" name="Text Box 40"/>
            <p:cNvSpPr txBox="1">
              <a:spLocks noChangeArrowheads="1"/>
            </p:cNvSpPr>
            <p:nvPr/>
          </p:nvSpPr>
          <p:spPr bwMode="auto">
            <a:xfrm>
              <a:off x="6571229" y="5314527"/>
              <a:ext cx="373154"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27</a:t>
              </a:r>
            </a:p>
          </p:txBody>
        </p:sp>
        <p:sp>
          <p:nvSpPr>
            <p:cNvPr id="248" name="Text Box 40"/>
            <p:cNvSpPr txBox="1">
              <a:spLocks noChangeArrowheads="1"/>
            </p:cNvSpPr>
            <p:nvPr/>
          </p:nvSpPr>
          <p:spPr bwMode="auto">
            <a:xfrm>
              <a:off x="7206887" y="5314527"/>
              <a:ext cx="373153"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30</a:t>
              </a:r>
            </a:p>
          </p:txBody>
        </p:sp>
        <p:sp>
          <p:nvSpPr>
            <p:cNvPr id="249" name="Text Box 40"/>
            <p:cNvSpPr txBox="1">
              <a:spLocks noChangeArrowheads="1"/>
            </p:cNvSpPr>
            <p:nvPr/>
          </p:nvSpPr>
          <p:spPr bwMode="auto">
            <a:xfrm>
              <a:off x="7845758" y="5314527"/>
              <a:ext cx="373153" cy="21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33</a:t>
              </a:r>
            </a:p>
          </p:txBody>
        </p:sp>
        <p:sp>
          <p:nvSpPr>
            <p:cNvPr id="250" name="Line 9"/>
            <p:cNvSpPr>
              <a:spLocks noChangeShapeType="1"/>
            </p:cNvSpPr>
            <p:nvPr/>
          </p:nvSpPr>
          <p:spPr bwMode="auto">
            <a:xfrm flipV="1">
              <a:off x="3555766" y="3033320"/>
              <a:ext cx="0" cy="214701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51" name="Text Box 13"/>
            <p:cNvSpPr txBox="1">
              <a:spLocks noChangeArrowheads="1"/>
            </p:cNvSpPr>
            <p:nvPr/>
          </p:nvSpPr>
          <p:spPr bwMode="auto">
            <a:xfrm>
              <a:off x="3538736" y="3188857"/>
              <a:ext cx="1984441"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000" dirty="0">
                  <a:solidFill>
                    <a:srgbClr val="FFFFFF"/>
                  </a:solidFill>
                  <a:ea typeface="ＭＳ Ｐゴシック" pitchFamily="34" charset="-128"/>
                </a:rPr>
                <a:t>11%, </a:t>
              </a:r>
              <a:r>
                <a:rPr lang="en-US" sz="1000" i="1" dirty="0">
                  <a:solidFill>
                    <a:srgbClr val="FFFFFF"/>
                  </a:solidFill>
                  <a:ea typeface="ＭＳ Ｐゴシック" pitchFamily="34" charset="-128"/>
                </a:rPr>
                <a:t>P</a:t>
              </a:r>
              <a:r>
                <a:rPr lang="en-US" sz="1000" dirty="0">
                  <a:solidFill>
                    <a:srgbClr val="FFFFFF"/>
                  </a:solidFill>
                  <a:ea typeface="ＭＳ Ｐゴシック" pitchFamily="34" charset="-128"/>
                </a:rPr>
                <a:t> &lt; .0001</a:t>
              </a:r>
            </a:p>
          </p:txBody>
        </p:sp>
        <p:sp>
          <p:nvSpPr>
            <p:cNvPr id="252" name="Text Box 14"/>
            <p:cNvSpPr txBox="1">
              <a:spLocks noChangeArrowheads="1"/>
            </p:cNvSpPr>
            <p:nvPr/>
          </p:nvSpPr>
          <p:spPr bwMode="auto">
            <a:xfrm>
              <a:off x="4023360" y="4210333"/>
              <a:ext cx="1868263"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000" dirty="0">
                  <a:solidFill>
                    <a:srgbClr val="FFFFFF"/>
                  </a:solidFill>
                  <a:ea typeface="ＭＳ Ｐゴシック" pitchFamily="34" charset="-128"/>
                </a:rPr>
                <a:t>7%, </a:t>
              </a:r>
              <a:r>
                <a:rPr lang="en-US" sz="1000" i="1" dirty="0">
                  <a:solidFill>
                    <a:srgbClr val="FFFFFF"/>
                  </a:solidFill>
                  <a:ea typeface="ＭＳ Ｐゴシック" pitchFamily="34" charset="-128"/>
                </a:rPr>
                <a:t>P</a:t>
              </a:r>
              <a:r>
                <a:rPr lang="en-US" sz="1000" dirty="0">
                  <a:solidFill>
                    <a:srgbClr val="FFFFFF"/>
                  </a:solidFill>
                  <a:ea typeface="ＭＳ Ｐゴシック" pitchFamily="34" charset="-128"/>
                </a:rPr>
                <a:t> &lt; .0001</a:t>
              </a:r>
            </a:p>
          </p:txBody>
        </p:sp>
        <p:sp>
          <p:nvSpPr>
            <p:cNvPr id="253" name="Text Box 15"/>
            <p:cNvSpPr txBox="1">
              <a:spLocks noChangeArrowheads="1"/>
            </p:cNvSpPr>
            <p:nvPr/>
          </p:nvSpPr>
          <p:spPr bwMode="auto">
            <a:xfrm>
              <a:off x="3599785" y="4960756"/>
              <a:ext cx="695546"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000" dirty="0">
                  <a:solidFill>
                    <a:srgbClr val="FFFFFF"/>
                  </a:solidFill>
                  <a:ea typeface="ＭＳ Ｐゴシック" pitchFamily="34" charset="-128"/>
                </a:rPr>
                <a:t>1%</a:t>
              </a:r>
            </a:p>
          </p:txBody>
        </p:sp>
        <p:sp>
          <p:nvSpPr>
            <p:cNvPr id="254" name="Text Box 16"/>
            <p:cNvSpPr txBox="1">
              <a:spLocks noChangeArrowheads="1"/>
            </p:cNvSpPr>
            <p:nvPr/>
          </p:nvSpPr>
          <p:spPr bwMode="auto">
            <a:xfrm>
              <a:off x="3613055" y="2911330"/>
              <a:ext cx="1418042"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000" b="1" i="1" u="sng" dirty="0">
                  <a:solidFill>
                    <a:srgbClr val="FFFFFF"/>
                  </a:solidFill>
                  <a:ea typeface="ＭＳ Ｐゴシック" pitchFamily="34" charset="-128"/>
                </a:rPr>
                <a:t>By</a:t>
              </a:r>
              <a:r>
                <a:rPr lang="en-US" sz="1000" u="sng" dirty="0">
                  <a:solidFill>
                    <a:srgbClr val="FFFFFF"/>
                  </a:solidFill>
                  <a:ea typeface="ＭＳ Ｐゴシック" pitchFamily="34" charset="-128"/>
                </a:rPr>
                <a:t> 1 Year</a:t>
              </a:r>
            </a:p>
          </p:txBody>
        </p:sp>
        <p:sp>
          <p:nvSpPr>
            <p:cNvPr id="255" name="Text Box 44"/>
            <p:cNvSpPr txBox="1">
              <a:spLocks noChangeArrowheads="1"/>
            </p:cNvSpPr>
            <p:nvPr/>
          </p:nvSpPr>
          <p:spPr bwMode="auto">
            <a:xfrm>
              <a:off x="3384702" y="4517017"/>
              <a:ext cx="1504242"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l-GR" sz="1000" b="1" dirty="0">
                  <a:solidFill>
                    <a:srgbClr val="FFFFFF"/>
                  </a:solidFill>
                  <a:ea typeface="ＭＳ Ｐゴシック" pitchFamily="34" charset="-128"/>
                </a:rPr>
                <a:t>Δ</a:t>
              </a:r>
              <a:r>
                <a:rPr lang="en-US" sz="1000" b="1" dirty="0">
                  <a:solidFill>
                    <a:srgbClr val="FFFFFF"/>
                  </a:solidFill>
                  <a:ea typeface="ＭＳ Ｐゴシック" pitchFamily="34" charset="-128"/>
                </a:rPr>
                <a:t> </a:t>
              </a:r>
              <a:r>
                <a:rPr lang="en-US" sz="1000" b="1" dirty="0" smtClean="0">
                  <a:solidFill>
                    <a:srgbClr val="FFFFFF"/>
                  </a:solidFill>
                  <a:ea typeface="ＭＳ Ｐゴシック" pitchFamily="34" charset="-128"/>
                </a:rPr>
                <a:t>6</a:t>
              </a:r>
              <a:r>
                <a:rPr lang="en-US" sz="1000" b="1" dirty="0">
                  <a:solidFill>
                    <a:srgbClr val="FFFFFF"/>
                  </a:solidFill>
                  <a:ea typeface="ＭＳ Ｐゴシック" pitchFamily="34" charset="-128"/>
                </a:rPr>
                <a:t>%-10%</a:t>
              </a:r>
            </a:p>
          </p:txBody>
        </p:sp>
        <p:sp>
          <p:nvSpPr>
            <p:cNvPr id="256" name="Line 46"/>
            <p:cNvSpPr>
              <a:spLocks noChangeShapeType="1"/>
            </p:cNvSpPr>
            <p:nvPr/>
          </p:nvSpPr>
          <p:spPr bwMode="auto">
            <a:xfrm>
              <a:off x="3486090" y="4344018"/>
              <a:ext cx="0" cy="612164"/>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57" name="Text Box 40"/>
            <p:cNvSpPr txBox="1">
              <a:spLocks noChangeArrowheads="1"/>
            </p:cNvSpPr>
            <p:nvPr/>
          </p:nvSpPr>
          <p:spPr bwMode="auto">
            <a:xfrm>
              <a:off x="8477199" y="5304474"/>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000" b="1" dirty="0">
                  <a:solidFill>
                    <a:srgbClr val="FFFFFF"/>
                  </a:solidFill>
                  <a:ea typeface="ＭＳ Ｐゴシック" pitchFamily="34" charset="-128"/>
                </a:rPr>
                <a:t>36</a:t>
              </a:r>
            </a:p>
          </p:txBody>
        </p:sp>
        <p:sp>
          <p:nvSpPr>
            <p:cNvPr id="258" name="Text Box 13"/>
            <p:cNvSpPr txBox="1">
              <a:spLocks noChangeArrowheads="1"/>
            </p:cNvSpPr>
            <p:nvPr/>
          </p:nvSpPr>
          <p:spPr bwMode="auto">
            <a:xfrm>
              <a:off x="6751062" y="2462193"/>
              <a:ext cx="2002331"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defRPr/>
              </a:pPr>
              <a:r>
                <a:rPr lang="en-US" sz="1000" kern="1100" spc="-50" dirty="0" smtClean="0">
                  <a:solidFill>
                    <a:srgbClr val="FFFFFF"/>
                  </a:solidFill>
                </a:rPr>
                <a:t>32%, </a:t>
              </a:r>
              <a:r>
                <a:rPr lang="en-US" sz="1000" i="1" kern="1100" spc="-50" dirty="0">
                  <a:solidFill>
                    <a:srgbClr val="FFFFFF"/>
                  </a:solidFill>
                </a:rPr>
                <a:t>P</a:t>
              </a:r>
              <a:r>
                <a:rPr lang="en-US" sz="1000" kern="1100" spc="-50" dirty="0">
                  <a:solidFill>
                    <a:srgbClr val="FFFFFF"/>
                  </a:solidFill>
                </a:rPr>
                <a:t> &lt; .0001</a:t>
              </a:r>
            </a:p>
          </p:txBody>
        </p:sp>
        <p:sp>
          <p:nvSpPr>
            <p:cNvPr id="259" name="Text Box 14"/>
            <p:cNvSpPr txBox="1">
              <a:spLocks noChangeArrowheads="1"/>
            </p:cNvSpPr>
            <p:nvPr/>
          </p:nvSpPr>
          <p:spPr bwMode="auto">
            <a:xfrm>
              <a:off x="6751061" y="3404988"/>
              <a:ext cx="1901089"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defRPr/>
              </a:pPr>
              <a:r>
                <a:rPr lang="en-US" sz="1000" kern="900" spc="-30" dirty="0" smtClean="0">
                  <a:solidFill>
                    <a:srgbClr val="FFFFFF"/>
                  </a:solidFill>
                </a:rPr>
                <a:t>28%, </a:t>
              </a:r>
              <a:r>
                <a:rPr lang="en-US" sz="1000" i="1" kern="900" spc="-30" dirty="0">
                  <a:solidFill>
                    <a:srgbClr val="FFFFFF"/>
                  </a:solidFill>
                </a:rPr>
                <a:t>P</a:t>
              </a:r>
              <a:r>
                <a:rPr lang="en-US" sz="1000" kern="900" spc="-30" dirty="0">
                  <a:solidFill>
                    <a:srgbClr val="FFFFFF"/>
                  </a:solidFill>
                </a:rPr>
                <a:t> </a:t>
              </a:r>
              <a:r>
                <a:rPr lang="en-US" sz="1000" kern="900" spc="-30" dirty="0" smtClean="0">
                  <a:solidFill>
                    <a:srgbClr val="FFFFFF"/>
                  </a:solidFill>
                </a:rPr>
                <a:t>= .0003</a:t>
              </a:r>
              <a:endParaRPr lang="en-US" sz="1000" kern="900" spc="-30" dirty="0">
                <a:solidFill>
                  <a:srgbClr val="FFFFFF"/>
                </a:solidFill>
              </a:endParaRPr>
            </a:p>
          </p:txBody>
        </p:sp>
        <p:sp>
          <p:nvSpPr>
            <p:cNvPr id="260" name="Text Box 15"/>
            <p:cNvSpPr txBox="1">
              <a:spLocks noChangeArrowheads="1"/>
            </p:cNvSpPr>
            <p:nvPr/>
          </p:nvSpPr>
          <p:spPr bwMode="auto">
            <a:xfrm>
              <a:off x="7896979" y="4310003"/>
              <a:ext cx="829614"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000" dirty="0">
                  <a:solidFill>
                    <a:srgbClr val="FFFFFF"/>
                  </a:solidFill>
                  <a:ea typeface="ＭＳ Ｐゴシック" pitchFamily="34" charset="-128"/>
                </a:rPr>
                <a:t>15%</a:t>
              </a:r>
            </a:p>
          </p:txBody>
        </p:sp>
        <p:sp>
          <p:nvSpPr>
            <p:cNvPr id="261" name="Text Box 16"/>
            <p:cNvSpPr txBox="1">
              <a:spLocks noChangeArrowheads="1"/>
            </p:cNvSpPr>
            <p:nvPr/>
          </p:nvSpPr>
          <p:spPr bwMode="auto">
            <a:xfrm>
              <a:off x="6802585" y="2217200"/>
              <a:ext cx="1536787"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000" b="1" i="1" u="sng" dirty="0">
                  <a:solidFill>
                    <a:srgbClr val="FFFFFF"/>
                  </a:solidFill>
                  <a:ea typeface="ＭＳ Ｐゴシック" pitchFamily="34" charset="-128"/>
                </a:rPr>
                <a:t>By</a:t>
              </a:r>
              <a:r>
                <a:rPr lang="en-US" sz="1000" u="sng" dirty="0">
                  <a:solidFill>
                    <a:srgbClr val="FFFFFF"/>
                  </a:solidFill>
                  <a:ea typeface="ＭＳ Ｐゴシック" pitchFamily="34" charset="-128"/>
                </a:rPr>
                <a:t> 3 Years</a:t>
              </a:r>
            </a:p>
          </p:txBody>
        </p:sp>
        <p:sp>
          <p:nvSpPr>
            <p:cNvPr id="262" name="Text Box 45"/>
            <p:cNvSpPr txBox="1">
              <a:spLocks noChangeArrowheads="1"/>
            </p:cNvSpPr>
            <p:nvPr/>
          </p:nvSpPr>
          <p:spPr bwMode="auto">
            <a:xfrm>
              <a:off x="6764133" y="3711982"/>
              <a:ext cx="1632614" cy="32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l-GR" sz="1000" b="1" dirty="0">
                  <a:solidFill>
                    <a:srgbClr val="FFFFFF"/>
                  </a:solidFill>
                  <a:ea typeface="ＭＳ Ｐゴシック" pitchFamily="34" charset="-128"/>
                </a:rPr>
                <a:t>Δ</a:t>
              </a:r>
              <a:r>
                <a:rPr lang="en-US" sz="1000" b="1" dirty="0">
                  <a:solidFill>
                    <a:srgbClr val="FFFFFF"/>
                  </a:solidFill>
                  <a:ea typeface="ＭＳ Ｐゴシック" pitchFamily="34" charset="-128"/>
                </a:rPr>
                <a:t> </a:t>
              </a:r>
              <a:r>
                <a:rPr lang="en-US" sz="1000" b="1" dirty="0" smtClean="0">
                  <a:solidFill>
                    <a:srgbClr val="FFFFFF"/>
                  </a:solidFill>
                  <a:ea typeface="ＭＳ Ｐゴシック" pitchFamily="34" charset="-128"/>
                </a:rPr>
                <a:t>13</a:t>
              </a:r>
              <a:r>
                <a:rPr lang="en-US" sz="1000" b="1" dirty="0">
                  <a:solidFill>
                    <a:srgbClr val="FFFFFF"/>
                  </a:solidFill>
                  <a:ea typeface="ＭＳ Ｐゴシック" pitchFamily="34" charset="-128"/>
                </a:rPr>
                <a:t>%-17%</a:t>
              </a:r>
            </a:p>
          </p:txBody>
        </p:sp>
        <p:sp>
          <p:nvSpPr>
            <p:cNvPr id="263" name="Line 47"/>
            <p:cNvSpPr>
              <a:spLocks noChangeShapeType="1"/>
            </p:cNvSpPr>
            <p:nvPr/>
          </p:nvSpPr>
          <p:spPr bwMode="auto">
            <a:xfrm>
              <a:off x="8599807" y="2812213"/>
              <a:ext cx="0" cy="1026412"/>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64" name="Line 9"/>
            <p:cNvSpPr>
              <a:spLocks noChangeShapeType="1"/>
            </p:cNvSpPr>
            <p:nvPr/>
          </p:nvSpPr>
          <p:spPr bwMode="auto">
            <a:xfrm flipV="1">
              <a:off x="8668814" y="2257040"/>
              <a:ext cx="16194" cy="2906116"/>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65" name="Freeform 5"/>
            <p:cNvSpPr>
              <a:spLocks/>
            </p:cNvSpPr>
            <p:nvPr/>
          </p:nvSpPr>
          <p:spPr bwMode="auto">
            <a:xfrm>
              <a:off x="917576" y="2194559"/>
              <a:ext cx="7891463" cy="3054349"/>
            </a:xfrm>
            <a:custGeom>
              <a:avLst/>
              <a:gdLst>
                <a:gd name="T0" fmla="*/ 2147483647 w 4971"/>
                <a:gd name="T1" fmla="*/ 2147483647 h 2458"/>
                <a:gd name="T2" fmla="*/ 0 w 4971"/>
                <a:gd name="T3" fmla="*/ 2147483647 h 2458"/>
                <a:gd name="T4" fmla="*/ 0 w 4971"/>
                <a:gd name="T5" fmla="*/ 0 h 2458"/>
                <a:gd name="T6" fmla="*/ 32762827 w 4971"/>
                <a:gd name="T7" fmla="*/ 0 h 2458"/>
                <a:gd name="T8" fmla="*/ 32762827 w 4971"/>
                <a:gd name="T9" fmla="*/ 2147483647 h 2458"/>
                <a:gd name="T10" fmla="*/ 2147483647 w 4971"/>
                <a:gd name="T11" fmla="*/ 2147483647 h 2458"/>
                <a:gd name="T12" fmla="*/ 2147483647 w 4971"/>
                <a:gd name="T13" fmla="*/ 2147483647 h 24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1" h="2458">
                  <a:moveTo>
                    <a:pt x="4971" y="2458"/>
                  </a:moveTo>
                  <a:lnTo>
                    <a:pt x="0" y="2458"/>
                  </a:lnTo>
                  <a:lnTo>
                    <a:pt x="0" y="0"/>
                  </a:lnTo>
                  <a:lnTo>
                    <a:pt x="13" y="0"/>
                  </a:lnTo>
                  <a:lnTo>
                    <a:pt x="13" y="2445"/>
                  </a:lnTo>
                  <a:lnTo>
                    <a:pt x="4971" y="2445"/>
                  </a:lnTo>
                  <a:lnTo>
                    <a:pt x="4971" y="2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66" name="Rectangle 6"/>
            <p:cNvSpPr>
              <a:spLocks noChangeArrowheads="1"/>
            </p:cNvSpPr>
            <p:nvPr/>
          </p:nvSpPr>
          <p:spPr bwMode="auto">
            <a:xfrm>
              <a:off x="1003301"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67" name="Rectangle 7"/>
            <p:cNvSpPr>
              <a:spLocks noChangeArrowheads="1"/>
            </p:cNvSpPr>
            <p:nvPr/>
          </p:nvSpPr>
          <p:spPr bwMode="auto">
            <a:xfrm>
              <a:off x="849313" y="5085397"/>
              <a:ext cx="777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68" name="Rectangle 8"/>
            <p:cNvSpPr>
              <a:spLocks noChangeArrowheads="1"/>
            </p:cNvSpPr>
            <p:nvPr/>
          </p:nvSpPr>
          <p:spPr bwMode="auto">
            <a:xfrm>
              <a:off x="849313" y="4361497"/>
              <a:ext cx="77788"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69" name="Rectangle 9"/>
            <p:cNvSpPr>
              <a:spLocks noChangeArrowheads="1"/>
            </p:cNvSpPr>
            <p:nvPr/>
          </p:nvSpPr>
          <p:spPr bwMode="auto">
            <a:xfrm>
              <a:off x="849313" y="3639184"/>
              <a:ext cx="777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0" name="Rectangle 10"/>
            <p:cNvSpPr>
              <a:spLocks noChangeArrowheads="1"/>
            </p:cNvSpPr>
            <p:nvPr/>
          </p:nvSpPr>
          <p:spPr bwMode="auto">
            <a:xfrm>
              <a:off x="849313" y="2916872"/>
              <a:ext cx="777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1" name="Rectangle 11"/>
            <p:cNvSpPr>
              <a:spLocks noChangeArrowheads="1"/>
            </p:cNvSpPr>
            <p:nvPr/>
          </p:nvSpPr>
          <p:spPr bwMode="auto">
            <a:xfrm>
              <a:off x="849313" y="2194559"/>
              <a:ext cx="77788"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2" name="Rectangle 13"/>
            <p:cNvSpPr>
              <a:spLocks noChangeArrowheads="1"/>
            </p:cNvSpPr>
            <p:nvPr/>
          </p:nvSpPr>
          <p:spPr bwMode="auto">
            <a:xfrm>
              <a:off x="1214438"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3" name="Rectangle 14"/>
            <p:cNvSpPr>
              <a:spLocks noChangeArrowheads="1"/>
            </p:cNvSpPr>
            <p:nvPr/>
          </p:nvSpPr>
          <p:spPr bwMode="auto">
            <a:xfrm>
              <a:off x="1427163"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4" name="Rectangle 15"/>
            <p:cNvSpPr>
              <a:spLocks noChangeArrowheads="1"/>
            </p:cNvSpPr>
            <p:nvPr/>
          </p:nvSpPr>
          <p:spPr bwMode="auto">
            <a:xfrm>
              <a:off x="1639888"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5" name="Rectangle 16"/>
            <p:cNvSpPr>
              <a:spLocks noChangeArrowheads="1"/>
            </p:cNvSpPr>
            <p:nvPr/>
          </p:nvSpPr>
          <p:spPr bwMode="auto">
            <a:xfrm>
              <a:off x="1855788"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6" name="Rectangle 17"/>
            <p:cNvSpPr>
              <a:spLocks noChangeArrowheads="1"/>
            </p:cNvSpPr>
            <p:nvPr/>
          </p:nvSpPr>
          <p:spPr bwMode="auto">
            <a:xfrm>
              <a:off x="2066926"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7" name="Rectangle 18"/>
            <p:cNvSpPr>
              <a:spLocks noChangeArrowheads="1"/>
            </p:cNvSpPr>
            <p:nvPr/>
          </p:nvSpPr>
          <p:spPr bwMode="auto">
            <a:xfrm>
              <a:off x="2279651"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8" name="Rectangle 19"/>
            <p:cNvSpPr>
              <a:spLocks noChangeArrowheads="1"/>
            </p:cNvSpPr>
            <p:nvPr/>
          </p:nvSpPr>
          <p:spPr bwMode="auto">
            <a:xfrm>
              <a:off x="2492376"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79" name="Rectangle 20"/>
            <p:cNvSpPr>
              <a:spLocks noChangeArrowheads="1"/>
            </p:cNvSpPr>
            <p:nvPr/>
          </p:nvSpPr>
          <p:spPr bwMode="auto">
            <a:xfrm>
              <a:off x="2705101"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0" name="Rectangle 21"/>
            <p:cNvSpPr>
              <a:spLocks noChangeArrowheads="1"/>
            </p:cNvSpPr>
            <p:nvPr/>
          </p:nvSpPr>
          <p:spPr bwMode="auto">
            <a:xfrm>
              <a:off x="2916238"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1" name="Rectangle 22"/>
            <p:cNvSpPr>
              <a:spLocks noChangeArrowheads="1"/>
            </p:cNvSpPr>
            <p:nvPr/>
          </p:nvSpPr>
          <p:spPr bwMode="auto">
            <a:xfrm>
              <a:off x="3128963"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2" name="Rectangle 23"/>
            <p:cNvSpPr>
              <a:spLocks noChangeArrowheads="1"/>
            </p:cNvSpPr>
            <p:nvPr/>
          </p:nvSpPr>
          <p:spPr bwMode="auto">
            <a:xfrm>
              <a:off x="3344863"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3" name="Rectangle 24"/>
            <p:cNvSpPr>
              <a:spLocks noChangeArrowheads="1"/>
            </p:cNvSpPr>
            <p:nvPr/>
          </p:nvSpPr>
          <p:spPr bwMode="auto">
            <a:xfrm>
              <a:off x="3557588"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4" name="Rectangle 25"/>
            <p:cNvSpPr>
              <a:spLocks noChangeArrowheads="1"/>
            </p:cNvSpPr>
            <p:nvPr/>
          </p:nvSpPr>
          <p:spPr bwMode="auto">
            <a:xfrm>
              <a:off x="3768726"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5" name="Rectangle 26"/>
            <p:cNvSpPr>
              <a:spLocks noChangeArrowheads="1"/>
            </p:cNvSpPr>
            <p:nvPr/>
          </p:nvSpPr>
          <p:spPr bwMode="auto">
            <a:xfrm>
              <a:off x="3981451"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6" name="Rectangle 27"/>
            <p:cNvSpPr>
              <a:spLocks noChangeArrowheads="1"/>
            </p:cNvSpPr>
            <p:nvPr/>
          </p:nvSpPr>
          <p:spPr bwMode="auto">
            <a:xfrm>
              <a:off x="4194176"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7" name="Rectangle 28"/>
            <p:cNvSpPr>
              <a:spLocks noChangeArrowheads="1"/>
            </p:cNvSpPr>
            <p:nvPr/>
          </p:nvSpPr>
          <p:spPr bwMode="auto">
            <a:xfrm>
              <a:off x="4406901"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8" name="Rectangle 29"/>
            <p:cNvSpPr>
              <a:spLocks noChangeArrowheads="1"/>
            </p:cNvSpPr>
            <p:nvPr/>
          </p:nvSpPr>
          <p:spPr bwMode="auto">
            <a:xfrm>
              <a:off x="4618038"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89" name="Rectangle 30"/>
            <p:cNvSpPr>
              <a:spLocks noChangeArrowheads="1"/>
            </p:cNvSpPr>
            <p:nvPr/>
          </p:nvSpPr>
          <p:spPr bwMode="auto">
            <a:xfrm>
              <a:off x="4833938"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0" name="Rectangle 31"/>
            <p:cNvSpPr>
              <a:spLocks noChangeArrowheads="1"/>
            </p:cNvSpPr>
            <p:nvPr/>
          </p:nvSpPr>
          <p:spPr bwMode="auto">
            <a:xfrm>
              <a:off x="5046663"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1" name="Rectangle 32"/>
            <p:cNvSpPr>
              <a:spLocks noChangeArrowheads="1"/>
            </p:cNvSpPr>
            <p:nvPr/>
          </p:nvSpPr>
          <p:spPr bwMode="auto">
            <a:xfrm>
              <a:off x="5259388"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2" name="Rectangle 33"/>
            <p:cNvSpPr>
              <a:spLocks noChangeArrowheads="1"/>
            </p:cNvSpPr>
            <p:nvPr/>
          </p:nvSpPr>
          <p:spPr bwMode="auto">
            <a:xfrm>
              <a:off x="5470526"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3" name="Rectangle 34"/>
            <p:cNvSpPr>
              <a:spLocks noChangeArrowheads="1"/>
            </p:cNvSpPr>
            <p:nvPr/>
          </p:nvSpPr>
          <p:spPr bwMode="auto">
            <a:xfrm>
              <a:off x="5683251"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4" name="Rectangle 35"/>
            <p:cNvSpPr>
              <a:spLocks noChangeArrowheads="1"/>
            </p:cNvSpPr>
            <p:nvPr/>
          </p:nvSpPr>
          <p:spPr bwMode="auto">
            <a:xfrm>
              <a:off x="5895976"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5" name="Rectangle 36"/>
            <p:cNvSpPr>
              <a:spLocks noChangeArrowheads="1"/>
            </p:cNvSpPr>
            <p:nvPr/>
          </p:nvSpPr>
          <p:spPr bwMode="auto">
            <a:xfrm>
              <a:off x="6108701"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6" name="Rectangle 37"/>
            <p:cNvSpPr>
              <a:spLocks noChangeArrowheads="1"/>
            </p:cNvSpPr>
            <p:nvPr/>
          </p:nvSpPr>
          <p:spPr bwMode="auto">
            <a:xfrm>
              <a:off x="6319838"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7" name="Rectangle 38"/>
            <p:cNvSpPr>
              <a:spLocks noChangeArrowheads="1"/>
            </p:cNvSpPr>
            <p:nvPr/>
          </p:nvSpPr>
          <p:spPr bwMode="auto">
            <a:xfrm>
              <a:off x="6535738"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8" name="Rectangle 39"/>
            <p:cNvSpPr>
              <a:spLocks noChangeArrowheads="1"/>
            </p:cNvSpPr>
            <p:nvPr/>
          </p:nvSpPr>
          <p:spPr bwMode="auto">
            <a:xfrm>
              <a:off x="7808913"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299" name="Rectangle 40"/>
            <p:cNvSpPr>
              <a:spLocks noChangeArrowheads="1"/>
            </p:cNvSpPr>
            <p:nvPr/>
          </p:nvSpPr>
          <p:spPr bwMode="auto">
            <a:xfrm>
              <a:off x="7172326"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300" name="Rectangle 41"/>
            <p:cNvSpPr>
              <a:spLocks noChangeArrowheads="1"/>
            </p:cNvSpPr>
            <p:nvPr/>
          </p:nvSpPr>
          <p:spPr bwMode="auto">
            <a:xfrm>
              <a:off x="6748463"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301" name="Rectangle 42"/>
            <p:cNvSpPr>
              <a:spLocks noChangeArrowheads="1"/>
            </p:cNvSpPr>
            <p:nvPr/>
          </p:nvSpPr>
          <p:spPr bwMode="auto">
            <a:xfrm>
              <a:off x="6961188"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302" name="Rectangle 43"/>
            <p:cNvSpPr>
              <a:spLocks noChangeArrowheads="1"/>
            </p:cNvSpPr>
            <p:nvPr/>
          </p:nvSpPr>
          <p:spPr bwMode="auto">
            <a:xfrm>
              <a:off x="7385051"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303" name="Rectangle 44"/>
            <p:cNvSpPr>
              <a:spLocks noChangeArrowheads="1"/>
            </p:cNvSpPr>
            <p:nvPr/>
          </p:nvSpPr>
          <p:spPr bwMode="auto">
            <a:xfrm>
              <a:off x="7597776"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304" name="Rectangle 45"/>
            <p:cNvSpPr>
              <a:spLocks noChangeArrowheads="1"/>
            </p:cNvSpPr>
            <p:nvPr/>
          </p:nvSpPr>
          <p:spPr bwMode="auto">
            <a:xfrm>
              <a:off x="8024813"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305" name="Rectangle 46"/>
            <p:cNvSpPr>
              <a:spLocks noChangeArrowheads="1"/>
            </p:cNvSpPr>
            <p:nvPr/>
          </p:nvSpPr>
          <p:spPr bwMode="auto">
            <a:xfrm>
              <a:off x="8237538"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306" name="Rectangle 47"/>
            <p:cNvSpPr>
              <a:spLocks noChangeArrowheads="1"/>
            </p:cNvSpPr>
            <p:nvPr/>
          </p:nvSpPr>
          <p:spPr bwMode="auto">
            <a:xfrm>
              <a:off x="8450263" y="5239384"/>
              <a:ext cx="19050"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sp>
          <p:nvSpPr>
            <p:cNvPr id="307" name="Rectangle 48"/>
            <p:cNvSpPr>
              <a:spLocks noChangeArrowheads="1"/>
            </p:cNvSpPr>
            <p:nvPr/>
          </p:nvSpPr>
          <p:spPr bwMode="auto">
            <a:xfrm>
              <a:off x="8661401" y="5239384"/>
              <a:ext cx="20638" cy="74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800" dirty="0">
                <a:solidFill>
                  <a:srgbClr val="FFFFFF"/>
                </a:solidFill>
                <a:ea typeface="ＭＳ Ｐゴシック" charset="-128"/>
              </a:endParaRPr>
            </a:p>
          </p:txBody>
        </p:sp>
      </p:grpSp>
      <p:sp>
        <p:nvSpPr>
          <p:cNvPr id="308" name="Text Box 33"/>
          <p:cNvSpPr txBox="1">
            <a:spLocks noChangeArrowheads="1"/>
          </p:cNvSpPr>
          <p:nvPr/>
        </p:nvSpPr>
        <p:spPr bwMode="auto">
          <a:xfrm>
            <a:off x="4876800" y="5361800"/>
            <a:ext cx="4114800"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200" b="1" dirty="0" smtClean="0">
                <a:solidFill>
                  <a:srgbClr val="FFFFFF"/>
                </a:solidFill>
                <a:ea typeface="ＭＳ Ｐゴシック" pitchFamily="34" charset="-128"/>
              </a:rPr>
              <a:t>Time Since Randomization, Months</a:t>
            </a:r>
            <a:endParaRPr lang="en-US" sz="1200" b="1" dirty="0">
              <a:solidFill>
                <a:srgbClr val="FFFFFF"/>
              </a:solidFill>
              <a:ea typeface="ＭＳ Ｐゴシック" pitchFamily="34" charset="-128"/>
            </a:endParaRPr>
          </a:p>
        </p:txBody>
      </p:sp>
      <p:sp>
        <p:nvSpPr>
          <p:cNvPr id="309" name="Text Box 74"/>
          <p:cNvSpPr txBox="1">
            <a:spLocks noChangeArrowheads="1"/>
          </p:cNvSpPr>
          <p:nvPr/>
        </p:nvSpPr>
        <p:spPr bwMode="auto">
          <a:xfrm>
            <a:off x="6553200" y="6172200"/>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pPr>
            <a:r>
              <a:rPr lang="en-US" sz="1400" dirty="0">
                <a:solidFill>
                  <a:srgbClr val="FFFFFF"/>
                </a:solidFill>
                <a:ea typeface="ＭＳ Ｐゴシック" charset="-128"/>
              </a:rPr>
              <a:t>Data cutoff: </a:t>
            </a:r>
            <a:r>
              <a:rPr lang="en-US" sz="1400" dirty="0" smtClean="0">
                <a:solidFill>
                  <a:srgbClr val="FFFFFF"/>
                </a:solidFill>
                <a:ea typeface="ＭＳ Ｐゴシック" charset="-128"/>
              </a:rPr>
              <a:t>27 Jul 2011.</a:t>
            </a:r>
            <a:endParaRPr lang="en-US" sz="1400" dirty="0">
              <a:solidFill>
                <a:srgbClr val="FFFFFF"/>
              </a:solidFill>
              <a:ea typeface="ＭＳ Ｐゴシック" charset="-128"/>
            </a:endParaRPr>
          </a:p>
        </p:txBody>
      </p:sp>
      <p:grpSp>
        <p:nvGrpSpPr>
          <p:cNvPr id="310" name="Group 161"/>
          <p:cNvGrpSpPr/>
          <p:nvPr/>
        </p:nvGrpSpPr>
        <p:grpSpPr>
          <a:xfrm>
            <a:off x="-1" y="2286000"/>
            <a:ext cx="4495801" cy="3352800"/>
            <a:chOff x="-85460" y="1106596"/>
            <a:chExt cx="9081448" cy="5247585"/>
          </a:xfrm>
        </p:grpSpPr>
        <p:pic>
          <p:nvPicPr>
            <p:cNvPr id="311" name="Picture 3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56926" y="1609344"/>
              <a:ext cx="7956901" cy="3997126"/>
            </a:xfrm>
            <a:prstGeom prst="rect">
              <a:avLst/>
            </a:prstGeom>
          </p:spPr>
        </p:pic>
        <p:sp>
          <p:nvSpPr>
            <p:cNvPr id="312" name="Text Box 32"/>
            <p:cNvSpPr txBox="1">
              <a:spLocks noChangeArrowheads="1"/>
            </p:cNvSpPr>
            <p:nvPr/>
          </p:nvSpPr>
          <p:spPr bwMode="auto">
            <a:xfrm rot="16200000">
              <a:off x="-1309490" y="3106773"/>
              <a:ext cx="3057842" cy="60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200" b="1" dirty="0" smtClean="0">
                  <a:solidFill>
                    <a:srgbClr val="FFFFFF"/>
                  </a:solidFill>
                </a:rPr>
                <a:t>Patients With MMR, %</a:t>
              </a:r>
              <a:endParaRPr lang="en-US" sz="1200" b="1" dirty="0">
                <a:solidFill>
                  <a:srgbClr val="FFFFFF"/>
                </a:solidFill>
              </a:endParaRPr>
            </a:p>
          </p:txBody>
        </p:sp>
        <p:sp>
          <p:nvSpPr>
            <p:cNvPr id="313" name="Text Box 40"/>
            <p:cNvSpPr txBox="1">
              <a:spLocks noChangeArrowheads="1"/>
            </p:cNvSpPr>
            <p:nvPr/>
          </p:nvSpPr>
          <p:spPr bwMode="auto">
            <a:xfrm>
              <a:off x="7968642" y="5643565"/>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33</a:t>
              </a:r>
            </a:p>
          </p:txBody>
        </p:sp>
        <p:sp>
          <p:nvSpPr>
            <p:cNvPr id="314" name="Text Box 33"/>
            <p:cNvSpPr txBox="1">
              <a:spLocks noChangeArrowheads="1"/>
            </p:cNvSpPr>
            <p:nvPr/>
          </p:nvSpPr>
          <p:spPr bwMode="auto">
            <a:xfrm>
              <a:off x="992002" y="5920640"/>
              <a:ext cx="7850063" cy="43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200" b="1" dirty="0" smtClean="0">
                  <a:solidFill>
                    <a:srgbClr val="FFFFFF"/>
                  </a:solidFill>
                </a:rPr>
                <a:t>Time Since Randomization, Months</a:t>
              </a:r>
              <a:endParaRPr lang="en-US" sz="1200" b="1" dirty="0">
                <a:solidFill>
                  <a:srgbClr val="FFFFFF"/>
                </a:solidFill>
              </a:endParaRPr>
            </a:p>
          </p:txBody>
        </p:sp>
        <p:sp>
          <p:nvSpPr>
            <p:cNvPr id="315" name="Text Box 13"/>
            <p:cNvSpPr txBox="1">
              <a:spLocks noChangeArrowheads="1"/>
            </p:cNvSpPr>
            <p:nvPr/>
          </p:nvSpPr>
          <p:spPr bwMode="auto">
            <a:xfrm>
              <a:off x="6841068" y="2152387"/>
              <a:ext cx="2151667"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n-US" sz="1000" b="1" dirty="0" smtClean="0">
                  <a:solidFill>
                    <a:srgbClr val="FFFFFF"/>
                  </a:solidFill>
                </a:rPr>
                <a:t>73%, </a:t>
              </a:r>
              <a:r>
                <a:rPr lang="en-US" sz="1000" b="1" i="1" dirty="0">
                  <a:solidFill>
                    <a:srgbClr val="FFFFFF"/>
                  </a:solidFill>
                </a:rPr>
                <a:t>P</a:t>
              </a:r>
              <a:r>
                <a:rPr lang="en-US" sz="1000" b="1" dirty="0">
                  <a:solidFill>
                    <a:srgbClr val="FFFFFF"/>
                  </a:solidFill>
                </a:rPr>
                <a:t> &lt; .0001</a:t>
              </a:r>
            </a:p>
          </p:txBody>
        </p:sp>
        <p:sp>
          <p:nvSpPr>
            <p:cNvPr id="316" name="Text Box 14"/>
            <p:cNvSpPr txBox="1">
              <a:spLocks noChangeArrowheads="1"/>
            </p:cNvSpPr>
            <p:nvPr/>
          </p:nvSpPr>
          <p:spPr bwMode="auto">
            <a:xfrm>
              <a:off x="6533222" y="2818048"/>
              <a:ext cx="2151667"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n-US" sz="1000" b="1" dirty="0" smtClean="0">
                  <a:solidFill>
                    <a:srgbClr val="FFFFFF"/>
                  </a:solidFill>
                </a:rPr>
                <a:t>70%, </a:t>
              </a:r>
              <a:r>
                <a:rPr lang="en-US" sz="1000" b="1" i="1" dirty="0">
                  <a:solidFill>
                    <a:srgbClr val="FFFFFF"/>
                  </a:solidFill>
                </a:rPr>
                <a:t>P</a:t>
              </a:r>
              <a:r>
                <a:rPr lang="en-US" sz="1000" b="1" dirty="0">
                  <a:solidFill>
                    <a:srgbClr val="FFFFFF"/>
                  </a:solidFill>
                </a:rPr>
                <a:t> </a:t>
              </a:r>
              <a:r>
                <a:rPr lang="en-US" sz="1000" b="1" dirty="0" smtClean="0">
                  <a:solidFill>
                    <a:srgbClr val="FFFFFF"/>
                  </a:solidFill>
                </a:rPr>
                <a:t>&lt; </a:t>
              </a:r>
              <a:r>
                <a:rPr lang="en-US" sz="1000" b="1" dirty="0">
                  <a:solidFill>
                    <a:srgbClr val="FFFFFF"/>
                  </a:solidFill>
                </a:rPr>
                <a:t>.0001</a:t>
              </a:r>
            </a:p>
          </p:txBody>
        </p:sp>
        <p:sp>
          <p:nvSpPr>
            <p:cNvPr id="317" name="Text Box 15"/>
            <p:cNvSpPr txBox="1">
              <a:spLocks noChangeArrowheads="1"/>
            </p:cNvSpPr>
            <p:nvPr/>
          </p:nvSpPr>
          <p:spPr bwMode="auto">
            <a:xfrm>
              <a:off x="7918528" y="3528058"/>
              <a:ext cx="891488"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n-US" sz="1000" b="1" dirty="0" smtClean="0">
                  <a:solidFill>
                    <a:srgbClr val="FFFFFF"/>
                  </a:solidFill>
                </a:rPr>
                <a:t>53%</a:t>
              </a:r>
              <a:endParaRPr lang="en-US" sz="1000" b="1" dirty="0">
                <a:solidFill>
                  <a:srgbClr val="FFFFFF"/>
                </a:solidFill>
              </a:endParaRPr>
            </a:p>
          </p:txBody>
        </p:sp>
        <p:sp>
          <p:nvSpPr>
            <p:cNvPr id="318" name="Text Box 16"/>
            <p:cNvSpPr txBox="1">
              <a:spLocks noChangeArrowheads="1"/>
            </p:cNvSpPr>
            <p:nvPr/>
          </p:nvSpPr>
          <p:spPr bwMode="auto">
            <a:xfrm>
              <a:off x="7148913" y="1583649"/>
              <a:ext cx="1689980"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n-US" sz="1000" b="1" i="1" u="sng" dirty="0">
                  <a:solidFill>
                    <a:srgbClr val="FFFFFF"/>
                  </a:solidFill>
                </a:rPr>
                <a:t>By</a:t>
              </a:r>
              <a:r>
                <a:rPr lang="en-US" sz="1000" b="1" u="sng" dirty="0">
                  <a:solidFill>
                    <a:srgbClr val="FFFFFF"/>
                  </a:solidFill>
                </a:rPr>
                <a:t> 3</a:t>
              </a:r>
              <a:r>
                <a:rPr lang="en-US" sz="1000" b="1" u="sng" dirty="0" smtClean="0">
                  <a:solidFill>
                    <a:srgbClr val="FFFFFF"/>
                  </a:solidFill>
                </a:rPr>
                <a:t> Years</a:t>
              </a:r>
              <a:endParaRPr lang="en-US" sz="1000" b="1" u="sng" dirty="0">
                <a:solidFill>
                  <a:srgbClr val="FFFFFF"/>
                </a:solidFill>
              </a:endParaRPr>
            </a:p>
          </p:txBody>
        </p:sp>
        <p:sp>
          <p:nvSpPr>
            <p:cNvPr id="319" name="Text Box 14"/>
            <p:cNvSpPr txBox="1">
              <a:spLocks noChangeArrowheads="1"/>
            </p:cNvSpPr>
            <p:nvPr/>
          </p:nvSpPr>
          <p:spPr bwMode="auto">
            <a:xfrm>
              <a:off x="466963" y="1528765"/>
              <a:ext cx="36125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100</a:t>
              </a:r>
            </a:p>
          </p:txBody>
        </p:sp>
        <p:sp>
          <p:nvSpPr>
            <p:cNvPr id="320" name="Text Box 15"/>
            <p:cNvSpPr txBox="1">
              <a:spLocks noChangeArrowheads="1"/>
            </p:cNvSpPr>
            <p:nvPr/>
          </p:nvSpPr>
          <p:spPr bwMode="auto">
            <a:xfrm>
              <a:off x="466963" y="1908177"/>
              <a:ext cx="36125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90</a:t>
              </a:r>
            </a:p>
          </p:txBody>
        </p:sp>
        <p:sp>
          <p:nvSpPr>
            <p:cNvPr id="321" name="Text Box 16"/>
            <p:cNvSpPr txBox="1">
              <a:spLocks noChangeArrowheads="1"/>
            </p:cNvSpPr>
            <p:nvPr/>
          </p:nvSpPr>
          <p:spPr bwMode="auto">
            <a:xfrm>
              <a:off x="463896" y="2287134"/>
              <a:ext cx="36125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80</a:t>
              </a:r>
            </a:p>
          </p:txBody>
        </p:sp>
        <p:sp>
          <p:nvSpPr>
            <p:cNvPr id="322" name="Text Box 17"/>
            <p:cNvSpPr txBox="1">
              <a:spLocks noChangeArrowheads="1"/>
            </p:cNvSpPr>
            <p:nvPr/>
          </p:nvSpPr>
          <p:spPr bwMode="auto">
            <a:xfrm>
              <a:off x="466963" y="2665415"/>
              <a:ext cx="36125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70</a:t>
              </a:r>
            </a:p>
          </p:txBody>
        </p:sp>
        <p:sp>
          <p:nvSpPr>
            <p:cNvPr id="323" name="Text Box 18"/>
            <p:cNvSpPr txBox="1">
              <a:spLocks noChangeArrowheads="1"/>
            </p:cNvSpPr>
            <p:nvPr/>
          </p:nvSpPr>
          <p:spPr bwMode="auto">
            <a:xfrm>
              <a:off x="466963" y="3044827"/>
              <a:ext cx="36125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60</a:t>
              </a:r>
            </a:p>
          </p:txBody>
        </p:sp>
        <p:sp>
          <p:nvSpPr>
            <p:cNvPr id="324" name="Text Box 19"/>
            <p:cNvSpPr txBox="1">
              <a:spLocks noChangeArrowheads="1"/>
            </p:cNvSpPr>
            <p:nvPr/>
          </p:nvSpPr>
          <p:spPr bwMode="auto">
            <a:xfrm>
              <a:off x="466963" y="3422652"/>
              <a:ext cx="36125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50</a:t>
              </a:r>
            </a:p>
          </p:txBody>
        </p:sp>
        <p:sp>
          <p:nvSpPr>
            <p:cNvPr id="325" name="Text Box 20"/>
            <p:cNvSpPr txBox="1">
              <a:spLocks noChangeArrowheads="1"/>
            </p:cNvSpPr>
            <p:nvPr/>
          </p:nvSpPr>
          <p:spPr bwMode="auto">
            <a:xfrm>
              <a:off x="466963" y="3802065"/>
              <a:ext cx="36125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40</a:t>
              </a:r>
            </a:p>
          </p:txBody>
        </p:sp>
        <p:sp>
          <p:nvSpPr>
            <p:cNvPr id="326" name="Text Box 21"/>
            <p:cNvSpPr txBox="1">
              <a:spLocks noChangeArrowheads="1"/>
            </p:cNvSpPr>
            <p:nvPr/>
          </p:nvSpPr>
          <p:spPr bwMode="auto">
            <a:xfrm>
              <a:off x="466963" y="4181477"/>
              <a:ext cx="36125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30</a:t>
              </a:r>
            </a:p>
          </p:txBody>
        </p:sp>
        <p:sp>
          <p:nvSpPr>
            <p:cNvPr id="327" name="Text Box 22"/>
            <p:cNvSpPr txBox="1">
              <a:spLocks noChangeArrowheads="1"/>
            </p:cNvSpPr>
            <p:nvPr/>
          </p:nvSpPr>
          <p:spPr bwMode="auto">
            <a:xfrm>
              <a:off x="466963" y="4560890"/>
              <a:ext cx="36125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20</a:t>
              </a:r>
            </a:p>
          </p:txBody>
        </p:sp>
        <p:sp>
          <p:nvSpPr>
            <p:cNvPr id="328" name="Text Box 23"/>
            <p:cNvSpPr txBox="1">
              <a:spLocks noChangeArrowheads="1"/>
            </p:cNvSpPr>
            <p:nvPr/>
          </p:nvSpPr>
          <p:spPr bwMode="auto">
            <a:xfrm>
              <a:off x="466963" y="4941890"/>
              <a:ext cx="36125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10</a:t>
              </a:r>
            </a:p>
          </p:txBody>
        </p:sp>
        <p:sp>
          <p:nvSpPr>
            <p:cNvPr id="329" name="Text Box 24"/>
            <p:cNvSpPr txBox="1">
              <a:spLocks noChangeArrowheads="1"/>
            </p:cNvSpPr>
            <p:nvPr/>
          </p:nvSpPr>
          <p:spPr bwMode="auto">
            <a:xfrm>
              <a:off x="466963" y="5321302"/>
              <a:ext cx="36125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eaLnBrk="1" fontAlgn="base" hangingPunct="1">
                <a:spcBef>
                  <a:spcPct val="0"/>
                </a:spcBef>
                <a:spcAft>
                  <a:spcPct val="0"/>
                </a:spcAft>
              </a:pPr>
              <a:r>
                <a:rPr lang="en-US" sz="1000" b="1" dirty="0">
                  <a:solidFill>
                    <a:srgbClr val="FFFFFF"/>
                  </a:solidFill>
                </a:rPr>
                <a:t>0</a:t>
              </a:r>
            </a:p>
          </p:txBody>
        </p:sp>
        <p:sp>
          <p:nvSpPr>
            <p:cNvPr id="330" name="Text Box 40"/>
            <p:cNvSpPr txBox="1">
              <a:spLocks noChangeArrowheads="1"/>
            </p:cNvSpPr>
            <p:nvPr/>
          </p:nvSpPr>
          <p:spPr bwMode="auto">
            <a:xfrm>
              <a:off x="905603" y="5643565"/>
              <a:ext cx="359764"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0</a:t>
              </a:r>
            </a:p>
          </p:txBody>
        </p:sp>
        <p:sp>
          <p:nvSpPr>
            <p:cNvPr id="331" name="Text Box 40"/>
            <p:cNvSpPr txBox="1">
              <a:spLocks noChangeArrowheads="1"/>
            </p:cNvSpPr>
            <p:nvPr/>
          </p:nvSpPr>
          <p:spPr bwMode="auto">
            <a:xfrm>
              <a:off x="1549886" y="5643565"/>
              <a:ext cx="359764"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3</a:t>
              </a:r>
            </a:p>
          </p:txBody>
        </p:sp>
        <p:sp>
          <p:nvSpPr>
            <p:cNvPr id="332" name="Text Box 40"/>
            <p:cNvSpPr txBox="1">
              <a:spLocks noChangeArrowheads="1"/>
            </p:cNvSpPr>
            <p:nvPr/>
          </p:nvSpPr>
          <p:spPr bwMode="auto">
            <a:xfrm>
              <a:off x="2192677" y="5643565"/>
              <a:ext cx="359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6</a:t>
              </a:r>
            </a:p>
          </p:txBody>
        </p:sp>
        <p:sp>
          <p:nvSpPr>
            <p:cNvPr id="333" name="Text Box 40"/>
            <p:cNvSpPr txBox="1">
              <a:spLocks noChangeArrowheads="1"/>
            </p:cNvSpPr>
            <p:nvPr/>
          </p:nvSpPr>
          <p:spPr bwMode="auto">
            <a:xfrm>
              <a:off x="2834579" y="5643565"/>
              <a:ext cx="359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9</a:t>
              </a:r>
            </a:p>
          </p:txBody>
        </p:sp>
        <p:sp>
          <p:nvSpPr>
            <p:cNvPr id="334" name="Text Box 40"/>
            <p:cNvSpPr txBox="1">
              <a:spLocks noChangeArrowheads="1"/>
            </p:cNvSpPr>
            <p:nvPr/>
          </p:nvSpPr>
          <p:spPr bwMode="auto">
            <a:xfrm>
              <a:off x="3477369" y="5643565"/>
              <a:ext cx="359764"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12</a:t>
              </a:r>
            </a:p>
          </p:txBody>
        </p:sp>
        <p:sp>
          <p:nvSpPr>
            <p:cNvPr id="335" name="Text Box 40"/>
            <p:cNvSpPr txBox="1">
              <a:spLocks noChangeArrowheads="1"/>
            </p:cNvSpPr>
            <p:nvPr/>
          </p:nvSpPr>
          <p:spPr bwMode="auto">
            <a:xfrm>
              <a:off x="4121652" y="5643565"/>
              <a:ext cx="359764"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15</a:t>
              </a:r>
            </a:p>
          </p:txBody>
        </p:sp>
        <p:sp>
          <p:nvSpPr>
            <p:cNvPr id="336" name="Text Box 40"/>
            <p:cNvSpPr txBox="1">
              <a:spLocks noChangeArrowheads="1"/>
            </p:cNvSpPr>
            <p:nvPr/>
          </p:nvSpPr>
          <p:spPr bwMode="auto">
            <a:xfrm>
              <a:off x="4759681" y="5643565"/>
              <a:ext cx="359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18</a:t>
              </a:r>
            </a:p>
          </p:txBody>
        </p:sp>
        <p:sp>
          <p:nvSpPr>
            <p:cNvPr id="337" name="Text Box 40"/>
            <p:cNvSpPr txBox="1">
              <a:spLocks noChangeArrowheads="1"/>
            </p:cNvSpPr>
            <p:nvPr/>
          </p:nvSpPr>
          <p:spPr bwMode="auto">
            <a:xfrm>
              <a:off x="5408726" y="5643565"/>
              <a:ext cx="359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21</a:t>
              </a:r>
            </a:p>
          </p:txBody>
        </p:sp>
        <p:sp>
          <p:nvSpPr>
            <p:cNvPr id="338" name="Text Box 40"/>
            <p:cNvSpPr txBox="1">
              <a:spLocks noChangeArrowheads="1"/>
            </p:cNvSpPr>
            <p:nvPr/>
          </p:nvSpPr>
          <p:spPr bwMode="auto">
            <a:xfrm>
              <a:off x="6053896" y="5643565"/>
              <a:ext cx="359764"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24</a:t>
              </a:r>
            </a:p>
          </p:txBody>
        </p:sp>
        <p:sp>
          <p:nvSpPr>
            <p:cNvPr id="339" name="Text Box 40"/>
            <p:cNvSpPr txBox="1">
              <a:spLocks noChangeArrowheads="1"/>
            </p:cNvSpPr>
            <p:nvPr/>
          </p:nvSpPr>
          <p:spPr bwMode="auto">
            <a:xfrm>
              <a:off x="6695798" y="5643565"/>
              <a:ext cx="359764"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27</a:t>
              </a:r>
            </a:p>
          </p:txBody>
        </p:sp>
        <p:sp>
          <p:nvSpPr>
            <p:cNvPr id="340" name="Text Box 40"/>
            <p:cNvSpPr txBox="1">
              <a:spLocks noChangeArrowheads="1"/>
            </p:cNvSpPr>
            <p:nvPr/>
          </p:nvSpPr>
          <p:spPr bwMode="auto">
            <a:xfrm>
              <a:off x="7337208" y="5643565"/>
              <a:ext cx="359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a:solidFill>
                    <a:srgbClr val="FFFFFF"/>
                  </a:solidFill>
                </a:rPr>
                <a:t>30</a:t>
              </a:r>
            </a:p>
          </p:txBody>
        </p:sp>
        <p:sp>
          <p:nvSpPr>
            <p:cNvPr id="341" name="Line 9"/>
            <p:cNvSpPr>
              <a:spLocks noChangeShapeType="1"/>
            </p:cNvSpPr>
            <p:nvPr/>
          </p:nvSpPr>
          <p:spPr bwMode="auto">
            <a:xfrm flipV="1">
              <a:off x="3637014" y="2435227"/>
              <a:ext cx="0" cy="306863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200" b="1" dirty="0">
                <a:solidFill>
                  <a:srgbClr val="FFFF00"/>
                </a:solidFill>
              </a:endParaRPr>
            </a:p>
          </p:txBody>
        </p:sp>
        <p:sp>
          <p:nvSpPr>
            <p:cNvPr id="342" name="Text Box 13"/>
            <p:cNvSpPr txBox="1">
              <a:spLocks noChangeArrowheads="1"/>
            </p:cNvSpPr>
            <p:nvPr/>
          </p:nvSpPr>
          <p:spPr bwMode="auto">
            <a:xfrm>
              <a:off x="3146921" y="2629440"/>
              <a:ext cx="2151667"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n-US" sz="1000" b="1" dirty="0">
                  <a:solidFill>
                    <a:srgbClr val="FFFFFF"/>
                  </a:solidFill>
                </a:rPr>
                <a:t>55%, </a:t>
              </a:r>
              <a:r>
                <a:rPr lang="en-US" sz="1000" b="1" i="1" dirty="0">
                  <a:solidFill>
                    <a:srgbClr val="FFFFFF"/>
                  </a:solidFill>
                </a:rPr>
                <a:t>P</a:t>
              </a:r>
              <a:r>
                <a:rPr lang="en-US" sz="1000" b="1" dirty="0">
                  <a:solidFill>
                    <a:srgbClr val="FFFFFF"/>
                  </a:solidFill>
                </a:rPr>
                <a:t> &lt; .</a:t>
              </a:r>
              <a:r>
                <a:rPr lang="en-US" sz="1000" b="1" dirty="0" smtClean="0">
                  <a:solidFill>
                    <a:srgbClr val="FFFFFF"/>
                  </a:solidFill>
                </a:rPr>
                <a:t>0001</a:t>
              </a:r>
              <a:endParaRPr lang="en-US" sz="1000" b="1" dirty="0">
                <a:solidFill>
                  <a:srgbClr val="FFFFFF"/>
                </a:solidFill>
              </a:endParaRPr>
            </a:p>
          </p:txBody>
        </p:sp>
        <p:sp>
          <p:nvSpPr>
            <p:cNvPr id="343" name="Text Box 14"/>
            <p:cNvSpPr txBox="1">
              <a:spLocks noChangeArrowheads="1"/>
            </p:cNvSpPr>
            <p:nvPr/>
          </p:nvSpPr>
          <p:spPr bwMode="auto">
            <a:xfrm>
              <a:off x="3730070" y="3491862"/>
              <a:ext cx="2151667"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n-US" sz="1000" b="1" dirty="0">
                  <a:solidFill>
                    <a:srgbClr val="FFFFFF"/>
                  </a:solidFill>
                </a:rPr>
                <a:t>51%, </a:t>
              </a:r>
              <a:r>
                <a:rPr lang="en-US" sz="1000" b="1" i="1" dirty="0">
                  <a:solidFill>
                    <a:srgbClr val="FFFFFF"/>
                  </a:solidFill>
                </a:rPr>
                <a:t>P</a:t>
              </a:r>
              <a:r>
                <a:rPr lang="en-US" sz="1000" b="1" dirty="0">
                  <a:solidFill>
                    <a:srgbClr val="FFFFFF"/>
                  </a:solidFill>
                </a:rPr>
                <a:t> &lt; .0001</a:t>
              </a:r>
            </a:p>
          </p:txBody>
        </p:sp>
        <p:sp>
          <p:nvSpPr>
            <p:cNvPr id="344" name="Text Box 15"/>
            <p:cNvSpPr txBox="1">
              <a:spLocks noChangeArrowheads="1"/>
            </p:cNvSpPr>
            <p:nvPr/>
          </p:nvSpPr>
          <p:spPr bwMode="auto">
            <a:xfrm>
              <a:off x="3730070" y="4506907"/>
              <a:ext cx="891488"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n-US" sz="1000" b="1" dirty="0">
                  <a:solidFill>
                    <a:srgbClr val="FFFFFF"/>
                  </a:solidFill>
                </a:rPr>
                <a:t>27%</a:t>
              </a:r>
            </a:p>
          </p:txBody>
        </p:sp>
        <p:sp>
          <p:nvSpPr>
            <p:cNvPr id="345" name="Text Box 16"/>
            <p:cNvSpPr txBox="1">
              <a:spLocks noChangeArrowheads="1"/>
            </p:cNvSpPr>
            <p:nvPr/>
          </p:nvSpPr>
          <p:spPr bwMode="auto">
            <a:xfrm>
              <a:off x="3146921" y="2348451"/>
              <a:ext cx="1545912"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n-US" sz="1000" b="1" i="1" u="sng" dirty="0">
                  <a:solidFill>
                    <a:srgbClr val="FFFFFF"/>
                  </a:solidFill>
                </a:rPr>
                <a:t>By</a:t>
              </a:r>
              <a:r>
                <a:rPr lang="en-US" sz="1000" b="1" u="sng" dirty="0">
                  <a:solidFill>
                    <a:srgbClr val="FFFFFF"/>
                  </a:solidFill>
                </a:rPr>
                <a:t> </a:t>
              </a:r>
              <a:r>
                <a:rPr lang="en-US" sz="1000" b="1" u="sng" dirty="0" smtClean="0">
                  <a:solidFill>
                    <a:srgbClr val="FFFFFF"/>
                  </a:solidFill>
                </a:rPr>
                <a:t>1 Year</a:t>
              </a:r>
              <a:endParaRPr lang="en-US" sz="1000" b="1" u="sng" dirty="0">
                <a:solidFill>
                  <a:srgbClr val="FFFFFF"/>
                </a:solidFill>
              </a:endParaRPr>
            </a:p>
          </p:txBody>
        </p:sp>
        <p:sp>
          <p:nvSpPr>
            <p:cNvPr id="346" name="Text Box 44"/>
            <p:cNvSpPr txBox="1">
              <a:spLocks noChangeArrowheads="1"/>
            </p:cNvSpPr>
            <p:nvPr/>
          </p:nvSpPr>
          <p:spPr bwMode="auto">
            <a:xfrm>
              <a:off x="3689765" y="3725225"/>
              <a:ext cx="1754377"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l-GR" sz="1000" b="1" dirty="0">
                  <a:solidFill>
                    <a:srgbClr val="FFFFFF"/>
                  </a:solidFill>
                </a:rPr>
                <a:t>Δ</a:t>
              </a:r>
              <a:r>
                <a:rPr lang="en-US" sz="1000" b="1" dirty="0">
                  <a:solidFill>
                    <a:srgbClr val="FFFFFF"/>
                  </a:solidFill>
                </a:rPr>
                <a:t> </a:t>
              </a:r>
              <a:r>
                <a:rPr lang="en-US" sz="1000" b="1" dirty="0" smtClean="0">
                  <a:solidFill>
                    <a:srgbClr val="FFFFFF"/>
                  </a:solidFill>
                </a:rPr>
                <a:t>24</a:t>
              </a:r>
              <a:r>
                <a:rPr lang="en-US" sz="1000" b="1" dirty="0">
                  <a:solidFill>
                    <a:srgbClr val="FFFFFF"/>
                  </a:solidFill>
                </a:rPr>
                <a:t>%-28%</a:t>
              </a:r>
            </a:p>
          </p:txBody>
        </p:sp>
        <p:sp>
          <p:nvSpPr>
            <p:cNvPr id="347" name="Text Box 45"/>
            <p:cNvSpPr txBox="1">
              <a:spLocks noChangeArrowheads="1"/>
            </p:cNvSpPr>
            <p:nvPr/>
          </p:nvSpPr>
          <p:spPr bwMode="auto">
            <a:xfrm>
              <a:off x="6933765" y="3072184"/>
              <a:ext cx="1754377" cy="38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fontAlgn="base" hangingPunct="1">
                <a:spcBef>
                  <a:spcPct val="0"/>
                </a:spcBef>
                <a:spcAft>
                  <a:spcPct val="0"/>
                </a:spcAft>
              </a:pPr>
              <a:r>
                <a:rPr lang="el-GR" sz="1000" b="1" dirty="0">
                  <a:solidFill>
                    <a:srgbClr val="FFFFFF"/>
                  </a:solidFill>
                </a:rPr>
                <a:t>Δ</a:t>
              </a:r>
              <a:r>
                <a:rPr lang="en-US" sz="1000" b="1" dirty="0">
                  <a:solidFill>
                    <a:srgbClr val="FFFFFF"/>
                  </a:solidFill>
                </a:rPr>
                <a:t> </a:t>
              </a:r>
              <a:r>
                <a:rPr lang="en-US" sz="1000" b="1" dirty="0" smtClean="0">
                  <a:solidFill>
                    <a:srgbClr val="FFFFFF"/>
                  </a:solidFill>
                </a:rPr>
                <a:t>17%-20%</a:t>
              </a:r>
              <a:endParaRPr lang="en-US" sz="1000" b="1" dirty="0">
                <a:solidFill>
                  <a:srgbClr val="FFFFFF"/>
                </a:solidFill>
              </a:endParaRPr>
            </a:p>
          </p:txBody>
        </p:sp>
        <p:sp>
          <p:nvSpPr>
            <p:cNvPr id="348" name="Line 46"/>
            <p:cNvSpPr>
              <a:spLocks noChangeShapeType="1"/>
            </p:cNvSpPr>
            <p:nvPr/>
          </p:nvSpPr>
          <p:spPr bwMode="auto">
            <a:xfrm>
              <a:off x="3664386" y="3410744"/>
              <a:ext cx="0" cy="904083"/>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200" b="1" dirty="0">
                <a:solidFill>
                  <a:srgbClr val="FFFF00"/>
                </a:solidFill>
              </a:endParaRPr>
            </a:p>
          </p:txBody>
        </p:sp>
        <p:sp>
          <p:nvSpPr>
            <p:cNvPr id="349" name="Line 47"/>
            <p:cNvSpPr>
              <a:spLocks noChangeShapeType="1"/>
            </p:cNvSpPr>
            <p:nvPr/>
          </p:nvSpPr>
          <p:spPr bwMode="auto">
            <a:xfrm>
              <a:off x="8746637" y="2665415"/>
              <a:ext cx="0" cy="696054"/>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200" b="1" dirty="0">
                <a:solidFill>
                  <a:srgbClr val="FFFF00"/>
                </a:solidFill>
              </a:endParaRPr>
            </a:p>
          </p:txBody>
        </p:sp>
        <p:grpSp>
          <p:nvGrpSpPr>
            <p:cNvPr id="350" name="Group 47"/>
            <p:cNvGrpSpPr>
              <a:grpSpLocks/>
            </p:cNvGrpSpPr>
            <p:nvPr/>
          </p:nvGrpSpPr>
          <p:grpSpPr bwMode="auto">
            <a:xfrm>
              <a:off x="1602602" y="1106596"/>
              <a:ext cx="3734847" cy="1263281"/>
              <a:chOff x="1492250" y="1239043"/>
              <a:chExt cx="3535174" cy="1262584"/>
            </a:xfrm>
          </p:grpSpPr>
          <p:sp>
            <p:nvSpPr>
              <p:cNvPr id="356" name="TextBox 355"/>
              <p:cNvSpPr txBox="1"/>
              <p:nvPr/>
            </p:nvSpPr>
            <p:spPr>
              <a:xfrm>
                <a:off x="1492250" y="1592885"/>
                <a:ext cx="2737138" cy="385157"/>
              </a:xfrm>
              <a:prstGeom prst="rect">
                <a:avLst/>
              </a:prstGeom>
              <a:noFill/>
            </p:spPr>
            <p:txBody>
              <a:bodyPr wrap="none">
                <a:spAutoFit/>
              </a:bodyPr>
              <a:lstStyle/>
              <a:p>
                <a:pPr>
                  <a:defRPr/>
                </a:pPr>
                <a:r>
                  <a:rPr lang="en-US" sz="1000" b="1" dirty="0">
                    <a:solidFill>
                      <a:srgbClr val="FFFFFF"/>
                    </a:solidFill>
                  </a:rPr>
                  <a:t>Nilotinib 300 mg </a:t>
                </a:r>
                <a:r>
                  <a:rPr lang="en-US" sz="1000" b="1" cap="all" dirty="0">
                    <a:solidFill>
                      <a:srgbClr val="FFFFFF"/>
                    </a:solidFill>
                  </a:rPr>
                  <a:t>bid</a:t>
                </a:r>
              </a:p>
            </p:txBody>
          </p:sp>
          <p:sp>
            <p:nvSpPr>
              <p:cNvPr id="357" name="TextBox 356"/>
              <p:cNvSpPr txBox="1"/>
              <p:nvPr/>
            </p:nvSpPr>
            <p:spPr>
              <a:xfrm>
                <a:off x="1492250" y="1851505"/>
                <a:ext cx="2737138" cy="385157"/>
              </a:xfrm>
              <a:prstGeom prst="rect">
                <a:avLst/>
              </a:prstGeom>
              <a:noFill/>
            </p:spPr>
            <p:txBody>
              <a:bodyPr wrap="none">
                <a:spAutoFit/>
              </a:bodyPr>
              <a:lstStyle/>
              <a:p>
                <a:pPr>
                  <a:defRPr/>
                </a:pPr>
                <a:r>
                  <a:rPr lang="en-US" sz="1000" b="1" dirty="0">
                    <a:solidFill>
                      <a:srgbClr val="FFFFFF"/>
                    </a:solidFill>
                  </a:rPr>
                  <a:t>Nilotinib 400 mg </a:t>
                </a:r>
                <a:r>
                  <a:rPr lang="en-US" sz="1000" b="1" cap="all" dirty="0">
                    <a:solidFill>
                      <a:srgbClr val="FFFFFF"/>
                    </a:solidFill>
                  </a:rPr>
                  <a:t>bid</a:t>
                </a:r>
              </a:p>
            </p:txBody>
          </p:sp>
          <p:sp>
            <p:nvSpPr>
              <p:cNvPr id="358" name="TextBox 357"/>
              <p:cNvSpPr txBox="1"/>
              <p:nvPr/>
            </p:nvSpPr>
            <p:spPr>
              <a:xfrm>
                <a:off x="1492250" y="2116470"/>
                <a:ext cx="2642078" cy="385157"/>
              </a:xfrm>
              <a:prstGeom prst="rect">
                <a:avLst/>
              </a:prstGeom>
              <a:noFill/>
            </p:spPr>
            <p:txBody>
              <a:bodyPr wrap="none">
                <a:spAutoFit/>
              </a:bodyPr>
              <a:lstStyle/>
              <a:p>
                <a:pPr>
                  <a:defRPr/>
                </a:pPr>
                <a:r>
                  <a:rPr lang="en-US" sz="1000" b="1" dirty="0">
                    <a:solidFill>
                      <a:srgbClr val="FFFFFF"/>
                    </a:solidFill>
                  </a:rPr>
                  <a:t>Imatinib 400 mg </a:t>
                </a:r>
                <a:r>
                  <a:rPr lang="en-US" sz="1000" b="1" cap="all" dirty="0">
                    <a:solidFill>
                      <a:srgbClr val="FFFFFF"/>
                    </a:solidFill>
                  </a:rPr>
                  <a:t>qd</a:t>
                </a:r>
              </a:p>
            </p:txBody>
          </p:sp>
          <p:sp>
            <p:nvSpPr>
              <p:cNvPr id="359" name="TextBox 358"/>
              <p:cNvSpPr txBox="1"/>
              <p:nvPr/>
            </p:nvSpPr>
            <p:spPr>
              <a:xfrm>
                <a:off x="4265249" y="1592885"/>
                <a:ext cx="762175" cy="385157"/>
              </a:xfrm>
              <a:prstGeom prst="rect">
                <a:avLst/>
              </a:prstGeom>
              <a:noFill/>
            </p:spPr>
            <p:txBody>
              <a:bodyPr wrap="none">
                <a:spAutoFit/>
              </a:bodyPr>
              <a:lstStyle/>
              <a:p>
                <a:pPr>
                  <a:defRPr/>
                </a:pPr>
                <a:r>
                  <a:rPr lang="en-US" sz="1000" b="1" dirty="0">
                    <a:solidFill>
                      <a:srgbClr val="FFFFFF"/>
                    </a:solidFill>
                  </a:rPr>
                  <a:t>282</a:t>
                </a:r>
                <a:endParaRPr lang="en-US" sz="1000" b="1" cap="all" dirty="0">
                  <a:solidFill>
                    <a:srgbClr val="FFFFFF"/>
                  </a:solidFill>
                </a:endParaRPr>
              </a:p>
            </p:txBody>
          </p:sp>
          <p:sp>
            <p:nvSpPr>
              <p:cNvPr id="360" name="TextBox 359"/>
              <p:cNvSpPr txBox="1"/>
              <p:nvPr/>
            </p:nvSpPr>
            <p:spPr>
              <a:xfrm>
                <a:off x="4265248" y="1851505"/>
                <a:ext cx="762176" cy="385157"/>
              </a:xfrm>
              <a:prstGeom prst="rect">
                <a:avLst/>
              </a:prstGeom>
              <a:noFill/>
            </p:spPr>
            <p:txBody>
              <a:bodyPr wrap="none">
                <a:spAutoFit/>
              </a:bodyPr>
              <a:lstStyle/>
              <a:p>
                <a:pPr>
                  <a:defRPr/>
                </a:pPr>
                <a:r>
                  <a:rPr lang="en-US" sz="1000" b="1" dirty="0">
                    <a:solidFill>
                      <a:srgbClr val="FFFFFF"/>
                    </a:solidFill>
                  </a:rPr>
                  <a:t>281</a:t>
                </a:r>
                <a:endParaRPr lang="en-US" sz="1000" b="1" cap="all" dirty="0">
                  <a:solidFill>
                    <a:srgbClr val="FFFFFF"/>
                  </a:solidFill>
                </a:endParaRPr>
              </a:p>
            </p:txBody>
          </p:sp>
          <p:sp>
            <p:nvSpPr>
              <p:cNvPr id="361" name="TextBox 360"/>
              <p:cNvSpPr txBox="1"/>
              <p:nvPr/>
            </p:nvSpPr>
            <p:spPr>
              <a:xfrm>
                <a:off x="4265248" y="2116470"/>
                <a:ext cx="762176" cy="385157"/>
              </a:xfrm>
              <a:prstGeom prst="rect">
                <a:avLst/>
              </a:prstGeom>
              <a:noFill/>
            </p:spPr>
            <p:txBody>
              <a:bodyPr wrap="none">
                <a:spAutoFit/>
              </a:bodyPr>
              <a:lstStyle/>
              <a:p>
                <a:pPr>
                  <a:defRPr/>
                </a:pPr>
                <a:r>
                  <a:rPr lang="en-US" sz="1000" b="1" dirty="0">
                    <a:solidFill>
                      <a:srgbClr val="FFFFFF"/>
                    </a:solidFill>
                  </a:rPr>
                  <a:t>283</a:t>
                </a:r>
                <a:endParaRPr lang="en-US" sz="1000" b="1" cap="all" dirty="0">
                  <a:solidFill>
                    <a:srgbClr val="FFFFFF"/>
                  </a:solidFill>
                </a:endParaRPr>
              </a:p>
            </p:txBody>
          </p:sp>
          <p:sp>
            <p:nvSpPr>
              <p:cNvPr id="362" name="TextBox 361"/>
              <p:cNvSpPr txBox="1"/>
              <p:nvPr/>
            </p:nvSpPr>
            <p:spPr>
              <a:xfrm>
                <a:off x="4345172" y="1239043"/>
                <a:ext cx="502854" cy="385156"/>
              </a:xfrm>
              <a:prstGeom prst="rect">
                <a:avLst/>
              </a:prstGeom>
              <a:noFill/>
            </p:spPr>
            <p:txBody>
              <a:bodyPr wrap="none">
                <a:spAutoFit/>
              </a:bodyPr>
              <a:lstStyle/>
              <a:p>
                <a:pPr>
                  <a:defRPr/>
                </a:pPr>
                <a:r>
                  <a:rPr lang="en-US" sz="1000" b="1" u="sng" dirty="0">
                    <a:solidFill>
                      <a:srgbClr val="FFFF00"/>
                    </a:solidFill>
                  </a:rPr>
                  <a:t>n</a:t>
                </a:r>
                <a:endParaRPr lang="en-US" sz="1000" b="1" u="sng" cap="all" dirty="0">
                  <a:solidFill>
                    <a:srgbClr val="FFFF00"/>
                  </a:solidFill>
                </a:endParaRPr>
              </a:p>
            </p:txBody>
          </p:sp>
        </p:grpSp>
        <p:sp>
          <p:nvSpPr>
            <p:cNvPr id="351" name="Text Box 40"/>
            <p:cNvSpPr txBox="1">
              <a:spLocks noChangeArrowheads="1"/>
            </p:cNvSpPr>
            <p:nvPr/>
          </p:nvSpPr>
          <p:spPr bwMode="auto">
            <a:xfrm>
              <a:off x="8613401" y="5634040"/>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sz="1000" b="1" dirty="0" smtClean="0">
                  <a:solidFill>
                    <a:srgbClr val="FFFFFF"/>
                  </a:solidFill>
                </a:rPr>
                <a:t>36</a:t>
              </a:r>
              <a:endParaRPr lang="en-US" sz="1000" b="1" dirty="0">
                <a:solidFill>
                  <a:srgbClr val="FFFFFF"/>
                </a:solidFill>
              </a:endParaRPr>
            </a:p>
          </p:txBody>
        </p:sp>
        <p:sp>
          <p:nvSpPr>
            <p:cNvPr id="352" name="Line 9"/>
            <p:cNvSpPr>
              <a:spLocks noChangeShapeType="1"/>
            </p:cNvSpPr>
            <p:nvPr/>
          </p:nvSpPr>
          <p:spPr bwMode="auto">
            <a:xfrm flipV="1">
              <a:off x="8791995" y="1937008"/>
              <a:ext cx="0" cy="356393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1200" b="1" dirty="0">
                <a:solidFill>
                  <a:srgbClr val="FFFF00"/>
                </a:solidFill>
              </a:endParaRPr>
            </a:p>
          </p:txBody>
        </p:sp>
        <p:cxnSp>
          <p:nvCxnSpPr>
            <p:cNvPr id="353" name="Straight Connector 352"/>
            <p:cNvCxnSpPr/>
            <p:nvPr/>
          </p:nvCxnSpPr>
          <p:spPr>
            <a:xfrm flipH="1">
              <a:off x="1240725" y="1621095"/>
              <a:ext cx="411752" cy="0"/>
            </a:xfrm>
            <a:prstGeom prst="line">
              <a:avLst/>
            </a:prstGeom>
            <a:ln w="25400">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H="1">
              <a:off x="1240725" y="1868575"/>
              <a:ext cx="411752" cy="0"/>
            </a:xfrm>
            <a:prstGeom prst="line">
              <a:avLst/>
            </a:prstGeom>
            <a:ln w="2540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H="1">
              <a:off x="1240725" y="2116053"/>
              <a:ext cx="411752" cy="0"/>
            </a:xfrm>
            <a:prstGeom prst="line">
              <a:avLst/>
            </a:prstGeom>
            <a:ln w="25400">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363" name="TextBox 362"/>
          <p:cNvSpPr txBox="1"/>
          <p:nvPr/>
        </p:nvSpPr>
        <p:spPr>
          <a:xfrm>
            <a:off x="1888373" y="1752600"/>
            <a:ext cx="675185" cy="338554"/>
          </a:xfrm>
          <a:prstGeom prst="rect">
            <a:avLst/>
          </a:prstGeom>
          <a:noFill/>
        </p:spPr>
        <p:txBody>
          <a:bodyPr wrap="none" rtlCol="0">
            <a:spAutoFit/>
          </a:bodyPr>
          <a:lstStyle/>
          <a:p>
            <a:pPr algn="ctr" fontAlgn="base">
              <a:spcBef>
                <a:spcPct val="0"/>
              </a:spcBef>
              <a:spcAft>
                <a:spcPct val="0"/>
              </a:spcAft>
            </a:pPr>
            <a:r>
              <a:rPr lang="en-US" sz="1600" b="1" dirty="0">
                <a:solidFill>
                  <a:srgbClr val="99CCFF"/>
                </a:solidFill>
              </a:rPr>
              <a:t>MMR</a:t>
            </a:r>
          </a:p>
        </p:txBody>
      </p:sp>
      <p:sp>
        <p:nvSpPr>
          <p:cNvPr id="364" name="TextBox 363"/>
          <p:cNvSpPr txBox="1"/>
          <p:nvPr/>
        </p:nvSpPr>
        <p:spPr>
          <a:xfrm>
            <a:off x="6631198" y="1753166"/>
            <a:ext cx="692818" cy="338554"/>
          </a:xfrm>
          <a:prstGeom prst="rect">
            <a:avLst/>
          </a:prstGeom>
          <a:noFill/>
        </p:spPr>
        <p:txBody>
          <a:bodyPr wrap="none" rtlCol="0">
            <a:spAutoFit/>
          </a:bodyPr>
          <a:lstStyle/>
          <a:p>
            <a:pPr algn="ctr" fontAlgn="base">
              <a:spcBef>
                <a:spcPct val="0"/>
              </a:spcBef>
              <a:spcAft>
                <a:spcPct val="0"/>
              </a:spcAft>
            </a:pPr>
            <a:r>
              <a:rPr lang="en-US" sz="1600" b="1" dirty="0">
                <a:solidFill>
                  <a:srgbClr val="99CCFF"/>
                </a:solidFill>
              </a:rPr>
              <a:t>MR</a:t>
            </a:r>
            <a:r>
              <a:rPr lang="en-US" sz="1600" b="1" baseline="30000" dirty="0">
                <a:solidFill>
                  <a:srgbClr val="99CCFF"/>
                </a:solidFill>
              </a:rPr>
              <a:t>4.5</a:t>
            </a:r>
          </a:p>
        </p:txBody>
      </p:sp>
    </p:spTree>
    <p:extLst>
      <p:ext uri="{BB962C8B-B14F-4D97-AF65-F5344CB8AC3E}">
        <p14:creationId xmlns:p14="http://schemas.microsoft.com/office/powerpoint/2010/main" val="24595018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3_Default Design">
  <a:themeElements>
    <a:clrScheme name="3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ark Blue">
  <a:themeElements>
    <a:clrScheme name="2_Dark Blue 9">
      <a:dk1>
        <a:srgbClr val="FF99FF"/>
      </a:dk1>
      <a:lt1>
        <a:srgbClr val="FFFFFF"/>
      </a:lt1>
      <a:dk2>
        <a:srgbClr val="000066"/>
      </a:dk2>
      <a:lt2>
        <a:srgbClr val="FFFF00"/>
      </a:lt2>
      <a:accent1>
        <a:srgbClr val="33CCFF"/>
      </a:accent1>
      <a:accent2>
        <a:srgbClr val="FFCC00"/>
      </a:accent2>
      <a:accent3>
        <a:srgbClr val="AAAAB8"/>
      </a:accent3>
      <a:accent4>
        <a:srgbClr val="DADADA"/>
      </a:accent4>
      <a:accent5>
        <a:srgbClr val="ADE2FF"/>
      </a:accent5>
      <a:accent6>
        <a:srgbClr val="E7B900"/>
      </a:accent6>
      <a:hlink>
        <a:srgbClr val="33CC33"/>
      </a:hlink>
      <a:folHlink>
        <a:srgbClr val="FF9900"/>
      </a:folHlink>
    </a:clrScheme>
    <a:fontScheme name="2_Dark Blue">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2_Dark 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ark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Dark 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ark 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ark 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ark 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Dark 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ark Blue 8">
        <a:dk1>
          <a:srgbClr val="FF99FF"/>
        </a:dk1>
        <a:lt1>
          <a:srgbClr val="FFFFFF"/>
        </a:lt1>
        <a:dk2>
          <a:srgbClr val="000066"/>
        </a:dk2>
        <a:lt2>
          <a:srgbClr val="FFFF00"/>
        </a:lt2>
        <a:accent1>
          <a:srgbClr val="33CCFF"/>
        </a:accent1>
        <a:accent2>
          <a:srgbClr val="FFCC00"/>
        </a:accent2>
        <a:accent3>
          <a:srgbClr val="AAAAB8"/>
        </a:accent3>
        <a:accent4>
          <a:srgbClr val="DADADA"/>
        </a:accent4>
        <a:accent5>
          <a:srgbClr val="ADE2FF"/>
        </a:accent5>
        <a:accent6>
          <a:srgbClr val="E7B900"/>
        </a:accent6>
        <a:hlink>
          <a:srgbClr val="33CC33"/>
        </a:hlink>
        <a:folHlink>
          <a:srgbClr val="FF6600"/>
        </a:folHlink>
      </a:clrScheme>
      <a:clrMap bg1="dk2" tx1="lt1" bg2="dk1" tx2="lt2" accent1="accent1" accent2="accent2" accent3="accent3" accent4="accent4" accent5="accent5" accent6="accent6" hlink="hlink" folHlink="folHlink"/>
    </a:extraClrScheme>
    <a:extraClrScheme>
      <a:clrScheme name="2_Dark Blue 9">
        <a:dk1>
          <a:srgbClr val="FF99FF"/>
        </a:dk1>
        <a:lt1>
          <a:srgbClr val="FFFFFF"/>
        </a:lt1>
        <a:dk2>
          <a:srgbClr val="000066"/>
        </a:dk2>
        <a:lt2>
          <a:srgbClr val="FFFF00"/>
        </a:lt2>
        <a:accent1>
          <a:srgbClr val="33CCFF"/>
        </a:accent1>
        <a:accent2>
          <a:srgbClr val="FFCC00"/>
        </a:accent2>
        <a:accent3>
          <a:srgbClr val="AAAAB8"/>
        </a:accent3>
        <a:accent4>
          <a:srgbClr val="DADADA"/>
        </a:accent4>
        <a:accent5>
          <a:srgbClr val="ADE2FF"/>
        </a:accent5>
        <a:accent6>
          <a:srgbClr val="E7B900"/>
        </a:accent6>
        <a:hlink>
          <a:srgbClr val="33CC33"/>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0_Default Design">
  <a:themeElements>
    <a:clrScheme name="4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FFFF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586</TotalTime>
  <Words>2751</Words>
  <Application>Microsoft Macintosh PowerPoint</Application>
  <PresentationFormat>On-screen Show (4:3)</PresentationFormat>
  <Paragraphs>550</Paragraphs>
  <Slides>38</Slides>
  <Notes>38</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38</vt:i4>
      </vt:variant>
    </vt:vector>
  </HeadingPairs>
  <TitlesOfParts>
    <vt:vector size="51" baseType="lpstr">
      <vt:lpstr>Default Design</vt:lpstr>
      <vt:lpstr>5_Default Design</vt:lpstr>
      <vt:lpstr>29_Default Design</vt:lpstr>
      <vt:lpstr>33_Default Design</vt:lpstr>
      <vt:lpstr>6_Dark Blue</vt:lpstr>
      <vt:lpstr>1_Blank Presentation</vt:lpstr>
      <vt:lpstr>50_Default Design</vt:lpstr>
      <vt:lpstr>28_Default Design</vt:lpstr>
      <vt:lpstr>1_Default Design</vt:lpstr>
      <vt:lpstr>16_Default Design</vt:lpstr>
      <vt:lpstr>Blank Presentation</vt:lpstr>
      <vt:lpstr>Worksheet</vt:lpstr>
      <vt:lpstr>Chart</vt:lpstr>
      <vt:lpstr>PowerPoint Presentation</vt:lpstr>
      <vt:lpstr> Year in Review Multitumor CME Symposium  CML  Hagop Kantarjian UT MD Anderson Cancer Center October 27, 2012 Orlando, Fl.</vt:lpstr>
      <vt:lpstr>What is your preferred initial treatment for chronic-phase chronic myeloid leukemia (CML)?</vt:lpstr>
      <vt:lpstr>For patients with CML, are there situations in which you would consider discontinuing imatinib after a complete molecular response lasting for years?</vt:lpstr>
      <vt:lpstr>What I will review</vt:lpstr>
      <vt:lpstr>Nilotinib versus imatinib in patients (pts) with newly diagnosed chronic myeloid leukemia in chronic phase (CML-CP): ENESTnd 3-year (yr) follow-up (f/u)  Kantarjian H, Flinn I, Goldberg S, et al. </vt:lpstr>
      <vt:lpstr> ENESTnd: Study Design</vt:lpstr>
      <vt:lpstr>Nilotinib vs Imatinib in Newly Diagnosed Chronic Phase CML</vt:lpstr>
      <vt:lpstr>PowerPoint Presentation</vt:lpstr>
      <vt:lpstr>ENESTnd: Progression to AP/BP on Rx</vt:lpstr>
      <vt:lpstr>Switch to nilotinib versus continued imatinib in patients (pts) with chronic myeloid leukemia in chronic phase (CML-CP) with detectable BCR-ABL after 2 or more years on imatinib: ENEST cmr 12-month (mo) follow-up  Lipton JH, Hughes T, Leber B, et al.  </vt:lpstr>
      <vt:lpstr>ENESTcmr: Study Design and Endpoints</vt:lpstr>
      <vt:lpstr>ENESTcmr: Results</vt:lpstr>
      <vt:lpstr>Dasatinib versus imatinib (IM) in newly diagnosed chronic myeloid leukemia in chronic phase (CML-CP): DASISION 3-year follow-up  Hochhaus A, Shah N, Cortes J, et al.</vt:lpstr>
      <vt:lpstr>DASISION (CA180-056): Design</vt:lpstr>
      <vt:lpstr>Dasatinib vs Imatinib in Newly Diagnosed Chronic Phase CML</vt:lpstr>
      <vt:lpstr>DASISION: Cumulative Incidence of  MMR and MR4.5</vt:lpstr>
      <vt:lpstr>DASISION: Transformation to AP/BP  CML by 3 Years</vt:lpstr>
      <vt:lpstr>Select Chronic Myeloid Leukemia Trials</vt:lpstr>
      <vt:lpstr>PACE: A Pivotal Phase II Trial of Ponatinib in Patients with CML and Ph+ALL Resistant or Intolerant to Dasatinib or Nilotinib, or with the T315I Mutation </vt:lpstr>
      <vt:lpstr>Ponatinib</vt:lpstr>
      <vt:lpstr>PACE Initial Results  Response in CP-CML Cohorts</vt:lpstr>
      <vt:lpstr>PACE: MCyR Duration </vt:lpstr>
      <vt:lpstr>Safety and efficacy of bosutinib (SKI-606) in chronic phase Philadelphia chromosome-positive chronic myeloid leukemia patients with resistance or intolerance to imatinib</vt:lpstr>
      <vt:lpstr>Bosutinib in CML-CP post imatinib failure</vt:lpstr>
      <vt:lpstr>Bosutinib in CML post imatinib failure PFS and survival</vt:lpstr>
      <vt:lpstr>Criteria for Failure and Suboptimal Response to Imatinib</vt:lpstr>
      <vt:lpstr>When to Look for Mutations?</vt:lpstr>
      <vt:lpstr>Analysis of Mutations in CML</vt:lpstr>
      <vt:lpstr>My Golden Rules in CML  Monitoring</vt:lpstr>
      <vt:lpstr>Patients with myelofibrosis that does not harbor an activating JAK mutation generally do NOT respond to ruxolitinib.</vt:lpstr>
      <vt:lpstr>PowerPoint Presentation</vt:lpstr>
      <vt:lpstr>COMFORT-II: Percent Change from Baseline in Spleen Volume</vt:lpstr>
      <vt:lpstr>Select Myelofibrosis Trials</vt:lpstr>
      <vt:lpstr>Inotuzumab Ozogamycin (I0), a CD22 Monoclonal Antibody Conjugated to Calecheamicin, Given Weekly, for Refractory-Relapse Acute Lymphocytic Leukemia (R-R ALL)</vt:lpstr>
      <vt:lpstr>Inotuzumab in ALL: Mechanisms of Action</vt:lpstr>
      <vt:lpstr>Effect of Anti-CD19 BiTE Blinatumomab on Complete Remission Rate and Overall Survival in Adult Patients with Relapsed/Refractory B-Precursor ALL</vt:lpstr>
      <vt:lpstr>Mode of Action of Anti-CD19 BiTE® Blinatumomab </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87</cp:revision>
  <cp:lastPrinted>2012-10-26T23:42:36Z</cp:lastPrinted>
  <dcterms:created xsi:type="dcterms:W3CDTF">2012-11-09T22:17:05Z</dcterms:created>
  <dcterms:modified xsi:type="dcterms:W3CDTF">2012-11-26T20:50:51Z</dcterms:modified>
  <cp:category/>
</cp:coreProperties>
</file>