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9" r:id="rId4"/>
    <p:sldMasterId id="2147483672" r:id="rId5"/>
    <p:sldMasterId id="2147483743" r:id="rId6"/>
    <p:sldMasterId id="2147483759" r:id="rId7"/>
  </p:sldMasterIdLst>
  <p:notesMasterIdLst>
    <p:notesMasterId r:id="rId37"/>
  </p:notesMasterIdLst>
  <p:sldIdLst>
    <p:sldId id="397" r:id="rId8"/>
    <p:sldId id="390" r:id="rId9"/>
    <p:sldId id="398" r:id="rId10"/>
    <p:sldId id="399" r:id="rId11"/>
    <p:sldId id="322" r:id="rId12"/>
    <p:sldId id="325" r:id="rId13"/>
    <p:sldId id="326" r:id="rId14"/>
    <p:sldId id="317" r:id="rId15"/>
    <p:sldId id="262" r:id="rId16"/>
    <p:sldId id="263" r:id="rId17"/>
    <p:sldId id="265" r:id="rId18"/>
    <p:sldId id="266" r:id="rId19"/>
    <p:sldId id="267" r:id="rId20"/>
    <p:sldId id="268" r:id="rId21"/>
    <p:sldId id="280" r:id="rId22"/>
    <p:sldId id="269" r:id="rId23"/>
    <p:sldId id="270" r:id="rId24"/>
    <p:sldId id="271" r:id="rId25"/>
    <p:sldId id="272" r:id="rId26"/>
    <p:sldId id="387" r:id="rId27"/>
    <p:sldId id="388" r:id="rId28"/>
    <p:sldId id="389" r:id="rId29"/>
    <p:sldId id="273" r:id="rId30"/>
    <p:sldId id="274" r:id="rId31"/>
    <p:sldId id="275" r:id="rId32"/>
    <p:sldId id="276" r:id="rId33"/>
    <p:sldId id="277" r:id="rId34"/>
    <p:sldId id="278" r:id="rId35"/>
    <p:sldId id="4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818"/>
    <a:srgbClr val="000D2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7802" autoAdjust="0"/>
  </p:normalViewPr>
  <p:slideViewPr>
    <p:cSldViewPr>
      <p:cViewPr>
        <p:scale>
          <a:sx n="100" d="100"/>
          <a:sy n="100" d="100"/>
        </p:scale>
        <p:origin x="-1584" y="-312"/>
      </p:cViewPr>
      <p:guideLst>
        <p:guide orient="horz" pos="2160"/>
        <p:guide pos="2880"/>
      </p:guideLst>
    </p:cSldViewPr>
  </p:slideViewPr>
  <p:notesTextViewPr>
    <p:cViewPr>
      <p:scale>
        <a:sx n="1" d="1"/>
        <a:sy n="1" d="1"/>
      </p:scale>
      <p:origin x="0" y="0"/>
    </p:cViewPr>
  </p:notesTextViewPr>
  <p:sorterViewPr>
    <p:cViewPr>
      <p:scale>
        <a:sx n="150" d="100"/>
        <a:sy n="150" d="100"/>
      </p:scale>
      <p:origin x="0" y="4728"/>
    </p:cViewPr>
  </p:sorterViewPr>
  <p:notesViewPr>
    <p:cSldViewPr snapToGrid="0" snapToObjects="1">
      <p:cViewPr varScale="1">
        <p:scale>
          <a:sx n="92" d="100"/>
          <a:sy n="92" d="100"/>
        </p:scale>
        <p:origin x="-3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0204081632653"/>
          <c:y val="0.0406779661016949"/>
          <c:w val="0.568027210884354"/>
          <c:h val="0.83728813559322"/>
        </c:manualLayout>
      </c:layout>
      <c:barChart>
        <c:barDir val="bar"/>
        <c:grouping val="clustered"/>
        <c:varyColors val="0"/>
        <c:ser>
          <c:idx val="0"/>
          <c:order val="0"/>
          <c:tx>
            <c:strRef>
              <c:f>Sheet1!$B$1</c:f>
              <c:strCache>
                <c:ptCount val="1"/>
                <c:pt idx="0">
                  <c:v>Series 1</c:v>
                </c:pt>
              </c:strCache>
            </c:strRef>
          </c:tx>
          <c:spPr>
            <a:solidFill>
              <a:srgbClr val="FFFF00"/>
            </a:solidFill>
            <a:ln w="25208">
              <a:noFill/>
            </a:ln>
          </c:spPr>
          <c:invertIfNegative val="0"/>
          <c:dLbls>
            <c:spPr>
              <a:noFill/>
              <a:ln w="25208">
                <a:noFill/>
              </a:ln>
            </c:spPr>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Sheet1!$A$2:$A$4</c:f>
              <c:strCache>
                <c:ptCount val="3"/>
                <c:pt idx="0">
                  <c:v>I don't know</c:v>
                </c:pt>
                <c:pt idx="1">
                  <c:v>Disagree</c:v>
                </c:pt>
                <c:pt idx="2">
                  <c:v>Agree</c:v>
                </c:pt>
              </c:strCache>
            </c:strRef>
          </c:cat>
          <c:val>
            <c:numRef>
              <c:f>Sheet1!$B$2:$B$4</c:f>
              <c:numCache>
                <c:formatCode>0%</c:formatCode>
                <c:ptCount val="3"/>
                <c:pt idx="0">
                  <c:v>0.39</c:v>
                </c:pt>
                <c:pt idx="1">
                  <c:v>0.55</c:v>
                </c:pt>
                <c:pt idx="2">
                  <c:v>0.05</c:v>
                </c:pt>
              </c:numCache>
            </c:numRef>
          </c:val>
        </c:ser>
        <c:dLbls>
          <c:showLegendKey val="0"/>
          <c:showVal val="0"/>
          <c:showCatName val="0"/>
          <c:showSerName val="0"/>
          <c:showPercent val="0"/>
          <c:showBubbleSize val="0"/>
        </c:dLbls>
        <c:gapWidth val="150"/>
        <c:axId val="303808616"/>
        <c:axId val="303423896"/>
      </c:barChart>
      <c:catAx>
        <c:axId val="303808616"/>
        <c:scaling>
          <c:orientation val="minMax"/>
        </c:scaling>
        <c:delete val="0"/>
        <c:axPos val="l"/>
        <c:numFmt formatCode="General" sourceLinked="1"/>
        <c:majorTickMark val="out"/>
        <c:minorTickMark val="none"/>
        <c:tickLblPos val="nextTo"/>
        <c:spPr>
          <a:ln w="3151">
            <a:solidFill>
              <a:srgbClr val="808080"/>
            </a:solidFill>
            <a:prstDash val="solid"/>
          </a:ln>
        </c:spPr>
        <c:txPr>
          <a:bodyPr/>
          <a:lstStyle/>
          <a:p>
            <a:pPr algn="r">
              <a:defRPr>
                <a:solidFill>
                  <a:schemeClr val="tx1"/>
                </a:solidFill>
              </a:defRPr>
            </a:pPr>
            <a:endParaRPr lang="en-US"/>
          </a:p>
        </c:txPr>
        <c:crossAx val="303423896"/>
        <c:crosses val="autoZero"/>
        <c:auto val="1"/>
        <c:lblAlgn val="ctr"/>
        <c:lblOffset val="100"/>
        <c:noMultiLvlLbl val="0"/>
      </c:catAx>
      <c:valAx>
        <c:axId val="303423896"/>
        <c:scaling>
          <c:orientation val="minMax"/>
        </c:scaling>
        <c:delete val="0"/>
        <c:axPos val="b"/>
        <c:numFmt formatCode="0%" sourceLinked="1"/>
        <c:majorTickMark val="out"/>
        <c:minorTickMark val="none"/>
        <c:tickLblPos val="nextTo"/>
        <c:spPr>
          <a:ln w="3151">
            <a:solidFill>
              <a:srgbClr val="808080"/>
            </a:solidFill>
            <a:prstDash val="solid"/>
          </a:ln>
        </c:spPr>
        <c:txPr>
          <a:bodyPr/>
          <a:lstStyle/>
          <a:p>
            <a:pPr>
              <a:defRPr sz="1588">
                <a:solidFill>
                  <a:schemeClr val="tx1"/>
                </a:solidFill>
              </a:defRPr>
            </a:pPr>
            <a:endParaRPr lang="en-US"/>
          </a:p>
        </c:txPr>
        <c:crossAx val="303808616"/>
        <c:crosses val="autoZero"/>
        <c:crossBetween val="between"/>
      </c:valAx>
      <c:spPr>
        <a:noFill/>
        <a:ln w="25208">
          <a:noFill/>
        </a:ln>
      </c:spPr>
    </c:plotArea>
    <c:plotVisOnly val="1"/>
    <c:dispBlanksAs val="gap"/>
    <c:showDLblsOverMax val="0"/>
  </c:chart>
  <c:spPr>
    <a:noFill/>
    <a:ln>
      <a:noFill/>
    </a:ln>
  </c:spPr>
  <c:txPr>
    <a:bodyPr/>
    <a:lstStyle/>
    <a:p>
      <a:pPr>
        <a:defRPr sz="1786" baseline="0">
          <a:solidFill>
            <a:schemeClr val="bg1"/>
          </a:solidFill>
          <a:latin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A973D-7CE9-4DF1-AD75-CDA5DB3CEB86}" type="datetimeFigureOut">
              <a:rPr lang="en-US" smtClean="0"/>
              <a:pPr/>
              <a:t>11/16/12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C0BC6-FECC-4E8A-8A35-BBC33062ECF5}" type="slidenum">
              <a:rPr lang="en-US" smtClean="0"/>
              <a:pPr/>
              <a:t>‹#›</a:t>
            </a:fld>
            <a:endParaRPr lang="en-US"/>
          </a:p>
        </p:txBody>
      </p:sp>
    </p:spTree>
    <p:extLst>
      <p:ext uri="{BB962C8B-B14F-4D97-AF65-F5344CB8AC3E}">
        <p14:creationId xmlns:p14="http://schemas.microsoft.com/office/powerpoint/2010/main" val="218098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1</a:t>
            </a:fld>
            <a:endParaRPr lang="en-US"/>
          </a:p>
        </p:txBody>
      </p:sp>
    </p:spTree>
    <p:extLst>
      <p:ext uri="{BB962C8B-B14F-4D97-AF65-F5344CB8AC3E}">
        <p14:creationId xmlns:p14="http://schemas.microsoft.com/office/powerpoint/2010/main" val="156536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10</a:t>
            </a:fld>
            <a:endParaRPr lang="en-US"/>
          </a:p>
        </p:txBody>
      </p:sp>
    </p:spTree>
    <p:extLst>
      <p:ext uri="{BB962C8B-B14F-4D97-AF65-F5344CB8AC3E}">
        <p14:creationId xmlns:p14="http://schemas.microsoft.com/office/powerpoint/2010/main" val="315559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Times New Roman"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ea typeface="MS PGothic" pitchFamily="34" charset="-128"/>
              </a:defRPr>
            </a:lvl1pPr>
            <a:lvl2pPr marL="742950" indent="-285750" defTabSz="930275" eaLnBrk="0" hangingPunct="0">
              <a:defRPr sz="2400">
                <a:solidFill>
                  <a:schemeClr val="tx1"/>
                </a:solidFill>
                <a:latin typeface="Times New Roman" pitchFamily="18" charset="0"/>
                <a:ea typeface="MS PGothic" pitchFamily="34" charset="-128"/>
              </a:defRPr>
            </a:lvl2pPr>
            <a:lvl3pPr marL="1143000" indent="-228600" defTabSz="930275" eaLnBrk="0" hangingPunct="0">
              <a:defRPr sz="2400">
                <a:solidFill>
                  <a:schemeClr val="tx1"/>
                </a:solidFill>
                <a:latin typeface="Times New Roman" pitchFamily="18" charset="0"/>
                <a:ea typeface="MS PGothic" pitchFamily="34" charset="-128"/>
              </a:defRPr>
            </a:lvl3pPr>
            <a:lvl4pPr marL="1600200" indent="-228600" defTabSz="930275" eaLnBrk="0" hangingPunct="0">
              <a:defRPr sz="2400">
                <a:solidFill>
                  <a:schemeClr val="tx1"/>
                </a:solidFill>
                <a:latin typeface="Times New Roman" pitchFamily="18" charset="0"/>
                <a:ea typeface="MS PGothic" pitchFamily="34" charset="-128"/>
              </a:defRPr>
            </a:lvl4pPr>
            <a:lvl5pPr marL="2057400" indent="-228600" defTabSz="930275" eaLnBrk="0" hangingPunct="0">
              <a:defRPr sz="24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3ADFCB-B824-46D0-95DE-4EF9E8154B98}" type="slidenum">
              <a:rPr lang="en-US" sz="1200" smtClean="0">
                <a:solidFill>
                  <a:srgbClr val="000000"/>
                </a:solidFill>
              </a:rPr>
              <a:pPr eaLnBrk="1" hangingPunct="1"/>
              <a:t>11</a:t>
            </a:fld>
            <a:endParaRPr lang="en-US" sz="1200"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ea typeface="MS PGothic" pitchFamily="34" charset="-128"/>
              </a:defRPr>
            </a:lvl1pPr>
            <a:lvl2pPr marL="742950" indent="-285750" defTabSz="931863" eaLnBrk="0" hangingPunct="0">
              <a:defRPr sz="2400">
                <a:solidFill>
                  <a:schemeClr val="tx1"/>
                </a:solidFill>
                <a:latin typeface="Times New Roman" pitchFamily="18" charset="0"/>
                <a:ea typeface="MS PGothic" pitchFamily="34" charset="-128"/>
              </a:defRPr>
            </a:lvl2pPr>
            <a:lvl3pPr marL="1143000" indent="-228600" defTabSz="931863" eaLnBrk="0" hangingPunct="0">
              <a:defRPr sz="2400">
                <a:solidFill>
                  <a:schemeClr val="tx1"/>
                </a:solidFill>
                <a:latin typeface="Times New Roman" pitchFamily="18" charset="0"/>
                <a:ea typeface="MS PGothic" pitchFamily="34" charset="-128"/>
              </a:defRPr>
            </a:lvl3pPr>
            <a:lvl4pPr marL="1600200" indent="-228600" defTabSz="931863" eaLnBrk="0" hangingPunct="0">
              <a:defRPr sz="2400">
                <a:solidFill>
                  <a:schemeClr val="tx1"/>
                </a:solidFill>
                <a:latin typeface="Times New Roman" pitchFamily="18" charset="0"/>
                <a:ea typeface="MS PGothic" pitchFamily="34" charset="-128"/>
              </a:defRPr>
            </a:lvl4pPr>
            <a:lvl5pPr marL="2057400" indent="-228600" defTabSz="931863" eaLnBrk="0" hangingPunct="0">
              <a:defRPr sz="2400">
                <a:solidFill>
                  <a:schemeClr val="tx1"/>
                </a:solidFill>
                <a:latin typeface="Times New Roman" pitchFamily="18"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347B05D-43A0-45BC-97A5-62C3518E0605}" type="slidenum">
              <a:rPr lang="en-US" sz="1200" smtClean="0">
                <a:solidFill>
                  <a:srgbClr val="000000"/>
                </a:solidFill>
              </a:rPr>
              <a:pPr eaLnBrk="1" hangingPunct="1"/>
              <a:t>12</a:t>
            </a:fld>
            <a:endParaRPr lang="en-US" sz="1200"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ea typeface="MS PGothic" pitchFamily="34" charset="-128"/>
              </a:defRPr>
            </a:lvl1pPr>
            <a:lvl2pPr marL="742950" indent="-285750" defTabSz="930275" eaLnBrk="0" hangingPunct="0">
              <a:defRPr sz="2400">
                <a:solidFill>
                  <a:schemeClr val="tx1"/>
                </a:solidFill>
                <a:latin typeface="Times New Roman" pitchFamily="18" charset="0"/>
                <a:ea typeface="MS PGothic" pitchFamily="34" charset="-128"/>
              </a:defRPr>
            </a:lvl2pPr>
            <a:lvl3pPr marL="1143000" indent="-228600" defTabSz="930275" eaLnBrk="0" hangingPunct="0">
              <a:defRPr sz="2400">
                <a:solidFill>
                  <a:schemeClr val="tx1"/>
                </a:solidFill>
                <a:latin typeface="Times New Roman" pitchFamily="18" charset="0"/>
                <a:ea typeface="MS PGothic" pitchFamily="34" charset="-128"/>
              </a:defRPr>
            </a:lvl3pPr>
            <a:lvl4pPr marL="1600200" indent="-228600" defTabSz="930275" eaLnBrk="0" hangingPunct="0">
              <a:defRPr sz="2400">
                <a:solidFill>
                  <a:schemeClr val="tx1"/>
                </a:solidFill>
                <a:latin typeface="Times New Roman" pitchFamily="18" charset="0"/>
                <a:ea typeface="MS PGothic" pitchFamily="34" charset="-128"/>
              </a:defRPr>
            </a:lvl4pPr>
            <a:lvl5pPr marL="2057400" indent="-228600" defTabSz="930275" eaLnBrk="0" hangingPunct="0">
              <a:defRPr sz="24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D47EE35-D6CA-4EFE-BE61-90DFE41FE794}" type="slidenum">
              <a:rPr lang="en-US" altLang="zh-CN" sz="1200" smtClean="0">
                <a:solidFill>
                  <a:srgbClr val="000000"/>
                </a:solidFill>
              </a:rPr>
              <a:pPr eaLnBrk="1" hangingPunct="1"/>
              <a:t>13</a:t>
            </a:fld>
            <a:endParaRPr lang="en-US" altLang="zh-CN" sz="1200" dirty="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latin typeface="Arial"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ea typeface="MS PGothic" pitchFamily="34" charset="-128"/>
              </a:defRPr>
            </a:lvl1pPr>
            <a:lvl2pPr marL="742950" indent="-285750" defTabSz="930275" eaLnBrk="0" hangingPunct="0">
              <a:defRPr sz="2400">
                <a:solidFill>
                  <a:schemeClr val="tx1"/>
                </a:solidFill>
                <a:latin typeface="Times New Roman" pitchFamily="18" charset="0"/>
                <a:ea typeface="MS PGothic" pitchFamily="34" charset="-128"/>
              </a:defRPr>
            </a:lvl2pPr>
            <a:lvl3pPr marL="1143000" indent="-228600" defTabSz="930275" eaLnBrk="0" hangingPunct="0">
              <a:defRPr sz="2400">
                <a:solidFill>
                  <a:schemeClr val="tx1"/>
                </a:solidFill>
                <a:latin typeface="Times New Roman" pitchFamily="18" charset="0"/>
                <a:ea typeface="MS PGothic" pitchFamily="34" charset="-128"/>
              </a:defRPr>
            </a:lvl3pPr>
            <a:lvl4pPr marL="1600200" indent="-228600" defTabSz="930275" eaLnBrk="0" hangingPunct="0">
              <a:defRPr sz="2400">
                <a:solidFill>
                  <a:schemeClr val="tx1"/>
                </a:solidFill>
                <a:latin typeface="Times New Roman" pitchFamily="18" charset="0"/>
                <a:ea typeface="MS PGothic" pitchFamily="34" charset="-128"/>
              </a:defRPr>
            </a:lvl4pPr>
            <a:lvl5pPr marL="2057400" indent="-228600" defTabSz="930275" eaLnBrk="0" hangingPunct="0">
              <a:defRPr sz="24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3E98381-CDBA-4E42-940F-F7361E1F5951}" type="slidenum">
              <a:rPr lang="en-US" altLang="zh-CN" sz="1200" smtClean="0">
                <a:solidFill>
                  <a:srgbClr val="000000"/>
                </a:solidFill>
              </a:rPr>
              <a:pPr eaLnBrk="1" hangingPunct="1"/>
              <a:t>14</a:t>
            </a:fld>
            <a:endParaRPr lang="en-US" altLang="zh-CN" sz="1200" dirty="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latin typeface="Arial"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latin typeface="Arial" pitchFamily="34" charset="0"/>
              <a:ea typeface="宋体" pitchFamily="2" charset="-122"/>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ea typeface="MS PGothic" pitchFamily="34" charset="-128"/>
              </a:defRPr>
            </a:lvl1pPr>
            <a:lvl2pPr marL="742950" indent="-285750" defTabSz="930275" eaLnBrk="0" hangingPunct="0">
              <a:defRPr sz="2400">
                <a:solidFill>
                  <a:schemeClr val="tx1"/>
                </a:solidFill>
                <a:latin typeface="Times New Roman" pitchFamily="18" charset="0"/>
                <a:ea typeface="MS PGothic" pitchFamily="34" charset="-128"/>
              </a:defRPr>
            </a:lvl2pPr>
            <a:lvl3pPr marL="1143000" indent="-228600" defTabSz="930275" eaLnBrk="0" hangingPunct="0">
              <a:defRPr sz="2400">
                <a:solidFill>
                  <a:schemeClr val="tx1"/>
                </a:solidFill>
                <a:latin typeface="Times New Roman" pitchFamily="18" charset="0"/>
                <a:ea typeface="MS PGothic" pitchFamily="34" charset="-128"/>
              </a:defRPr>
            </a:lvl3pPr>
            <a:lvl4pPr marL="1600200" indent="-228600" defTabSz="930275" eaLnBrk="0" hangingPunct="0">
              <a:defRPr sz="2400">
                <a:solidFill>
                  <a:schemeClr val="tx1"/>
                </a:solidFill>
                <a:latin typeface="Times New Roman" pitchFamily="18" charset="0"/>
                <a:ea typeface="MS PGothic" pitchFamily="34" charset="-128"/>
              </a:defRPr>
            </a:lvl4pPr>
            <a:lvl5pPr marL="2057400" indent="-228600" defTabSz="930275" eaLnBrk="0" hangingPunct="0">
              <a:defRPr sz="24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E6B17A2-F838-4DD7-9E70-E970FAC436D1}" type="slidenum">
              <a:rPr lang="en-US" altLang="zh-CN" sz="1200" smtClean="0">
                <a:solidFill>
                  <a:srgbClr val="000000"/>
                </a:solidFill>
              </a:rPr>
              <a:pPr eaLnBrk="1" hangingPunct="1"/>
              <a:t>15</a:t>
            </a:fld>
            <a:endParaRPr lang="en-US" altLang="zh-CN" sz="1200"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16</a:t>
            </a:fld>
            <a:endParaRPr lang="en-US"/>
          </a:p>
        </p:txBody>
      </p:sp>
    </p:spTree>
    <p:extLst>
      <p:ext uri="{BB962C8B-B14F-4D97-AF65-F5344CB8AC3E}">
        <p14:creationId xmlns:p14="http://schemas.microsoft.com/office/powerpoint/2010/main" val="356345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17</a:t>
            </a:fld>
            <a:endParaRPr lang="en-US"/>
          </a:p>
        </p:txBody>
      </p:sp>
    </p:spTree>
    <p:extLst>
      <p:ext uri="{BB962C8B-B14F-4D97-AF65-F5344CB8AC3E}">
        <p14:creationId xmlns:p14="http://schemas.microsoft.com/office/powerpoint/2010/main" val="167002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7133" y="8686489"/>
            <a:ext cx="2970868" cy="457512"/>
          </a:xfrm>
          <a:prstGeom prst="rect">
            <a:avLst/>
          </a:prstGeom>
          <a:noFill/>
          <a:ln w="9525">
            <a:noFill/>
            <a:miter lim="800000"/>
            <a:headEnd/>
            <a:tailEnd/>
          </a:ln>
        </p:spPr>
        <p:txBody>
          <a:bodyPr lIns="89865" tIns="44933" rIns="89865" bIns="44933" anchor="b"/>
          <a:lstStyle/>
          <a:p>
            <a:pPr algn="r" defTabSz="898859" fontAlgn="base">
              <a:spcBef>
                <a:spcPct val="0"/>
              </a:spcBef>
              <a:spcAft>
                <a:spcPct val="0"/>
              </a:spcAft>
            </a:pPr>
            <a:fld id="{B72957D4-8774-4C08-8F5D-0D952EB0DB68}" type="slidenum">
              <a:rPr lang="en-US" sz="1200">
                <a:solidFill>
                  <a:srgbClr val="000000"/>
                </a:solidFill>
                <a:latin typeface="Times New Roman" pitchFamily="18" charset="0"/>
                <a:ea typeface="MS PGothic" pitchFamily="34" charset="-128"/>
              </a:rPr>
              <a:pPr algn="r" defTabSz="898859" fontAlgn="base">
                <a:spcBef>
                  <a:spcPct val="0"/>
                </a:spcBef>
                <a:spcAft>
                  <a:spcPct val="0"/>
                </a:spcAft>
              </a:pPr>
              <a:t>18</a:t>
            </a:fld>
            <a:endParaRPr lang="en-US" sz="1200" dirty="0">
              <a:solidFill>
                <a:srgbClr val="000000"/>
              </a:solidFill>
              <a:latin typeface="Times New Roman" pitchFamily="18" charset="0"/>
              <a:ea typeface="MS PGothic" pitchFamily="34" charset="-128"/>
            </a:endParaRPr>
          </a:p>
        </p:txBody>
      </p:sp>
      <p:sp>
        <p:nvSpPr>
          <p:cNvPr id="35843" name="Rectangle 2"/>
          <p:cNvSpPr>
            <a:spLocks noGrp="1" noRot="1" noChangeAspect="1" noChangeArrowheads="1" noTextEdit="1"/>
          </p:cNvSpPr>
          <p:nvPr>
            <p:ph type="sldImg"/>
          </p:nvPr>
        </p:nvSpPr>
        <p:spPr>
          <a:xfrm>
            <a:off x="1141413" y="685800"/>
            <a:ext cx="4572000" cy="3430588"/>
          </a:xfrm>
          <a:ln/>
        </p:spPr>
      </p:sp>
      <p:sp>
        <p:nvSpPr>
          <p:cNvPr id="35844" name="Rectangle 3"/>
          <p:cNvSpPr>
            <a:spLocks noGrp="1" noChangeArrowheads="1"/>
          </p:cNvSpPr>
          <p:nvPr>
            <p:ph type="body" idx="1"/>
          </p:nvPr>
        </p:nvSpPr>
        <p:spPr>
          <a:xfrm>
            <a:off x="684869" y="4345587"/>
            <a:ext cx="5488264" cy="4114487"/>
          </a:xfrm>
          <a:noFill/>
        </p:spPr>
        <p:txBody>
          <a:bodyPr/>
          <a:lstStyle/>
          <a:p>
            <a:pPr marL="729057" lvl="1" indent="-280406"/>
            <a:endParaRPr lang="fr-FR"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7133" y="8686489"/>
            <a:ext cx="2970868" cy="457512"/>
          </a:xfrm>
          <a:prstGeom prst="rect">
            <a:avLst/>
          </a:prstGeom>
          <a:noFill/>
          <a:ln w="9525">
            <a:noFill/>
            <a:miter lim="800000"/>
            <a:headEnd/>
            <a:tailEnd/>
          </a:ln>
        </p:spPr>
        <p:txBody>
          <a:bodyPr lIns="89865" tIns="44933" rIns="89865" bIns="44933" anchor="b"/>
          <a:lstStyle/>
          <a:p>
            <a:pPr algn="r" defTabSz="898859" fontAlgn="base">
              <a:spcBef>
                <a:spcPct val="0"/>
              </a:spcBef>
              <a:spcAft>
                <a:spcPct val="0"/>
              </a:spcAft>
            </a:pPr>
            <a:fld id="{BBEFD878-1F12-49AB-B4E5-EE15BC7A19B0}" type="slidenum">
              <a:rPr lang="en-US" sz="1200">
                <a:solidFill>
                  <a:srgbClr val="000000"/>
                </a:solidFill>
                <a:latin typeface="Times New Roman" pitchFamily="18" charset="0"/>
                <a:ea typeface="MS PGothic" pitchFamily="34" charset="-128"/>
              </a:rPr>
              <a:pPr algn="r" defTabSz="898859" fontAlgn="base">
                <a:spcBef>
                  <a:spcPct val="0"/>
                </a:spcBef>
                <a:spcAft>
                  <a:spcPct val="0"/>
                </a:spcAft>
              </a:pPr>
              <a:t>19</a:t>
            </a:fld>
            <a:endParaRPr lang="en-US" sz="1200" dirty="0">
              <a:solidFill>
                <a:srgbClr val="000000"/>
              </a:solidFill>
              <a:latin typeface="Times New Roman" pitchFamily="18" charset="0"/>
              <a:ea typeface="MS PGothic" pitchFamily="34" charset="-128"/>
            </a:endParaRPr>
          </a:p>
        </p:txBody>
      </p:sp>
      <p:sp>
        <p:nvSpPr>
          <p:cNvPr id="36867" name="Rectangle 2"/>
          <p:cNvSpPr>
            <a:spLocks noGrp="1" noRot="1" noChangeAspect="1" noChangeArrowheads="1" noTextEdit="1"/>
          </p:cNvSpPr>
          <p:nvPr>
            <p:ph type="sldImg"/>
          </p:nvPr>
        </p:nvSpPr>
        <p:spPr>
          <a:xfrm>
            <a:off x="1141413" y="685800"/>
            <a:ext cx="4572000" cy="3430588"/>
          </a:xfrm>
          <a:ln/>
        </p:spPr>
      </p:sp>
      <p:sp>
        <p:nvSpPr>
          <p:cNvPr id="96259" name="Rectangle 3"/>
          <p:cNvSpPr>
            <a:spLocks noGrp="1" noChangeArrowheads="1"/>
          </p:cNvSpPr>
          <p:nvPr>
            <p:ph type="body" idx="1"/>
          </p:nvPr>
        </p:nvSpPr>
        <p:spPr>
          <a:xfrm>
            <a:off x="684869" y="4345587"/>
            <a:ext cx="5488264" cy="4114487"/>
          </a:xfrm>
        </p:spPr>
        <p:txBody>
          <a:bodyPr/>
          <a:lstStyle/>
          <a:p>
            <a:pPr eaLnBrk="1" hangingPunct="1">
              <a:defRPr/>
            </a:pPr>
            <a:endParaRPr lang="fr-FR"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F3798D-76F3-4608-BEC5-9E8A671FCD67}"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92689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20</a:t>
            </a:fld>
            <a:endParaRPr lang="en-US"/>
          </a:p>
        </p:txBody>
      </p:sp>
    </p:spTree>
    <p:extLst>
      <p:ext uri="{BB962C8B-B14F-4D97-AF65-F5344CB8AC3E}">
        <p14:creationId xmlns:p14="http://schemas.microsoft.com/office/powerpoint/2010/main" val="408783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7133" y="8686489"/>
            <a:ext cx="2970868" cy="457512"/>
          </a:xfrm>
          <a:prstGeom prst="rect">
            <a:avLst/>
          </a:prstGeom>
          <a:noFill/>
          <a:ln w="9525">
            <a:noFill/>
            <a:miter lim="800000"/>
            <a:headEnd/>
            <a:tailEnd/>
          </a:ln>
        </p:spPr>
        <p:txBody>
          <a:bodyPr lIns="89865" tIns="44933" rIns="89865" bIns="44933" anchor="b"/>
          <a:lstStyle/>
          <a:p>
            <a:pPr algn="r" defTabSz="898859" fontAlgn="base">
              <a:spcBef>
                <a:spcPct val="0"/>
              </a:spcBef>
              <a:spcAft>
                <a:spcPct val="0"/>
              </a:spcAft>
            </a:pPr>
            <a:fld id="{9D86022F-669B-412C-B5B1-920CC5F5FA43}" type="slidenum">
              <a:rPr lang="en-US" sz="1200">
                <a:solidFill>
                  <a:srgbClr val="000000"/>
                </a:solidFill>
                <a:latin typeface="Times New Roman" pitchFamily="18" charset="0"/>
                <a:ea typeface="MS PGothic" pitchFamily="34" charset="-128"/>
              </a:rPr>
              <a:pPr algn="r" defTabSz="898859" fontAlgn="base">
                <a:spcBef>
                  <a:spcPct val="0"/>
                </a:spcBef>
                <a:spcAft>
                  <a:spcPct val="0"/>
                </a:spcAft>
              </a:pPr>
              <a:t>21</a:t>
            </a:fld>
            <a:endParaRPr lang="en-US" sz="1200">
              <a:solidFill>
                <a:srgbClr val="000000"/>
              </a:solidFill>
              <a:latin typeface="Times New Roman" pitchFamily="18" charset="0"/>
              <a:ea typeface="MS PGothic" pitchFamily="34" charset="-128"/>
            </a:endParaRPr>
          </a:p>
        </p:txBody>
      </p:sp>
      <p:sp>
        <p:nvSpPr>
          <p:cNvPr id="37891" name="Rectangle 2"/>
          <p:cNvSpPr>
            <a:spLocks noGrp="1" noRot="1" noChangeAspect="1" noChangeArrowheads="1" noTextEdit="1"/>
          </p:cNvSpPr>
          <p:nvPr>
            <p:ph type="sldImg"/>
          </p:nvPr>
        </p:nvSpPr>
        <p:spPr>
          <a:xfrm>
            <a:off x="1141413" y="685800"/>
            <a:ext cx="4572000" cy="3430588"/>
          </a:xfrm>
          <a:ln/>
        </p:spPr>
      </p:sp>
      <p:sp>
        <p:nvSpPr>
          <p:cNvPr id="96259" name="Rectangle 3"/>
          <p:cNvSpPr>
            <a:spLocks noGrp="1" noChangeArrowheads="1"/>
          </p:cNvSpPr>
          <p:nvPr>
            <p:ph type="body" idx="1"/>
          </p:nvPr>
        </p:nvSpPr>
        <p:spPr>
          <a:xfrm>
            <a:off x="684869" y="4345587"/>
            <a:ext cx="5488264" cy="4114487"/>
          </a:xfrm>
        </p:spPr>
        <p:txBody>
          <a:bodyPr/>
          <a:lstStyle/>
          <a:p>
            <a:pPr eaLnBrk="1" hangingPunct="1">
              <a:defRPr/>
            </a:pPr>
            <a:endParaRPr lang="fr-FR" dirty="0" smtClean="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22</a:t>
            </a:fld>
            <a:endParaRPr lang="en-US"/>
          </a:p>
        </p:txBody>
      </p:sp>
    </p:spTree>
    <p:extLst>
      <p:ext uri="{BB962C8B-B14F-4D97-AF65-F5344CB8AC3E}">
        <p14:creationId xmlns:p14="http://schemas.microsoft.com/office/powerpoint/2010/main" val="3017927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23</a:t>
            </a:fld>
            <a:endParaRPr lang="en-US"/>
          </a:p>
        </p:txBody>
      </p:sp>
    </p:spTree>
    <p:extLst>
      <p:ext uri="{BB962C8B-B14F-4D97-AF65-F5344CB8AC3E}">
        <p14:creationId xmlns:p14="http://schemas.microsoft.com/office/powerpoint/2010/main" val="170281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24</a:t>
            </a:fld>
            <a:endParaRPr lang="en-US"/>
          </a:p>
        </p:txBody>
      </p:sp>
    </p:spTree>
    <p:extLst>
      <p:ext uri="{BB962C8B-B14F-4D97-AF65-F5344CB8AC3E}">
        <p14:creationId xmlns:p14="http://schemas.microsoft.com/office/powerpoint/2010/main" val="30664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DEC3846-7370-4036-A994-A0047033669C}" type="slidenum">
              <a:rPr lang="en-GB" smtClean="0">
                <a:solidFill>
                  <a:prstClr val="black"/>
                </a:solidFill>
              </a:rPr>
              <a:pPr>
                <a:defRPr/>
              </a:pPr>
              <a:t>25</a:t>
            </a:fld>
            <a:endParaRPr lang="en-GB"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DEC3846-7370-4036-A994-A0047033669C}" type="slidenum">
              <a:rPr lang="en-GB" smtClean="0">
                <a:solidFill>
                  <a:prstClr val="black"/>
                </a:solidFill>
              </a:rPr>
              <a:pPr>
                <a:defRPr/>
              </a:pPr>
              <a:t>26</a:t>
            </a:fld>
            <a:endParaRPr lang="en-GB"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DEC3846-7370-4036-A994-A0047033669C}" type="slidenum">
              <a:rPr lang="en-GB" smtClean="0">
                <a:solidFill>
                  <a:prstClr val="black"/>
                </a:solidFill>
              </a:rPr>
              <a:pPr>
                <a:defRPr/>
              </a:pPr>
              <a:t>27</a:t>
            </a:fld>
            <a:endParaRPr lang="en-GB"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DEC3846-7370-4036-A994-A0047033669C}" type="slidenum">
              <a:rPr lang="en-GB" smtClean="0">
                <a:solidFill>
                  <a:prstClr val="black"/>
                </a:solidFill>
              </a:rPr>
              <a:pPr>
                <a:defRPr/>
              </a:pPr>
              <a:t>28</a:t>
            </a:fld>
            <a:endParaRPr lang="en-GB"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29</a:t>
            </a:fld>
            <a:endParaRPr lang="en-US"/>
          </a:p>
        </p:txBody>
      </p:sp>
    </p:spTree>
    <p:extLst>
      <p:ext uri="{BB962C8B-B14F-4D97-AF65-F5344CB8AC3E}">
        <p14:creationId xmlns:p14="http://schemas.microsoft.com/office/powerpoint/2010/main" val="39394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3</a:t>
            </a:fld>
            <a:endParaRPr lang="en-US"/>
          </a:p>
        </p:txBody>
      </p:sp>
    </p:spTree>
    <p:extLst>
      <p:ext uri="{BB962C8B-B14F-4D97-AF65-F5344CB8AC3E}">
        <p14:creationId xmlns:p14="http://schemas.microsoft.com/office/powerpoint/2010/main" val="170141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4</a:t>
            </a:fld>
            <a:endParaRPr lang="en-US"/>
          </a:p>
        </p:txBody>
      </p:sp>
    </p:spTree>
    <p:extLst>
      <p:ext uri="{BB962C8B-B14F-4D97-AF65-F5344CB8AC3E}">
        <p14:creationId xmlns:p14="http://schemas.microsoft.com/office/powerpoint/2010/main" val="402084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C0BC6-FECC-4E8A-8A35-BBC33062ECF5}" type="slidenum">
              <a:rPr lang="en-US" smtClean="0"/>
              <a:pPr/>
              <a:t>5</a:t>
            </a:fld>
            <a:endParaRPr lang="en-US"/>
          </a:p>
        </p:txBody>
      </p:sp>
    </p:spTree>
    <p:extLst>
      <p:ext uri="{BB962C8B-B14F-4D97-AF65-F5344CB8AC3E}">
        <p14:creationId xmlns:p14="http://schemas.microsoft.com/office/powerpoint/2010/main" val="157736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EC70FBB-EF8F-7749-B5FA-1DF3B0985F0F}" type="slidenum">
              <a:rPr lang="en-US">
                <a:latin typeface="Times New Roman" charset="0"/>
                <a:ea typeface="ＭＳ Ｐゴシック" charset="-128"/>
                <a:cs typeface="ＭＳ Ｐゴシック" charset="-128"/>
              </a:rPr>
              <a:pPr/>
              <a:t>6</a:t>
            </a:fld>
            <a:endParaRPr lang="en-US" dirty="0">
              <a:latin typeface="Times New Roman" charset="0"/>
              <a:ea typeface="ＭＳ Ｐゴシック" charset="-128"/>
              <a:cs typeface="ＭＳ Ｐゴシック" charset="-128"/>
            </a:endParaRPr>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hu-HU">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39">
              <a:defRPr sz="2800" b="1">
                <a:solidFill>
                  <a:schemeClr val="tx1"/>
                </a:solidFill>
                <a:latin typeface="Arial" charset="0"/>
                <a:ea typeface="ＭＳ Ｐゴシック" charset="0"/>
                <a:cs typeface="ＭＳ Ｐゴシック" charset="0"/>
              </a:defRPr>
            </a:lvl1pPr>
            <a:lvl2pPr marL="37525856" indent="-37073548" defTabSz="914039">
              <a:defRPr sz="2800" b="1">
                <a:solidFill>
                  <a:schemeClr val="tx1"/>
                </a:solidFill>
                <a:latin typeface="Arial" charset="0"/>
                <a:ea typeface="ＭＳ Ｐゴシック" charset="0"/>
              </a:defRPr>
            </a:lvl2pPr>
            <a:lvl3pPr>
              <a:defRPr sz="2800" b="1">
                <a:solidFill>
                  <a:schemeClr val="tx1"/>
                </a:solidFill>
                <a:latin typeface="Arial" charset="0"/>
                <a:ea typeface="ＭＳ Ｐゴシック" charset="0"/>
              </a:defRPr>
            </a:lvl3pPr>
            <a:lvl4pPr>
              <a:defRPr sz="2800" b="1">
                <a:solidFill>
                  <a:schemeClr val="tx1"/>
                </a:solidFill>
                <a:latin typeface="Arial" charset="0"/>
                <a:ea typeface="ＭＳ Ｐゴシック" charset="0"/>
              </a:defRPr>
            </a:lvl4pPr>
            <a:lvl5pPr>
              <a:defRPr sz="2800" b="1">
                <a:solidFill>
                  <a:schemeClr val="tx1"/>
                </a:solidFill>
                <a:latin typeface="Arial" charset="0"/>
                <a:ea typeface="ＭＳ Ｐゴシック" charset="0"/>
              </a:defRPr>
            </a:lvl5pPr>
            <a:lvl6pPr marL="452308" eaLnBrk="0" fontAlgn="base" hangingPunct="0">
              <a:spcBef>
                <a:spcPct val="0"/>
              </a:spcBef>
              <a:spcAft>
                <a:spcPct val="0"/>
              </a:spcAft>
              <a:defRPr sz="2800" b="1">
                <a:solidFill>
                  <a:schemeClr val="tx1"/>
                </a:solidFill>
                <a:latin typeface="Arial" charset="0"/>
                <a:ea typeface="ＭＳ Ｐゴシック" charset="0"/>
              </a:defRPr>
            </a:lvl6pPr>
            <a:lvl7pPr marL="904616" eaLnBrk="0" fontAlgn="base" hangingPunct="0">
              <a:spcBef>
                <a:spcPct val="0"/>
              </a:spcBef>
              <a:spcAft>
                <a:spcPct val="0"/>
              </a:spcAft>
              <a:defRPr sz="2800" b="1">
                <a:solidFill>
                  <a:schemeClr val="tx1"/>
                </a:solidFill>
                <a:latin typeface="Arial" charset="0"/>
                <a:ea typeface="ＭＳ Ｐゴシック" charset="0"/>
              </a:defRPr>
            </a:lvl7pPr>
            <a:lvl8pPr marL="1356924" eaLnBrk="0" fontAlgn="base" hangingPunct="0">
              <a:spcBef>
                <a:spcPct val="0"/>
              </a:spcBef>
              <a:spcAft>
                <a:spcPct val="0"/>
              </a:spcAft>
              <a:defRPr sz="2800" b="1">
                <a:solidFill>
                  <a:schemeClr val="tx1"/>
                </a:solidFill>
                <a:latin typeface="Arial" charset="0"/>
                <a:ea typeface="ＭＳ Ｐゴシック" charset="0"/>
              </a:defRPr>
            </a:lvl8pPr>
            <a:lvl9pPr marL="1809232" eaLnBrk="0" fontAlgn="base" hangingPunct="0">
              <a:spcBef>
                <a:spcPct val="0"/>
              </a:spcBef>
              <a:spcAft>
                <a:spcPct val="0"/>
              </a:spcAft>
              <a:defRPr sz="2800" b="1">
                <a:solidFill>
                  <a:schemeClr val="tx1"/>
                </a:solidFill>
                <a:latin typeface="Arial" charset="0"/>
                <a:ea typeface="ＭＳ Ｐゴシック" charset="0"/>
              </a:defRPr>
            </a:lvl9pPr>
          </a:lstStyle>
          <a:p>
            <a:fld id="{E0010B3F-C804-0640-B48B-7FB1A8326491}" type="slidenum">
              <a:rPr lang="en-US" sz="1200" b="0">
                <a:latin typeface="Times New Roman" charset="0"/>
              </a:rPr>
              <a:pPr/>
              <a:t>7</a:t>
            </a:fld>
            <a:endParaRPr lang="en-US" sz="1200" b="0" dirty="0">
              <a:latin typeface="Times New Roman" charset="0"/>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2" tIns="45231" rIns="90462" bIns="45231"/>
          <a:lstStyle/>
          <a:p>
            <a:endParaRPr lang="en-US" dirty="0" smtClean="0">
              <a:latin typeface="Times New Roman" pitchFamily="18" charset="0"/>
              <a:ea typeface="ＭＳ Ｐゴシック" pitchFamily="34" charset="-128"/>
            </a:endParaRPr>
          </a:p>
        </p:txBody>
      </p:sp>
      <p:sp>
        <p:nvSpPr>
          <p:cNvPr id="1321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2" tIns="45231" rIns="90462" bIns="45231"/>
          <a:lstStyle>
            <a:lvl1pPr defTabSz="912813" eaLnBrk="0" hangingPunct="0">
              <a:defRPr sz="1100">
                <a:solidFill>
                  <a:schemeClr val="tx1"/>
                </a:solidFill>
                <a:latin typeface="Arial" pitchFamily="34" charset="0"/>
                <a:cs typeface="Arial" pitchFamily="34" charset="0"/>
              </a:defRPr>
            </a:lvl1pPr>
            <a:lvl2pPr marL="742950" indent="-285750" defTabSz="912813" eaLnBrk="0" hangingPunct="0">
              <a:defRPr sz="1100">
                <a:solidFill>
                  <a:schemeClr val="tx1"/>
                </a:solidFill>
                <a:latin typeface="Arial" pitchFamily="34" charset="0"/>
                <a:cs typeface="Arial" pitchFamily="34" charset="0"/>
              </a:defRPr>
            </a:lvl2pPr>
            <a:lvl3pPr marL="1143000" indent="-228600" defTabSz="912813" eaLnBrk="0" hangingPunct="0">
              <a:defRPr sz="1100">
                <a:solidFill>
                  <a:schemeClr val="tx1"/>
                </a:solidFill>
                <a:latin typeface="Arial" pitchFamily="34" charset="0"/>
                <a:cs typeface="Arial" pitchFamily="34" charset="0"/>
              </a:defRPr>
            </a:lvl3pPr>
            <a:lvl4pPr marL="1600200" indent="-228600" defTabSz="912813" eaLnBrk="0" hangingPunct="0">
              <a:defRPr sz="1100">
                <a:solidFill>
                  <a:schemeClr val="tx1"/>
                </a:solidFill>
                <a:latin typeface="Arial" pitchFamily="34" charset="0"/>
                <a:cs typeface="Arial" pitchFamily="34" charset="0"/>
              </a:defRPr>
            </a:lvl4pPr>
            <a:lvl5pPr marL="2057400" indent="-228600" defTabSz="912813" eaLnBrk="0" hangingPunct="0">
              <a:defRPr sz="1100">
                <a:solidFill>
                  <a:schemeClr val="tx1"/>
                </a:solidFill>
                <a:latin typeface="Arial" pitchFamily="34" charset="0"/>
                <a:cs typeface="Arial" pitchFamily="34" charset="0"/>
              </a:defRPr>
            </a:lvl5pPr>
            <a:lvl6pPr marL="2514600" indent="-228600" algn="ctr" defTabSz="912813" eaLnBrk="0" fontAlgn="base" hangingPunct="0">
              <a:spcBef>
                <a:spcPct val="30000"/>
              </a:spcBef>
              <a:spcAft>
                <a:spcPct val="0"/>
              </a:spcAft>
              <a:defRPr sz="1100">
                <a:solidFill>
                  <a:schemeClr val="tx1"/>
                </a:solidFill>
                <a:latin typeface="Arial" pitchFamily="34" charset="0"/>
                <a:cs typeface="Arial" pitchFamily="34" charset="0"/>
              </a:defRPr>
            </a:lvl6pPr>
            <a:lvl7pPr marL="2971800" indent="-228600" algn="ctr" defTabSz="912813" eaLnBrk="0" fontAlgn="base" hangingPunct="0">
              <a:spcBef>
                <a:spcPct val="30000"/>
              </a:spcBef>
              <a:spcAft>
                <a:spcPct val="0"/>
              </a:spcAft>
              <a:defRPr sz="1100">
                <a:solidFill>
                  <a:schemeClr val="tx1"/>
                </a:solidFill>
                <a:latin typeface="Arial" pitchFamily="34" charset="0"/>
                <a:cs typeface="Arial" pitchFamily="34" charset="0"/>
              </a:defRPr>
            </a:lvl7pPr>
            <a:lvl8pPr marL="3429000" indent="-228600" algn="ctr" defTabSz="912813" eaLnBrk="0" fontAlgn="base" hangingPunct="0">
              <a:spcBef>
                <a:spcPct val="30000"/>
              </a:spcBef>
              <a:spcAft>
                <a:spcPct val="0"/>
              </a:spcAft>
              <a:defRPr sz="1100">
                <a:solidFill>
                  <a:schemeClr val="tx1"/>
                </a:solidFill>
                <a:latin typeface="Arial" pitchFamily="34" charset="0"/>
                <a:cs typeface="Arial" pitchFamily="34" charset="0"/>
              </a:defRPr>
            </a:lvl8pPr>
            <a:lvl9pPr marL="3886200" indent="-228600" algn="ctr" defTabSz="91281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fld id="{C4AD4DF8-623D-4A6B-B511-AE17D6254698}" type="slidenum">
              <a:rPr lang="en-US" sz="1200">
                <a:latin typeface="Times New Roman" pitchFamily="18" charset="0"/>
                <a:ea typeface="ＭＳ Ｐゴシック" pitchFamily="34" charset="-128"/>
              </a:rPr>
              <a:pPr eaLnBrk="1" hangingPunct="1"/>
              <a:t>8</a:t>
            </a:fld>
            <a:endParaRPr lang="en-US" sz="1200" dirty="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2000" cy="3429000"/>
          </a:xfrm>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92" tIns="43997" rIns="87992" bIns="43997"/>
          <a:lstStyle/>
          <a:p>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9390586"/>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447800"/>
            <a:ext cx="8686800" cy="4678363"/>
          </a:xfrm>
        </p:spPr>
        <p:txBody>
          <a:bodyPr/>
          <a:lstStyle/>
          <a:p>
            <a:pPr lvl="0"/>
            <a:r>
              <a:rPr lang="en-US" dirty="0" smtClean="0"/>
              <a:t>Click to edit Master text styles</a:t>
            </a:r>
          </a:p>
          <a:p>
            <a:pPr lvl="1"/>
            <a:r>
              <a:rPr lang="en-US" dirty="0" smtClean="0"/>
              <a:t>Second level</a:t>
            </a:r>
          </a:p>
          <a:p>
            <a:pPr lvl="2"/>
            <a:r>
              <a:rPr lang="en-US" smtClean="0"/>
              <a:t>Third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solidFill>
                  <a:srgbClr val="00FFFF"/>
                </a:solidFill>
              </a:defRPr>
            </a:lvl1pPr>
          </a:lstStyle>
          <a:p>
            <a:r>
              <a:rPr lang="en-US"/>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solidFill>
                  <a:srgbClr val="FFFFFF"/>
                </a:solidFill>
              </a:defRPr>
            </a:lvl1pPr>
          </a:lstStyle>
          <a:p>
            <a:pPr fontAlgn="base">
              <a:spcBef>
                <a:spcPct val="0"/>
              </a:spcBef>
              <a:spcAft>
                <a:spcPct val="0"/>
              </a:spcAft>
              <a:defRPr/>
            </a:pPr>
            <a:endParaRPr lang="en-US">
              <a:latin typeface="Times New Roman" pitchFamily="18" charset="0"/>
            </a:endParaRPr>
          </a:p>
        </p:txBody>
      </p:sp>
      <p:sp>
        <p:nvSpPr>
          <p:cNvPr id="37" name="Rectangle 37"/>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solidFill>
                  <a:srgbClr val="FFFFFF"/>
                </a:solidFill>
              </a:defRPr>
            </a:lvl1pPr>
          </a:lstStyle>
          <a:p>
            <a:pPr fontAlgn="base">
              <a:spcBef>
                <a:spcPct val="0"/>
              </a:spcBef>
              <a:spcAft>
                <a:spcPct val="0"/>
              </a:spcAft>
              <a:defRPr/>
            </a:pPr>
            <a:endParaRPr lang="en-US">
              <a:latin typeface="Times New Roman" pitchFamily="18" charset="0"/>
            </a:endParaRPr>
          </a:p>
        </p:txBody>
      </p:sp>
      <p:sp>
        <p:nvSpPr>
          <p:cNvPr id="38" name="Rectangle 38"/>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1AC4B04F-E03D-4CF6-8AC4-30C6744AF67A}" type="slidenum">
              <a:rPr lang="en-US">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86051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08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876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01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377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8011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10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98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327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13485-9A8F-43BA-BB01-1799FFC83F73}" type="slidenum">
              <a:rPr lang="en-US"/>
              <a:pPr>
                <a:defRPr/>
              </a:pPr>
              <a:t>‹#›</a:t>
            </a:fld>
            <a:endParaRPr lang="en-US"/>
          </a:p>
        </p:txBody>
      </p:sp>
    </p:spTree>
    <p:extLst>
      <p:ext uri="{BB962C8B-B14F-4D97-AF65-F5344CB8AC3E}">
        <p14:creationId xmlns:p14="http://schemas.microsoft.com/office/powerpoint/2010/main" val="1144260591"/>
      </p:ext>
    </p:extLst>
  </p:cSld>
  <p:clrMapOvr>
    <a:masterClrMapping/>
  </p:clrMapOvr>
  <p:transition xmlns:p14="http://schemas.microsoft.com/office/powerpoint/2010/mai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41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1981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91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3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924800" cy="5181600"/>
          </a:xfrm>
        </p:spPr>
        <p:txBody>
          <a:bodyPr/>
          <a:lstStyle/>
          <a:p>
            <a:pPr lvl="0"/>
            <a:endParaRPr lang="en-US" noProof="0" smtClean="0"/>
          </a:p>
        </p:txBody>
      </p:sp>
    </p:spTree>
    <p:extLst>
      <p:ext uri="{BB962C8B-B14F-4D97-AF65-F5344CB8AC3E}">
        <p14:creationId xmlns:p14="http://schemas.microsoft.com/office/powerpoint/2010/main" val="3443822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19200"/>
            <a:ext cx="7924800" cy="5181600"/>
          </a:xfrm>
        </p:spPr>
        <p:txBody>
          <a:bodyPr/>
          <a:lstStyle/>
          <a:p>
            <a:pPr lvl="0"/>
            <a:endParaRPr lang="en-US" noProof="0" smtClean="0"/>
          </a:p>
        </p:txBody>
      </p:sp>
    </p:spTree>
    <p:extLst>
      <p:ext uri="{BB962C8B-B14F-4D97-AF65-F5344CB8AC3E}">
        <p14:creationId xmlns:p14="http://schemas.microsoft.com/office/powerpoint/2010/main" val="3706788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610600" cy="1362075"/>
          </a:xfrm>
        </p:spPr>
        <p:txBody>
          <a:bodyPr anchor="t"/>
          <a:lstStyle>
            <a:lvl1pPr algn="l">
              <a:defRPr sz="3500" b="1" cap="none">
                <a:solidFill>
                  <a:schemeClr val="bg1"/>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5029200" y="6416675"/>
            <a:ext cx="1066800" cy="365125"/>
          </a:xfrm>
          <a:prstGeom prst="rect">
            <a:avLst/>
          </a:prstGeom>
        </p:spPr>
        <p:txBody>
          <a:bodyPr/>
          <a:lstStyle>
            <a:lvl1pPr>
              <a:defRPr/>
            </a:lvl1pPr>
          </a:lstStyle>
          <a:p>
            <a:pPr fontAlgn="base">
              <a:spcBef>
                <a:spcPct val="0"/>
              </a:spcBef>
              <a:spcAft>
                <a:spcPct val="0"/>
              </a:spcAft>
              <a:defRPr/>
            </a:pPr>
            <a:endParaRPr lang="en-US" sz="2400">
              <a:solidFill>
                <a:srgbClr val="1D3214"/>
              </a:solidFill>
              <a:latin typeface="Times New Roman" pitchFamily="18" charset="0"/>
            </a:endParaRPr>
          </a:p>
        </p:txBody>
      </p:sp>
      <p:sp>
        <p:nvSpPr>
          <p:cNvPr id="4" name="Footer Placeholder 4"/>
          <p:cNvSpPr>
            <a:spLocks noGrp="1"/>
          </p:cNvSpPr>
          <p:nvPr>
            <p:ph type="ftr" sz="quarter" idx="11"/>
          </p:nvPr>
        </p:nvSpPr>
        <p:spPr>
          <a:xfrm>
            <a:off x="5943600" y="6416675"/>
            <a:ext cx="2590800" cy="365125"/>
          </a:xfrm>
          <a:prstGeom prst="rect">
            <a:avLst/>
          </a:prstGeom>
        </p:spPr>
        <p:txBody>
          <a:bodyPr/>
          <a:lstStyle>
            <a:lvl1pPr>
              <a:defRPr/>
            </a:lvl1pPr>
          </a:lstStyle>
          <a:p>
            <a:pPr fontAlgn="base">
              <a:spcBef>
                <a:spcPct val="0"/>
              </a:spcBef>
              <a:spcAft>
                <a:spcPct val="0"/>
              </a:spcAft>
              <a:defRPr/>
            </a:pPr>
            <a:endParaRPr lang="en-US" sz="2400">
              <a:solidFill>
                <a:srgbClr val="1D3214"/>
              </a:solidFill>
              <a:latin typeface="Times New Roman" pitchFamily="18" charset="0"/>
            </a:endParaRPr>
          </a:p>
        </p:txBody>
      </p:sp>
      <p:sp>
        <p:nvSpPr>
          <p:cNvPr id="5" name="Slide Number Placeholder 5"/>
          <p:cNvSpPr>
            <a:spLocks noGrp="1"/>
          </p:cNvSpPr>
          <p:nvPr>
            <p:ph type="sldNum" sz="quarter" idx="12"/>
          </p:nvPr>
        </p:nvSpPr>
        <p:spPr>
          <a:xfrm>
            <a:off x="8534400" y="6416675"/>
            <a:ext cx="381000" cy="365125"/>
          </a:xfrm>
          <a:prstGeom prst="rect">
            <a:avLst/>
          </a:prstGeom>
        </p:spPr>
        <p:txBody>
          <a:bodyPr/>
          <a:lstStyle>
            <a:lvl1pPr>
              <a:defRPr/>
            </a:lvl1pPr>
          </a:lstStyle>
          <a:p>
            <a:pPr fontAlgn="base">
              <a:spcBef>
                <a:spcPct val="0"/>
              </a:spcBef>
              <a:spcAft>
                <a:spcPct val="0"/>
              </a:spcAft>
              <a:defRPr/>
            </a:pPr>
            <a:fld id="{2493588D-0711-B749-A573-1844CDCDA5F4}" type="slidenum">
              <a:rPr lang="en-US" sz="2400">
                <a:solidFill>
                  <a:srgbClr val="1D3214"/>
                </a:solidFill>
                <a:latin typeface="Times New Roman" pitchFamily="18" charset="0"/>
              </a:rPr>
              <a:pPr fontAlgn="base">
                <a:spcBef>
                  <a:spcPct val="0"/>
                </a:spcBef>
                <a:spcAft>
                  <a:spcPct val="0"/>
                </a:spcAft>
                <a:defRPr/>
              </a:pPr>
              <a:t>‹#›</a:t>
            </a:fld>
            <a:endParaRPr lang="en-US" sz="2400">
              <a:solidFill>
                <a:srgbClr val="1D3214"/>
              </a:solidFill>
              <a:latin typeface="Times New Roman" pitchFamily="18" charset="0"/>
            </a:endParaRPr>
          </a:p>
        </p:txBody>
      </p:sp>
    </p:spTree>
    <p:extLst>
      <p:ext uri="{BB962C8B-B14F-4D97-AF65-F5344CB8AC3E}">
        <p14:creationId xmlns:p14="http://schemas.microsoft.com/office/powerpoint/2010/main" val="47955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YiR_v3fr-titl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73408283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71728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119327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60558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979924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954505879"/>
      </p:ext>
    </p:extLst>
  </p:cSld>
  <p:clrMapOvr>
    <a:masterClrMapping/>
  </p:clrMapOvr>
  <p:transition xmlns:p14="http://schemas.microsoft.com/office/powerpoint/2010/mai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060311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5252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002849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4670513"/>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20175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4886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4427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2725"/>
            <a:ext cx="4038600"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2725"/>
            <a:ext cx="4038600"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616226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Line 7"/>
          <p:cNvSpPr>
            <a:spLocks noChangeShapeType="1"/>
          </p:cNvSpPr>
          <p:nvPr userDrawn="1"/>
        </p:nvSpPr>
        <p:spPr bwMode="auto">
          <a:xfrm>
            <a:off x="304800" y="981075"/>
            <a:ext cx="8610600" cy="0"/>
          </a:xfrm>
          <a:prstGeom prst="line">
            <a:avLst/>
          </a:prstGeom>
          <a:noFill/>
          <a:ln w="25400">
            <a:solidFill>
              <a:srgbClr val="FFFF00"/>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3" name="Text Box 8"/>
          <p:cNvSpPr txBox="1">
            <a:spLocks noChangeArrowheads="1"/>
          </p:cNvSpPr>
          <p:nvPr userDrawn="1"/>
        </p:nvSpPr>
        <p:spPr bwMode="auto">
          <a:xfrm rot="16200000">
            <a:off x="8127206" y="5984082"/>
            <a:ext cx="307975" cy="1652588"/>
          </a:xfrm>
          <a:prstGeom prst="rect">
            <a:avLst/>
          </a:prstGeom>
          <a:noFill/>
          <a:ln>
            <a:noFill/>
          </a:ln>
          <a:extLst/>
        </p:spPr>
        <p:txBody>
          <a:bodyPr vert="eaVe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defRPr/>
            </a:pPr>
            <a:r>
              <a:rPr lang="fr-FR" sz="800" i="1" dirty="0" smtClean="0">
                <a:solidFill>
                  <a:srgbClr val="FFFFFF"/>
                </a:solidFill>
                <a:latin typeface="Arial Unicode MS" pitchFamily="34" charset="-128"/>
                <a:cs typeface="Arial" charset="0"/>
              </a:rPr>
              <a:t>ASCO 2012</a:t>
            </a:r>
          </a:p>
        </p:txBody>
      </p:sp>
      <p:sp>
        <p:nvSpPr>
          <p:cNvPr id="4" name="Rectangle 4"/>
          <p:cNvSpPr>
            <a:spLocks noGrp="1" noChangeArrowheads="1"/>
          </p:cNvSpPr>
          <p:nvPr>
            <p:ph type="dt" sz="half" idx="10"/>
          </p:nvPr>
        </p:nvSpPr>
        <p:spPr>
          <a:xfrm>
            <a:off x="74613" y="6608763"/>
            <a:ext cx="1905000" cy="2762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 charset="0"/>
              </a:defRPr>
            </a:lvl1pPr>
          </a:lstStyle>
          <a:p>
            <a:pPr fontAlgn="base">
              <a:spcBef>
                <a:spcPct val="0"/>
              </a:spcBef>
              <a:spcAft>
                <a:spcPct val="0"/>
              </a:spcAft>
              <a:defRPr/>
            </a:pPr>
            <a:fld id="{4CB02509-3204-4EB9-AE46-3EF9F34A5CFC}" type="datetime1">
              <a:rPr lang="fr-FR" sz="2400">
                <a:solidFill>
                  <a:srgbClr val="000000"/>
                </a:solidFill>
              </a:rPr>
              <a:pPr fontAlgn="base">
                <a:spcBef>
                  <a:spcPct val="0"/>
                </a:spcBef>
                <a:spcAft>
                  <a:spcPct val="0"/>
                </a:spcAft>
                <a:defRPr/>
              </a:pPr>
              <a:t>11/16/12</a:t>
            </a:fld>
            <a:r>
              <a:rPr lang="en-US" sz="2400">
                <a:solidFill>
                  <a:srgbClr val="000000"/>
                </a:solidFill>
              </a:rPr>
              <a:t> CONFIDENTIAL</a:t>
            </a: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0848218A-60FB-4113-93C3-B11E68EAABE0}"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04800" y="981075"/>
            <a:ext cx="8610600" cy="0"/>
          </a:xfrm>
          <a:prstGeom prst="line">
            <a:avLst/>
          </a:prstGeom>
          <a:noFill/>
          <a:ln w="25400">
            <a:solidFill>
              <a:srgbClr val="FFFF00"/>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 name="Text Box 8"/>
          <p:cNvSpPr txBox="1">
            <a:spLocks noChangeArrowheads="1"/>
          </p:cNvSpPr>
          <p:nvPr userDrawn="1"/>
        </p:nvSpPr>
        <p:spPr bwMode="auto">
          <a:xfrm rot="16200000">
            <a:off x="8127206" y="5984082"/>
            <a:ext cx="307975" cy="1652588"/>
          </a:xfrm>
          <a:prstGeom prst="rect">
            <a:avLst/>
          </a:prstGeom>
          <a:noFill/>
          <a:ln>
            <a:noFill/>
          </a:ln>
          <a:extLst/>
        </p:spPr>
        <p:txBody>
          <a:bodyPr vert="eaVe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defRPr/>
            </a:pPr>
            <a:r>
              <a:rPr lang="fr-FR" sz="800" i="1" dirty="0" smtClean="0">
                <a:solidFill>
                  <a:srgbClr val="FFFFFF"/>
                </a:solidFill>
                <a:latin typeface="Arial Unicode MS" pitchFamily="34" charset="-128"/>
                <a:cs typeface="Arial" charset="0"/>
              </a:rPr>
              <a:t>ASCO 2012</a:t>
            </a:r>
          </a:p>
        </p:txBody>
      </p:sp>
      <p:sp>
        <p:nvSpPr>
          <p:cNvPr id="2" name="Title 1"/>
          <p:cNvSpPr>
            <a:spLocks noGrp="1"/>
          </p:cNvSpPr>
          <p:nvPr>
            <p:ph type="title"/>
          </p:nvPr>
        </p:nvSpPr>
        <p:spPr>
          <a:xfrm>
            <a:off x="0" y="76200"/>
            <a:ext cx="9144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6" name="Rectangle 4"/>
          <p:cNvSpPr>
            <a:spLocks noGrp="1" noChangeArrowheads="1"/>
          </p:cNvSpPr>
          <p:nvPr>
            <p:ph type="dt" sz="half" idx="10"/>
          </p:nvPr>
        </p:nvSpPr>
        <p:spPr>
          <a:xfrm>
            <a:off x="74613" y="6608763"/>
            <a:ext cx="1905000" cy="2762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 charset="0"/>
              </a:defRPr>
            </a:lvl1pPr>
          </a:lstStyle>
          <a:p>
            <a:pPr fontAlgn="base">
              <a:spcBef>
                <a:spcPct val="0"/>
              </a:spcBef>
              <a:spcAft>
                <a:spcPct val="0"/>
              </a:spcAft>
              <a:defRPr/>
            </a:pPr>
            <a:fld id="{34A10AAF-6E16-4F9D-A28E-AE1A4690F5B9}" type="datetime1">
              <a:rPr lang="fr-FR" sz="2400">
                <a:solidFill>
                  <a:srgbClr val="000000"/>
                </a:solidFill>
              </a:rPr>
              <a:pPr fontAlgn="base">
                <a:spcBef>
                  <a:spcPct val="0"/>
                </a:spcBef>
                <a:spcAft>
                  <a:spcPct val="0"/>
                </a:spcAft>
                <a:defRPr/>
              </a:pPr>
              <a:t>11/16/12</a:t>
            </a:fld>
            <a:r>
              <a:rPr lang="en-US" sz="2400">
                <a:solidFill>
                  <a:srgbClr val="000000"/>
                </a:solidFill>
              </a:rPr>
              <a:t> CONFIDENTIAL</a:t>
            </a:r>
          </a:p>
        </p:txBody>
      </p:sp>
      <p:sp>
        <p:nvSpPr>
          <p:cNvPr id="7" name="Rectangle 5"/>
          <p:cNvSpPr>
            <a:spLocks noGrp="1" noChangeArrowheads="1"/>
          </p:cNvSpPr>
          <p:nvPr>
            <p:ph type="ftr" sz="quarter" idx="11"/>
          </p:nvPr>
        </p:nvSpPr>
        <p:spPr/>
        <p:txBody>
          <a:bodyPr/>
          <a:lstStyle>
            <a:lvl1pPr>
              <a:defRPr/>
            </a:lvl1pPr>
          </a:lstStyle>
          <a:p>
            <a:pPr>
              <a:defRPr/>
            </a:pPr>
            <a:endParaRPr lang="fr-FR"/>
          </a:p>
        </p:txBody>
      </p:sp>
      <p:sp>
        <p:nvSpPr>
          <p:cNvPr id="8" name="Rectangle 6"/>
          <p:cNvSpPr>
            <a:spLocks noGrp="1" noChangeArrowheads="1"/>
          </p:cNvSpPr>
          <p:nvPr>
            <p:ph type="sldNum" sz="quarter" idx="12"/>
          </p:nvPr>
        </p:nvSpPr>
        <p:spPr/>
        <p:txBody>
          <a:bodyPr/>
          <a:lstStyle>
            <a:lvl1pPr>
              <a:defRPr/>
            </a:lvl1pPr>
          </a:lstStyle>
          <a:p>
            <a:pPr>
              <a:defRPr/>
            </a:pPr>
            <a:fld id="{2765DE20-E5F2-4E67-A66B-C9378671D779}"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04800" y="981075"/>
            <a:ext cx="8610600" cy="0"/>
          </a:xfrm>
          <a:prstGeom prst="line">
            <a:avLst/>
          </a:prstGeom>
          <a:noFill/>
          <a:ln w="25400">
            <a:solidFill>
              <a:srgbClr val="FFFF00"/>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 name="Text Box 8"/>
          <p:cNvSpPr txBox="1">
            <a:spLocks noChangeArrowheads="1"/>
          </p:cNvSpPr>
          <p:nvPr userDrawn="1"/>
        </p:nvSpPr>
        <p:spPr bwMode="auto">
          <a:xfrm rot="16200000">
            <a:off x="8127206" y="5984082"/>
            <a:ext cx="307975" cy="1652588"/>
          </a:xfrm>
          <a:prstGeom prst="rect">
            <a:avLst/>
          </a:prstGeom>
          <a:noFill/>
          <a:ln>
            <a:noFill/>
          </a:ln>
          <a:extLst/>
        </p:spPr>
        <p:txBody>
          <a:bodyPr vert="eaVe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defRPr/>
            </a:pPr>
            <a:r>
              <a:rPr lang="fr-FR" sz="800" i="1" dirty="0" smtClean="0">
                <a:solidFill>
                  <a:srgbClr val="FFFFFF"/>
                </a:solidFill>
                <a:latin typeface="Arial Unicode MS" pitchFamily="34" charset="-128"/>
                <a:cs typeface="Arial" charset="0"/>
              </a:rPr>
              <a:t>ASCO 2012</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74613" y="6608763"/>
            <a:ext cx="1905000" cy="2762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 charset="0"/>
              </a:defRPr>
            </a:lvl1pPr>
          </a:lstStyle>
          <a:p>
            <a:pPr fontAlgn="base">
              <a:spcBef>
                <a:spcPct val="0"/>
              </a:spcBef>
              <a:spcAft>
                <a:spcPct val="0"/>
              </a:spcAft>
              <a:defRPr/>
            </a:pPr>
            <a:fld id="{6420BC7A-25DA-49BB-A470-2C2994B9C8F2}" type="datetime1">
              <a:rPr lang="fr-FR" sz="2400">
                <a:solidFill>
                  <a:srgbClr val="000000"/>
                </a:solidFill>
              </a:rPr>
              <a:pPr fontAlgn="base">
                <a:spcBef>
                  <a:spcPct val="0"/>
                </a:spcBef>
                <a:spcAft>
                  <a:spcPct val="0"/>
                </a:spcAft>
                <a:defRPr/>
              </a:pPr>
              <a:t>11/16/12</a:t>
            </a:fld>
            <a:r>
              <a:rPr lang="en-US" sz="2400">
                <a:solidFill>
                  <a:srgbClr val="000000"/>
                </a:solidFill>
              </a:rPr>
              <a:t> CONFIDENTIAL</a:t>
            </a:r>
          </a:p>
        </p:txBody>
      </p:sp>
      <p:sp>
        <p:nvSpPr>
          <p:cNvPr id="7" name="Rectangle 5"/>
          <p:cNvSpPr>
            <a:spLocks noGrp="1" noChangeArrowheads="1"/>
          </p:cNvSpPr>
          <p:nvPr>
            <p:ph type="ftr" sz="quarter" idx="11"/>
          </p:nvPr>
        </p:nvSpPr>
        <p:spPr/>
        <p:txBody>
          <a:bodyPr/>
          <a:lstStyle>
            <a:lvl1pPr>
              <a:defRPr/>
            </a:lvl1pPr>
          </a:lstStyle>
          <a:p>
            <a:pPr>
              <a:defRPr/>
            </a:pPr>
            <a:endParaRPr lang="fr-FR"/>
          </a:p>
        </p:txBody>
      </p:sp>
      <p:sp>
        <p:nvSpPr>
          <p:cNvPr id="8" name="Rectangle 6"/>
          <p:cNvSpPr>
            <a:spLocks noGrp="1" noChangeArrowheads="1"/>
          </p:cNvSpPr>
          <p:nvPr>
            <p:ph type="sldNum" sz="quarter" idx="12"/>
          </p:nvPr>
        </p:nvSpPr>
        <p:spPr/>
        <p:txBody>
          <a:bodyPr/>
          <a:lstStyle>
            <a:lvl1pPr>
              <a:defRPr/>
            </a:lvl1pPr>
          </a:lstStyle>
          <a:p>
            <a:pPr>
              <a:defRPr/>
            </a:pPr>
            <a:fld id="{08F979E0-4174-4619-9186-472FD0875C01}"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theme" Target="../theme/theme6.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5D3E5-D8BE-4806-A054-EB9B83C5B866}" type="datetimeFigureOut">
              <a:rPr lang="en-US" smtClean="0">
                <a:solidFill>
                  <a:prstClr val="white">
                    <a:tint val="75000"/>
                  </a:prstClr>
                </a:solidFill>
              </a:rPr>
              <a:pPr/>
              <a:t>11/16/12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BA21E-085B-4F04-AB7D-9114C780947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1060821"/>
      </p:ext>
    </p:extLst>
  </p:cSld>
  <p:clrMap bg1="dk1" tx1="lt1" bg2="dk2" tx2="lt2" accent1="accent1" accent2="accent2" accent3="accent3" accent4="accent4" accent5="accent5" accent6="accent6" hlink="hlink" folHlink="folHlink"/>
  <p:sldLayoutIdLst>
    <p:sldLayoutId id="2147483679" r:id="rId1"/>
    <p:sldLayoutId id="214748368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482725"/>
            <a:ext cx="82296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7" name="Line 3"/>
          <p:cNvSpPr>
            <a:spLocks noChangeShapeType="1"/>
          </p:cNvSpPr>
          <p:nvPr/>
        </p:nvSpPr>
        <p:spPr bwMode="auto">
          <a:xfrm>
            <a:off x="457200" y="1408113"/>
            <a:ext cx="8686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1028" name="Rectangle 4"/>
          <p:cNvSpPr>
            <a:spLocks noGrp="1" noChangeArrowheads="1"/>
          </p:cNvSpPr>
          <p:nvPr>
            <p:ph type="title"/>
          </p:nvPr>
        </p:nvSpPr>
        <p:spPr bwMode="auto">
          <a:xfrm>
            <a:off x="457200" y="274638"/>
            <a:ext cx="8239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GB" smtClean="0"/>
              <a:t>Click to edit Master title style</a:t>
            </a:r>
          </a:p>
        </p:txBody>
      </p:sp>
    </p:spTree>
  </p:cSld>
  <p:clrMap bg1="dk1" tx1="lt1" bg2="dk2" tx2="lt2" accent1="accent1" accent2="accent2" accent3="accent3" accent4="accent4" accent5="accent5" accent6="accent6" hlink="hlink" folHlink="folHlink"/>
  <p:sldLayoutIdLst>
    <p:sldLayoutId id="2147483665" r:id="rId1"/>
  </p:sldLayoutIdLst>
  <p:transition xmlns:p14="http://schemas.microsoft.com/office/powerpoint/2010/main">
    <p:wipe dir="r"/>
  </p:transition>
  <p:txStyles>
    <p:titleStyle>
      <a:lvl1pPr algn="l" rtl="0" eaLnBrk="0" fontAlgn="base" hangingPunct="0">
        <a:spcBef>
          <a:spcPct val="0"/>
        </a:spcBef>
        <a:spcAft>
          <a:spcPct val="0"/>
        </a:spcAft>
        <a:defRPr sz="3200" b="1">
          <a:solidFill>
            <a:schemeClr val="tx1"/>
          </a:solidFill>
          <a:latin typeface="+mj-lt"/>
          <a:ea typeface="MS PGothic" pitchFamily="34" charset="-128"/>
          <a:cs typeface="+mj-cs"/>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0"/>
        </a:spcBef>
        <a:spcAft>
          <a:spcPct val="20000"/>
        </a:spcAft>
        <a:buClr>
          <a:schemeClr val="tx1"/>
        </a:buClr>
        <a:buSzPct val="90000"/>
        <a:buFont typeface="Wingdings" pitchFamily="2" charset="2"/>
        <a:buChar char="l"/>
        <a:defRPr sz="2400" b="1">
          <a:solidFill>
            <a:schemeClr val="tx1"/>
          </a:solidFill>
          <a:latin typeface="+mn-lt"/>
          <a:ea typeface="MS PGothic" pitchFamily="34" charset="-128"/>
          <a:cs typeface="+mn-cs"/>
        </a:defRPr>
      </a:lvl1pPr>
      <a:lvl2pPr marL="685800" indent="-341313"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2pPr>
      <a:lvl3pPr marL="1036638" indent="-349250"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3pPr>
      <a:lvl4pPr marL="1393825" indent="-355600"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4pPr>
      <a:lvl5pPr marL="1981200" indent="-585788" algn="r" rtl="0" eaLnBrk="0" fontAlgn="base" hangingPunct="0">
        <a:spcBef>
          <a:spcPct val="0"/>
        </a:spcBef>
        <a:spcAft>
          <a:spcPct val="20000"/>
        </a:spcAft>
        <a:defRPr sz="1200" b="1">
          <a:solidFill>
            <a:schemeClr val="tx1"/>
          </a:solidFill>
          <a:latin typeface="+mn-lt"/>
          <a:ea typeface="Arial" charset="0"/>
          <a:cs typeface="+mn-cs"/>
        </a:defRPr>
      </a:lvl5pPr>
      <a:lvl6pPr marL="2438400" indent="-585788" algn="r" rtl="0" fontAlgn="base">
        <a:spcBef>
          <a:spcPct val="0"/>
        </a:spcBef>
        <a:spcAft>
          <a:spcPct val="20000"/>
        </a:spcAft>
        <a:defRPr sz="1200" b="1">
          <a:solidFill>
            <a:schemeClr val="tx1"/>
          </a:solidFill>
          <a:latin typeface="+mn-lt"/>
          <a:cs typeface="+mn-cs"/>
        </a:defRPr>
      </a:lvl6pPr>
      <a:lvl7pPr marL="2895600" indent="-585788" algn="r" rtl="0" fontAlgn="base">
        <a:spcBef>
          <a:spcPct val="0"/>
        </a:spcBef>
        <a:spcAft>
          <a:spcPct val="20000"/>
        </a:spcAft>
        <a:defRPr sz="1200" b="1">
          <a:solidFill>
            <a:schemeClr val="tx1"/>
          </a:solidFill>
          <a:latin typeface="+mn-lt"/>
          <a:cs typeface="+mn-cs"/>
        </a:defRPr>
      </a:lvl7pPr>
      <a:lvl8pPr marL="3352800" indent="-585788" algn="r" rtl="0" fontAlgn="base">
        <a:spcBef>
          <a:spcPct val="0"/>
        </a:spcBef>
        <a:spcAft>
          <a:spcPct val="20000"/>
        </a:spcAft>
        <a:defRPr sz="1200" b="1">
          <a:solidFill>
            <a:schemeClr val="tx1"/>
          </a:solidFill>
          <a:latin typeface="+mn-lt"/>
          <a:cs typeface="+mn-cs"/>
        </a:defRPr>
      </a:lvl8pPr>
      <a:lvl9pPr marL="3810000" indent="-585788"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3037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482725"/>
            <a:ext cx="82296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7" name="Line 3"/>
          <p:cNvSpPr>
            <a:spLocks noChangeShapeType="1"/>
          </p:cNvSpPr>
          <p:nvPr/>
        </p:nvSpPr>
        <p:spPr bwMode="auto">
          <a:xfrm>
            <a:off x="457200" y="1408113"/>
            <a:ext cx="8686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a typeface="MS PGothic" pitchFamily="34" charset="-128"/>
            </a:endParaRPr>
          </a:p>
        </p:txBody>
      </p:sp>
      <p:sp>
        <p:nvSpPr>
          <p:cNvPr id="1028" name="Rectangle 4"/>
          <p:cNvSpPr>
            <a:spLocks noGrp="1" noChangeArrowheads="1"/>
          </p:cNvSpPr>
          <p:nvPr>
            <p:ph type="title"/>
          </p:nvPr>
        </p:nvSpPr>
        <p:spPr bwMode="auto">
          <a:xfrm>
            <a:off x="457200" y="274638"/>
            <a:ext cx="8239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GB" smtClean="0"/>
              <a:t>Click to edit Master title style</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Lst>
  <p:transition xmlns:p14="http://schemas.microsoft.com/office/powerpoint/2010/main"/>
  <p:txStyles>
    <p:titleStyle>
      <a:lvl1pPr algn="l" rtl="0" eaLnBrk="0" fontAlgn="base" hangingPunct="0">
        <a:spcBef>
          <a:spcPct val="0"/>
        </a:spcBef>
        <a:spcAft>
          <a:spcPct val="0"/>
        </a:spcAft>
        <a:defRPr sz="2800" b="1">
          <a:solidFill>
            <a:schemeClr val="tx1"/>
          </a:solidFill>
          <a:latin typeface="+mj-lt"/>
          <a:ea typeface="MS PGothic" pitchFamily="34" charset="-128"/>
          <a:cs typeface="+mj-cs"/>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0"/>
        </a:spcBef>
        <a:spcAft>
          <a:spcPct val="20000"/>
        </a:spcAft>
        <a:buClr>
          <a:schemeClr val="tx1"/>
        </a:buClr>
        <a:buSzPct val="90000"/>
        <a:buFont typeface="Wingdings" pitchFamily="2" charset="2"/>
        <a:buChar char="l"/>
        <a:defRPr sz="2400" b="1">
          <a:solidFill>
            <a:schemeClr val="tx1"/>
          </a:solidFill>
          <a:latin typeface="+mn-lt"/>
          <a:ea typeface="MS PGothic" pitchFamily="34" charset="-128"/>
          <a:cs typeface="+mn-cs"/>
        </a:defRPr>
      </a:lvl1pPr>
      <a:lvl2pPr marL="685800" indent="-341313"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2pPr>
      <a:lvl3pPr marL="1036638" indent="-349250"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3pPr>
      <a:lvl4pPr marL="1393825" indent="-355600" algn="l" rtl="0" eaLnBrk="0" fontAlgn="base" hangingPunct="0">
        <a:spcBef>
          <a:spcPct val="0"/>
        </a:spcBef>
        <a:spcAft>
          <a:spcPct val="20000"/>
        </a:spcAft>
        <a:buClr>
          <a:schemeClr val="tx1"/>
        </a:buClr>
        <a:buSzPct val="100000"/>
        <a:buChar char="–"/>
        <a:defRPr sz="2400" b="1">
          <a:solidFill>
            <a:schemeClr val="tx1"/>
          </a:solidFill>
          <a:latin typeface="+mn-lt"/>
          <a:ea typeface="Arial" charset="0"/>
          <a:cs typeface="+mn-cs"/>
        </a:defRPr>
      </a:lvl4pPr>
      <a:lvl5pPr marL="1981200" indent="-585788" algn="r" rtl="0" eaLnBrk="0" fontAlgn="base" hangingPunct="0">
        <a:spcBef>
          <a:spcPct val="0"/>
        </a:spcBef>
        <a:spcAft>
          <a:spcPct val="20000"/>
        </a:spcAft>
        <a:defRPr sz="1200" b="1">
          <a:solidFill>
            <a:schemeClr val="tx1"/>
          </a:solidFill>
          <a:latin typeface="+mn-lt"/>
          <a:ea typeface="Arial" charset="0"/>
          <a:cs typeface="+mn-cs"/>
        </a:defRPr>
      </a:lvl5pPr>
      <a:lvl6pPr marL="2438400" indent="-585788" algn="r" rtl="0" fontAlgn="base">
        <a:spcBef>
          <a:spcPct val="0"/>
        </a:spcBef>
        <a:spcAft>
          <a:spcPct val="20000"/>
        </a:spcAft>
        <a:defRPr sz="1200" b="1">
          <a:solidFill>
            <a:schemeClr val="tx1"/>
          </a:solidFill>
          <a:latin typeface="+mn-lt"/>
          <a:cs typeface="+mn-cs"/>
        </a:defRPr>
      </a:lvl6pPr>
      <a:lvl7pPr marL="2895600" indent="-585788" algn="r" rtl="0" fontAlgn="base">
        <a:spcBef>
          <a:spcPct val="0"/>
        </a:spcBef>
        <a:spcAft>
          <a:spcPct val="20000"/>
        </a:spcAft>
        <a:defRPr sz="1200" b="1">
          <a:solidFill>
            <a:schemeClr val="tx1"/>
          </a:solidFill>
          <a:latin typeface="+mn-lt"/>
          <a:cs typeface="+mn-cs"/>
        </a:defRPr>
      </a:lvl7pPr>
      <a:lvl8pPr marL="3352800" indent="-585788" algn="r" rtl="0" fontAlgn="base">
        <a:spcBef>
          <a:spcPct val="0"/>
        </a:spcBef>
        <a:spcAft>
          <a:spcPct val="20000"/>
        </a:spcAft>
        <a:defRPr sz="1200" b="1">
          <a:solidFill>
            <a:schemeClr val="tx1"/>
          </a:solidFill>
          <a:latin typeface="+mn-lt"/>
          <a:cs typeface="+mn-cs"/>
        </a:defRPr>
      </a:lvl8pPr>
      <a:lvl9pPr marL="3810000" indent="-585788"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BC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charset="0"/>
                <a:ea typeface="MS PGothic" pitchFamily="34" charset="-128"/>
                <a:cs typeface="+mn-cs"/>
              </a:defRPr>
            </a:lvl1pPr>
          </a:lstStyle>
          <a:p>
            <a:pPr fontAlgn="base">
              <a:spcBef>
                <a:spcPct val="0"/>
              </a:spcBef>
              <a:spcAft>
                <a:spcPct val="0"/>
              </a:spcAft>
              <a:defRPr/>
            </a:pPr>
            <a:endParaRPr lang="fr-FR"/>
          </a:p>
        </p:txBody>
      </p:sp>
      <p:sp>
        <p:nvSpPr>
          <p:cNvPr id="1030" name="Rectangle 6"/>
          <p:cNvSpPr>
            <a:spLocks noGrp="1" noChangeArrowheads="1"/>
          </p:cNvSpPr>
          <p:nvPr>
            <p:ph type="sldNum" sz="quarter" idx="4"/>
          </p:nvPr>
        </p:nvSpPr>
        <p:spPr bwMode="auto">
          <a:xfrm>
            <a:off x="7239000" y="6597650"/>
            <a:ext cx="1905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FFFFFF"/>
                </a:solidFill>
                <a:latin typeface="Tahoma" pitchFamily="1" charset="0"/>
              </a:defRPr>
            </a:lvl1pPr>
          </a:lstStyle>
          <a:p>
            <a:pPr fontAlgn="base">
              <a:spcBef>
                <a:spcPct val="0"/>
              </a:spcBef>
              <a:spcAft>
                <a:spcPct val="0"/>
              </a:spcAft>
              <a:defRPr/>
            </a:pPr>
            <a:fld id="{FEFA1887-79C1-4447-8B98-C39509E97325}" type="slidenum">
              <a:rPr lang="en-US"/>
              <a:pPr fontAlgn="base">
                <a:spcBef>
                  <a:spcPct val="0"/>
                </a:spcBef>
                <a:spcAft>
                  <a:spcPct val="0"/>
                </a:spcAft>
                <a:defRPr/>
              </a:pPr>
              <a:t>‹#›</a:t>
            </a:fld>
            <a:endParaRPr lang="en-US"/>
          </a:p>
        </p:txBody>
      </p:sp>
      <p:sp>
        <p:nvSpPr>
          <p:cNvPr id="2" name="Line 7"/>
          <p:cNvSpPr>
            <a:spLocks noChangeShapeType="1"/>
          </p:cNvSpPr>
          <p:nvPr userDrawn="1"/>
        </p:nvSpPr>
        <p:spPr bwMode="auto">
          <a:xfrm>
            <a:off x="304800" y="981075"/>
            <a:ext cx="8610600" cy="0"/>
          </a:xfrm>
          <a:prstGeom prst="line">
            <a:avLst/>
          </a:prstGeom>
          <a:noFill/>
          <a:ln w="25400">
            <a:solidFill>
              <a:srgbClr val="FFFF00"/>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1031" name="Text Box 8"/>
          <p:cNvSpPr txBox="1">
            <a:spLocks noChangeArrowheads="1"/>
          </p:cNvSpPr>
          <p:nvPr userDrawn="1"/>
        </p:nvSpPr>
        <p:spPr bwMode="auto">
          <a:xfrm rot="-5400000">
            <a:off x="8127206" y="5984082"/>
            <a:ext cx="307975" cy="1652588"/>
          </a:xfrm>
          <a:prstGeom prst="rect">
            <a:avLst/>
          </a:prstGeom>
          <a:noFill/>
          <a:ln>
            <a:noFill/>
          </a:ln>
          <a:extLst/>
        </p:spPr>
        <p:txBody>
          <a:bodyPr vert="eaVe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defRPr/>
            </a:pPr>
            <a:r>
              <a:rPr lang="fr-FR" sz="800" i="1" dirty="0" smtClean="0">
                <a:solidFill>
                  <a:srgbClr val="FFFFFF"/>
                </a:solidFill>
                <a:latin typeface="Arial Unicode MS" pitchFamily="34" charset="-128"/>
                <a:cs typeface="Arial" charset="0"/>
              </a:rPr>
              <a:t>ASCO 2012</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742" r:id="rId3"/>
  </p:sldLayoutIdLst>
  <p:transition xmlns:p14="http://schemas.microsoft.com/office/powerpoint/2010/main"/>
  <p:hf hdr="0" ftr="0"/>
  <p:txStyles>
    <p:titleStyle>
      <a:lvl1pPr algn="ctr" rtl="0" eaLnBrk="0" fontAlgn="base" hangingPunct="0">
        <a:spcBef>
          <a:spcPct val="0"/>
        </a:spcBef>
        <a:spcAft>
          <a:spcPct val="0"/>
        </a:spcAft>
        <a:defRPr sz="3600" b="1">
          <a:solidFill>
            <a:srgbClr val="FFFF00"/>
          </a:solidFill>
          <a:latin typeface="+mj-lt"/>
          <a:ea typeface="MS PGothic" pitchFamily="34" charset="-128"/>
          <a:cs typeface="MS PGothic" charset="0"/>
        </a:defRPr>
      </a:lvl1pPr>
      <a:lvl2pPr algn="ctr" rtl="0" eaLnBrk="0" fontAlgn="base" hangingPunct="0">
        <a:spcBef>
          <a:spcPct val="0"/>
        </a:spcBef>
        <a:spcAft>
          <a:spcPct val="0"/>
        </a:spcAft>
        <a:defRPr sz="3600" b="1">
          <a:solidFill>
            <a:srgbClr val="FFFF00"/>
          </a:solidFill>
          <a:latin typeface="Arial" charset="0"/>
          <a:ea typeface="MS PGothic" pitchFamily="34" charset="-128"/>
          <a:cs typeface="MS PGothic" charset="0"/>
        </a:defRPr>
      </a:lvl2pPr>
      <a:lvl3pPr algn="ctr" rtl="0" eaLnBrk="0" fontAlgn="base" hangingPunct="0">
        <a:spcBef>
          <a:spcPct val="0"/>
        </a:spcBef>
        <a:spcAft>
          <a:spcPct val="0"/>
        </a:spcAft>
        <a:defRPr sz="3600" b="1">
          <a:solidFill>
            <a:srgbClr val="FFFF00"/>
          </a:solidFill>
          <a:latin typeface="Arial" charset="0"/>
          <a:ea typeface="MS PGothic" pitchFamily="34" charset="-128"/>
          <a:cs typeface="MS PGothic" charset="0"/>
        </a:defRPr>
      </a:lvl3pPr>
      <a:lvl4pPr algn="ctr" rtl="0" eaLnBrk="0" fontAlgn="base" hangingPunct="0">
        <a:spcBef>
          <a:spcPct val="0"/>
        </a:spcBef>
        <a:spcAft>
          <a:spcPct val="0"/>
        </a:spcAft>
        <a:defRPr sz="3600" b="1">
          <a:solidFill>
            <a:srgbClr val="FFFF00"/>
          </a:solidFill>
          <a:latin typeface="Arial" charset="0"/>
          <a:ea typeface="MS PGothic" pitchFamily="34" charset="-128"/>
          <a:cs typeface="MS PGothic" charset="0"/>
        </a:defRPr>
      </a:lvl4pPr>
      <a:lvl5pPr algn="ctr" rtl="0" eaLnBrk="0" fontAlgn="base" hangingPunct="0">
        <a:spcBef>
          <a:spcPct val="0"/>
        </a:spcBef>
        <a:spcAft>
          <a:spcPct val="0"/>
        </a:spcAft>
        <a:defRPr sz="3600" b="1">
          <a:solidFill>
            <a:srgbClr val="FFFF00"/>
          </a:solidFill>
          <a:latin typeface="Arial" charset="0"/>
          <a:ea typeface="MS PGothic" pitchFamily="34" charset="-128"/>
          <a:cs typeface="MS PGothic" charset="0"/>
        </a:defRPr>
      </a:lvl5pPr>
      <a:lvl6pPr marL="457200" algn="ctr" rtl="0" fontAlgn="base">
        <a:spcBef>
          <a:spcPct val="0"/>
        </a:spcBef>
        <a:spcAft>
          <a:spcPct val="0"/>
        </a:spcAft>
        <a:defRPr sz="3600" b="1">
          <a:solidFill>
            <a:srgbClr val="FFFF00"/>
          </a:solidFill>
          <a:latin typeface="Arial" charset="0"/>
          <a:ea typeface="ＭＳ Ｐゴシック" charset="0"/>
        </a:defRPr>
      </a:lvl6pPr>
      <a:lvl7pPr marL="914400" algn="ctr" rtl="0" fontAlgn="base">
        <a:spcBef>
          <a:spcPct val="0"/>
        </a:spcBef>
        <a:spcAft>
          <a:spcPct val="0"/>
        </a:spcAft>
        <a:defRPr sz="3600" b="1">
          <a:solidFill>
            <a:srgbClr val="FFFF00"/>
          </a:solidFill>
          <a:latin typeface="Arial" charset="0"/>
          <a:ea typeface="ＭＳ Ｐゴシック" charset="0"/>
        </a:defRPr>
      </a:lvl7pPr>
      <a:lvl8pPr marL="1371600" algn="ctr" rtl="0" fontAlgn="base">
        <a:spcBef>
          <a:spcPct val="0"/>
        </a:spcBef>
        <a:spcAft>
          <a:spcPct val="0"/>
        </a:spcAft>
        <a:defRPr sz="3600" b="1">
          <a:solidFill>
            <a:srgbClr val="FFFF00"/>
          </a:solidFill>
          <a:latin typeface="Arial" charset="0"/>
          <a:ea typeface="ＭＳ Ｐゴシック" charset="0"/>
        </a:defRPr>
      </a:lvl8pPr>
      <a:lvl9pPr marL="1828800" algn="ctr" rtl="0" fontAlgn="base">
        <a:spcBef>
          <a:spcPct val="0"/>
        </a:spcBef>
        <a:spcAft>
          <a:spcPct val="0"/>
        </a:spcAft>
        <a:defRPr sz="3600" b="1">
          <a:solidFill>
            <a:srgbClr val="FFFF00"/>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FFFFFF"/>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FFFFFF"/>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86868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28600" y="1447800"/>
            <a:ext cx="8686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spcBef>
          <a:spcPct val="0"/>
        </a:spcBef>
        <a:spcAft>
          <a:spcPct val="0"/>
        </a:spcAft>
        <a:defRPr sz="3000" b="1" kern="1200">
          <a:solidFill>
            <a:srgbClr val="FFFF00"/>
          </a:solidFill>
          <a:latin typeface="+mj-lt"/>
          <a:ea typeface="MS PGothic" pitchFamily="34" charset="-128"/>
          <a:cs typeface="ＭＳ Ｐゴシック"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ＭＳ Ｐゴシック"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ＭＳ Ｐゴシック"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ＭＳ Ｐゴシック"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ＭＳ Ｐゴシック" charset="0"/>
        </a:defRPr>
      </a:lvl5pPr>
      <a:lvl6pPr marL="457200" algn="l" rtl="0" fontAlgn="base">
        <a:spcBef>
          <a:spcPct val="0"/>
        </a:spcBef>
        <a:spcAft>
          <a:spcPct val="0"/>
        </a:spcAft>
        <a:defRPr sz="4400" b="1">
          <a:solidFill>
            <a:srgbClr val="80D044"/>
          </a:solidFill>
          <a:latin typeface="Arial" charset="0"/>
        </a:defRPr>
      </a:lvl6pPr>
      <a:lvl7pPr marL="914400" algn="l" rtl="0" fontAlgn="base">
        <a:spcBef>
          <a:spcPct val="0"/>
        </a:spcBef>
        <a:spcAft>
          <a:spcPct val="0"/>
        </a:spcAft>
        <a:defRPr sz="4400" b="1">
          <a:solidFill>
            <a:srgbClr val="80D044"/>
          </a:solidFill>
          <a:latin typeface="Arial" charset="0"/>
        </a:defRPr>
      </a:lvl7pPr>
      <a:lvl8pPr marL="1371600" algn="l" rtl="0" fontAlgn="base">
        <a:spcBef>
          <a:spcPct val="0"/>
        </a:spcBef>
        <a:spcAft>
          <a:spcPct val="0"/>
        </a:spcAft>
        <a:defRPr sz="4400" b="1">
          <a:solidFill>
            <a:srgbClr val="80D044"/>
          </a:solidFill>
          <a:latin typeface="Arial" charset="0"/>
        </a:defRPr>
      </a:lvl8pPr>
      <a:lvl9pPr marL="1828800" algn="l" rtl="0" fontAlgn="base">
        <a:spcBef>
          <a:spcPct val="0"/>
        </a:spcBef>
        <a:spcAft>
          <a:spcPct val="0"/>
        </a:spcAft>
        <a:defRPr sz="4400" b="1">
          <a:solidFill>
            <a:srgbClr val="80D044"/>
          </a:solidFill>
          <a:latin typeface="Arial" charset="0"/>
        </a:defRPr>
      </a:lvl9pPr>
    </p:titleStyle>
    <p:bodyStyle>
      <a:lvl1pPr marL="174625" indent="-174625" algn="l" rtl="0" eaLnBrk="0" fontAlgn="base" hangingPunct="0">
        <a:spcBef>
          <a:spcPts val="1800"/>
        </a:spcBef>
        <a:spcAft>
          <a:spcPct val="0"/>
        </a:spcAft>
        <a:buClr>
          <a:srgbClr val="FFFF00"/>
        </a:buClr>
        <a:buFont typeface="Arial" pitchFamily="34" charset="0"/>
        <a:buChar char="•"/>
        <a:defRPr sz="2000" kern="1200">
          <a:solidFill>
            <a:schemeClr val="bg1"/>
          </a:solidFill>
          <a:latin typeface="+mn-lt"/>
          <a:ea typeface="MS PGothic" pitchFamily="34" charset="-128"/>
          <a:cs typeface="ＭＳ Ｐゴシック" charset="0"/>
        </a:defRPr>
      </a:lvl1pPr>
      <a:lvl2pPr marL="538163" indent="-188913" algn="l" rtl="0" eaLnBrk="0" fontAlgn="base" hangingPunct="0">
        <a:spcBef>
          <a:spcPct val="20000"/>
        </a:spcBef>
        <a:spcAft>
          <a:spcPct val="0"/>
        </a:spcAft>
        <a:buClr>
          <a:srgbClr val="FFFF00"/>
        </a:buClr>
        <a:buFont typeface="Arial" pitchFamily="34" charset="0"/>
        <a:buChar char="–"/>
        <a:defRPr sz="2000" kern="1200">
          <a:solidFill>
            <a:schemeClr val="bg1"/>
          </a:solidFill>
          <a:latin typeface="+mn-lt"/>
          <a:ea typeface="MS PGothic" pitchFamily="34" charset="-128"/>
          <a:cs typeface="+mn-cs"/>
        </a:defRPr>
      </a:lvl2pPr>
      <a:lvl3pPr marL="984250" indent="-176213" algn="l" rtl="0" eaLnBrk="0" fontAlgn="base" hangingPunct="0">
        <a:spcBef>
          <a:spcPct val="20000"/>
        </a:spcBef>
        <a:spcAft>
          <a:spcPct val="0"/>
        </a:spcAft>
        <a:buClr>
          <a:srgbClr val="FFFF00"/>
        </a:buClr>
        <a:buFont typeface="Arial" pitchFamily="34" charset="0"/>
        <a:buChar char="•"/>
        <a:tabLst/>
        <a:defRPr sz="2000" kern="1200">
          <a:solidFill>
            <a:schemeClr val="bg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122" name="Rectangle 34"/>
          <p:cNvSpPr>
            <a:spLocks noGrp="1" noChangeArrowheads="1"/>
          </p:cNvSpPr>
          <p:nvPr>
            <p:ph type="title"/>
          </p:nvPr>
        </p:nvSpPr>
        <p:spPr bwMode="auto">
          <a:xfrm>
            <a:off x="685800" y="3048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7" name="Rectangle 39"/>
          <p:cNvSpPr>
            <a:spLocks noGrp="1" noChangeArrowheads="1"/>
          </p:cNvSpPr>
          <p:nvPr>
            <p:ph type="body" idx="1"/>
          </p:nvPr>
        </p:nvSpPr>
        <p:spPr bwMode="auto">
          <a:xfrm>
            <a:off x="685800" y="1219200"/>
            <a:ext cx="79248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78222073"/>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ftr="0" dt="0"/>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fontAlgn="base">
        <a:spcBef>
          <a:spcPct val="0"/>
        </a:spcBef>
        <a:spcAft>
          <a:spcPct val="0"/>
        </a:spcAft>
        <a:defRPr sz="3600">
          <a:solidFill>
            <a:srgbClr val="FFFF00"/>
          </a:solidFill>
          <a:latin typeface="Times New Roman" pitchFamily="18" charset="0"/>
        </a:defRPr>
      </a:lvl6pPr>
      <a:lvl7pPr marL="914400" algn="ctr" rtl="0" fontAlgn="base">
        <a:spcBef>
          <a:spcPct val="0"/>
        </a:spcBef>
        <a:spcAft>
          <a:spcPct val="0"/>
        </a:spcAft>
        <a:defRPr sz="3600">
          <a:solidFill>
            <a:srgbClr val="FFFF00"/>
          </a:solidFill>
          <a:latin typeface="Times New Roman" pitchFamily="18" charset="0"/>
        </a:defRPr>
      </a:lvl7pPr>
      <a:lvl8pPr marL="1371600" algn="ctr" rtl="0" fontAlgn="base">
        <a:spcBef>
          <a:spcPct val="0"/>
        </a:spcBef>
        <a:spcAft>
          <a:spcPct val="0"/>
        </a:spcAft>
        <a:defRPr sz="3600">
          <a:solidFill>
            <a:srgbClr val="FFFF00"/>
          </a:solidFill>
          <a:latin typeface="Times New Roman" pitchFamily="18" charset="0"/>
        </a:defRPr>
      </a:lvl8pPr>
      <a:lvl9pPr marL="1828800" algn="ctr" rtl="0" fontAlgn="base">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2.xls"/><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xcel_97_-_2004_Worksheet3.xls"/><Relationship Id="rId5"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type="title"/>
          </p:nvPr>
        </p:nvSpPr>
        <p:spPr>
          <a:xfrm>
            <a:off x="1219200" y="876300"/>
            <a:ext cx="6781800" cy="5067300"/>
          </a:xfrm>
        </p:spPr>
        <p:txBody>
          <a:bodyPr/>
          <a:lstStyle/>
          <a:p>
            <a:pPr marL="0" indent="0" algn="ctr">
              <a:buFontTx/>
              <a:buNone/>
              <a:defRPr/>
            </a:pPr>
            <a:r>
              <a:rPr lang="en-US" sz="2400" b="1" dirty="0" smtClean="0">
                <a:latin typeface="Arial"/>
                <a:cs typeface="Arial"/>
              </a:rPr>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sz="2400" dirty="0">
              <a:latin typeface="Arial"/>
              <a:cs typeface="Arial"/>
            </a:endParaRPr>
          </a:p>
        </p:txBody>
      </p:sp>
    </p:spTree>
    <p:extLst>
      <p:ext uri="{BB962C8B-B14F-4D97-AF65-F5344CB8AC3E}">
        <p14:creationId xmlns:p14="http://schemas.microsoft.com/office/powerpoint/2010/main" val="29765018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8" name="Rectangle 6"/>
          <p:cNvSpPr>
            <a:spLocks noGrp="1" noChangeArrowheads="1"/>
          </p:cNvSpPr>
          <p:nvPr>
            <p:ph type="title"/>
          </p:nvPr>
        </p:nvSpPr>
        <p:spPr>
          <a:xfrm>
            <a:off x="457200" y="346075"/>
            <a:ext cx="8229600" cy="1101725"/>
          </a:xfrm>
        </p:spPr>
        <p:txBody>
          <a:bodyPr/>
          <a:lstStyle/>
          <a:p>
            <a:pPr algn="ctr"/>
            <a:r>
              <a:rPr lang="en-US" sz="3200" dirty="0" smtClean="0">
                <a:solidFill>
                  <a:srgbClr val="FFFF00"/>
                </a:solidFill>
                <a:latin typeface="Arial" charset="0"/>
              </a:rPr>
              <a:t>BRiTE </a:t>
            </a:r>
            <a:r>
              <a:rPr lang="en-US" sz="3200" dirty="0">
                <a:solidFill>
                  <a:srgbClr val="FFFF00"/>
                </a:solidFill>
                <a:latin typeface="Arial" charset="0"/>
              </a:rPr>
              <a:t>Registry: </a:t>
            </a:r>
            <a:r>
              <a:rPr lang="en-US" sz="2800" dirty="0">
                <a:solidFill>
                  <a:srgbClr val="FFFF00"/>
                </a:solidFill>
                <a:latin typeface="Arial" charset="0"/>
              </a:rPr>
              <a:t>Bevacizumab Regimens: Investigation Treatment Effects </a:t>
            </a:r>
            <a:r>
              <a:rPr lang="en-US" sz="2000" dirty="0">
                <a:solidFill>
                  <a:srgbClr val="FFFF00"/>
                </a:solidFill>
                <a:latin typeface="Arial" charset="0"/>
              </a:rPr>
              <a:t>  </a:t>
            </a:r>
            <a:r>
              <a:rPr lang="en-US" sz="1600" dirty="0">
                <a:solidFill>
                  <a:srgbClr val="FFFF00"/>
                </a:solidFill>
                <a:latin typeface="Arial" charset="0"/>
              </a:rPr>
              <a:t>Grothey et al, </a:t>
            </a:r>
            <a:r>
              <a:rPr lang="en-US" sz="1600" dirty="0" smtClean="0">
                <a:solidFill>
                  <a:srgbClr val="FFFF00"/>
                </a:solidFill>
                <a:latin typeface="Arial" charset="0"/>
              </a:rPr>
              <a:t>ASCO, 2007</a:t>
            </a:r>
            <a:endParaRPr lang="en-US" sz="2000" dirty="0">
              <a:solidFill>
                <a:srgbClr val="FFFF00"/>
              </a:solidFill>
            </a:endParaRPr>
          </a:p>
        </p:txBody>
      </p:sp>
      <p:sp>
        <p:nvSpPr>
          <p:cNvPr id="161799" name="Rectangle 7"/>
          <p:cNvSpPr>
            <a:spLocks noGrp="1" noChangeArrowheads="1"/>
          </p:cNvSpPr>
          <p:nvPr>
            <p:ph type="body" idx="1"/>
          </p:nvPr>
        </p:nvSpPr>
        <p:spPr>
          <a:xfrm>
            <a:off x="439738" y="3254375"/>
            <a:ext cx="8229600" cy="3482975"/>
          </a:xfrm>
        </p:spPr>
        <p:txBody>
          <a:bodyPr/>
          <a:lstStyle/>
          <a:p>
            <a:pPr>
              <a:lnSpc>
                <a:spcPct val="90000"/>
              </a:lnSpc>
            </a:pPr>
            <a:r>
              <a:rPr lang="en-US" sz="1600" dirty="0">
                <a:solidFill>
                  <a:schemeClr val="bg1"/>
                </a:solidFill>
              </a:rPr>
              <a:t>A longer median OS in the BBP subgroup was observed compared with the No BBP subgroup (Table 4). </a:t>
            </a:r>
          </a:p>
          <a:p>
            <a:pPr>
              <a:lnSpc>
                <a:spcPct val="90000"/>
              </a:lnSpc>
              <a:buFontTx/>
              <a:buNone/>
            </a:pPr>
            <a:endParaRPr lang="en-US" sz="1600" dirty="0">
              <a:solidFill>
                <a:schemeClr val="bg1"/>
              </a:solidFill>
            </a:endParaRPr>
          </a:p>
          <a:p>
            <a:pPr>
              <a:lnSpc>
                <a:spcPct val="90000"/>
              </a:lnSpc>
              <a:buFontTx/>
              <a:buNone/>
            </a:pPr>
            <a:endParaRPr lang="en-US" sz="1600" dirty="0">
              <a:solidFill>
                <a:schemeClr val="bg1"/>
              </a:solidFill>
            </a:endParaRPr>
          </a:p>
          <a:p>
            <a:pPr>
              <a:lnSpc>
                <a:spcPct val="90000"/>
              </a:lnSpc>
            </a:pPr>
            <a:endParaRPr lang="en-US" sz="1800" dirty="0"/>
          </a:p>
        </p:txBody>
      </p:sp>
      <p:pic>
        <p:nvPicPr>
          <p:cNvPr id="1618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25" y="1905001"/>
            <a:ext cx="832961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439332" y="5092005"/>
            <a:ext cx="6079068" cy="1015663"/>
          </a:xfrm>
          <a:prstGeom prst="rect">
            <a:avLst/>
          </a:prstGeom>
          <a:noFill/>
        </p:spPr>
        <p:txBody>
          <a:bodyPr wrap="square" rtlCol="0">
            <a:spAutoFit/>
          </a:bodyPr>
          <a:lstStyle/>
          <a:p>
            <a:pPr algn="ctr"/>
            <a:r>
              <a:rPr lang="en-US" sz="2000" b="1" dirty="0">
                <a:solidFill>
                  <a:srgbClr val="FFFF00"/>
                </a:solidFill>
              </a:rPr>
              <a:t>Median OS:        19.9 v. 31.8 mos</a:t>
            </a:r>
          </a:p>
          <a:p>
            <a:pPr algn="ctr"/>
            <a:endParaRPr lang="en-US" sz="2000" b="1" dirty="0">
              <a:solidFill>
                <a:srgbClr val="FFFF00"/>
              </a:solidFill>
            </a:endParaRPr>
          </a:p>
          <a:p>
            <a:pPr algn="ctr"/>
            <a:r>
              <a:rPr lang="en-US" sz="2000" b="1" dirty="0">
                <a:solidFill>
                  <a:srgbClr val="FFFF00"/>
                </a:solidFill>
              </a:rPr>
              <a:t>OS Beyond PD:   9.5 v. 19.2 mos</a:t>
            </a:r>
          </a:p>
        </p:txBody>
      </p:sp>
      <p:sp>
        <p:nvSpPr>
          <p:cNvPr id="6" name="Text Box 10"/>
          <p:cNvSpPr txBox="1">
            <a:spLocks noChangeArrowheads="1"/>
          </p:cNvSpPr>
          <p:nvPr/>
        </p:nvSpPr>
        <p:spPr bwMode="auto">
          <a:xfrm>
            <a:off x="5867400" y="6473051"/>
            <a:ext cx="285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lIns="36000" rIns="36000" anchor="b">
            <a:spAutoFit/>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fontAlgn="base">
              <a:spcBef>
                <a:spcPct val="0"/>
              </a:spcBef>
              <a:spcAft>
                <a:spcPct val="0"/>
              </a:spcAft>
            </a:pPr>
            <a:r>
              <a:rPr lang="en-US" sz="1200" b="1" dirty="0" err="1"/>
              <a:t>Grothey</a:t>
            </a:r>
            <a:r>
              <a:rPr lang="en-US" sz="1200" b="1" dirty="0"/>
              <a:t> A et al. </a:t>
            </a:r>
            <a:r>
              <a:rPr lang="en-US" sz="1200" b="1" i="1" dirty="0"/>
              <a:t>JCO</a:t>
            </a:r>
            <a:r>
              <a:rPr lang="en-US" sz="1200" b="1" dirty="0"/>
              <a:t> 2008;26:5326.</a:t>
            </a:r>
            <a:endParaRPr lang="en-US" sz="1200" b="1" dirty="0">
              <a:solidFill>
                <a:srgbClr val="FFFFFF"/>
              </a:solidFill>
            </a:endParaRPr>
          </a:p>
        </p:txBody>
      </p:sp>
    </p:spTree>
    <p:extLst>
      <p:ext uri="{BB962C8B-B14F-4D97-AF65-F5344CB8AC3E}">
        <p14:creationId xmlns:p14="http://schemas.microsoft.com/office/powerpoint/2010/main" val="12506645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7"/>
          <p:cNvSpPr>
            <a:spLocks noChangeArrowheads="1"/>
          </p:cNvSpPr>
          <p:nvPr/>
        </p:nvSpPr>
        <p:spPr bwMode="auto">
          <a:xfrm>
            <a:off x="466725" y="1593850"/>
            <a:ext cx="2016125" cy="1293813"/>
          </a:xfrm>
          <a:prstGeom prst="roundRect">
            <a:avLst>
              <a:gd name="adj" fmla="val 16667"/>
            </a:avLst>
          </a:prstGeom>
          <a:noFill/>
          <a:ln w="28575">
            <a:solidFill>
              <a:schemeClr val="tx1"/>
            </a:solidFill>
            <a:round/>
            <a:headEnd/>
            <a:tailEnd type="none" w="lg" len="lg"/>
          </a:ln>
        </p:spPr>
        <p:txBody>
          <a:bodyPr>
            <a:spAutoFit/>
          </a:bodyPr>
          <a:lstStyle/>
          <a:p>
            <a:pPr algn="ctr" fontAlgn="base">
              <a:spcBef>
                <a:spcPct val="0"/>
              </a:spcBef>
              <a:spcAft>
                <a:spcPct val="0"/>
              </a:spcAft>
              <a:defRPr/>
            </a:pPr>
            <a:r>
              <a:rPr lang="en-GB" sz="1400" b="1" dirty="0">
                <a:solidFill>
                  <a:srgbClr val="FFFFFF"/>
                </a:solidFill>
                <a:ea typeface="MS PGothic" pitchFamily="34" charset="-128"/>
              </a:rPr>
              <a:t>BEV + standard first-line CT </a:t>
            </a:r>
          </a:p>
          <a:p>
            <a:pPr algn="ctr" fontAlgn="base">
              <a:spcBef>
                <a:spcPct val="0"/>
              </a:spcBef>
              <a:spcAft>
                <a:spcPct val="0"/>
              </a:spcAft>
              <a:defRPr/>
            </a:pPr>
            <a:r>
              <a:rPr lang="en-GB" sz="1400" b="1" dirty="0">
                <a:solidFill>
                  <a:srgbClr val="FFFFFF"/>
                </a:solidFill>
                <a:ea typeface="MS PGothic" pitchFamily="34" charset="-128"/>
              </a:rPr>
              <a:t>(either oxaliplatin or</a:t>
            </a:r>
            <a:br>
              <a:rPr lang="en-GB" sz="1400" b="1" dirty="0">
                <a:solidFill>
                  <a:srgbClr val="FFFFFF"/>
                </a:solidFill>
                <a:ea typeface="MS PGothic" pitchFamily="34" charset="-128"/>
              </a:rPr>
            </a:br>
            <a:r>
              <a:rPr lang="en-GB" sz="1400" b="1" dirty="0">
                <a:solidFill>
                  <a:srgbClr val="FFFFFF"/>
                </a:solidFill>
                <a:ea typeface="MS PGothic" pitchFamily="34" charset="-128"/>
              </a:rPr>
              <a:t>irinotecan-based)</a:t>
            </a:r>
            <a:br>
              <a:rPr lang="en-GB" sz="1400" b="1" dirty="0">
                <a:solidFill>
                  <a:srgbClr val="FFFFFF"/>
                </a:solidFill>
                <a:ea typeface="MS PGothic" pitchFamily="34" charset="-128"/>
              </a:rPr>
            </a:br>
            <a:r>
              <a:rPr lang="en-GB" sz="1400" b="1" dirty="0">
                <a:solidFill>
                  <a:srgbClr val="FFFFFF"/>
                </a:solidFill>
                <a:ea typeface="MS PGothic" pitchFamily="34" charset="-128"/>
              </a:rPr>
              <a:t>(n=820)</a:t>
            </a:r>
          </a:p>
        </p:txBody>
      </p:sp>
      <p:sp>
        <p:nvSpPr>
          <p:cNvPr id="8" name="Rounded Rectangle 7"/>
          <p:cNvSpPr>
            <a:spLocks noChangeArrowheads="1"/>
          </p:cNvSpPr>
          <p:nvPr/>
        </p:nvSpPr>
        <p:spPr bwMode="auto">
          <a:xfrm>
            <a:off x="3741738" y="2051050"/>
            <a:ext cx="1374775" cy="406400"/>
          </a:xfrm>
          <a:prstGeom prst="roundRect">
            <a:avLst>
              <a:gd name="adj" fmla="val 16667"/>
            </a:avLst>
          </a:prstGeom>
          <a:solidFill>
            <a:schemeClr val="tx1"/>
          </a:solidFill>
          <a:ln w="38100">
            <a:noFill/>
            <a:round/>
            <a:headEnd/>
            <a:tailEnd/>
          </a:ln>
          <a:effectLst/>
        </p:spPr>
        <p:txBody>
          <a:bodyPr anchor="ctr"/>
          <a:lstStyle/>
          <a:p>
            <a:pPr algn="ctr" defTabSz="457200">
              <a:defRPr/>
            </a:pPr>
            <a:r>
              <a:rPr lang="en-GB" sz="1200" b="1" kern="0" dirty="0" smtClean="0">
                <a:solidFill>
                  <a:srgbClr val="002D94"/>
                </a:solidFill>
                <a:ea typeface="MS PGothic" pitchFamily="34" charset="-128"/>
                <a:cs typeface="Calibri"/>
              </a:rPr>
              <a:t>Randomize </a:t>
            </a:r>
            <a:r>
              <a:rPr lang="en-GB" sz="1200" b="1" kern="0" dirty="0">
                <a:solidFill>
                  <a:srgbClr val="002D94"/>
                </a:solidFill>
                <a:ea typeface="MS PGothic" pitchFamily="34" charset="-128"/>
                <a:cs typeface="Calibri"/>
              </a:rPr>
              <a:t>1:1</a:t>
            </a:r>
          </a:p>
        </p:txBody>
      </p:sp>
      <p:sp>
        <p:nvSpPr>
          <p:cNvPr id="20484" name="AutoShape 9"/>
          <p:cNvSpPr>
            <a:spLocks noChangeArrowheads="1"/>
          </p:cNvSpPr>
          <p:nvPr/>
        </p:nvSpPr>
        <p:spPr bwMode="auto">
          <a:xfrm>
            <a:off x="6132513" y="1371600"/>
            <a:ext cx="2563812" cy="714375"/>
          </a:xfrm>
          <a:prstGeom prst="roundRect">
            <a:avLst>
              <a:gd name="adj" fmla="val 16667"/>
            </a:avLst>
          </a:prstGeom>
          <a:solidFill>
            <a:srgbClr val="66FFFF"/>
          </a:solidFill>
          <a:ln w="28575">
            <a:solidFill>
              <a:srgbClr val="66FFFF"/>
            </a:solidFill>
            <a:round/>
            <a:headEnd/>
            <a:tailEnd type="none" w="lg" len="lg"/>
          </a:ln>
        </p:spPr>
        <p:txBody>
          <a:bodyPr>
            <a:spAutoFit/>
          </a:bodyPr>
          <a:lstStyle/>
          <a:p>
            <a:pPr algn="ctr" defTabSz="892175" eaLnBrk="0" fontAlgn="base" hangingPunct="0">
              <a:spcBef>
                <a:spcPct val="20000"/>
              </a:spcBef>
              <a:spcAft>
                <a:spcPct val="0"/>
              </a:spcAft>
              <a:defRPr/>
            </a:pPr>
            <a:r>
              <a:rPr lang="en-GB" sz="1200" b="1" dirty="0">
                <a:solidFill>
                  <a:srgbClr val="030374"/>
                </a:solidFill>
                <a:ea typeface="MS PGothic" pitchFamily="34" charset="-128"/>
              </a:rPr>
              <a:t>Standard second-line CT (oxaliplatin or irinotecan-based) until PD</a:t>
            </a:r>
          </a:p>
        </p:txBody>
      </p:sp>
      <p:sp>
        <p:nvSpPr>
          <p:cNvPr id="20485" name="AutoShape 10"/>
          <p:cNvSpPr>
            <a:spLocks noChangeArrowheads="1"/>
          </p:cNvSpPr>
          <p:nvPr/>
        </p:nvSpPr>
        <p:spPr bwMode="auto">
          <a:xfrm>
            <a:off x="6132513" y="2225675"/>
            <a:ext cx="2563812" cy="919163"/>
          </a:xfrm>
          <a:prstGeom prst="roundRect">
            <a:avLst>
              <a:gd name="adj" fmla="val 16667"/>
            </a:avLst>
          </a:prstGeom>
          <a:solidFill>
            <a:srgbClr val="FFFF00"/>
          </a:solidFill>
          <a:ln w="28575">
            <a:solidFill>
              <a:srgbClr val="FFFF00"/>
            </a:solidFill>
            <a:round/>
            <a:headEnd/>
            <a:tailEnd type="none" w="lg" len="lg"/>
          </a:ln>
        </p:spPr>
        <p:txBody>
          <a:bodyPr>
            <a:spAutoFit/>
          </a:bodyPr>
          <a:lstStyle/>
          <a:p>
            <a:pPr algn="ctr" defTabSz="892175" eaLnBrk="0" fontAlgn="base" hangingPunct="0">
              <a:spcBef>
                <a:spcPct val="20000"/>
              </a:spcBef>
              <a:spcAft>
                <a:spcPct val="0"/>
              </a:spcAft>
              <a:defRPr/>
            </a:pPr>
            <a:r>
              <a:rPr lang="en-GB" sz="1200" b="1" dirty="0">
                <a:solidFill>
                  <a:srgbClr val="030374"/>
                </a:solidFill>
                <a:ea typeface="MS PGothic" pitchFamily="34" charset="-128"/>
              </a:rPr>
              <a:t>BEV (2.5 mg/kg/wk) + </a:t>
            </a:r>
            <a:br>
              <a:rPr lang="en-GB" sz="1200" b="1" dirty="0">
                <a:solidFill>
                  <a:srgbClr val="030374"/>
                </a:solidFill>
                <a:ea typeface="MS PGothic" pitchFamily="34" charset="-128"/>
              </a:rPr>
            </a:br>
            <a:r>
              <a:rPr lang="en-GB" sz="1200" b="1" dirty="0">
                <a:solidFill>
                  <a:srgbClr val="030374"/>
                </a:solidFill>
                <a:ea typeface="MS PGothic" pitchFamily="34" charset="-128"/>
              </a:rPr>
              <a:t>standard second-line CT (oxaliplatin or irinotecan-based) until PD</a:t>
            </a:r>
          </a:p>
        </p:txBody>
      </p:sp>
      <p:sp>
        <p:nvSpPr>
          <p:cNvPr id="13" name="AutoShape 6"/>
          <p:cNvSpPr>
            <a:spLocks noChangeArrowheads="1"/>
          </p:cNvSpPr>
          <p:nvPr/>
        </p:nvSpPr>
        <p:spPr bwMode="auto">
          <a:xfrm>
            <a:off x="2867025" y="2051050"/>
            <a:ext cx="514350" cy="406400"/>
          </a:xfrm>
          <a:prstGeom prst="roundRect">
            <a:avLst>
              <a:gd name="adj" fmla="val 16667"/>
            </a:avLst>
          </a:prstGeom>
          <a:noFill/>
          <a:ln w="28575" cap="flat" cmpd="sng" algn="ctr">
            <a:solidFill>
              <a:schemeClr val="tx1"/>
            </a:solidFill>
            <a:prstDash val="solid"/>
            <a:headEnd/>
            <a:tailEnd/>
          </a:ln>
          <a:effectLst/>
        </p:spPr>
        <p:txBody>
          <a:bodyPr lIns="0" tIns="44450" rIns="0" bIns="44450" anchor="ctr">
            <a:spAutoFit/>
          </a:bodyPr>
          <a:lstStyle/>
          <a:p>
            <a:pPr algn="ctr" defTabSz="892175">
              <a:tabLst>
                <a:tab pos="114300" algn="l"/>
                <a:tab pos="1143000" algn="ctr"/>
              </a:tabLst>
              <a:defRPr/>
            </a:pPr>
            <a:r>
              <a:rPr lang="en-GB" b="1" kern="0" dirty="0">
                <a:solidFill>
                  <a:srgbClr val="FFFFFF"/>
                </a:solidFill>
                <a:ea typeface="ＭＳ Ｐゴシック" pitchFamily="34" charset="-128"/>
                <a:cs typeface="MS PGothic" pitchFamily="34" charset="-128"/>
              </a:rPr>
              <a:t>PD </a:t>
            </a:r>
          </a:p>
        </p:txBody>
      </p:sp>
      <p:sp>
        <p:nvSpPr>
          <p:cNvPr id="8199" name="Title 3"/>
          <p:cNvSpPr>
            <a:spLocks noGrp="1"/>
          </p:cNvSpPr>
          <p:nvPr>
            <p:ph type="title"/>
          </p:nvPr>
        </p:nvSpPr>
        <p:spPr>
          <a:xfrm>
            <a:off x="412750" y="228600"/>
            <a:ext cx="8239125" cy="719138"/>
          </a:xfrm>
        </p:spPr>
        <p:txBody>
          <a:bodyPr/>
          <a:lstStyle/>
          <a:p>
            <a:pPr algn="ctr" eaLnBrk="1" hangingPunct="1"/>
            <a:r>
              <a:rPr lang="en-GB" sz="3000" dirty="0" smtClean="0">
                <a:solidFill>
                  <a:srgbClr val="FFFF00"/>
                </a:solidFill>
              </a:rPr>
              <a:t>ML18147 study design (phase III)</a:t>
            </a:r>
          </a:p>
        </p:txBody>
      </p:sp>
      <p:cxnSp>
        <p:nvCxnSpPr>
          <p:cNvPr id="8200" name="Straight Arrow Connector 2"/>
          <p:cNvCxnSpPr>
            <a:cxnSpLocks noChangeShapeType="1"/>
            <a:stCxn id="20482" idx="3"/>
            <a:endCxn id="13" idx="1"/>
          </p:cNvCxnSpPr>
          <p:nvPr/>
        </p:nvCxnSpPr>
        <p:spPr bwMode="auto">
          <a:xfrm>
            <a:off x="2482850" y="2241550"/>
            <a:ext cx="384175" cy="127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8201" name="Straight Arrow Connector 14"/>
          <p:cNvCxnSpPr>
            <a:cxnSpLocks noChangeShapeType="1"/>
            <a:stCxn id="13" idx="3"/>
            <a:endCxn id="8" idx="1"/>
          </p:cNvCxnSpPr>
          <p:nvPr/>
        </p:nvCxnSpPr>
        <p:spPr bwMode="auto">
          <a:xfrm>
            <a:off x="3381375" y="2254250"/>
            <a:ext cx="360363"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8202" name="Straight Arrow Connector 15"/>
          <p:cNvCxnSpPr>
            <a:cxnSpLocks noChangeShapeType="1"/>
          </p:cNvCxnSpPr>
          <p:nvPr/>
        </p:nvCxnSpPr>
        <p:spPr bwMode="auto">
          <a:xfrm flipV="1">
            <a:off x="5116513" y="1785938"/>
            <a:ext cx="1016000" cy="4683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8203" name="Straight Arrow Connector 18"/>
          <p:cNvCxnSpPr>
            <a:cxnSpLocks noChangeShapeType="1"/>
          </p:cNvCxnSpPr>
          <p:nvPr/>
        </p:nvCxnSpPr>
        <p:spPr bwMode="auto">
          <a:xfrm>
            <a:off x="5116513" y="2244725"/>
            <a:ext cx="1016000" cy="4603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9228" name="Rounded Rectangle 25"/>
          <p:cNvSpPr>
            <a:spLocks noChangeArrowheads="1"/>
          </p:cNvSpPr>
          <p:nvPr/>
        </p:nvSpPr>
        <p:spPr bwMode="auto">
          <a:xfrm>
            <a:off x="3425825" y="2619375"/>
            <a:ext cx="2095500" cy="598488"/>
          </a:xfrm>
          <a:prstGeom prst="roundRect">
            <a:avLst>
              <a:gd name="adj" fmla="val 16667"/>
            </a:avLst>
          </a:prstGeom>
          <a:noFill/>
          <a:ln>
            <a:noFill/>
          </a:ln>
          <a:effectLst>
            <a:outerShdw blurRad="63500" dist="20000" dir="5400000" rotWithShape="0">
              <a:srgbClr val="000000">
                <a:alpha val="37999"/>
              </a:srgbClr>
            </a:outerShdw>
          </a:effectLst>
          <a:extLst/>
        </p:spPr>
        <p:txBody>
          <a:bodyPr anchor="ctr"/>
          <a:lstStyle/>
          <a:p>
            <a:pPr algn="ctr" defTabSz="457200" fontAlgn="base">
              <a:spcBef>
                <a:spcPct val="0"/>
              </a:spcBef>
              <a:spcAft>
                <a:spcPct val="0"/>
              </a:spcAft>
              <a:defRPr/>
            </a:pPr>
            <a:r>
              <a:rPr lang="en-GB" sz="1200" b="1" dirty="0">
                <a:solidFill>
                  <a:srgbClr val="FFFFFF"/>
                </a:solidFill>
                <a:ea typeface="MS PGothic" pitchFamily="34" charset="-128"/>
              </a:rPr>
              <a:t>CT switch:</a:t>
            </a:r>
          </a:p>
          <a:p>
            <a:pPr defTabSz="457200" fontAlgn="base">
              <a:spcBef>
                <a:spcPct val="0"/>
              </a:spcBef>
              <a:spcAft>
                <a:spcPct val="0"/>
              </a:spcAft>
              <a:defRPr/>
            </a:pPr>
            <a:r>
              <a:rPr lang="en-GB" sz="1200" b="1" dirty="0">
                <a:solidFill>
                  <a:srgbClr val="FFFFFF"/>
                </a:solidFill>
                <a:ea typeface="MS PGothic" pitchFamily="34" charset="-128"/>
              </a:rPr>
              <a:t>Oxaliplatin </a:t>
            </a:r>
            <a:r>
              <a:rPr lang="en-GB" sz="1600" b="1" dirty="0">
                <a:solidFill>
                  <a:srgbClr val="FFFFFF"/>
                </a:solidFill>
                <a:latin typeface="Times New Roman" pitchFamily="18" charset="0"/>
                <a:ea typeface="MS PGothic" pitchFamily="34" charset="-128"/>
              </a:rPr>
              <a:t>→</a:t>
            </a:r>
            <a:r>
              <a:rPr lang="en-GB" sz="1600" b="1" dirty="0">
                <a:solidFill>
                  <a:srgbClr val="FFFFFF"/>
                </a:solidFill>
                <a:ea typeface="MS PGothic" pitchFamily="34" charset="-128"/>
              </a:rPr>
              <a:t> </a:t>
            </a:r>
            <a:r>
              <a:rPr lang="en-GB" sz="1200" b="1" dirty="0">
                <a:solidFill>
                  <a:srgbClr val="FFFFFF"/>
                </a:solidFill>
                <a:ea typeface="MS PGothic" pitchFamily="34" charset="-128"/>
              </a:rPr>
              <a:t>Irinotecan</a:t>
            </a:r>
          </a:p>
          <a:p>
            <a:pPr defTabSz="457200" fontAlgn="base">
              <a:spcBef>
                <a:spcPct val="0"/>
              </a:spcBef>
              <a:spcAft>
                <a:spcPct val="0"/>
              </a:spcAft>
              <a:defRPr/>
            </a:pPr>
            <a:r>
              <a:rPr lang="en-GB" sz="1200" b="1" dirty="0">
                <a:solidFill>
                  <a:srgbClr val="FFFFFF"/>
                </a:solidFill>
                <a:ea typeface="MS PGothic" pitchFamily="34" charset="-128"/>
              </a:rPr>
              <a:t>Irinotecan</a:t>
            </a:r>
            <a:r>
              <a:rPr lang="en-GB" sz="1200" b="1" dirty="0">
                <a:solidFill>
                  <a:srgbClr val="FFFFFF"/>
                </a:solidFill>
                <a:latin typeface="Times New Roman" pitchFamily="18" charset="0"/>
                <a:ea typeface="MS PGothic" pitchFamily="34" charset="-128"/>
              </a:rPr>
              <a:t> </a:t>
            </a:r>
            <a:r>
              <a:rPr lang="en-GB" sz="1600" b="1" dirty="0">
                <a:solidFill>
                  <a:srgbClr val="FFFFFF"/>
                </a:solidFill>
                <a:latin typeface="Times New Roman" pitchFamily="18" charset="0"/>
                <a:ea typeface="MS PGothic" pitchFamily="34" charset="-128"/>
              </a:rPr>
              <a:t>→ </a:t>
            </a:r>
            <a:r>
              <a:rPr lang="en-GB" sz="1200" b="1" dirty="0">
                <a:solidFill>
                  <a:srgbClr val="FFFFFF"/>
                </a:solidFill>
                <a:ea typeface="MS PGothic" pitchFamily="34" charset="-128"/>
              </a:rPr>
              <a:t>Oxaliplatin</a:t>
            </a:r>
          </a:p>
        </p:txBody>
      </p:sp>
      <p:sp>
        <p:nvSpPr>
          <p:cNvPr id="17" name="TextBox 16"/>
          <p:cNvSpPr txBox="1"/>
          <p:nvPr/>
        </p:nvSpPr>
        <p:spPr>
          <a:xfrm>
            <a:off x="334963" y="6096000"/>
            <a:ext cx="5356225" cy="307975"/>
          </a:xfrm>
          <a:prstGeom prst="rect">
            <a:avLst/>
          </a:prstGeom>
          <a:noFill/>
        </p:spPr>
        <p:txBody>
          <a:bodyPr wrap="none">
            <a:spAutoFit/>
          </a:bodyPr>
          <a:lstStyle/>
          <a:p>
            <a:pPr fontAlgn="base">
              <a:spcBef>
                <a:spcPct val="0"/>
              </a:spcBef>
              <a:spcAft>
                <a:spcPct val="0"/>
              </a:spcAft>
              <a:defRPr/>
            </a:pPr>
            <a:r>
              <a:rPr lang="en-GB" sz="1400" b="1" dirty="0">
                <a:solidFill>
                  <a:srgbClr val="FFFFFF"/>
                </a:solidFill>
                <a:ea typeface="ＭＳ Ｐゴシック" charset="0"/>
                <a:cs typeface="ＭＳ Ｐゴシック" charset="0"/>
              </a:rPr>
              <a:t>Study conducted in 220 centres in </a:t>
            </a:r>
            <a:r>
              <a:rPr lang="en-GB" sz="1400" b="1" dirty="0" smtClean="0">
                <a:solidFill>
                  <a:srgbClr val="FFFFFF"/>
                </a:solidFill>
                <a:ea typeface="ＭＳ Ｐゴシック" charset="0"/>
                <a:cs typeface="ＭＳ Ｐゴシック" charset="0"/>
              </a:rPr>
              <a:t>Europe and </a:t>
            </a:r>
            <a:r>
              <a:rPr lang="en-GB" sz="1400" b="1" dirty="0">
                <a:solidFill>
                  <a:srgbClr val="FFFFFF"/>
                </a:solidFill>
                <a:ea typeface="ＭＳ Ｐゴシック" charset="0"/>
                <a:cs typeface="ＭＳ Ｐゴシック" charset="0"/>
              </a:rPr>
              <a:t>Saudi Arabia </a:t>
            </a:r>
          </a:p>
        </p:txBody>
      </p:sp>
      <p:graphicFrame>
        <p:nvGraphicFramePr>
          <p:cNvPr id="19" name="Table 18"/>
          <p:cNvGraphicFramePr>
            <a:graphicFrameLocks noGrp="1"/>
          </p:cNvGraphicFramePr>
          <p:nvPr>
            <p:extLst>
              <p:ext uri="{D42A27DB-BD31-4B8C-83A1-F6EECF244321}">
                <p14:modId xmlns:p14="http://schemas.microsoft.com/office/powerpoint/2010/main" val="33593348"/>
              </p:ext>
            </p:extLst>
          </p:nvPr>
        </p:nvGraphicFramePr>
        <p:xfrm>
          <a:off x="333375" y="3527425"/>
          <a:ext cx="8229600" cy="2201243"/>
        </p:xfrm>
        <a:graphic>
          <a:graphicData uri="http://schemas.openxmlformats.org/drawingml/2006/table">
            <a:tbl>
              <a:tblPr/>
              <a:tblGrid>
                <a:gridCol w="2389188"/>
                <a:gridCol w="5840412"/>
              </a:tblGrid>
              <a:tr h="2359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pitchFamily="34" charset="0"/>
                          <a:ea typeface="MS PGothic" pitchFamily="34" charset="-128"/>
                        </a:rPr>
                        <a:t>Primary endpoint</a:t>
                      </a:r>
                    </a:p>
                  </a:txBody>
                  <a:tcPr marT="45728" marB="45728" horzOverflow="overflow">
                    <a:lnL>
                      <a:noFill/>
                    </a:lnL>
                    <a:lnR>
                      <a:noFill/>
                    </a:lnR>
                    <a:lnT>
                      <a:noFill/>
                    </a:lnT>
                    <a:lnB>
                      <a:noFill/>
                    </a:lnB>
                    <a:lnTlToBr>
                      <a:noFill/>
                    </a:lnTlToBr>
                    <a:lnBlToTr>
                      <a:noFill/>
                    </a:lnBlToTr>
                    <a:noFill/>
                  </a:tcPr>
                </a:tc>
                <a:tc>
                  <a:txBody>
                    <a:bodyPr/>
                    <a:lstStyle/>
                    <a:p>
                      <a:pPr marL="180975" marR="0" lvl="0" indent="-180975" algn="l" defTabSz="457200" rtl="0" eaLnBrk="1" fontAlgn="base" latinLnBrk="0" hangingPunct="1">
                        <a:lnSpc>
                          <a:spcPct val="100000"/>
                        </a:lnSpc>
                        <a:spcBef>
                          <a:spcPct val="0"/>
                        </a:spcBef>
                        <a:spcAft>
                          <a:spcPct val="0"/>
                        </a:spcAft>
                        <a:buClr>
                          <a:srgbClr val="FFFF00"/>
                        </a:buClr>
                        <a:buSzTx/>
                        <a:buFont typeface="Arial" pitchFamily="34" charset="0"/>
                        <a:buChar char="•"/>
                        <a:tabLst/>
                      </a:pPr>
                      <a:r>
                        <a:rPr kumimoji="0" lang="en-GB" sz="2000" b="1" i="0" u="none" strike="noStrike" cap="none" normalizeH="0" baseline="0" dirty="0" smtClean="0">
                          <a:ln>
                            <a:noFill/>
                          </a:ln>
                          <a:solidFill>
                            <a:srgbClr val="FFFF00"/>
                          </a:solidFill>
                          <a:effectLst/>
                          <a:latin typeface="Arial" pitchFamily="34" charset="0"/>
                          <a:ea typeface="MS PGothic" pitchFamily="34" charset="-128"/>
                        </a:rPr>
                        <a:t>Overall survival (OS) from randomization</a:t>
                      </a:r>
                    </a:p>
                  </a:txBody>
                  <a:tcPr marT="45728" marB="45728" horzOverflow="overflow">
                    <a:lnL>
                      <a:noFill/>
                    </a:lnL>
                    <a:lnR>
                      <a:noFill/>
                    </a:lnR>
                    <a:lnT>
                      <a:noFill/>
                    </a:lnT>
                    <a:lnB>
                      <a:noFill/>
                    </a:lnB>
                    <a:lnTlToBr>
                      <a:noFill/>
                    </a:lnTlToBr>
                    <a:lnBlToTr>
                      <a:noFill/>
                    </a:lnBlToTr>
                    <a:noFill/>
                  </a:tcPr>
                </a:tc>
              </a:tr>
              <a:tr h="7318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Arial" pitchFamily="34" charset="0"/>
                          <a:ea typeface="MS PGothic" pitchFamily="34" charset="-128"/>
                        </a:rPr>
                        <a:t>Secondary endpoints included</a:t>
                      </a:r>
                    </a:p>
                  </a:txBody>
                  <a:tcPr marT="45728" marB="45728" horzOverflow="overflow">
                    <a:lnL>
                      <a:noFill/>
                    </a:lnL>
                    <a:lnR>
                      <a:noFill/>
                    </a:lnR>
                    <a:lnT>
                      <a:noFill/>
                    </a:lnT>
                    <a:lnB>
                      <a:noFill/>
                    </a:lnB>
                    <a:lnTlToBr>
                      <a:noFill/>
                    </a:lnTlToBr>
                    <a:lnBlToTr>
                      <a:noFill/>
                    </a:lnBlToTr>
                    <a:noFill/>
                  </a:tcPr>
                </a:tc>
                <a:tc>
                  <a:txBody>
                    <a:bodyPr/>
                    <a:lstStyle/>
                    <a:p>
                      <a:pPr marL="0" marR="0" lvl="0" indent="180975" algn="l" defTabSz="457200" rtl="0" eaLnBrk="1" fontAlgn="base" latinLnBrk="0" hangingPunct="1">
                        <a:lnSpc>
                          <a:spcPct val="100000"/>
                        </a:lnSpc>
                        <a:spcBef>
                          <a:spcPct val="0"/>
                        </a:spcBef>
                        <a:spcAft>
                          <a:spcPct val="0"/>
                        </a:spcAft>
                        <a:buClr>
                          <a:srgbClr val="FFFF00"/>
                        </a:buClr>
                        <a:buSzTx/>
                        <a:buFont typeface="Arial" pitchFamily="34" charset="0"/>
                        <a:buChar char="•"/>
                        <a:tabLst/>
                      </a:pPr>
                      <a:r>
                        <a:rPr kumimoji="0" lang="en-GB" sz="1400" b="1" i="0" u="none" strike="noStrike" cap="none" normalizeH="0" baseline="0" dirty="0" smtClean="0">
                          <a:ln>
                            <a:noFill/>
                          </a:ln>
                          <a:solidFill>
                            <a:schemeClr val="tx1"/>
                          </a:solidFill>
                          <a:effectLst/>
                          <a:latin typeface="Arial" pitchFamily="34" charset="0"/>
                          <a:ea typeface="MS PGothic" pitchFamily="34" charset="-128"/>
                        </a:rPr>
                        <a:t>Progression-free survival (PFS)</a:t>
                      </a:r>
                    </a:p>
                    <a:p>
                      <a:pPr marL="0" marR="0" lvl="0" indent="180975" algn="l" defTabSz="457200" rtl="0" eaLnBrk="1" fontAlgn="base" latinLnBrk="0" hangingPunct="1">
                        <a:lnSpc>
                          <a:spcPct val="100000"/>
                        </a:lnSpc>
                        <a:spcBef>
                          <a:spcPct val="0"/>
                        </a:spcBef>
                        <a:spcAft>
                          <a:spcPct val="0"/>
                        </a:spcAft>
                        <a:buClr>
                          <a:srgbClr val="FFFF00"/>
                        </a:buClr>
                        <a:buSzTx/>
                        <a:buFont typeface="Arial" pitchFamily="34" charset="0"/>
                        <a:buChar char="•"/>
                        <a:tabLst/>
                      </a:pPr>
                      <a:r>
                        <a:rPr kumimoji="0" lang="en-GB" sz="1400" b="1" i="0" u="none" strike="noStrike" cap="none" normalizeH="0" baseline="0" dirty="0" smtClean="0">
                          <a:ln>
                            <a:noFill/>
                          </a:ln>
                          <a:solidFill>
                            <a:schemeClr val="tx1"/>
                          </a:solidFill>
                          <a:effectLst/>
                          <a:latin typeface="Arial" pitchFamily="34" charset="0"/>
                          <a:ea typeface="MS PGothic" pitchFamily="34" charset="-128"/>
                        </a:rPr>
                        <a:t>Best overall response rate</a:t>
                      </a:r>
                    </a:p>
                    <a:p>
                      <a:pPr marL="0" marR="0" lvl="0" indent="180975" algn="l" defTabSz="457200" rtl="0" eaLnBrk="1" fontAlgn="base" latinLnBrk="0" hangingPunct="1">
                        <a:lnSpc>
                          <a:spcPct val="100000"/>
                        </a:lnSpc>
                        <a:spcBef>
                          <a:spcPct val="0"/>
                        </a:spcBef>
                        <a:spcAft>
                          <a:spcPct val="0"/>
                        </a:spcAft>
                        <a:buClr>
                          <a:srgbClr val="FFFF00"/>
                        </a:buClr>
                        <a:buSzTx/>
                        <a:buFont typeface="Arial" pitchFamily="34" charset="0"/>
                        <a:buChar char="•"/>
                        <a:tabLst/>
                      </a:pPr>
                      <a:r>
                        <a:rPr kumimoji="0" lang="en-GB" sz="1400" b="1" i="0" u="none" strike="noStrike" cap="none" normalizeH="0" baseline="0" dirty="0" smtClean="0">
                          <a:ln>
                            <a:noFill/>
                          </a:ln>
                          <a:solidFill>
                            <a:schemeClr val="tx1"/>
                          </a:solidFill>
                          <a:effectLst/>
                          <a:latin typeface="Arial" pitchFamily="34" charset="0"/>
                          <a:ea typeface="MS PGothic" pitchFamily="34" charset="-128"/>
                        </a:rPr>
                        <a:t>Safety</a:t>
                      </a:r>
                    </a:p>
                  </a:txBody>
                  <a:tcPr marT="45728" marB="45728" horzOverflow="overflow">
                    <a:lnL>
                      <a:noFill/>
                    </a:lnL>
                    <a:lnR>
                      <a:noFill/>
                    </a:lnR>
                    <a:lnT>
                      <a:noFill/>
                    </a:lnT>
                    <a:lnB>
                      <a:noFill/>
                    </a:lnB>
                    <a:lnTlToBr>
                      <a:noFill/>
                    </a:lnTlToBr>
                    <a:lnBlToTr>
                      <a:noFill/>
                    </a:lnBlToTr>
                    <a:noFill/>
                  </a:tcPr>
                </a:tc>
              </a:tr>
              <a:tr h="1073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Arial" pitchFamily="34" charset="0"/>
                          <a:ea typeface="MS PGothic" pitchFamily="34" charset="-128"/>
                        </a:rPr>
                        <a:t>Stratification factors</a:t>
                      </a:r>
                    </a:p>
                  </a:txBody>
                  <a:tcPr marT="45728" marB="45728" horzOverflow="overflow">
                    <a:lnL>
                      <a:noFill/>
                    </a:lnL>
                    <a:lnR>
                      <a:noFill/>
                    </a:lnR>
                    <a:lnT>
                      <a:noFill/>
                    </a:lnT>
                    <a:lnB>
                      <a:noFill/>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
                          <a:srgbClr val="FFFF00"/>
                        </a:buClr>
                        <a:buSzPct val="89000"/>
                        <a:buFont typeface="Arial" pitchFamily="34" charset="0"/>
                        <a:buChar char="•"/>
                        <a:tabLst/>
                      </a:pPr>
                      <a:r>
                        <a:rPr kumimoji="0" lang="en-GB" altLang="zh-CN" sz="1400" b="1" i="0" u="none" strike="noStrike" cap="none" normalizeH="0" baseline="0" dirty="0" smtClean="0">
                          <a:ln>
                            <a:noFill/>
                          </a:ln>
                          <a:solidFill>
                            <a:schemeClr val="tx1"/>
                          </a:solidFill>
                          <a:effectLst/>
                          <a:latin typeface="Arial" pitchFamily="34" charset="0"/>
                          <a:ea typeface="MS PGothic" pitchFamily="34" charset="-128"/>
                        </a:rPr>
                        <a:t>First-line CT (oxaliplatin-based, irinotecan-based)</a:t>
                      </a:r>
                    </a:p>
                    <a:p>
                      <a:pPr marL="171450" marR="0" lvl="0" indent="-171450" algn="l" defTabSz="914400" rtl="0" eaLnBrk="1" fontAlgn="base" latinLnBrk="0" hangingPunct="1">
                        <a:lnSpc>
                          <a:spcPct val="100000"/>
                        </a:lnSpc>
                        <a:spcBef>
                          <a:spcPct val="20000"/>
                        </a:spcBef>
                        <a:spcAft>
                          <a:spcPct val="0"/>
                        </a:spcAft>
                        <a:buClr>
                          <a:srgbClr val="FFFF00"/>
                        </a:buClr>
                        <a:buSzPct val="89000"/>
                        <a:buFont typeface="Arial" pitchFamily="34" charset="0"/>
                        <a:buChar char="•"/>
                        <a:tabLst/>
                      </a:pPr>
                      <a:r>
                        <a:rPr kumimoji="0" lang="en-GB" altLang="zh-CN" sz="1400" b="1" i="0" u="none" strike="noStrike" cap="none" normalizeH="0" baseline="0" dirty="0" smtClean="0">
                          <a:ln>
                            <a:noFill/>
                          </a:ln>
                          <a:solidFill>
                            <a:schemeClr val="tx1"/>
                          </a:solidFill>
                          <a:effectLst/>
                          <a:latin typeface="Arial" pitchFamily="34" charset="0"/>
                          <a:ea typeface="MS PGothic" pitchFamily="34" charset="-128"/>
                        </a:rPr>
                        <a:t>First-line PFS (≤9 months, &gt;9 months)</a:t>
                      </a:r>
                    </a:p>
                    <a:p>
                      <a:pPr marL="171450" marR="0" lvl="0" indent="-171450" algn="l" defTabSz="914400" rtl="0" eaLnBrk="1" fontAlgn="base" latinLnBrk="0" hangingPunct="1">
                        <a:lnSpc>
                          <a:spcPct val="100000"/>
                        </a:lnSpc>
                        <a:spcBef>
                          <a:spcPct val="20000"/>
                        </a:spcBef>
                        <a:spcAft>
                          <a:spcPct val="0"/>
                        </a:spcAft>
                        <a:buClr>
                          <a:srgbClr val="FFFF00"/>
                        </a:buClr>
                        <a:buSzPct val="89000"/>
                        <a:buFont typeface="Arial" pitchFamily="34" charset="0"/>
                        <a:buChar char="•"/>
                        <a:tabLst/>
                      </a:pPr>
                      <a:r>
                        <a:rPr kumimoji="0" lang="en-GB" altLang="zh-CN" sz="1400" b="1" i="0" u="none" strike="noStrike" cap="none" normalizeH="0" baseline="0" dirty="0" smtClean="0">
                          <a:ln>
                            <a:noFill/>
                          </a:ln>
                          <a:solidFill>
                            <a:schemeClr val="tx1"/>
                          </a:solidFill>
                          <a:effectLst/>
                          <a:latin typeface="Arial" pitchFamily="34" charset="0"/>
                          <a:ea typeface="MS PGothic" pitchFamily="34" charset="-128"/>
                        </a:rPr>
                        <a:t>Time from last BEV dose (≤42 days, &gt;42 days)</a:t>
                      </a:r>
                    </a:p>
                    <a:p>
                      <a:pPr marL="171450" marR="0" lvl="0" indent="-171450" algn="l" defTabSz="914400" rtl="0" eaLnBrk="1" fontAlgn="base" latinLnBrk="0" hangingPunct="1">
                        <a:lnSpc>
                          <a:spcPct val="100000"/>
                        </a:lnSpc>
                        <a:spcBef>
                          <a:spcPct val="20000"/>
                        </a:spcBef>
                        <a:spcAft>
                          <a:spcPct val="0"/>
                        </a:spcAft>
                        <a:buClr>
                          <a:srgbClr val="FFFF00"/>
                        </a:buClr>
                        <a:buSzPct val="89000"/>
                        <a:buFont typeface="Arial" pitchFamily="34" charset="0"/>
                        <a:buChar char="•"/>
                        <a:tabLst/>
                      </a:pPr>
                      <a:r>
                        <a:rPr kumimoji="0" lang="en-GB" altLang="zh-CN" sz="1400" b="1" i="0" u="none" strike="noStrike" cap="none" normalizeH="0" baseline="0" dirty="0" smtClean="0">
                          <a:ln>
                            <a:noFill/>
                          </a:ln>
                          <a:solidFill>
                            <a:schemeClr val="tx1"/>
                          </a:solidFill>
                          <a:effectLst/>
                          <a:latin typeface="Arial" pitchFamily="34" charset="0"/>
                          <a:ea typeface="MS PGothic" pitchFamily="34" charset="-128"/>
                        </a:rPr>
                        <a:t>ECOG PS at baseline (0/1, 2)</a:t>
                      </a:r>
                      <a:endParaRPr kumimoji="0" lang="en-US" sz="1400" b="1" i="0" u="none" strike="noStrike" cap="none" normalizeH="0" baseline="0" dirty="0" smtClean="0">
                        <a:ln>
                          <a:noFill/>
                        </a:ln>
                        <a:solidFill>
                          <a:srgbClr val="FF0000"/>
                        </a:solidFill>
                        <a:effectLst/>
                        <a:latin typeface="Arial" pitchFamily="34" charset="0"/>
                        <a:ea typeface="MS PGothic" pitchFamily="34" charset="-128"/>
                        <a:cs typeface="Times New Roman" pitchFamily="18" charset="0"/>
                      </a:endParaRPr>
                    </a:p>
                  </a:txBody>
                  <a:tcPr marT="45728" marB="45728" horzOverflow="overflow">
                    <a:lnL>
                      <a:noFill/>
                    </a:lnL>
                    <a:lnR>
                      <a:noFill/>
                    </a:lnR>
                    <a:lnT>
                      <a:noFill/>
                    </a:lnT>
                    <a:lnB>
                      <a:noFill/>
                    </a:lnB>
                    <a:lnTlToBr>
                      <a:noFill/>
                    </a:lnTlToBr>
                    <a:lnBlToTr>
                      <a:noFill/>
                    </a:lnBlToTr>
                    <a:noFill/>
                  </a:tcPr>
                </a:tc>
              </a:tr>
            </a:tbl>
          </a:graphicData>
        </a:graphic>
      </p:graphicFrame>
      <p:sp>
        <p:nvSpPr>
          <p:cNvPr id="2" name="Rectangle 1"/>
          <p:cNvSpPr/>
          <p:nvPr/>
        </p:nvSpPr>
        <p:spPr>
          <a:xfrm>
            <a:off x="5029200" y="6477000"/>
            <a:ext cx="3928980" cy="276999"/>
          </a:xfrm>
          <a:prstGeom prst="rect">
            <a:avLst/>
          </a:prstGeom>
        </p:spPr>
        <p:txBody>
          <a:bodyPr wrap="none">
            <a:spAutoFit/>
          </a:bodyPr>
          <a:lstStyle/>
          <a:p>
            <a:r>
              <a:rPr lang="en-US" sz="1200" b="1" dirty="0" smtClean="0"/>
              <a:t>Arnold </a:t>
            </a:r>
            <a:r>
              <a:rPr lang="en-US" sz="1200" b="1" dirty="0"/>
              <a:t>D et al. </a:t>
            </a:r>
            <a:r>
              <a:rPr lang="en-US" sz="1200" b="1" i="1" dirty="0" err="1"/>
              <a:t>Proc</a:t>
            </a:r>
            <a:r>
              <a:rPr lang="en-US" sz="1200" b="1" i="1" dirty="0"/>
              <a:t> ASCO </a:t>
            </a:r>
            <a:r>
              <a:rPr lang="en-US" sz="1200" b="1" dirty="0"/>
              <a:t>2012;Abstract CRA3503.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7513" y="304800"/>
            <a:ext cx="8345487" cy="806450"/>
          </a:xfrm>
        </p:spPr>
        <p:txBody>
          <a:bodyPr/>
          <a:lstStyle/>
          <a:p>
            <a:pPr algn="ctr" eaLnBrk="1" hangingPunct="1"/>
            <a:r>
              <a:rPr lang="en-GB" sz="3000" dirty="0" smtClean="0">
                <a:solidFill>
                  <a:srgbClr val="FFFF00"/>
                </a:solidFill>
              </a:rPr>
              <a:t>TML: Main eligibility criteria</a:t>
            </a:r>
          </a:p>
        </p:txBody>
      </p:sp>
      <p:sp>
        <p:nvSpPr>
          <p:cNvPr id="10243" name="Content Placeholder 2"/>
          <p:cNvSpPr>
            <a:spLocks noGrp="1"/>
          </p:cNvSpPr>
          <p:nvPr>
            <p:ph sz="half" idx="1"/>
          </p:nvPr>
        </p:nvSpPr>
        <p:spPr>
          <a:xfrm>
            <a:off x="438150" y="1600200"/>
            <a:ext cx="8258175" cy="4737100"/>
          </a:xfrm>
        </p:spPr>
        <p:txBody>
          <a:bodyPr/>
          <a:lstStyle/>
          <a:p>
            <a:pPr>
              <a:spcBef>
                <a:spcPts val="600"/>
              </a:spcBef>
              <a:spcAft>
                <a:spcPts val="600"/>
              </a:spcAft>
              <a:buClr>
                <a:srgbClr val="FFFF00"/>
              </a:buClr>
              <a:buFont typeface="Wingdings" pitchFamily="2" charset="2"/>
              <a:buNone/>
            </a:pPr>
            <a:r>
              <a:rPr lang="en-GB" sz="1800" dirty="0" smtClean="0">
                <a:solidFill>
                  <a:srgbClr val="FFFF00"/>
                </a:solidFill>
              </a:rPr>
              <a:t>Inclusion</a:t>
            </a:r>
          </a:p>
          <a:p>
            <a:pPr>
              <a:spcBef>
                <a:spcPts val="600"/>
              </a:spcBef>
              <a:spcAft>
                <a:spcPts val="600"/>
              </a:spcAft>
              <a:buClr>
                <a:srgbClr val="FFFF00"/>
              </a:buClr>
            </a:pPr>
            <a:r>
              <a:rPr lang="en-GB" sz="1800" dirty="0" smtClean="0"/>
              <a:t>Patients ≥18 years with histologically confirmed diagnosis of mCRC</a:t>
            </a:r>
          </a:p>
          <a:p>
            <a:pPr>
              <a:spcBef>
                <a:spcPts val="600"/>
              </a:spcBef>
              <a:spcAft>
                <a:spcPts val="600"/>
              </a:spcAft>
              <a:buClr>
                <a:srgbClr val="FFFF00"/>
              </a:buClr>
            </a:pPr>
            <a:r>
              <a:rPr lang="en-GB" sz="1800" dirty="0" smtClean="0"/>
              <a:t>Eastern Cooperative Oncology Group (ECOG) PS 0–2 </a:t>
            </a:r>
          </a:p>
          <a:p>
            <a:pPr>
              <a:spcBef>
                <a:spcPts val="600"/>
              </a:spcBef>
              <a:spcAft>
                <a:spcPts val="600"/>
              </a:spcAft>
              <a:buClr>
                <a:srgbClr val="FFFF00"/>
              </a:buClr>
            </a:pPr>
            <a:r>
              <a:rPr lang="en-GB" sz="1800" dirty="0" smtClean="0"/>
              <a:t>PD (≥1 measurable lesion according to RECIST v1 assessed by investigator, documented by CT or MRI), ≤4 weeks prior to start of </a:t>
            </a:r>
            <a:br>
              <a:rPr lang="en-GB" sz="1800" dirty="0" smtClean="0"/>
            </a:br>
            <a:r>
              <a:rPr lang="en-GB" sz="1800" dirty="0" smtClean="0"/>
              <a:t>study treatment</a:t>
            </a:r>
          </a:p>
          <a:p>
            <a:pPr>
              <a:spcBef>
                <a:spcPts val="600"/>
              </a:spcBef>
              <a:spcAft>
                <a:spcPts val="600"/>
              </a:spcAft>
              <a:buClr>
                <a:srgbClr val="FFFF00"/>
              </a:buClr>
            </a:pPr>
            <a:r>
              <a:rPr lang="en-GB" sz="1800" dirty="0" smtClean="0"/>
              <a:t>Previously treated with BEV plus standard first-line CT, not candidates for primary metastasectomy</a:t>
            </a:r>
          </a:p>
          <a:p>
            <a:pPr>
              <a:spcBef>
                <a:spcPts val="1800"/>
              </a:spcBef>
              <a:spcAft>
                <a:spcPts val="600"/>
              </a:spcAft>
              <a:buClr>
                <a:srgbClr val="FFFF00"/>
              </a:buClr>
              <a:buFont typeface="Wingdings" pitchFamily="2" charset="2"/>
              <a:buNone/>
            </a:pPr>
            <a:r>
              <a:rPr lang="en-GB" sz="1800" dirty="0" smtClean="0">
                <a:solidFill>
                  <a:srgbClr val="FFFF00"/>
                </a:solidFill>
              </a:rPr>
              <a:t>Exclusion (all </a:t>
            </a:r>
            <a:r>
              <a:rPr lang="en-GB" sz="1800" dirty="0" err="1" smtClean="0">
                <a:solidFill>
                  <a:srgbClr val="FFFF00"/>
                </a:solidFill>
              </a:rPr>
              <a:t>favoring</a:t>
            </a:r>
            <a:r>
              <a:rPr lang="en-GB" sz="1800" dirty="0" smtClean="0">
                <a:solidFill>
                  <a:srgbClr val="FFFF00"/>
                </a:solidFill>
              </a:rPr>
              <a:t> potential benefit)</a:t>
            </a:r>
          </a:p>
          <a:p>
            <a:pPr>
              <a:spcBef>
                <a:spcPts val="600"/>
              </a:spcBef>
              <a:spcAft>
                <a:spcPts val="600"/>
              </a:spcAft>
              <a:buClr>
                <a:srgbClr val="FFFF00"/>
              </a:buClr>
            </a:pPr>
            <a:r>
              <a:rPr lang="en-GB" sz="1800" dirty="0" smtClean="0">
                <a:solidFill>
                  <a:srgbClr val="FFFF00"/>
                </a:solidFill>
              </a:rPr>
              <a:t>Diagnosis of PD &gt;3 months after last BEV administration</a:t>
            </a:r>
          </a:p>
          <a:p>
            <a:pPr>
              <a:spcBef>
                <a:spcPts val="600"/>
              </a:spcBef>
              <a:spcAft>
                <a:spcPts val="600"/>
              </a:spcAft>
              <a:buClr>
                <a:srgbClr val="FFFF00"/>
              </a:buClr>
            </a:pPr>
            <a:r>
              <a:rPr lang="en-GB" sz="1800" dirty="0" smtClean="0">
                <a:solidFill>
                  <a:srgbClr val="FFFF00"/>
                </a:solidFill>
              </a:rPr>
              <a:t>First-line patients with PFS in first-line of &lt;3 months</a:t>
            </a:r>
          </a:p>
          <a:p>
            <a:pPr>
              <a:spcBef>
                <a:spcPts val="600"/>
              </a:spcBef>
              <a:spcAft>
                <a:spcPts val="600"/>
              </a:spcAft>
              <a:buClr>
                <a:srgbClr val="FFFF00"/>
              </a:buClr>
            </a:pPr>
            <a:r>
              <a:rPr lang="en-GB" sz="1800" dirty="0" smtClean="0">
                <a:solidFill>
                  <a:srgbClr val="FFFF00"/>
                </a:solidFill>
              </a:rPr>
              <a:t>Patients receiving &lt;3 consecutive months of BEV in first-line</a:t>
            </a:r>
          </a:p>
        </p:txBody>
      </p:sp>
      <p:sp>
        <p:nvSpPr>
          <p:cNvPr id="5" name="Rectangle 4"/>
          <p:cNvSpPr/>
          <p:nvPr/>
        </p:nvSpPr>
        <p:spPr>
          <a:xfrm>
            <a:off x="5029200" y="6477000"/>
            <a:ext cx="3928980" cy="276999"/>
          </a:xfrm>
          <a:prstGeom prst="rect">
            <a:avLst/>
          </a:prstGeom>
        </p:spPr>
        <p:txBody>
          <a:bodyPr wrap="none">
            <a:spAutoFit/>
          </a:bodyPr>
          <a:lstStyle/>
          <a:p>
            <a:r>
              <a:rPr lang="en-US" sz="1200" b="1" dirty="0" smtClean="0"/>
              <a:t>Arnold </a:t>
            </a:r>
            <a:r>
              <a:rPr lang="en-US" sz="1200" b="1" dirty="0"/>
              <a:t>D et al. </a:t>
            </a:r>
            <a:r>
              <a:rPr lang="en-US" sz="1200" b="1" i="1" dirty="0" err="1"/>
              <a:t>Proc</a:t>
            </a:r>
            <a:r>
              <a:rPr lang="en-US" sz="1200" b="1" i="1" dirty="0"/>
              <a:t> ASCO </a:t>
            </a:r>
            <a:r>
              <a:rPr lang="en-US" sz="1200" b="1" dirty="0"/>
              <a:t>2012;Abstract CRA3503.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9"/>
          <p:cNvSpPr>
            <a:spLocks noGrp="1"/>
          </p:cNvSpPr>
          <p:nvPr>
            <p:ph type="title"/>
          </p:nvPr>
        </p:nvSpPr>
        <p:spPr>
          <a:xfrm>
            <a:off x="431800" y="0"/>
            <a:ext cx="8239125" cy="871538"/>
          </a:xfrm>
        </p:spPr>
        <p:txBody>
          <a:bodyPr/>
          <a:lstStyle/>
          <a:p>
            <a:pPr algn="ctr" eaLnBrk="1" hangingPunct="1"/>
            <a:r>
              <a:rPr lang="en-GB" sz="3000" dirty="0" smtClean="0">
                <a:solidFill>
                  <a:srgbClr val="FFFF00"/>
                </a:solidFill>
              </a:rPr>
              <a:t>TML: OS ITT population</a:t>
            </a:r>
          </a:p>
        </p:txBody>
      </p:sp>
      <p:grpSp>
        <p:nvGrpSpPr>
          <p:cNvPr id="15363" name="Group 42"/>
          <p:cNvGrpSpPr>
            <a:grpSpLocks/>
          </p:cNvGrpSpPr>
          <p:nvPr/>
        </p:nvGrpSpPr>
        <p:grpSpPr bwMode="auto">
          <a:xfrm>
            <a:off x="381000" y="914400"/>
            <a:ext cx="8315325" cy="4392613"/>
            <a:chOff x="381000" y="1874834"/>
            <a:chExt cx="8315203" cy="4393360"/>
          </a:xfrm>
        </p:grpSpPr>
        <p:sp>
          <p:nvSpPr>
            <p:cNvPr id="2" name="TextBox 1"/>
            <p:cNvSpPr txBox="1"/>
            <p:nvPr/>
          </p:nvSpPr>
          <p:spPr>
            <a:xfrm rot="16200000">
              <a:off x="647569" y="3416590"/>
              <a:ext cx="1373421" cy="338133"/>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OS estimate</a:t>
              </a:r>
            </a:p>
          </p:txBody>
        </p:sp>
        <p:sp>
          <p:nvSpPr>
            <p:cNvPr id="3" name="TextBox 2"/>
            <p:cNvSpPr txBox="1"/>
            <p:nvPr/>
          </p:nvSpPr>
          <p:spPr>
            <a:xfrm>
              <a:off x="4370329" y="5491774"/>
              <a:ext cx="1414441" cy="308027"/>
            </a:xfrm>
            <a:prstGeom prst="rect">
              <a:avLst/>
            </a:prstGeom>
            <a:noFill/>
          </p:spPr>
          <p:txBody>
            <a:bodyPr wrap="none">
              <a:spAutoFit/>
            </a:bodyPr>
            <a:lstStyle/>
            <a:p>
              <a:pPr fontAlgn="base">
                <a:spcBef>
                  <a:spcPct val="0"/>
                </a:spcBef>
                <a:spcAft>
                  <a:spcPct val="0"/>
                </a:spcAft>
                <a:defRPr/>
              </a:pPr>
              <a:r>
                <a:rPr lang="en-GB" sz="1400" b="1" dirty="0">
                  <a:solidFill>
                    <a:srgbClr val="FFFFFF"/>
                  </a:solidFill>
                  <a:ea typeface="MS PGothic" pitchFamily="34" charset="-128"/>
                </a:rPr>
                <a:t>Time (months)</a:t>
              </a:r>
            </a:p>
          </p:txBody>
        </p:sp>
        <p:grpSp>
          <p:nvGrpSpPr>
            <p:cNvPr id="15370" name="Group 38933"/>
            <p:cNvGrpSpPr>
              <a:grpSpLocks/>
            </p:cNvGrpSpPr>
            <p:nvPr/>
          </p:nvGrpSpPr>
          <p:grpSpPr bwMode="auto">
            <a:xfrm>
              <a:off x="1538288" y="1939925"/>
              <a:ext cx="469900" cy="3295650"/>
              <a:chOff x="1211263" y="1627962"/>
              <a:chExt cx="470000" cy="3294498"/>
            </a:xfrm>
          </p:grpSpPr>
          <p:sp>
            <p:nvSpPr>
              <p:cNvPr id="4" name="TextBox 3"/>
              <p:cNvSpPr txBox="1"/>
              <p:nvPr/>
            </p:nvSpPr>
            <p:spPr>
              <a:xfrm>
                <a:off x="1211246" y="1627970"/>
                <a:ext cx="469993" cy="338076"/>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1.0</a:t>
                </a:r>
              </a:p>
            </p:txBody>
          </p:sp>
          <p:sp>
            <p:nvSpPr>
              <p:cNvPr id="13" name="TextBox 12"/>
              <p:cNvSpPr txBox="1"/>
              <p:nvPr/>
            </p:nvSpPr>
            <p:spPr>
              <a:xfrm>
                <a:off x="1211246" y="2220001"/>
                <a:ext cx="469993" cy="338077"/>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0.8</a:t>
                </a:r>
              </a:p>
            </p:txBody>
          </p:sp>
          <p:sp>
            <p:nvSpPr>
              <p:cNvPr id="15" name="TextBox 14"/>
              <p:cNvSpPr txBox="1"/>
              <p:nvPr/>
            </p:nvSpPr>
            <p:spPr>
              <a:xfrm>
                <a:off x="1211246" y="2810445"/>
                <a:ext cx="469993" cy="338077"/>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0.6</a:t>
                </a:r>
              </a:p>
            </p:txBody>
          </p:sp>
          <p:sp>
            <p:nvSpPr>
              <p:cNvPr id="17" name="TextBox 16"/>
              <p:cNvSpPr txBox="1"/>
              <p:nvPr/>
            </p:nvSpPr>
            <p:spPr>
              <a:xfrm>
                <a:off x="1211246" y="3402476"/>
                <a:ext cx="469993" cy="338076"/>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0.4</a:t>
                </a:r>
              </a:p>
            </p:txBody>
          </p:sp>
          <p:sp>
            <p:nvSpPr>
              <p:cNvPr id="19" name="TextBox 18"/>
              <p:cNvSpPr txBox="1"/>
              <p:nvPr/>
            </p:nvSpPr>
            <p:spPr>
              <a:xfrm>
                <a:off x="1211246" y="3992920"/>
                <a:ext cx="469993" cy="338076"/>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0.2</a:t>
                </a:r>
              </a:p>
            </p:txBody>
          </p:sp>
          <p:sp>
            <p:nvSpPr>
              <p:cNvPr id="21" name="TextBox 20"/>
              <p:cNvSpPr txBox="1"/>
              <p:nvPr/>
            </p:nvSpPr>
            <p:spPr>
              <a:xfrm>
                <a:off x="1365263" y="4584951"/>
                <a:ext cx="298509" cy="338077"/>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0</a:t>
                </a:r>
              </a:p>
            </p:txBody>
          </p:sp>
        </p:grpSp>
        <p:sp>
          <p:nvSpPr>
            <p:cNvPr id="5" name="TextBox 4"/>
            <p:cNvSpPr txBox="1"/>
            <p:nvPr/>
          </p:nvSpPr>
          <p:spPr>
            <a:xfrm>
              <a:off x="1912916" y="5148816"/>
              <a:ext cx="6538816" cy="338196"/>
            </a:xfrm>
            <a:prstGeom prst="rect">
              <a:avLst/>
            </a:prstGeom>
            <a:noFill/>
          </p:spPr>
          <p:txBody>
            <a:bodyPr>
              <a:spAutoFit/>
            </a:bodyPr>
            <a:lstStyle/>
            <a:p>
              <a:pPr fontAlgn="base">
                <a:spcBef>
                  <a:spcPct val="0"/>
                </a:spcBef>
                <a:spcAft>
                  <a:spcPct val="0"/>
                </a:spcAft>
                <a:tabLst>
                  <a:tab pos="88900" algn="ctr"/>
                  <a:tab pos="844550" algn="ctr"/>
                  <a:tab pos="1606550" algn="ctr"/>
                  <a:tab pos="2368550" algn="ctr"/>
                  <a:tab pos="3130550" algn="ctr"/>
                  <a:tab pos="3879850" algn="ctr"/>
                  <a:tab pos="4641850" algn="ctr"/>
                  <a:tab pos="5397500" algn="ctr"/>
                  <a:tab pos="6159500" algn="ctr"/>
                </a:tabLst>
                <a:defRPr/>
              </a:pPr>
              <a:r>
                <a:rPr lang="en-GB" sz="1600" b="1" dirty="0">
                  <a:solidFill>
                    <a:srgbClr val="FFFFFF"/>
                  </a:solidFill>
                  <a:ea typeface="MS PGothic" pitchFamily="34" charset="-128"/>
                </a:rPr>
                <a:t>	0	6	12	18	24	30	36	42	48</a:t>
              </a:r>
            </a:p>
          </p:txBody>
        </p:sp>
        <p:sp>
          <p:nvSpPr>
            <p:cNvPr id="6" name="TextBox 5"/>
            <p:cNvSpPr txBox="1"/>
            <p:nvPr/>
          </p:nvSpPr>
          <p:spPr>
            <a:xfrm>
              <a:off x="381000" y="5529880"/>
              <a:ext cx="8315203" cy="738314"/>
            </a:xfrm>
            <a:prstGeom prst="rect">
              <a:avLst/>
            </a:prstGeom>
            <a:noFill/>
          </p:spPr>
          <p:txBody>
            <a:bodyPr>
              <a:spAutoFit/>
            </a:bodyPr>
            <a:lstStyle/>
            <a:p>
              <a:pPr fontAlgn="base">
                <a:spcBef>
                  <a:spcPct val="0"/>
                </a:spcBef>
                <a:spcAft>
                  <a:spcPct val="0"/>
                </a:spcAft>
                <a:defRPr/>
              </a:pPr>
              <a:r>
                <a:rPr lang="en-GB" sz="1400" b="1" dirty="0">
                  <a:solidFill>
                    <a:srgbClr val="FFFFFF"/>
                  </a:solidFill>
                  <a:ea typeface="MS PGothic" pitchFamily="34" charset="-128"/>
                </a:rPr>
                <a:t>No. at risk</a:t>
              </a:r>
            </a:p>
            <a:p>
              <a:pPr fontAlgn="base">
                <a:spcBef>
                  <a:spcPct val="0"/>
                </a:spcBef>
                <a:spcAft>
                  <a:spcPct val="0"/>
                </a:spcAft>
                <a:tabLst>
                  <a:tab pos="1619250" algn="ctr"/>
                  <a:tab pos="2371725" algn="ctr"/>
                  <a:tab pos="3133725" algn="ctr"/>
                  <a:tab pos="3895725" algn="ctr"/>
                  <a:tab pos="4657725" algn="ctr"/>
                  <a:tab pos="5419725" algn="ctr"/>
                  <a:tab pos="6172200" algn="ctr"/>
                  <a:tab pos="6924675" algn="ctr"/>
                  <a:tab pos="7686675" algn="ctr"/>
                </a:tabLst>
                <a:defRPr/>
              </a:pPr>
              <a:r>
                <a:rPr lang="en-GB" sz="1400" b="1" dirty="0">
                  <a:solidFill>
                    <a:srgbClr val="FFFFFF"/>
                  </a:solidFill>
                  <a:ea typeface="MS PGothic" pitchFamily="34" charset="-128"/>
                </a:rPr>
                <a:t>CT	410	293	162	51	24	7	3	2	0</a:t>
              </a:r>
            </a:p>
            <a:p>
              <a:pPr fontAlgn="base">
                <a:spcBef>
                  <a:spcPct val="0"/>
                </a:spcBef>
                <a:spcAft>
                  <a:spcPct val="0"/>
                </a:spcAft>
                <a:tabLst>
                  <a:tab pos="1619250" algn="ctr"/>
                  <a:tab pos="2371725" algn="ctr"/>
                  <a:tab pos="3133725" algn="ctr"/>
                  <a:tab pos="3895725" algn="ctr"/>
                  <a:tab pos="4657725" algn="ctr"/>
                  <a:tab pos="5419725" algn="ctr"/>
                  <a:tab pos="6172200" algn="ctr"/>
                  <a:tab pos="6924675" algn="ctr"/>
                  <a:tab pos="7686675" algn="ctr"/>
                </a:tabLst>
                <a:defRPr/>
              </a:pPr>
              <a:r>
                <a:rPr lang="en-GB" sz="1400" b="1" dirty="0">
                  <a:solidFill>
                    <a:srgbClr val="FFFFFF"/>
                  </a:solidFill>
                  <a:ea typeface="MS PGothic" pitchFamily="34" charset="-128"/>
                </a:rPr>
                <a:t>BEV + CT	409	328	188	64	29	13	4	1	0</a:t>
              </a:r>
            </a:p>
          </p:txBody>
        </p:sp>
        <p:sp>
          <p:nvSpPr>
            <p:cNvPr id="7" name="TextBox 6"/>
            <p:cNvSpPr txBox="1"/>
            <p:nvPr/>
          </p:nvSpPr>
          <p:spPr>
            <a:xfrm>
              <a:off x="6783294" y="1874834"/>
              <a:ext cx="1895447" cy="584299"/>
            </a:xfrm>
            <a:prstGeom prst="rect">
              <a:avLst/>
            </a:prstGeom>
            <a:noFill/>
          </p:spPr>
          <p:txBody>
            <a:bodyPr wrap="none">
              <a:spAutoFit/>
            </a:bodyPr>
            <a:lstStyle/>
            <a:p>
              <a:pPr fontAlgn="base">
                <a:spcBef>
                  <a:spcPct val="0"/>
                </a:spcBef>
                <a:spcAft>
                  <a:spcPct val="0"/>
                </a:spcAft>
                <a:defRPr/>
              </a:pPr>
              <a:r>
                <a:rPr lang="en-GB" sz="1600" b="1" dirty="0">
                  <a:solidFill>
                    <a:srgbClr val="FFFFFF"/>
                  </a:solidFill>
                  <a:ea typeface="MS PGothic" pitchFamily="34" charset="-128"/>
                </a:rPr>
                <a:t>CT (n=410)</a:t>
              </a:r>
            </a:p>
            <a:p>
              <a:pPr fontAlgn="base">
                <a:spcBef>
                  <a:spcPct val="0"/>
                </a:spcBef>
                <a:spcAft>
                  <a:spcPct val="0"/>
                </a:spcAft>
                <a:defRPr/>
              </a:pPr>
              <a:r>
                <a:rPr lang="en-GB" sz="1600" b="1" dirty="0">
                  <a:solidFill>
                    <a:srgbClr val="FFFFFF"/>
                  </a:solidFill>
                  <a:ea typeface="MS PGothic" pitchFamily="34" charset="-128"/>
                </a:rPr>
                <a:t>BEV + CT (n=409)</a:t>
              </a:r>
            </a:p>
          </p:txBody>
        </p:sp>
        <p:grpSp>
          <p:nvGrpSpPr>
            <p:cNvPr id="15374" name="Group 38932"/>
            <p:cNvGrpSpPr>
              <a:grpSpLocks/>
            </p:cNvGrpSpPr>
            <p:nvPr/>
          </p:nvGrpSpPr>
          <p:grpSpPr bwMode="auto">
            <a:xfrm>
              <a:off x="2003425" y="2114550"/>
              <a:ext cx="6162675" cy="3044825"/>
              <a:chOff x="11464925" y="1019175"/>
              <a:chExt cx="6162675" cy="3044422"/>
            </a:xfrm>
          </p:grpSpPr>
          <p:sp>
            <p:nvSpPr>
              <p:cNvPr id="15383" name="Freeform 31"/>
              <p:cNvSpPr>
                <a:spLocks/>
              </p:cNvSpPr>
              <p:nvPr/>
            </p:nvSpPr>
            <p:spPr bwMode="auto">
              <a:xfrm>
                <a:off x="11553825" y="1028700"/>
                <a:ext cx="5791200" cy="2940050"/>
              </a:xfrm>
              <a:custGeom>
                <a:avLst/>
                <a:gdLst>
                  <a:gd name="T0" fmla="*/ 2147483647 w 3648"/>
                  <a:gd name="T1" fmla="*/ 2147483647 h 1852"/>
                  <a:gd name="T2" fmla="*/ 2147483647 w 3648"/>
                  <a:gd name="T3" fmla="*/ 2147483647 h 1852"/>
                  <a:gd name="T4" fmla="*/ 2147483647 w 3648"/>
                  <a:gd name="T5" fmla="*/ 2147483647 h 1852"/>
                  <a:gd name="T6" fmla="*/ 2147483647 w 3648"/>
                  <a:gd name="T7" fmla="*/ 2147483647 h 1852"/>
                  <a:gd name="T8" fmla="*/ 2147483647 w 3648"/>
                  <a:gd name="T9" fmla="*/ 2147483647 h 1852"/>
                  <a:gd name="T10" fmla="*/ 2147483647 w 3648"/>
                  <a:gd name="T11" fmla="*/ 2147483647 h 1852"/>
                  <a:gd name="T12" fmla="*/ 2147483647 w 3648"/>
                  <a:gd name="T13" fmla="*/ 2147483647 h 1852"/>
                  <a:gd name="T14" fmla="*/ 2147483647 w 3648"/>
                  <a:gd name="T15" fmla="*/ 2147483647 h 1852"/>
                  <a:gd name="T16" fmla="*/ 2147483647 w 3648"/>
                  <a:gd name="T17" fmla="*/ 2147483647 h 1852"/>
                  <a:gd name="T18" fmla="*/ 2147483647 w 3648"/>
                  <a:gd name="T19" fmla="*/ 2147483647 h 1852"/>
                  <a:gd name="T20" fmla="*/ 2147483647 w 3648"/>
                  <a:gd name="T21" fmla="*/ 2147483647 h 1852"/>
                  <a:gd name="T22" fmla="*/ 2147483647 w 3648"/>
                  <a:gd name="T23" fmla="*/ 2147483647 h 1852"/>
                  <a:gd name="T24" fmla="*/ 2147483647 w 3648"/>
                  <a:gd name="T25" fmla="*/ 2147483647 h 1852"/>
                  <a:gd name="T26" fmla="*/ 2147483647 w 3648"/>
                  <a:gd name="T27" fmla="*/ 2147483647 h 1852"/>
                  <a:gd name="T28" fmla="*/ 2147483647 w 3648"/>
                  <a:gd name="T29" fmla="*/ 2147483647 h 1852"/>
                  <a:gd name="T30" fmla="*/ 2147483647 w 3648"/>
                  <a:gd name="T31" fmla="*/ 2147483647 h 1852"/>
                  <a:gd name="T32" fmla="*/ 2147483647 w 3648"/>
                  <a:gd name="T33" fmla="*/ 2147483647 h 1852"/>
                  <a:gd name="T34" fmla="*/ 2147483647 w 3648"/>
                  <a:gd name="T35" fmla="*/ 2147483647 h 1852"/>
                  <a:gd name="T36" fmla="*/ 2147483647 w 3648"/>
                  <a:gd name="T37" fmla="*/ 2147483647 h 1852"/>
                  <a:gd name="T38" fmla="*/ 2147483647 w 3648"/>
                  <a:gd name="T39" fmla="*/ 2147483647 h 1852"/>
                  <a:gd name="T40" fmla="*/ 2147483647 w 3648"/>
                  <a:gd name="T41" fmla="*/ 2147483647 h 1852"/>
                  <a:gd name="T42" fmla="*/ 2147483647 w 3648"/>
                  <a:gd name="T43" fmla="*/ 2147483647 h 1852"/>
                  <a:gd name="T44" fmla="*/ 2147483647 w 3648"/>
                  <a:gd name="T45" fmla="*/ 2147483647 h 1852"/>
                  <a:gd name="T46" fmla="*/ 2147483647 w 3648"/>
                  <a:gd name="T47" fmla="*/ 2147483647 h 1852"/>
                  <a:gd name="T48" fmla="*/ 2147483647 w 3648"/>
                  <a:gd name="T49" fmla="*/ 2147483647 h 1852"/>
                  <a:gd name="T50" fmla="*/ 2147483647 w 3648"/>
                  <a:gd name="T51" fmla="*/ 2147483647 h 1852"/>
                  <a:gd name="T52" fmla="*/ 2147483647 w 3648"/>
                  <a:gd name="T53" fmla="*/ 2147483647 h 1852"/>
                  <a:gd name="T54" fmla="*/ 2147483647 w 3648"/>
                  <a:gd name="T55" fmla="*/ 2147483647 h 1852"/>
                  <a:gd name="T56" fmla="*/ 2147483647 w 3648"/>
                  <a:gd name="T57" fmla="*/ 2147483647 h 1852"/>
                  <a:gd name="T58" fmla="*/ 2147483647 w 3648"/>
                  <a:gd name="T59" fmla="*/ 2147483647 h 1852"/>
                  <a:gd name="T60" fmla="*/ 2147483647 w 3648"/>
                  <a:gd name="T61" fmla="*/ 2147483647 h 1852"/>
                  <a:gd name="T62" fmla="*/ 2147483647 w 3648"/>
                  <a:gd name="T63" fmla="*/ 2147483647 h 1852"/>
                  <a:gd name="T64" fmla="*/ 2147483647 w 3648"/>
                  <a:gd name="T65" fmla="*/ 2147483647 h 1852"/>
                  <a:gd name="T66" fmla="*/ 2147483647 w 3648"/>
                  <a:gd name="T67" fmla="*/ 2147483647 h 1852"/>
                  <a:gd name="T68" fmla="*/ 2147483647 w 3648"/>
                  <a:gd name="T69" fmla="*/ 2147483647 h 1852"/>
                  <a:gd name="T70" fmla="*/ 2147483647 w 3648"/>
                  <a:gd name="T71" fmla="*/ 2147483647 h 1852"/>
                  <a:gd name="T72" fmla="*/ 2147483647 w 3648"/>
                  <a:gd name="T73" fmla="*/ 2147483647 h 1852"/>
                  <a:gd name="T74" fmla="*/ 2147483647 w 3648"/>
                  <a:gd name="T75" fmla="*/ 2147483647 h 1852"/>
                  <a:gd name="T76" fmla="*/ 2147483647 w 3648"/>
                  <a:gd name="T77" fmla="*/ 2147483647 h 1852"/>
                  <a:gd name="T78" fmla="*/ 2147483647 w 3648"/>
                  <a:gd name="T79" fmla="*/ 2147483647 h 1852"/>
                  <a:gd name="T80" fmla="*/ 2147483647 w 3648"/>
                  <a:gd name="T81" fmla="*/ 2147483647 h 1852"/>
                  <a:gd name="T82" fmla="*/ 2147483647 w 3648"/>
                  <a:gd name="T83" fmla="*/ 2147483647 h 1852"/>
                  <a:gd name="T84" fmla="*/ 2147483647 w 3648"/>
                  <a:gd name="T85" fmla="*/ 2147483647 h 1852"/>
                  <a:gd name="T86" fmla="*/ 2147483647 w 3648"/>
                  <a:gd name="T87" fmla="*/ 2147483647 h 1852"/>
                  <a:gd name="T88" fmla="*/ 2147483647 w 3648"/>
                  <a:gd name="T89" fmla="*/ 2147483647 h 1852"/>
                  <a:gd name="T90" fmla="*/ 2147483647 w 3648"/>
                  <a:gd name="T91" fmla="*/ 2147483647 h 1852"/>
                  <a:gd name="T92" fmla="*/ 2147483647 w 3648"/>
                  <a:gd name="T93" fmla="*/ 2147483647 h 1852"/>
                  <a:gd name="T94" fmla="*/ 2147483647 w 3648"/>
                  <a:gd name="T95" fmla="*/ 2147483647 h 1852"/>
                  <a:gd name="T96" fmla="*/ 2147483647 w 3648"/>
                  <a:gd name="T97" fmla="*/ 2147483647 h 1852"/>
                  <a:gd name="T98" fmla="*/ 2147483647 w 3648"/>
                  <a:gd name="T99" fmla="*/ 2147483647 h 1852"/>
                  <a:gd name="T100" fmla="*/ 2147483647 w 3648"/>
                  <a:gd name="T101" fmla="*/ 2147483647 h 1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8"/>
                  <a:gd name="T154" fmla="*/ 0 h 1852"/>
                  <a:gd name="T155" fmla="*/ 3648 w 3648"/>
                  <a:gd name="T156" fmla="*/ 1852 h 1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8" h="1852">
                    <a:moveTo>
                      <a:pt x="0" y="0"/>
                    </a:moveTo>
                    <a:lnTo>
                      <a:pt x="46" y="0"/>
                    </a:lnTo>
                    <a:lnTo>
                      <a:pt x="46" y="12"/>
                    </a:lnTo>
                    <a:lnTo>
                      <a:pt x="62" y="12"/>
                    </a:lnTo>
                    <a:lnTo>
                      <a:pt x="62" y="26"/>
                    </a:lnTo>
                    <a:lnTo>
                      <a:pt x="92" y="26"/>
                    </a:lnTo>
                    <a:lnTo>
                      <a:pt x="92" y="38"/>
                    </a:lnTo>
                    <a:lnTo>
                      <a:pt x="148" y="38"/>
                    </a:lnTo>
                    <a:lnTo>
                      <a:pt x="148" y="58"/>
                    </a:lnTo>
                    <a:lnTo>
                      <a:pt x="164" y="58"/>
                    </a:lnTo>
                    <a:lnTo>
                      <a:pt x="164" y="80"/>
                    </a:lnTo>
                    <a:lnTo>
                      <a:pt x="192" y="80"/>
                    </a:lnTo>
                    <a:lnTo>
                      <a:pt x="192" y="98"/>
                    </a:lnTo>
                    <a:lnTo>
                      <a:pt x="204" y="98"/>
                    </a:lnTo>
                    <a:lnTo>
                      <a:pt x="204" y="110"/>
                    </a:lnTo>
                    <a:lnTo>
                      <a:pt x="224" y="110"/>
                    </a:lnTo>
                    <a:lnTo>
                      <a:pt x="224" y="128"/>
                    </a:lnTo>
                    <a:lnTo>
                      <a:pt x="232" y="128"/>
                    </a:lnTo>
                    <a:lnTo>
                      <a:pt x="232" y="182"/>
                    </a:lnTo>
                    <a:lnTo>
                      <a:pt x="254" y="182"/>
                    </a:lnTo>
                    <a:lnTo>
                      <a:pt x="254" y="220"/>
                    </a:lnTo>
                    <a:lnTo>
                      <a:pt x="291" y="220"/>
                    </a:lnTo>
                    <a:lnTo>
                      <a:pt x="291" y="254"/>
                    </a:lnTo>
                    <a:lnTo>
                      <a:pt x="303" y="254"/>
                    </a:lnTo>
                    <a:lnTo>
                      <a:pt x="303" y="266"/>
                    </a:lnTo>
                    <a:lnTo>
                      <a:pt x="327" y="266"/>
                    </a:lnTo>
                    <a:lnTo>
                      <a:pt x="327" y="296"/>
                    </a:lnTo>
                    <a:lnTo>
                      <a:pt x="343" y="296"/>
                    </a:lnTo>
                    <a:lnTo>
                      <a:pt x="343" y="322"/>
                    </a:lnTo>
                    <a:lnTo>
                      <a:pt x="361" y="322"/>
                    </a:lnTo>
                    <a:lnTo>
                      <a:pt x="361" y="346"/>
                    </a:lnTo>
                    <a:lnTo>
                      <a:pt x="379" y="346"/>
                    </a:lnTo>
                    <a:lnTo>
                      <a:pt x="379" y="378"/>
                    </a:lnTo>
                    <a:lnTo>
                      <a:pt x="389" y="378"/>
                    </a:lnTo>
                    <a:lnTo>
                      <a:pt x="389" y="392"/>
                    </a:lnTo>
                    <a:lnTo>
                      <a:pt x="405" y="392"/>
                    </a:lnTo>
                    <a:lnTo>
                      <a:pt x="405" y="404"/>
                    </a:lnTo>
                    <a:lnTo>
                      <a:pt x="427" y="404"/>
                    </a:lnTo>
                    <a:lnTo>
                      <a:pt x="427" y="422"/>
                    </a:lnTo>
                    <a:lnTo>
                      <a:pt x="439" y="422"/>
                    </a:lnTo>
                    <a:lnTo>
                      <a:pt x="439" y="468"/>
                    </a:lnTo>
                    <a:lnTo>
                      <a:pt x="453" y="468"/>
                    </a:lnTo>
                    <a:lnTo>
                      <a:pt x="453" y="500"/>
                    </a:lnTo>
                    <a:lnTo>
                      <a:pt x="467" y="500"/>
                    </a:lnTo>
                    <a:lnTo>
                      <a:pt x="467" y="520"/>
                    </a:lnTo>
                    <a:lnTo>
                      <a:pt x="503" y="520"/>
                    </a:lnTo>
                    <a:lnTo>
                      <a:pt x="503" y="540"/>
                    </a:lnTo>
                    <a:lnTo>
                      <a:pt x="517" y="540"/>
                    </a:lnTo>
                    <a:lnTo>
                      <a:pt x="517" y="554"/>
                    </a:lnTo>
                    <a:lnTo>
                      <a:pt x="535" y="554"/>
                    </a:lnTo>
                    <a:lnTo>
                      <a:pt x="535" y="592"/>
                    </a:lnTo>
                    <a:lnTo>
                      <a:pt x="555" y="592"/>
                    </a:lnTo>
                    <a:lnTo>
                      <a:pt x="555" y="630"/>
                    </a:lnTo>
                    <a:lnTo>
                      <a:pt x="581" y="630"/>
                    </a:lnTo>
                    <a:lnTo>
                      <a:pt x="581" y="670"/>
                    </a:lnTo>
                    <a:lnTo>
                      <a:pt x="595" y="670"/>
                    </a:lnTo>
                    <a:lnTo>
                      <a:pt x="595" y="680"/>
                    </a:lnTo>
                    <a:lnTo>
                      <a:pt x="609" y="680"/>
                    </a:lnTo>
                    <a:lnTo>
                      <a:pt x="609" y="722"/>
                    </a:lnTo>
                    <a:lnTo>
                      <a:pt x="637" y="722"/>
                    </a:lnTo>
                    <a:lnTo>
                      <a:pt x="637" y="750"/>
                    </a:lnTo>
                    <a:lnTo>
                      <a:pt x="647" y="750"/>
                    </a:lnTo>
                    <a:lnTo>
                      <a:pt x="647" y="766"/>
                    </a:lnTo>
                    <a:lnTo>
                      <a:pt x="667" y="766"/>
                    </a:lnTo>
                    <a:lnTo>
                      <a:pt x="667" y="792"/>
                    </a:lnTo>
                    <a:lnTo>
                      <a:pt x="681" y="792"/>
                    </a:lnTo>
                    <a:lnTo>
                      <a:pt x="681" y="812"/>
                    </a:lnTo>
                    <a:lnTo>
                      <a:pt x="703" y="812"/>
                    </a:lnTo>
                    <a:lnTo>
                      <a:pt x="703" y="840"/>
                    </a:lnTo>
                    <a:lnTo>
                      <a:pt x="731" y="840"/>
                    </a:lnTo>
                    <a:lnTo>
                      <a:pt x="731" y="884"/>
                    </a:lnTo>
                    <a:lnTo>
                      <a:pt x="759" y="884"/>
                    </a:lnTo>
                    <a:lnTo>
                      <a:pt x="759" y="908"/>
                    </a:lnTo>
                    <a:lnTo>
                      <a:pt x="775" y="908"/>
                    </a:lnTo>
                    <a:lnTo>
                      <a:pt x="775" y="932"/>
                    </a:lnTo>
                    <a:lnTo>
                      <a:pt x="803" y="932"/>
                    </a:lnTo>
                    <a:lnTo>
                      <a:pt x="803" y="988"/>
                    </a:lnTo>
                    <a:lnTo>
                      <a:pt x="853" y="988"/>
                    </a:lnTo>
                    <a:lnTo>
                      <a:pt x="853" y="1024"/>
                    </a:lnTo>
                    <a:lnTo>
                      <a:pt x="867" y="1024"/>
                    </a:lnTo>
                    <a:lnTo>
                      <a:pt x="867" y="1036"/>
                    </a:lnTo>
                    <a:lnTo>
                      <a:pt x="887" y="1036"/>
                    </a:lnTo>
                    <a:lnTo>
                      <a:pt x="887" y="1068"/>
                    </a:lnTo>
                    <a:lnTo>
                      <a:pt x="939" y="1068"/>
                    </a:lnTo>
                    <a:lnTo>
                      <a:pt x="939" y="1106"/>
                    </a:lnTo>
                    <a:lnTo>
                      <a:pt x="953" y="1106"/>
                    </a:lnTo>
                    <a:lnTo>
                      <a:pt x="953" y="1120"/>
                    </a:lnTo>
                    <a:lnTo>
                      <a:pt x="975" y="1120"/>
                    </a:lnTo>
                    <a:lnTo>
                      <a:pt x="975" y="1134"/>
                    </a:lnTo>
                    <a:lnTo>
                      <a:pt x="995" y="1134"/>
                    </a:lnTo>
                    <a:lnTo>
                      <a:pt x="995" y="1152"/>
                    </a:lnTo>
                    <a:lnTo>
                      <a:pt x="1009" y="1152"/>
                    </a:lnTo>
                    <a:lnTo>
                      <a:pt x="1009" y="1176"/>
                    </a:lnTo>
                    <a:lnTo>
                      <a:pt x="1037" y="1176"/>
                    </a:lnTo>
                    <a:lnTo>
                      <a:pt x="1037" y="1210"/>
                    </a:lnTo>
                    <a:lnTo>
                      <a:pt x="1053" y="1210"/>
                    </a:lnTo>
                    <a:lnTo>
                      <a:pt x="1053" y="1228"/>
                    </a:lnTo>
                    <a:lnTo>
                      <a:pt x="1067" y="1228"/>
                    </a:lnTo>
                    <a:lnTo>
                      <a:pt x="1067" y="1248"/>
                    </a:lnTo>
                    <a:lnTo>
                      <a:pt x="1081" y="1248"/>
                    </a:lnTo>
                    <a:lnTo>
                      <a:pt x="1081" y="1258"/>
                    </a:lnTo>
                    <a:lnTo>
                      <a:pt x="1111" y="1258"/>
                    </a:lnTo>
                    <a:lnTo>
                      <a:pt x="1111" y="1290"/>
                    </a:lnTo>
                    <a:lnTo>
                      <a:pt x="1137" y="1290"/>
                    </a:lnTo>
                    <a:lnTo>
                      <a:pt x="1137" y="1318"/>
                    </a:lnTo>
                    <a:lnTo>
                      <a:pt x="1163" y="1318"/>
                    </a:lnTo>
                    <a:lnTo>
                      <a:pt x="1163" y="1330"/>
                    </a:lnTo>
                    <a:lnTo>
                      <a:pt x="1177" y="1330"/>
                    </a:lnTo>
                    <a:lnTo>
                      <a:pt x="1177" y="1358"/>
                    </a:lnTo>
                    <a:lnTo>
                      <a:pt x="1191" y="1358"/>
                    </a:lnTo>
                    <a:lnTo>
                      <a:pt x="1191" y="1390"/>
                    </a:lnTo>
                    <a:lnTo>
                      <a:pt x="1291" y="1390"/>
                    </a:lnTo>
                    <a:lnTo>
                      <a:pt x="1291" y="1410"/>
                    </a:lnTo>
                    <a:lnTo>
                      <a:pt x="1329" y="1410"/>
                    </a:lnTo>
                    <a:lnTo>
                      <a:pt x="1329" y="1438"/>
                    </a:lnTo>
                    <a:lnTo>
                      <a:pt x="1345" y="1438"/>
                    </a:lnTo>
                    <a:lnTo>
                      <a:pt x="1345" y="1456"/>
                    </a:lnTo>
                    <a:lnTo>
                      <a:pt x="1365" y="1456"/>
                    </a:lnTo>
                    <a:lnTo>
                      <a:pt x="1365" y="1466"/>
                    </a:lnTo>
                    <a:lnTo>
                      <a:pt x="1457" y="1466"/>
                    </a:lnTo>
                    <a:lnTo>
                      <a:pt x="1457" y="1484"/>
                    </a:lnTo>
                    <a:lnTo>
                      <a:pt x="1583" y="1484"/>
                    </a:lnTo>
                    <a:lnTo>
                      <a:pt x="1583" y="1512"/>
                    </a:lnTo>
                    <a:lnTo>
                      <a:pt x="1615" y="1512"/>
                    </a:lnTo>
                    <a:lnTo>
                      <a:pt x="1615" y="1524"/>
                    </a:lnTo>
                    <a:lnTo>
                      <a:pt x="1667" y="1524"/>
                    </a:lnTo>
                    <a:lnTo>
                      <a:pt x="1667" y="1546"/>
                    </a:lnTo>
                    <a:lnTo>
                      <a:pt x="1765" y="1546"/>
                    </a:lnTo>
                    <a:lnTo>
                      <a:pt x="1765" y="1562"/>
                    </a:lnTo>
                    <a:lnTo>
                      <a:pt x="1801" y="1562"/>
                    </a:lnTo>
                    <a:lnTo>
                      <a:pt x="1801" y="1586"/>
                    </a:lnTo>
                    <a:lnTo>
                      <a:pt x="1907" y="1586"/>
                    </a:lnTo>
                    <a:lnTo>
                      <a:pt x="1907" y="1608"/>
                    </a:lnTo>
                    <a:lnTo>
                      <a:pt x="1929" y="1608"/>
                    </a:lnTo>
                    <a:lnTo>
                      <a:pt x="1929" y="1634"/>
                    </a:lnTo>
                    <a:lnTo>
                      <a:pt x="1975" y="1634"/>
                    </a:lnTo>
                    <a:lnTo>
                      <a:pt x="1975" y="1666"/>
                    </a:lnTo>
                    <a:lnTo>
                      <a:pt x="2033" y="1666"/>
                    </a:lnTo>
                    <a:lnTo>
                      <a:pt x="2033" y="1698"/>
                    </a:lnTo>
                    <a:lnTo>
                      <a:pt x="2053" y="1698"/>
                    </a:lnTo>
                    <a:lnTo>
                      <a:pt x="2053" y="1716"/>
                    </a:lnTo>
                    <a:lnTo>
                      <a:pt x="2155" y="1716"/>
                    </a:lnTo>
                    <a:lnTo>
                      <a:pt x="2155" y="1732"/>
                    </a:lnTo>
                    <a:lnTo>
                      <a:pt x="2221" y="1732"/>
                    </a:lnTo>
                    <a:lnTo>
                      <a:pt x="2221" y="1748"/>
                    </a:lnTo>
                    <a:lnTo>
                      <a:pt x="2571" y="1748"/>
                    </a:lnTo>
                    <a:lnTo>
                      <a:pt x="2571" y="1766"/>
                    </a:lnTo>
                    <a:lnTo>
                      <a:pt x="2771" y="1766"/>
                    </a:lnTo>
                    <a:lnTo>
                      <a:pt x="2771" y="1784"/>
                    </a:lnTo>
                    <a:lnTo>
                      <a:pt x="2835" y="1784"/>
                    </a:lnTo>
                    <a:lnTo>
                      <a:pt x="2835" y="1800"/>
                    </a:lnTo>
                    <a:lnTo>
                      <a:pt x="2951" y="1800"/>
                    </a:lnTo>
                    <a:lnTo>
                      <a:pt x="2951" y="1818"/>
                    </a:lnTo>
                    <a:lnTo>
                      <a:pt x="3648" y="1818"/>
                    </a:lnTo>
                    <a:lnTo>
                      <a:pt x="3648" y="1852"/>
                    </a:lnTo>
                  </a:path>
                </a:pathLst>
              </a:custGeom>
              <a:noFill/>
              <a:ln w="28575">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4" name="Line 16"/>
              <p:cNvSpPr>
                <a:spLocks noChangeShapeType="1"/>
              </p:cNvSpPr>
              <p:nvPr/>
            </p:nvSpPr>
            <p:spPr bwMode="auto">
              <a:xfrm flipH="1">
                <a:off x="11464925" y="1612900"/>
                <a:ext cx="88900"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5" name="Line 17"/>
              <p:cNvSpPr>
                <a:spLocks noChangeShapeType="1"/>
              </p:cNvSpPr>
              <p:nvPr/>
            </p:nvSpPr>
            <p:spPr bwMode="auto">
              <a:xfrm flipH="1">
                <a:off x="11464925" y="2200275"/>
                <a:ext cx="88900"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6" name="Line 18"/>
              <p:cNvSpPr>
                <a:spLocks noChangeShapeType="1"/>
              </p:cNvSpPr>
              <p:nvPr/>
            </p:nvSpPr>
            <p:spPr bwMode="auto">
              <a:xfrm flipH="1">
                <a:off x="11464925" y="2790825"/>
                <a:ext cx="88900"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7" name="Line 19"/>
              <p:cNvSpPr>
                <a:spLocks noChangeShapeType="1"/>
              </p:cNvSpPr>
              <p:nvPr/>
            </p:nvSpPr>
            <p:spPr bwMode="auto">
              <a:xfrm flipH="1">
                <a:off x="11464925" y="3378200"/>
                <a:ext cx="88900"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8" name="Line 20"/>
              <p:cNvSpPr>
                <a:spLocks noChangeShapeType="1"/>
              </p:cNvSpPr>
              <p:nvPr/>
            </p:nvSpPr>
            <p:spPr bwMode="auto">
              <a:xfrm flipH="1">
                <a:off x="11464925" y="3968750"/>
                <a:ext cx="88900"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89" name="Line 21"/>
              <p:cNvSpPr>
                <a:spLocks noChangeShapeType="1"/>
              </p:cNvSpPr>
              <p:nvPr/>
            </p:nvSpPr>
            <p:spPr bwMode="auto">
              <a:xfrm flipV="1">
                <a:off x="11553825"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0" name="Line 22"/>
              <p:cNvSpPr>
                <a:spLocks noChangeShapeType="1"/>
              </p:cNvSpPr>
              <p:nvPr/>
            </p:nvSpPr>
            <p:spPr bwMode="auto">
              <a:xfrm flipV="1">
                <a:off x="12311063"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1" name="Line 23"/>
              <p:cNvSpPr>
                <a:spLocks noChangeShapeType="1"/>
              </p:cNvSpPr>
              <p:nvPr/>
            </p:nvSpPr>
            <p:spPr bwMode="auto">
              <a:xfrm flipV="1">
                <a:off x="13073063"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2" name="Line 24"/>
              <p:cNvSpPr>
                <a:spLocks noChangeShapeType="1"/>
              </p:cNvSpPr>
              <p:nvPr/>
            </p:nvSpPr>
            <p:spPr bwMode="auto">
              <a:xfrm flipV="1">
                <a:off x="13831888"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3" name="Line 25"/>
              <p:cNvSpPr>
                <a:spLocks noChangeShapeType="1"/>
              </p:cNvSpPr>
              <p:nvPr/>
            </p:nvSpPr>
            <p:spPr bwMode="auto">
              <a:xfrm flipV="1">
                <a:off x="14590713"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4" name="Line 26"/>
              <p:cNvSpPr>
                <a:spLocks noChangeShapeType="1"/>
              </p:cNvSpPr>
              <p:nvPr/>
            </p:nvSpPr>
            <p:spPr bwMode="auto">
              <a:xfrm flipV="1">
                <a:off x="15349538"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5" name="Line 27"/>
              <p:cNvSpPr>
                <a:spLocks noChangeShapeType="1"/>
              </p:cNvSpPr>
              <p:nvPr/>
            </p:nvSpPr>
            <p:spPr bwMode="auto">
              <a:xfrm flipV="1">
                <a:off x="16108363"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6" name="Line 28"/>
              <p:cNvSpPr>
                <a:spLocks noChangeShapeType="1"/>
              </p:cNvSpPr>
              <p:nvPr/>
            </p:nvSpPr>
            <p:spPr bwMode="auto">
              <a:xfrm flipV="1">
                <a:off x="16865600" y="3968750"/>
                <a:ext cx="0" cy="92075"/>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7" name="Line 29"/>
              <p:cNvSpPr>
                <a:spLocks noChangeShapeType="1"/>
              </p:cNvSpPr>
              <p:nvPr/>
            </p:nvSpPr>
            <p:spPr bwMode="auto">
              <a:xfrm flipV="1">
                <a:off x="17627600" y="3955597"/>
                <a:ext cx="0" cy="10800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8" name="Freeform 30"/>
              <p:cNvSpPr>
                <a:spLocks/>
              </p:cNvSpPr>
              <p:nvPr/>
            </p:nvSpPr>
            <p:spPr bwMode="auto">
              <a:xfrm>
                <a:off x="11553825" y="1019175"/>
                <a:ext cx="5616575" cy="2917825"/>
              </a:xfrm>
              <a:custGeom>
                <a:avLst/>
                <a:gdLst>
                  <a:gd name="T0" fmla="*/ 2147483647 w 3538"/>
                  <a:gd name="T1" fmla="*/ 2147483647 h 1838"/>
                  <a:gd name="T2" fmla="*/ 2147483647 w 3538"/>
                  <a:gd name="T3" fmla="*/ 2147483647 h 1838"/>
                  <a:gd name="T4" fmla="*/ 2147483647 w 3538"/>
                  <a:gd name="T5" fmla="*/ 2147483647 h 1838"/>
                  <a:gd name="T6" fmla="*/ 2147483647 w 3538"/>
                  <a:gd name="T7" fmla="*/ 2147483647 h 1838"/>
                  <a:gd name="T8" fmla="*/ 2147483647 w 3538"/>
                  <a:gd name="T9" fmla="*/ 2147483647 h 1838"/>
                  <a:gd name="T10" fmla="*/ 2147483647 w 3538"/>
                  <a:gd name="T11" fmla="*/ 2147483647 h 1838"/>
                  <a:gd name="T12" fmla="*/ 2147483647 w 3538"/>
                  <a:gd name="T13" fmla="*/ 2147483647 h 1838"/>
                  <a:gd name="T14" fmla="*/ 2147483647 w 3538"/>
                  <a:gd name="T15" fmla="*/ 2147483647 h 1838"/>
                  <a:gd name="T16" fmla="*/ 2147483647 w 3538"/>
                  <a:gd name="T17" fmla="*/ 2147483647 h 1838"/>
                  <a:gd name="T18" fmla="*/ 2147483647 w 3538"/>
                  <a:gd name="T19" fmla="*/ 2147483647 h 1838"/>
                  <a:gd name="T20" fmla="*/ 2147483647 w 3538"/>
                  <a:gd name="T21" fmla="*/ 2147483647 h 1838"/>
                  <a:gd name="T22" fmla="*/ 2147483647 w 3538"/>
                  <a:gd name="T23" fmla="*/ 2147483647 h 1838"/>
                  <a:gd name="T24" fmla="*/ 2147483647 w 3538"/>
                  <a:gd name="T25" fmla="*/ 2147483647 h 1838"/>
                  <a:gd name="T26" fmla="*/ 2147483647 w 3538"/>
                  <a:gd name="T27" fmla="*/ 2147483647 h 1838"/>
                  <a:gd name="T28" fmla="*/ 2147483647 w 3538"/>
                  <a:gd name="T29" fmla="*/ 2147483647 h 1838"/>
                  <a:gd name="T30" fmla="*/ 2147483647 w 3538"/>
                  <a:gd name="T31" fmla="*/ 2147483647 h 1838"/>
                  <a:gd name="T32" fmla="*/ 2147483647 w 3538"/>
                  <a:gd name="T33" fmla="*/ 2147483647 h 1838"/>
                  <a:gd name="T34" fmla="*/ 2147483647 w 3538"/>
                  <a:gd name="T35" fmla="*/ 2147483647 h 1838"/>
                  <a:gd name="T36" fmla="*/ 2147483647 w 3538"/>
                  <a:gd name="T37" fmla="*/ 2147483647 h 1838"/>
                  <a:gd name="T38" fmla="*/ 2147483647 w 3538"/>
                  <a:gd name="T39" fmla="*/ 2147483647 h 1838"/>
                  <a:gd name="T40" fmla="*/ 2147483647 w 3538"/>
                  <a:gd name="T41" fmla="*/ 2147483647 h 1838"/>
                  <a:gd name="T42" fmla="*/ 2147483647 w 3538"/>
                  <a:gd name="T43" fmla="*/ 2147483647 h 1838"/>
                  <a:gd name="T44" fmla="*/ 2147483647 w 3538"/>
                  <a:gd name="T45" fmla="*/ 2147483647 h 1838"/>
                  <a:gd name="T46" fmla="*/ 2147483647 w 3538"/>
                  <a:gd name="T47" fmla="*/ 2147483647 h 1838"/>
                  <a:gd name="T48" fmla="*/ 2147483647 w 3538"/>
                  <a:gd name="T49" fmla="*/ 2147483647 h 1838"/>
                  <a:gd name="T50" fmla="*/ 2147483647 w 3538"/>
                  <a:gd name="T51" fmla="*/ 2147483647 h 1838"/>
                  <a:gd name="T52" fmla="*/ 2147483647 w 3538"/>
                  <a:gd name="T53" fmla="*/ 2147483647 h 1838"/>
                  <a:gd name="T54" fmla="*/ 2147483647 w 3538"/>
                  <a:gd name="T55" fmla="*/ 2147483647 h 1838"/>
                  <a:gd name="T56" fmla="*/ 2147483647 w 3538"/>
                  <a:gd name="T57" fmla="*/ 2147483647 h 1838"/>
                  <a:gd name="T58" fmla="*/ 2147483647 w 3538"/>
                  <a:gd name="T59" fmla="*/ 2147483647 h 1838"/>
                  <a:gd name="T60" fmla="*/ 2147483647 w 3538"/>
                  <a:gd name="T61" fmla="*/ 2147483647 h 1838"/>
                  <a:gd name="T62" fmla="*/ 2147483647 w 3538"/>
                  <a:gd name="T63" fmla="*/ 2147483647 h 1838"/>
                  <a:gd name="T64" fmla="*/ 2147483647 w 3538"/>
                  <a:gd name="T65" fmla="*/ 2147483647 h 1838"/>
                  <a:gd name="T66" fmla="*/ 2147483647 w 3538"/>
                  <a:gd name="T67" fmla="*/ 2147483647 h 1838"/>
                  <a:gd name="T68" fmla="*/ 2147483647 w 3538"/>
                  <a:gd name="T69" fmla="*/ 2147483647 h 1838"/>
                  <a:gd name="T70" fmla="*/ 2147483647 w 3538"/>
                  <a:gd name="T71" fmla="*/ 2147483647 h 1838"/>
                  <a:gd name="T72" fmla="*/ 2147483647 w 3538"/>
                  <a:gd name="T73" fmla="*/ 2147483647 h 1838"/>
                  <a:gd name="T74" fmla="*/ 2147483647 w 3538"/>
                  <a:gd name="T75" fmla="*/ 2147483647 h 1838"/>
                  <a:gd name="T76" fmla="*/ 2147483647 w 3538"/>
                  <a:gd name="T77" fmla="*/ 2147483647 h 1838"/>
                  <a:gd name="T78" fmla="*/ 2147483647 w 3538"/>
                  <a:gd name="T79" fmla="*/ 2147483647 h 1838"/>
                  <a:gd name="T80" fmla="*/ 2147483647 w 3538"/>
                  <a:gd name="T81" fmla="*/ 2147483647 h 1838"/>
                  <a:gd name="T82" fmla="*/ 2147483647 w 3538"/>
                  <a:gd name="T83" fmla="*/ 2147483647 h 1838"/>
                  <a:gd name="T84" fmla="*/ 2147483647 w 3538"/>
                  <a:gd name="T85" fmla="*/ 2147483647 h 1838"/>
                  <a:gd name="T86" fmla="*/ 2147483647 w 3538"/>
                  <a:gd name="T87" fmla="*/ 2147483647 h 1838"/>
                  <a:gd name="T88" fmla="*/ 2147483647 w 3538"/>
                  <a:gd name="T89" fmla="*/ 2147483647 h 1838"/>
                  <a:gd name="T90" fmla="*/ 2147483647 w 3538"/>
                  <a:gd name="T91" fmla="*/ 2147483647 h 1838"/>
                  <a:gd name="T92" fmla="*/ 2147483647 w 3538"/>
                  <a:gd name="T93" fmla="*/ 2147483647 h 1838"/>
                  <a:gd name="T94" fmla="*/ 2147483647 w 3538"/>
                  <a:gd name="T95" fmla="*/ 2147483647 h 1838"/>
                  <a:gd name="T96" fmla="*/ 2147483647 w 3538"/>
                  <a:gd name="T97" fmla="*/ 2147483647 h 1838"/>
                  <a:gd name="T98" fmla="*/ 2147483647 w 3538"/>
                  <a:gd name="T99" fmla="*/ 2147483647 h 1838"/>
                  <a:gd name="T100" fmla="*/ 2147483647 w 3538"/>
                  <a:gd name="T101" fmla="*/ 2147483647 h 1838"/>
                  <a:gd name="T102" fmla="*/ 2147483647 w 3538"/>
                  <a:gd name="T103" fmla="*/ 2147483647 h 1838"/>
                  <a:gd name="T104" fmla="*/ 2147483647 w 3538"/>
                  <a:gd name="T105" fmla="*/ 2147483647 h 1838"/>
                  <a:gd name="T106" fmla="*/ 2147483647 w 3538"/>
                  <a:gd name="T107" fmla="*/ 2147483647 h 18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8"/>
                  <a:gd name="T163" fmla="*/ 0 h 1838"/>
                  <a:gd name="T164" fmla="*/ 3538 w 3538"/>
                  <a:gd name="T165" fmla="*/ 1838 h 18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8" h="1838">
                    <a:moveTo>
                      <a:pt x="0" y="0"/>
                    </a:moveTo>
                    <a:lnTo>
                      <a:pt x="32" y="0"/>
                    </a:lnTo>
                    <a:lnTo>
                      <a:pt x="32" y="10"/>
                    </a:lnTo>
                    <a:lnTo>
                      <a:pt x="46" y="10"/>
                    </a:lnTo>
                    <a:lnTo>
                      <a:pt x="46" y="22"/>
                    </a:lnTo>
                    <a:lnTo>
                      <a:pt x="66" y="22"/>
                    </a:lnTo>
                    <a:lnTo>
                      <a:pt x="66" y="32"/>
                    </a:lnTo>
                    <a:lnTo>
                      <a:pt x="80" y="32"/>
                    </a:lnTo>
                    <a:lnTo>
                      <a:pt x="80" y="44"/>
                    </a:lnTo>
                    <a:lnTo>
                      <a:pt x="88" y="44"/>
                    </a:lnTo>
                    <a:lnTo>
                      <a:pt x="88" y="56"/>
                    </a:lnTo>
                    <a:lnTo>
                      <a:pt x="102" y="56"/>
                    </a:lnTo>
                    <a:lnTo>
                      <a:pt x="102" y="64"/>
                    </a:lnTo>
                    <a:lnTo>
                      <a:pt x="164" y="64"/>
                    </a:lnTo>
                    <a:lnTo>
                      <a:pt x="164" y="86"/>
                    </a:lnTo>
                    <a:lnTo>
                      <a:pt x="196" y="86"/>
                    </a:lnTo>
                    <a:lnTo>
                      <a:pt x="196" y="98"/>
                    </a:lnTo>
                    <a:lnTo>
                      <a:pt x="204" y="98"/>
                    </a:lnTo>
                    <a:lnTo>
                      <a:pt x="204" y="106"/>
                    </a:lnTo>
                    <a:lnTo>
                      <a:pt x="214" y="106"/>
                    </a:lnTo>
                    <a:lnTo>
                      <a:pt x="214" y="114"/>
                    </a:lnTo>
                    <a:lnTo>
                      <a:pt x="222" y="114"/>
                    </a:lnTo>
                    <a:lnTo>
                      <a:pt x="222" y="120"/>
                    </a:lnTo>
                    <a:lnTo>
                      <a:pt x="230" y="120"/>
                    </a:lnTo>
                    <a:lnTo>
                      <a:pt x="230" y="132"/>
                    </a:lnTo>
                    <a:lnTo>
                      <a:pt x="248" y="132"/>
                    </a:lnTo>
                    <a:lnTo>
                      <a:pt x="248" y="142"/>
                    </a:lnTo>
                    <a:lnTo>
                      <a:pt x="262" y="142"/>
                    </a:lnTo>
                    <a:lnTo>
                      <a:pt x="262" y="152"/>
                    </a:lnTo>
                    <a:lnTo>
                      <a:pt x="274" y="152"/>
                    </a:lnTo>
                    <a:lnTo>
                      <a:pt x="274" y="166"/>
                    </a:lnTo>
                    <a:lnTo>
                      <a:pt x="281" y="166"/>
                    </a:lnTo>
                    <a:lnTo>
                      <a:pt x="281" y="176"/>
                    </a:lnTo>
                    <a:lnTo>
                      <a:pt x="289" y="176"/>
                    </a:lnTo>
                    <a:lnTo>
                      <a:pt x="289" y="186"/>
                    </a:lnTo>
                    <a:lnTo>
                      <a:pt x="297" y="186"/>
                    </a:lnTo>
                    <a:lnTo>
                      <a:pt x="297" y="202"/>
                    </a:lnTo>
                    <a:lnTo>
                      <a:pt x="311" y="202"/>
                    </a:lnTo>
                    <a:lnTo>
                      <a:pt x="311" y="214"/>
                    </a:lnTo>
                    <a:lnTo>
                      <a:pt x="325" y="214"/>
                    </a:lnTo>
                    <a:lnTo>
                      <a:pt x="325" y="224"/>
                    </a:lnTo>
                    <a:lnTo>
                      <a:pt x="345" y="224"/>
                    </a:lnTo>
                    <a:lnTo>
                      <a:pt x="345" y="234"/>
                    </a:lnTo>
                    <a:lnTo>
                      <a:pt x="355" y="234"/>
                    </a:lnTo>
                    <a:lnTo>
                      <a:pt x="355" y="246"/>
                    </a:lnTo>
                    <a:lnTo>
                      <a:pt x="367" y="246"/>
                    </a:lnTo>
                    <a:lnTo>
                      <a:pt x="367" y="258"/>
                    </a:lnTo>
                    <a:lnTo>
                      <a:pt x="383" y="258"/>
                    </a:lnTo>
                    <a:lnTo>
                      <a:pt x="383" y="272"/>
                    </a:lnTo>
                    <a:lnTo>
                      <a:pt x="393" y="272"/>
                    </a:lnTo>
                    <a:lnTo>
                      <a:pt x="393" y="278"/>
                    </a:lnTo>
                    <a:lnTo>
                      <a:pt x="407" y="278"/>
                    </a:lnTo>
                    <a:lnTo>
                      <a:pt x="407" y="296"/>
                    </a:lnTo>
                    <a:lnTo>
                      <a:pt x="425" y="296"/>
                    </a:lnTo>
                    <a:lnTo>
                      <a:pt x="425" y="308"/>
                    </a:lnTo>
                    <a:lnTo>
                      <a:pt x="437" y="308"/>
                    </a:lnTo>
                    <a:lnTo>
                      <a:pt x="437" y="318"/>
                    </a:lnTo>
                    <a:lnTo>
                      <a:pt x="461" y="318"/>
                    </a:lnTo>
                    <a:lnTo>
                      <a:pt x="461" y="342"/>
                    </a:lnTo>
                    <a:lnTo>
                      <a:pt x="473" y="342"/>
                    </a:lnTo>
                    <a:lnTo>
                      <a:pt x="473" y="354"/>
                    </a:lnTo>
                    <a:lnTo>
                      <a:pt x="485" y="354"/>
                    </a:lnTo>
                    <a:lnTo>
                      <a:pt x="485" y="370"/>
                    </a:lnTo>
                    <a:lnTo>
                      <a:pt x="495" y="370"/>
                    </a:lnTo>
                    <a:lnTo>
                      <a:pt x="495" y="386"/>
                    </a:lnTo>
                    <a:lnTo>
                      <a:pt x="503" y="386"/>
                    </a:lnTo>
                    <a:lnTo>
                      <a:pt x="503" y="402"/>
                    </a:lnTo>
                    <a:lnTo>
                      <a:pt x="509" y="402"/>
                    </a:lnTo>
                    <a:lnTo>
                      <a:pt x="509" y="432"/>
                    </a:lnTo>
                    <a:lnTo>
                      <a:pt x="527" y="432"/>
                    </a:lnTo>
                    <a:lnTo>
                      <a:pt x="527" y="476"/>
                    </a:lnTo>
                    <a:lnTo>
                      <a:pt x="541" y="476"/>
                    </a:lnTo>
                    <a:lnTo>
                      <a:pt x="541" y="484"/>
                    </a:lnTo>
                    <a:lnTo>
                      <a:pt x="553" y="484"/>
                    </a:lnTo>
                    <a:lnTo>
                      <a:pt x="553" y="496"/>
                    </a:lnTo>
                    <a:lnTo>
                      <a:pt x="563" y="496"/>
                    </a:lnTo>
                    <a:lnTo>
                      <a:pt x="563" y="510"/>
                    </a:lnTo>
                    <a:lnTo>
                      <a:pt x="587" y="510"/>
                    </a:lnTo>
                    <a:lnTo>
                      <a:pt x="587" y="522"/>
                    </a:lnTo>
                    <a:lnTo>
                      <a:pt x="599" y="522"/>
                    </a:lnTo>
                    <a:lnTo>
                      <a:pt x="599" y="532"/>
                    </a:lnTo>
                    <a:lnTo>
                      <a:pt x="617" y="532"/>
                    </a:lnTo>
                    <a:lnTo>
                      <a:pt x="617" y="552"/>
                    </a:lnTo>
                    <a:lnTo>
                      <a:pt x="625" y="552"/>
                    </a:lnTo>
                    <a:lnTo>
                      <a:pt x="625" y="568"/>
                    </a:lnTo>
                    <a:lnTo>
                      <a:pt x="633" y="568"/>
                    </a:lnTo>
                    <a:lnTo>
                      <a:pt x="633" y="590"/>
                    </a:lnTo>
                    <a:lnTo>
                      <a:pt x="643" y="590"/>
                    </a:lnTo>
                    <a:lnTo>
                      <a:pt x="643" y="598"/>
                    </a:lnTo>
                    <a:lnTo>
                      <a:pt x="663" y="598"/>
                    </a:lnTo>
                    <a:lnTo>
                      <a:pt x="663" y="614"/>
                    </a:lnTo>
                    <a:lnTo>
                      <a:pt x="669" y="614"/>
                    </a:lnTo>
                    <a:lnTo>
                      <a:pt x="669" y="638"/>
                    </a:lnTo>
                    <a:lnTo>
                      <a:pt x="675" y="638"/>
                    </a:lnTo>
                    <a:lnTo>
                      <a:pt x="675" y="660"/>
                    </a:lnTo>
                    <a:lnTo>
                      <a:pt x="685" y="660"/>
                    </a:lnTo>
                    <a:lnTo>
                      <a:pt x="685" y="668"/>
                    </a:lnTo>
                    <a:lnTo>
                      <a:pt x="705" y="668"/>
                    </a:lnTo>
                    <a:lnTo>
                      <a:pt x="705" y="680"/>
                    </a:lnTo>
                    <a:lnTo>
                      <a:pt x="727" y="680"/>
                    </a:lnTo>
                    <a:lnTo>
                      <a:pt x="727" y="716"/>
                    </a:lnTo>
                    <a:lnTo>
                      <a:pt x="741" y="716"/>
                    </a:lnTo>
                    <a:lnTo>
                      <a:pt x="741" y="724"/>
                    </a:lnTo>
                    <a:lnTo>
                      <a:pt x="749" y="724"/>
                    </a:lnTo>
                    <a:lnTo>
                      <a:pt x="749" y="732"/>
                    </a:lnTo>
                    <a:lnTo>
                      <a:pt x="757" y="732"/>
                    </a:lnTo>
                    <a:lnTo>
                      <a:pt x="757" y="762"/>
                    </a:lnTo>
                    <a:lnTo>
                      <a:pt x="773" y="762"/>
                    </a:lnTo>
                    <a:lnTo>
                      <a:pt x="773" y="768"/>
                    </a:lnTo>
                    <a:lnTo>
                      <a:pt x="789" y="768"/>
                    </a:lnTo>
                    <a:lnTo>
                      <a:pt x="789" y="786"/>
                    </a:lnTo>
                    <a:lnTo>
                      <a:pt x="793" y="786"/>
                    </a:lnTo>
                    <a:lnTo>
                      <a:pt x="793" y="800"/>
                    </a:lnTo>
                    <a:lnTo>
                      <a:pt x="803" y="800"/>
                    </a:lnTo>
                    <a:lnTo>
                      <a:pt x="803" y="814"/>
                    </a:lnTo>
                    <a:lnTo>
                      <a:pt x="811" y="814"/>
                    </a:lnTo>
                    <a:lnTo>
                      <a:pt x="811" y="828"/>
                    </a:lnTo>
                    <a:lnTo>
                      <a:pt x="819" y="828"/>
                    </a:lnTo>
                    <a:lnTo>
                      <a:pt x="819" y="838"/>
                    </a:lnTo>
                    <a:lnTo>
                      <a:pt x="831" y="838"/>
                    </a:lnTo>
                    <a:lnTo>
                      <a:pt x="831" y="858"/>
                    </a:lnTo>
                    <a:lnTo>
                      <a:pt x="851" y="858"/>
                    </a:lnTo>
                    <a:lnTo>
                      <a:pt x="851" y="874"/>
                    </a:lnTo>
                    <a:lnTo>
                      <a:pt x="859" y="874"/>
                    </a:lnTo>
                    <a:lnTo>
                      <a:pt x="859" y="888"/>
                    </a:lnTo>
                    <a:lnTo>
                      <a:pt x="865" y="888"/>
                    </a:lnTo>
                    <a:lnTo>
                      <a:pt x="865" y="904"/>
                    </a:lnTo>
                    <a:lnTo>
                      <a:pt x="875" y="904"/>
                    </a:lnTo>
                    <a:lnTo>
                      <a:pt x="875" y="926"/>
                    </a:lnTo>
                    <a:lnTo>
                      <a:pt x="893" y="926"/>
                    </a:lnTo>
                    <a:lnTo>
                      <a:pt x="893" y="950"/>
                    </a:lnTo>
                    <a:lnTo>
                      <a:pt x="903" y="950"/>
                    </a:lnTo>
                    <a:lnTo>
                      <a:pt x="903" y="956"/>
                    </a:lnTo>
                    <a:lnTo>
                      <a:pt x="919" y="956"/>
                    </a:lnTo>
                    <a:lnTo>
                      <a:pt x="919" y="980"/>
                    </a:lnTo>
                    <a:lnTo>
                      <a:pt x="931" y="980"/>
                    </a:lnTo>
                    <a:lnTo>
                      <a:pt x="931" y="988"/>
                    </a:lnTo>
                    <a:lnTo>
                      <a:pt x="949" y="988"/>
                    </a:lnTo>
                    <a:lnTo>
                      <a:pt x="949" y="996"/>
                    </a:lnTo>
                    <a:lnTo>
                      <a:pt x="965" y="996"/>
                    </a:lnTo>
                    <a:lnTo>
                      <a:pt x="965" y="1016"/>
                    </a:lnTo>
                    <a:lnTo>
                      <a:pt x="977" y="1016"/>
                    </a:lnTo>
                    <a:lnTo>
                      <a:pt x="977" y="1034"/>
                    </a:lnTo>
                    <a:lnTo>
                      <a:pt x="987" y="1034"/>
                    </a:lnTo>
                    <a:lnTo>
                      <a:pt x="987" y="1042"/>
                    </a:lnTo>
                    <a:lnTo>
                      <a:pt x="1005" y="1042"/>
                    </a:lnTo>
                    <a:lnTo>
                      <a:pt x="1005" y="1050"/>
                    </a:lnTo>
                    <a:lnTo>
                      <a:pt x="1017" y="1050"/>
                    </a:lnTo>
                    <a:lnTo>
                      <a:pt x="1017" y="1060"/>
                    </a:lnTo>
                    <a:lnTo>
                      <a:pt x="1047" y="1060"/>
                    </a:lnTo>
                    <a:lnTo>
                      <a:pt x="1047" y="1090"/>
                    </a:lnTo>
                    <a:lnTo>
                      <a:pt x="1057" y="1090"/>
                    </a:lnTo>
                    <a:lnTo>
                      <a:pt x="1057" y="1098"/>
                    </a:lnTo>
                    <a:lnTo>
                      <a:pt x="1063" y="1098"/>
                    </a:lnTo>
                    <a:lnTo>
                      <a:pt x="1063" y="1106"/>
                    </a:lnTo>
                    <a:lnTo>
                      <a:pt x="1093" y="1106"/>
                    </a:lnTo>
                    <a:lnTo>
                      <a:pt x="1093" y="1118"/>
                    </a:lnTo>
                    <a:lnTo>
                      <a:pt x="1103" y="1118"/>
                    </a:lnTo>
                    <a:lnTo>
                      <a:pt x="1103" y="1144"/>
                    </a:lnTo>
                    <a:lnTo>
                      <a:pt x="1121" y="1144"/>
                    </a:lnTo>
                    <a:lnTo>
                      <a:pt x="1121" y="1166"/>
                    </a:lnTo>
                    <a:lnTo>
                      <a:pt x="1139" y="1166"/>
                    </a:lnTo>
                    <a:lnTo>
                      <a:pt x="1139" y="1176"/>
                    </a:lnTo>
                    <a:lnTo>
                      <a:pt x="1149" y="1176"/>
                    </a:lnTo>
                    <a:lnTo>
                      <a:pt x="1149" y="1186"/>
                    </a:lnTo>
                    <a:lnTo>
                      <a:pt x="1163" y="1186"/>
                    </a:lnTo>
                    <a:lnTo>
                      <a:pt x="1163" y="1204"/>
                    </a:lnTo>
                    <a:lnTo>
                      <a:pt x="1217" y="1204"/>
                    </a:lnTo>
                    <a:lnTo>
                      <a:pt x="1217" y="1214"/>
                    </a:lnTo>
                    <a:lnTo>
                      <a:pt x="1221" y="1214"/>
                    </a:lnTo>
                    <a:lnTo>
                      <a:pt x="1221" y="1224"/>
                    </a:lnTo>
                    <a:lnTo>
                      <a:pt x="1237" y="1224"/>
                    </a:lnTo>
                    <a:lnTo>
                      <a:pt x="1237" y="1234"/>
                    </a:lnTo>
                    <a:lnTo>
                      <a:pt x="1253" y="1234"/>
                    </a:lnTo>
                    <a:lnTo>
                      <a:pt x="1253" y="1240"/>
                    </a:lnTo>
                    <a:lnTo>
                      <a:pt x="1263" y="1240"/>
                    </a:lnTo>
                    <a:lnTo>
                      <a:pt x="1263" y="1262"/>
                    </a:lnTo>
                    <a:lnTo>
                      <a:pt x="1317" y="1262"/>
                    </a:lnTo>
                    <a:lnTo>
                      <a:pt x="1317" y="1278"/>
                    </a:lnTo>
                    <a:lnTo>
                      <a:pt x="1323" y="1278"/>
                    </a:lnTo>
                    <a:lnTo>
                      <a:pt x="1323" y="1308"/>
                    </a:lnTo>
                    <a:lnTo>
                      <a:pt x="1335" y="1308"/>
                    </a:lnTo>
                    <a:lnTo>
                      <a:pt x="1335" y="1316"/>
                    </a:lnTo>
                    <a:lnTo>
                      <a:pt x="1355" y="1316"/>
                    </a:lnTo>
                    <a:lnTo>
                      <a:pt x="1355" y="1324"/>
                    </a:lnTo>
                    <a:lnTo>
                      <a:pt x="1385" y="1324"/>
                    </a:lnTo>
                    <a:lnTo>
                      <a:pt x="1385" y="1334"/>
                    </a:lnTo>
                    <a:lnTo>
                      <a:pt x="1407" y="1334"/>
                    </a:lnTo>
                    <a:lnTo>
                      <a:pt x="1407" y="1340"/>
                    </a:lnTo>
                    <a:lnTo>
                      <a:pt x="1429" y="1340"/>
                    </a:lnTo>
                    <a:lnTo>
                      <a:pt x="1429" y="1350"/>
                    </a:lnTo>
                    <a:lnTo>
                      <a:pt x="1443" y="1350"/>
                    </a:lnTo>
                    <a:lnTo>
                      <a:pt x="1443" y="1362"/>
                    </a:lnTo>
                    <a:lnTo>
                      <a:pt x="1453" y="1362"/>
                    </a:lnTo>
                    <a:lnTo>
                      <a:pt x="1453" y="1368"/>
                    </a:lnTo>
                    <a:lnTo>
                      <a:pt x="1467" y="1368"/>
                    </a:lnTo>
                    <a:lnTo>
                      <a:pt x="1467" y="1376"/>
                    </a:lnTo>
                    <a:lnTo>
                      <a:pt x="1479" y="1376"/>
                    </a:lnTo>
                    <a:lnTo>
                      <a:pt x="1479" y="1384"/>
                    </a:lnTo>
                    <a:lnTo>
                      <a:pt x="1485" y="1384"/>
                    </a:lnTo>
                    <a:lnTo>
                      <a:pt x="1485" y="1392"/>
                    </a:lnTo>
                    <a:lnTo>
                      <a:pt x="1581" y="1392"/>
                    </a:lnTo>
                    <a:lnTo>
                      <a:pt x="1581" y="1396"/>
                    </a:lnTo>
                    <a:lnTo>
                      <a:pt x="1601" y="1396"/>
                    </a:lnTo>
                    <a:lnTo>
                      <a:pt x="1601" y="1404"/>
                    </a:lnTo>
                    <a:lnTo>
                      <a:pt x="1607" y="1404"/>
                    </a:lnTo>
                    <a:lnTo>
                      <a:pt x="1607" y="1416"/>
                    </a:lnTo>
                    <a:lnTo>
                      <a:pt x="1613" y="1416"/>
                    </a:lnTo>
                    <a:lnTo>
                      <a:pt x="1613" y="1426"/>
                    </a:lnTo>
                    <a:lnTo>
                      <a:pt x="1629" y="1426"/>
                    </a:lnTo>
                    <a:lnTo>
                      <a:pt x="1629" y="1434"/>
                    </a:lnTo>
                    <a:lnTo>
                      <a:pt x="1651" y="1434"/>
                    </a:lnTo>
                    <a:lnTo>
                      <a:pt x="1651" y="1440"/>
                    </a:lnTo>
                    <a:lnTo>
                      <a:pt x="1675" y="1440"/>
                    </a:lnTo>
                    <a:lnTo>
                      <a:pt x="1675" y="1452"/>
                    </a:lnTo>
                    <a:lnTo>
                      <a:pt x="1687" y="1452"/>
                    </a:lnTo>
                    <a:lnTo>
                      <a:pt x="1687" y="1466"/>
                    </a:lnTo>
                    <a:lnTo>
                      <a:pt x="1695" y="1466"/>
                    </a:lnTo>
                    <a:lnTo>
                      <a:pt x="1695" y="1470"/>
                    </a:lnTo>
                    <a:lnTo>
                      <a:pt x="1743" y="1470"/>
                    </a:lnTo>
                    <a:lnTo>
                      <a:pt x="1743" y="1480"/>
                    </a:lnTo>
                    <a:lnTo>
                      <a:pt x="1749" y="1480"/>
                    </a:lnTo>
                    <a:lnTo>
                      <a:pt x="1749" y="1486"/>
                    </a:lnTo>
                    <a:lnTo>
                      <a:pt x="1789" y="1486"/>
                    </a:lnTo>
                    <a:lnTo>
                      <a:pt x="1789" y="1496"/>
                    </a:lnTo>
                    <a:lnTo>
                      <a:pt x="1799" y="1496"/>
                    </a:lnTo>
                    <a:lnTo>
                      <a:pt x="1799" y="1504"/>
                    </a:lnTo>
                    <a:lnTo>
                      <a:pt x="1807" y="1504"/>
                    </a:lnTo>
                    <a:lnTo>
                      <a:pt x="1807" y="1516"/>
                    </a:lnTo>
                    <a:lnTo>
                      <a:pt x="1841" y="1516"/>
                    </a:lnTo>
                    <a:lnTo>
                      <a:pt x="1841" y="1526"/>
                    </a:lnTo>
                    <a:lnTo>
                      <a:pt x="1849" y="1526"/>
                    </a:lnTo>
                    <a:lnTo>
                      <a:pt x="1849" y="1536"/>
                    </a:lnTo>
                    <a:lnTo>
                      <a:pt x="1883" y="1536"/>
                    </a:lnTo>
                    <a:lnTo>
                      <a:pt x="1883" y="1544"/>
                    </a:lnTo>
                    <a:lnTo>
                      <a:pt x="1919" y="1544"/>
                    </a:lnTo>
                    <a:lnTo>
                      <a:pt x="1919" y="1552"/>
                    </a:lnTo>
                    <a:lnTo>
                      <a:pt x="1929" y="1552"/>
                    </a:lnTo>
                    <a:lnTo>
                      <a:pt x="1929" y="1564"/>
                    </a:lnTo>
                    <a:lnTo>
                      <a:pt x="1997" y="1564"/>
                    </a:lnTo>
                    <a:lnTo>
                      <a:pt x="1997" y="1580"/>
                    </a:lnTo>
                    <a:lnTo>
                      <a:pt x="2003" y="1580"/>
                    </a:lnTo>
                    <a:lnTo>
                      <a:pt x="2003" y="1590"/>
                    </a:lnTo>
                    <a:lnTo>
                      <a:pt x="2045" y="1590"/>
                    </a:lnTo>
                    <a:lnTo>
                      <a:pt x="2045" y="1604"/>
                    </a:lnTo>
                    <a:lnTo>
                      <a:pt x="2103" y="1604"/>
                    </a:lnTo>
                    <a:lnTo>
                      <a:pt x="2103" y="1612"/>
                    </a:lnTo>
                    <a:lnTo>
                      <a:pt x="2185" y="1612"/>
                    </a:lnTo>
                    <a:lnTo>
                      <a:pt x="2185" y="1626"/>
                    </a:lnTo>
                    <a:lnTo>
                      <a:pt x="2239" y="1626"/>
                    </a:lnTo>
                    <a:lnTo>
                      <a:pt x="2239" y="1638"/>
                    </a:lnTo>
                    <a:lnTo>
                      <a:pt x="2245" y="1638"/>
                    </a:lnTo>
                    <a:lnTo>
                      <a:pt x="2245" y="1648"/>
                    </a:lnTo>
                    <a:lnTo>
                      <a:pt x="2403" y="1648"/>
                    </a:lnTo>
                    <a:lnTo>
                      <a:pt x="2403" y="1676"/>
                    </a:lnTo>
                    <a:lnTo>
                      <a:pt x="2541" y="1676"/>
                    </a:lnTo>
                    <a:lnTo>
                      <a:pt x="2541" y="1698"/>
                    </a:lnTo>
                    <a:lnTo>
                      <a:pt x="2663" y="1698"/>
                    </a:lnTo>
                    <a:lnTo>
                      <a:pt x="2663" y="1724"/>
                    </a:lnTo>
                    <a:lnTo>
                      <a:pt x="2763" y="1724"/>
                    </a:lnTo>
                    <a:lnTo>
                      <a:pt x="2763" y="1746"/>
                    </a:lnTo>
                    <a:lnTo>
                      <a:pt x="2797" y="1746"/>
                    </a:lnTo>
                    <a:lnTo>
                      <a:pt x="2797" y="1768"/>
                    </a:lnTo>
                    <a:lnTo>
                      <a:pt x="2999" y="1768"/>
                    </a:lnTo>
                    <a:lnTo>
                      <a:pt x="2999" y="1788"/>
                    </a:lnTo>
                    <a:lnTo>
                      <a:pt x="3013" y="1788"/>
                    </a:lnTo>
                    <a:lnTo>
                      <a:pt x="3013" y="1812"/>
                    </a:lnTo>
                    <a:lnTo>
                      <a:pt x="3021" y="1812"/>
                    </a:lnTo>
                    <a:lnTo>
                      <a:pt x="3021" y="1838"/>
                    </a:lnTo>
                    <a:lnTo>
                      <a:pt x="3538" y="1838"/>
                    </a:lnTo>
                  </a:path>
                </a:pathLst>
              </a:cu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399" name="Freeform 14"/>
              <p:cNvSpPr>
                <a:spLocks/>
              </p:cNvSpPr>
              <p:nvPr/>
            </p:nvSpPr>
            <p:spPr bwMode="auto">
              <a:xfrm>
                <a:off x="11553825" y="1022350"/>
                <a:ext cx="6073775" cy="2946400"/>
              </a:xfrm>
              <a:custGeom>
                <a:avLst/>
                <a:gdLst>
                  <a:gd name="T0" fmla="*/ 0 w 3826"/>
                  <a:gd name="T1" fmla="*/ 0 h 1856"/>
                  <a:gd name="T2" fmla="*/ 0 w 3826"/>
                  <a:gd name="T3" fmla="*/ 2147483647 h 1856"/>
                  <a:gd name="T4" fmla="*/ 2147483647 w 3826"/>
                  <a:gd name="T5" fmla="*/ 2147483647 h 1856"/>
                  <a:gd name="T6" fmla="*/ 0 60000 65536"/>
                  <a:gd name="T7" fmla="*/ 0 60000 65536"/>
                  <a:gd name="T8" fmla="*/ 0 60000 65536"/>
                  <a:gd name="T9" fmla="*/ 0 w 3826"/>
                  <a:gd name="T10" fmla="*/ 0 h 1856"/>
                  <a:gd name="T11" fmla="*/ 3826 w 3826"/>
                  <a:gd name="T12" fmla="*/ 1856 h 1856"/>
                </a:gdLst>
                <a:ahLst/>
                <a:cxnLst>
                  <a:cxn ang="T6">
                    <a:pos x="T0" y="T1"/>
                  </a:cxn>
                  <a:cxn ang="T7">
                    <a:pos x="T2" y="T3"/>
                  </a:cxn>
                  <a:cxn ang="T8">
                    <a:pos x="T4" y="T5"/>
                  </a:cxn>
                </a:cxnLst>
                <a:rect l="T9" t="T10" r="T11" b="T12"/>
                <a:pathLst>
                  <a:path w="3826" h="1856">
                    <a:moveTo>
                      <a:pt x="0" y="0"/>
                    </a:moveTo>
                    <a:lnTo>
                      <a:pt x="0" y="1856"/>
                    </a:lnTo>
                    <a:lnTo>
                      <a:pt x="3826" y="1856"/>
                    </a:lnTo>
                  </a:path>
                </a:pathLst>
              </a:cu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sp>
            <p:nvSpPr>
              <p:cNvPr id="15400" name="Line 15"/>
              <p:cNvSpPr>
                <a:spLocks noChangeShapeType="1"/>
              </p:cNvSpPr>
              <p:nvPr/>
            </p:nvSpPr>
            <p:spPr bwMode="auto">
              <a:xfrm flipH="1">
                <a:off x="11464925" y="1022350"/>
                <a:ext cx="103188" cy="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FFFFFF"/>
                  </a:solidFill>
                  <a:latin typeface="Times New Roman" pitchFamily="18" charset="0"/>
                  <a:ea typeface="MS PGothic" pitchFamily="34" charset="-128"/>
                </a:endParaRPr>
              </a:p>
            </p:txBody>
          </p:sp>
        </p:grpSp>
        <p:sp>
          <p:nvSpPr>
            <p:cNvPr id="38935" name="TextBox 38934"/>
            <p:cNvSpPr txBox="1"/>
            <p:nvPr/>
          </p:nvSpPr>
          <p:spPr>
            <a:xfrm>
              <a:off x="2579656" y="4756637"/>
              <a:ext cx="752464" cy="308027"/>
            </a:xfrm>
            <a:prstGeom prst="rect">
              <a:avLst/>
            </a:prstGeom>
            <a:noFill/>
          </p:spPr>
          <p:txBody>
            <a:bodyPr wrap="none">
              <a:spAutoFit/>
            </a:bodyPr>
            <a:lstStyle/>
            <a:p>
              <a:pPr fontAlgn="base">
                <a:spcBef>
                  <a:spcPct val="0"/>
                </a:spcBef>
                <a:spcAft>
                  <a:spcPct val="0"/>
                </a:spcAft>
                <a:defRPr/>
              </a:pPr>
              <a:r>
                <a:rPr lang="en-GB" sz="1400" b="1" dirty="0">
                  <a:solidFill>
                    <a:srgbClr val="66FFFF"/>
                  </a:solidFill>
                  <a:ea typeface="MS PGothic" pitchFamily="34" charset="-128"/>
                </a:rPr>
                <a:t>9.8 mo</a:t>
              </a:r>
            </a:p>
          </p:txBody>
        </p:sp>
        <p:sp>
          <p:nvSpPr>
            <p:cNvPr id="57" name="TextBox 56"/>
            <p:cNvSpPr txBox="1"/>
            <p:nvPr/>
          </p:nvSpPr>
          <p:spPr>
            <a:xfrm>
              <a:off x="3476580" y="4756637"/>
              <a:ext cx="841363" cy="308027"/>
            </a:xfrm>
            <a:prstGeom prst="rect">
              <a:avLst/>
            </a:prstGeom>
            <a:noFill/>
          </p:spPr>
          <p:txBody>
            <a:bodyPr wrap="none">
              <a:spAutoFit/>
            </a:bodyPr>
            <a:lstStyle/>
            <a:p>
              <a:pPr fontAlgn="base">
                <a:spcBef>
                  <a:spcPct val="0"/>
                </a:spcBef>
                <a:spcAft>
                  <a:spcPct val="0"/>
                </a:spcAft>
                <a:defRPr/>
              </a:pPr>
              <a:r>
                <a:rPr lang="en-GB" sz="1400" b="1" dirty="0">
                  <a:solidFill>
                    <a:srgbClr val="FFFF00"/>
                  </a:solidFill>
                  <a:ea typeface="MS PGothic" pitchFamily="34" charset="-128"/>
                </a:rPr>
                <a:t>11.2 mo</a:t>
              </a:r>
            </a:p>
          </p:txBody>
        </p:sp>
        <p:grpSp>
          <p:nvGrpSpPr>
            <p:cNvPr id="15377" name="Group 34"/>
            <p:cNvGrpSpPr>
              <a:grpSpLocks/>
            </p:cNvGrpSpPr>
            <p:nvPr/>
          </p:nvGrpSpPr>
          <p:grpSpPr bwMode="auto">
            <a:xfrm>
              <a:off x="2092325" y="3575050"/>
              <a:ext cx="1384300" cy="1476375"/>
              <a:chOff x="2091964" y="3352800"/>
              <a:chExt cx="1384661" cy="1476376"/>
            </a:xfrm>
          </p:grpSpPr>
          <p:cxnSp>
            <p:nvCxnSpPr>
              <p:cNvPr id="15380" name="Straight Connector 38936"/>
              <p:cNvCxnSpPr>
                <a:cxnSpLocks noChangeShapeType="1"/>
              </p:cNvCxnSpPr>
              <p:nvPr/>
            </p:nvCxnSpPr>
            <p:spPr bwMode="auto">
              <a:xfrm>
                <a:off x="3321050" y="3352800"/>
                <a:ext cx="0" cy="14763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1" name="Straight Connector 38938"/>
              <p:cNvCxnSpPr>
                <a:cxnSpLocks noChangeShapeType="1"/>
              </p:cNvCxnSpPr>
              <p:nvPr/>
            </p:nvCxnSpPr>
            <p:spPr bwMode="auto">
              <a:xfrm>
                <a:off x="2091964" y="3369129"/>
                <a:ext cx="133703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2" name="Straight Connector 64"/>
              <p:cNvCxnSpPr>
                <a:cxnSpLocks noChangeShapeType="1"/>
              </p:cNvCxnSpPr>
              <p:nvPr/>
            </p:nvCxnSpPr>
            <p:spPr bwMode="auto">
              <a:xfrm>
                <a:off x="3476625" y="3352800"/>
                <a:ext cx="0" cy="14763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grpSp>
        <p:cxnSp>
          <p:nvCxnSpPr>
            <p:cNvPr id="15378" name="Straight Connector 71"/>
            <p:cNvCxnSpPr>
              <a:cxnSpLocks noChangeShapeType="1"/>
            </p:cNvCxnSpPr>
            <p:nvPr/>
          </p:nvCxnSpPr>
          <p:spPr bwMode="auto">
            <a:xfrm>
              <a:off x="6497629" y="2038345"/>
              <a:ext cx="285750" cy="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cxnSp>
        <p:cxnSp>
          <p:nvCxnSpPr>
            <p:cNvPr id="15379" name="Straight Connector 72"/>
            <p:cNvCxnSpPr>
              <a:cxnSpLocks noChangeShapeType="1"/>
            </p:cNvCxnSpPr>
            <p:nvPr/>
          </p:nvCxnSpPr>
          <p:spPr bwMode="auto">
            <a:xfrm>
              <a:off x="6497629" y="2281234"/>
              <a:ext cx="28575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grpSp>
      <p:sp>
        <p:nvSpPr>
          <p:cNvPr id="15364" name="Rectangle 7"/>
          <p:cNvSpPr>
            <a:spLocks noChangeArrowheads="1"/>
          </p:cNvSpPr>
          <p:nvPr/>
        </p:nvSpPr>
        <p:spPr bwMode="auto">
          <a:xfrm>
            <a:off x="4283075" y="1770063"/>
            <a:ext cx="46910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eaLnBrk="0" fontAlgn="base" hangingPunct="0">
              <a:spcBef>
                <a:spcPct val="20000"/>
              </a:spcBef>
              <a:spcAft>
                <a:spcPct val="0"/>
              </a:spcAft>
            </a:pPr>
            <a:r>
              <a:rPr lang="en-GB" altLang="zh-CN" sz="1600" b="1" dirty="0">
                <a:solidFill>
                  <a:srgbClr val="FFFF00"/>
                </a:solidFill>
                <a:ea typeface="宋体" pitchFamily="2" charset="-122"/>
              </a:rPr>
              <a:t>Unstratified</a:t>
            </a:r>
            <a:r>
              <a:rPr lang="en-GB" altLang="zh-CN" sz="1600" b="1" baseline="30000" dirty="0">
                <a:solidFill>
                  <a:srgbClr val="FFFF00"/>
                </a:solidFill>
                <a:ea typeface="宋体" pitchFamily="2" charset="-122"/>
              </a:rPr>
              <a:t>a</a:t>
            </a:r>
            <a:r>
              <a:rPr lang="en-GB" altLang="zh-CN" sz="1600" b="1" dirty="0">
                <a:solidFill>
                  <a:srgbClr val="FFFF00"/>
                </a:solidFill>
                <a:ea typeface="宋体" pitchFamily="2" charset="-122"/>
              </a:rPr>
              <a:t> HR: </a:t>
            </a:r>
            <a:r>
              <a:rPr lang="en-GB" sz="1600" b="1" dirty="0">
                <a:solidFill>
                  <a:srgbClr val="FFFF00"/>
                </a:solidFill>
                <a:ea typeface="MS PGothic" pitchFamily="34" charset="-128"/>
              </a:rPr>
              <a:t>0.81 </a:t>
            </a:r>
            <a:r>
              <a:rPr lang="en-GB" altLang="zh-CN" sz="1600" b="1" dirty="0">
                <a:solidFill>
                  <a:srgbClr val="FFFF00"/>
                </a:solidFill>
                <a:ea typeface="宋体" pitchFamily="2" charset="-122"/>
              </a:rPr>
              <a:t>(95% CI: </a:t>
            </a:r>
            <a:r>
              <a:rPr lang="en-GB" sz="1600" b="1" dirty="0">
                <a:solidFill>
                  <a:srgbClr val="FFFF00"/>
                </a:solidFill>
                <a:ea typeface="MS PGothic" pitchFamily="34" charset="-128"/>
              </a:rPr>
              <a:t>0.69–0.94</a:t>
            </a:r>
            <a:r>
              <a:rPr lang="en-GB" altLang="zh-CN" sz="1600" b="1" dirty="0">
                <a:solidFill>
                  <a:srgbClr val="FFFF00"/>
                </a:solidFill>
                <a:ea typeface="宋体" pitchFamily="2" charset="-122"/>
              </a:rPr>
              <a:t>)</a:t>
            </a:r>
          </a:p>
          <a:p>
            <a:pPr marL="180975" eaLnBrk="0" fontAlgn="base" hangingPunct="0">
              <a:spcBef>
                <a:spcPct val="20000"/>
              </a:spcBef>
              <a:spcAft>
                <a:spcPct val="0"/>
              </a:spcAft>
            </a:pPr>
            <a:r>
              <a:rPr lang="en-GB" sz="1600" b="1" dirty="0">
                <a:solidFill>
                  <a:srgbClr val="FFFF00"/>
                </a:solidFill>
                <a:ea typeface="MS PGothic" pitchFamily="34" charset="-128"/>
              </a:rPr>
              <a:t>p=0.0062 (</a:t>
            </a:r>
            <a:r>
              <a:rPr lang="en-GB" altLang="zh-CN" sz="1600" b="1" dirty="0">
                <a:solidFill>
                  <a:srgbClr val="FFFF00"/>
                </a:solidFill>
                <a:ea typeface="宋体" pitchFamily="2" charset="-122"/>
              </a:rPr>
              <a:t>log-rank test)</a:t>
            </a:r>
            <a:endParaRPr lang="en-GB" altLang="zh-CN" sz="1600" b="1" baseline="30000" dirty="0">
              <a:solidFill>
                <a:srgbClr val="FFFF00"/>
              </a:solidFill>
              <a:ea typeface="宋体" pitchFamily="2" charset="-122"/>
            </a:endParaRPr>
          </a:p>
        </p:txBody>
      </p:sp>
      <p:sp>
        <p:nvSpPr>
          <p:cNvPr id="15365" name="Rectangle 7"/>
          <p:cNvSpPr>
            <a:spLocks noChangeArrowheads="1"/>
          </p:cNvSpPr>
          <p:nvPr/>
        </p:nvSpPr>
        <p:spPr bwMode="auto">
          <a:xfrm>
            <a:off x="4286250" y="2454275"/>
            <a:ext cx="46910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eaLnBrk="0" fontAlgn="base" hangingPunct="0">
              <a:spcBef>
                <a:spcPct val="20000"/>
              </a:spcBef>
              <a:spcAft>
                <a:spcPct val="0"/>
              </a:spcAft>
            </a:pPr>
            <a:r>
              <a:rPr lang="en-GB" altLang="zh-CN" sz="1600" b="1" dirty="0">
                <a:solidFill>
                  <a:srgbClr val="FFFFFF"/>
                </a:solidFill>
                <a:ea typeface="宋体" pitchFamily="2" charset="-122"/>
              </a:rPr>
              <a:t>Stratified</a:t>
            </a:r>
            <a:r>
              <a:rPr lang="en-GB" altLang="zh-CN" sz="1600" b="1" baseline="30000" dirty="0">
                <a:solidFill>
                  <a:srgbClr val="FFFFFF"/>
                </a:solidFill>
                <a:ea typeface="宋体" pitchFamily="2" charset="-122"/>
              </a:rPr>
              <a:t>b</a:t>
            </a:r>
            <a:r>
              <a:rPr lang="en-GB" altLang="zh-CN" sz="1600" b="1" dirty="0">
                <a:solidFill>
                  <a:srgbClr val="FFFFFF"/>
                </a:solidFill>
                <a:ea typeface="宋体" pitchFamily="2" charset="-122"/>
              </a:rPr>
              <a:t> HR: </a:t>
            </a:r>
            <a:r>
              <a:rPr lang="en-GB" sz="1600" b="1" dirty="0">
                <a:solidFill>
                  <a:srgbClr val="FFFFFF"/>
                </a:solidFill>
                <a:ea typeface="MS PGothic" pitchFamily="34" charset="-128"/>
              </a:rPr>
              <a:t>0.83 </a:t>
            </a:r>
            <a:r>
              <a:rPr lang="en-GB" altLang="zh-CN" sz="1600" b="1" dirty="0">
                <a:solidFill>
                  <a:srgbClr val="FFFFFF"/>
                </a:solidFill>
                <a:ea typeface="宋体" pitchFamily="2" charset="-122"/>
              </a:rPr>
              <a:t>(95% CI: </a:t>
            </a:r>
            <a:r>
              <a:rPr lang="en-GB" sz="1600" b="1" dirty="0">
                <a:solidFill>
                  <a:srgbClr val="FFFFFF"/>
                </a:solidFill>
                <a:ea typeface="MS PGothic" pitchFamily="34" charset="-128"/>
              </a:rPr>
              <a:t>0.71–0.97</a:t>
            </a:r>
            <a:r>
              <a:rPr lang="en-GB" altLang="zh-CN" sz="1600" b="1" dirty="0">
                <a:solidFill>
                  <a:srgbClr val="FFFFFF"/>
                </a:solidFill>
                <a:ea typeface="宋体" pitchFamily="2" charset="-122"/>
              </a:rPr>
              <a:t>)</a:t>
            </a:r>
          </a:p>
          <a:p>
            <a:pPr marL="180975" eaLnBrk="0" fontAlgn="base" hangingPunct="0">
              <a:spcBef>
                <a:spcPct val="20000"/>
              </a:spcBef>
              <a:spcAft>
                <a:spcPct val="0"/>
              </a:spcAft>
            </a:pPr>
            <a:r>
              <a:rPr lang="en-GB" sz="1600" b="1" dirty="0">
                <a:solidFill>
                  <a:srgbClr val="FFFFFF"/>
                </a:solidFill>
                <a:ea typeface="MS PGothic" pitchFamily="34" charset="-128"/>
              </a:rPr>
              <a:t>p=0.0211 (</a:t>
            </a:r>
            <a:r>
              <a:rPr lang="en-GB" altLang="zh-CN" sz="1600" b="1" dirty="0">
                <a:solidFill>
                  <a:srgbClr val="FFFFFF"/>
                </a:solidFill>
                <a:ea typeface="宋体" pitchFamily="2" charset="-122"/>
              </a:rPr>
              <a:t>log-rank test)</a:t>
            </a:r>
            <a:endParaRPr lang="en-GB" altLang="zh-CN" sz="1600" b="1" baseline="30000" dirty="0">
              <a:solidFill>
                <a:srgbClr val="FFFFFF"/>
              </a:solidFill>
              <a:ea typeface="宋体" pitchFamily="2" charset="-122"/>
            </a:endParaRPr>
          </a:p>
        </p:txBody>
      </p:sp>
      <p:sp>
        <p:nvSpPr>
          <p:cNvPr id="15366" name="Rectangle 17"/>
          <p:cNvSpPr>
            <a:spLocks noChangeArrowheads="1"/>
          </p:cNvSpPr>
          <p:nvPr/>
        </p:nvSpPr>
        <p:spPr bwMode="auto">
          <a:xfrm>
            <a:off x="330200" y="5715000"/>
            <a:ext cx="85852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altLang="zh-CN" sz="1300" b="1" dirty="0">
                <a:solidFill>
                  <a:srgbClr val="FFFFFF"/>
                </a:solidFill>
                <a:ea typeface="MS PGothic" pitchFamily="34" charset="-128"/>
              </a:rPr>
              <a:t> </a:t>
            </a:r>
            <a:r>
              <a:rPr lang="en-GB" altLang="zh-CN" sz="1300" b="1" baseline="30000" dirty="0">
                <a:solidFill>
                  <a:srgbClr val="FFFFFF"/>
                </a:solidFill>
                <a:ea typeface="宋体" pitchFamily="2" charset="-122"/>
              </a:rPr>
              <a:t>a</a:t>
            </a:r>
            <a:r>
              <a:rPr lang="en-GB" altLang="zh-CN" sz="1300" b="1" dirty="0">
                <a:solidFill>
                  <a:srgbClr val="FFFFFF"/>
                </a:solidFill>
                <a:ea typeface="MS PGothic" pitchFamily="34" charset="-128"/>
              </a:rPr>
              <a:t>Primary analysis method; </a:t>
            </a:r>
            <a:r>
              <a:rPr lang="en-GB" altLang="zh-CN" sz="1300" b="1" baseline="30000" dirty="0">
                <a:solidFill>
                  <a:srgbClr val="FFFFFF"/>
                </a:solidFill>
                <a:ea typeface="宋体" pitchFamily="2" charset="-122"/>
              </a:rPr>
              <a:t>b</a:t>
            </a:r>
            <a:r>
              <a:rPr lang="en-GB" altLang="zh-CN" sz="1300" b="1" dirty="0">
                <a:solidFill>
                  <a:srgbClr val="FFFFFF"/>
                </a:solidFill>
                <a:ea typeface="MS PGothic" pitchFamily="34" charset="-128"/>
              </a:rPr>
              <a:t>Stratified by first-line CT (oxaliplatin-based, irinotecan-based), first-line PFS (≤9 months, &gt;9 months), time from last dose of BEV (≤42 days, &gt;42 days), ECOG performance status at baseline (0, ≥1)</a:t>
            </a:r>
          </a:p>
        </p:txBody>
      </p:sp>
      <p:sp>
        <p:nvSpPr>
          <p:cNvPr id="15367" name="Rectangle 10"/>
          <p:cNvSpPr>
            <a:spLocks noChangeArrowheads="1"/>
          </p:cNvSpPr>
          <p:nvPr/>
        </p:nvSpPr>
        <p:spPr bwMode="auto">
          <a:xfrm>
            <a:off x="339725" y="5334000"/>
            <a:ext cx="8369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 hangingPunct="0">
              <a:spcBef>
                <a:spcPct val="0"/>
              </a:spcBef>
              <a:spcAft>
                <a:spcPct val="0"/>
              </a:spcAft>
            </a:pPr>
            <a:r>
              <a:rPr lang="en-GB" altLang="zh-CN" sz="1500" b="1" dirty="0">
                <a:solidFill>
                  <a:srgbClr val="FFFFFF"/>
                </a:solidFill>
                <a:ea typeface="MS PGothic" pitchFamily="34" charset="-128"/>
              </a:rPr>
              <a:t>Median follow-up: CT, </a:t>
            </a:r>
            <a:r>
              <a:rPr lang="en-GB" sz="1500" b="1" dirty="0">
                <a:solidFill>
                  <a:srgbClr val="FFFFFF"/>
                </a:solidFill>
                <a:ea typeface="MS PGothic" pitchFamily="34" charset="-128"/>
              </a:rPr>
              <a:t>9.6 months (range 0–45.5); </a:t>
            </a:r>
            <a:r>
              <a:rPr lang="en-GB" altLang="zh-CN" sz="1500" b="1" dirty="0">
                <a:solidFill>
                  <a:srgbClr val="FFFFFF"/>
                </a:solidFill>
                <a:ea typeface="MS PGothic" pitchFamily="34" charset="-128"/>
              </a:rPr>
              <a:t>BEV + CT, </a:t>
            </a:r>
            <a:r>
              <a:rPr lang="en-GB" sz="1500" b="1" dirty="0">
                <a:solidFill>
                  <a:srgbClr val="FFFFFF"/>
                </a:solidFill>
                <a:ea typeface="MS PGothic" pitchFamily="34" charset="-128"/>
              </a:rPr>
              <a:t>11.1 months (range 0.3–44.0)</a:t>
            </a:r>
          </a:p>
        </p:txBody>
      </p:sp>
      <p:sp>
        <p:nvSpPr>
          <p:cNvPr id="47" name="Rectangle 46"/>
          <p:cNvSpPr/>
          <p:nvPr/>
        </p:nvSpPr>
        <p:spPr>
          <a:xfrm>
            <a:off x="381000" y="6477000"/>
            <a:ext cx="5509341" cy="276999"/>
          </a:xfrm>
          <a:prstGeom prst="rect">
            <a:avLst/>
          </a:prstGeom>
        </p:spPr>
        <p:txBody>
          <a:bodyPr wrap="none">
            <a:spAutoFit/>
          </a:bodyPr>
          <a:lstStyle/>
          <a:p>
            <a:r>
              <a:rPr lang="en-US" sz="1200" b="1" dirty="0" smtClean="0"/>
              <a:t>With permission from Arnold </a:t>
            </a:r>
            <a:r>
              <a:rPr lang="en-US" sz="1200" b="1" dirty="0"/>
              <a:t>D et al. </a:t>
            </a:r>
            <a:r>
              <a:rPr lang="en-US" sz="1200" b="1" i="1" dirty="0" err="1"/>
              <a:t>Proc</a:t>
            </a:r>
            <a:r>
              <a:rPr lang="en-US" sz="1200" b="1" i="1" dirty="0"/>
              <a:t> ASCO </a:t>
            </a:r>
            <a:r>
              <a:rPr lang="en-US" sz="1200" b="1" dirty="0"/>
              <a:t>2012;Abstract CRA3503.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17"/>
          <p:cNvSpPr>
            <a:spLocks noChangeArrowheads="1"/>
          </p:cNvSpPr>
          <p:nvPr/>
        </p:nvSpPr>
        <p:spPr bwMode="auto">
          <a:xfrm>
            <a:off x="468313" y="590073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20000"/>
              </a:lnSpc>
              <a:spcBef>
                <a:spcPct val="0"/>
              </a:spcBef>
              <a:spcAft>
                <a:spcPct val="0"/>
              </a:spcAft>
            </a:pPr>
            <a:endParaRPr lang="en-GB" altLang="zh-CN" sz="2000" dirty="0">
              <a:solidFill>
                <a:srgbClr val="FFFFFF"/>
              </a:solidFill>
              <a:latin typeface="Times New Roman" pitchFamily="18" charset="0"/>
              <a:ea typeface="MS PGothic" pitchFamily="34" charset="-128"/>
            </a:endParaRPr>
          </a:p>
        </p:txBody>
      </p:sp>
      <p:sp>
        <p:nvSpPr>
          <p:cNvPr id="17411" name="Slide Number Placeholder 3"/>
          <p:cNvSpPr txBox="1">
            <a:spLocks noGrp="1"/>
          </p:cNvSpPr>
          <p:nvPr/>
        </p:nvSpPr>
        <p:spPr bwMode="auto">
          <a:xfrm>
            <a:off x="457200" y="63087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endParaRPr lang="en-GB" altLang="zh-CN" sz="1000" dirty="0">
              <a:solidFill>
                <a:srgbClr val="FFFFFF"/>
              </a:solidFill>
            </a:endParaRPr>
          </a:p>
        </p:txBody>
      </p:sp>
      <p:sp>
        <p:nvSpPr>
          <p:cNvPr id="17412" name="Title 4"/>
          <p:cNvSpPr>
            <a:spLocks noGrp="1"/>
          </p:cNvSpPr>
          <p:nvPr>
            <p:ph type="title"/>
          </p:nvPr>
        </p:nvSpPr>
        <p:spPr>
          <a:xfrm>
            <a:off x="428625" y="0"/>
            <a:ext cx="8239125" cy="1143000"/>
          </a:xfrm>
        </p:spPr>
        <p:txBody>
          <a:bodyPr/>
          <a:lstStyle/>
          <a:p>
            <a:pPr algn="ctr" eaLnBrk="1" hangingPunct="1"/>
            <a:r>
              <a:rPr lang="en-GB" sz="3000" dirty="0" smtClean="0">
                <a:solidFill>
                  <a:srgbClr val="FFFF00"/>
                </a:solidFill>
              </a:rPr>
              <a:t>TML: Subgroup analysis of OS:</a:t>
            </a:r>
            <a:br>
              <a:rPr lang="en-GB" sz="3000" dirty="0" smtClean="0">
                <a:solidFill>
                  <a:srgbClr val="FFFF00"/>
                </a:solidFill>
              </a:rPr>
            </a:br>
            <a:r>
              <a:rPr lang="en-GB" sz="3000" dirty="0" smtClean="0">
                <a:solidFill>
                  <a:srgbClr val="FFFF00"/>
                </a:solidFill>
              </a:rPr>
              <a:t> ITT population</a:t>
            </a:r>
          </a:p>
        </p:txBody>
      </p:sp>
      <p:sp>
        <p:nvSpPr>
          <p:cNvPr id="17413" name="TextBox 11"/>
          <p:cNvSpPr txBox="1">
            <a:spLocks noChangeArrowheads="1"/>
          </p:cNvSpPr>
          <p:nvPr/>
        </p:nvSpPr>
        <p:spPr bwMode="auto">
          <a:xfrm>
            <a:off x="366713" y="6046787"/>
            <a:ext cx="841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en-GB" sz="1200" b="1" baseline="30000" dirty="0">
                <a:solidFill>
                  <a:srgbClr val="E9E9E9"/>
                </a:solidFill>
                <a:latin typeface="Arial" pitchFamily="34" charset="0"/>
              </a:rPr>
              <a:t>a</a:t>
            </a:r>
            <a:r>
              <a:rPr lang="en-GB" sz="1200" b="1" dirty="0">
                <a:solidFill>
                  <a:srgbClr val="E9E9E9"/>
                </a:solidFill>
                <a:latin typeface="Arial" pitchFamily="34" charset="0"/>
              </a:rPr>
              <a:t>Patient population refers to sequential </a:t>
            </a:r>
            <a:r>
              <a:rPr lang="en-GB" sz="1200" b="1" dirty="0" err="1" smtClean="0">
                <a:solidFill>
                  <a:srgbClr val="E9E9E9"/>
                </a:solidFill>
                <a:latin typeface="Arial" pitchFamily="34" charset="0"/>
              </a:rPr>
              <a:t>enrollment</a:t>
            </a:r>
            <a:r>
              <a:rPr lang="en-GB" sz="1200" b="1" dirty="0" smtClean="0">
                <a:solidFill>
                  <a:srgbClr val="E9E9E9"/>
                </a:solidFill>
                <a:latin typeface="Arial" pitchFamily="34" charset="0"/>
              </a:rPr>
              <a:t> </a:t>
            </a:r>
            <a:r>
              <a:rPr lang="en-GB" sz="1200" b="1" dirty="0">
                <a:solidFill>
                  <a:srgbClr val="E9E9E9"/>
                </a:solidFill>
                <a:latin typeface="Arial" pitchFamily="34" charset="0"/>
              </a:rPr>
              <a:t>of patients in original AIO and subsequent </a:t>
            </a:r>
            <a:r>
              <a:rPr lang="en-GB" sz="1200" b="1" dirty="0" err="1" smtClean="0">
                <a:solidFill>
                  <a:srgbClr val="E9E9E9"/>
                </a:solidFill>
                <a:latin typeface="Arial" pitchFamily="34" charset="0"/>
              </a:rPr>
              <a:t>enrollment</a:t>
            </a:r>
            <a:r>
              <a:rPr lang="en-GB" sz="1200" b="1" dirty="0" smtClean="0">
                <a:solidFill>
                  <a:srgbClr val="E9E9E9"/>
                </a:solidFill>
                <a:latin typeface="Arial" pitchFamily="34" charset="0"/>
              </a:rPr>
              <a:t> </a:t>
            </a:r>
            <a:r>
              <a:rPr lang="en-GB" sz="1200" b="1" dirty="0">
                <a:solidFill>
                  <a:srgbClr val="E9E9E9"/>
                </a:solidFill>
                <a:latin typeface="Arial" pitchFamily="34" charset="0"/>
              </a:rPr>
              <a:t>in ML18147 when study was transferred to Roche. All patients listed under AIO were included in primary analysis</a:t>
            </a:r>
          </a:p>
        </p:txBody>
      </p:sp>
      <p:graphicFrame>
        <p:nvGraphicFramePr>
          <p:cNvPr id="3" name="Table 2"/>
          <p:cNvGraphicFramePr>
            <a:graphicFrameLocks noGrp="1"/>
          </p:cNvGraphicFramePr>
          <p:nvPr>
            <p:extLst>
              <p:ext uri="{D42A27DB-BD31-4B8C-83A1-F6EECF244321}">
                <p14:modId xmlns:p14="http://schemas.microsoft.com/office/powerpoint/2010/main" val="559397749"/>
              </p:ext>
            </p:extLst>
          </p:nvPr>
        </p:nvGraphicFramePr>
        <p:xfrm>
          <a:off x="457200" y="1219200"/>
          <a:ext cx="8239125" cy="4648192"/>
        </p:xfrm>
        <a:graphic>
          <a:graphicData uri="http://schemas.openxmlformats.org/drawingml/2006/table">
            <a:tbl>
              <a:tblPr/>
              <a:tblGrid>
                <a:gridCol w="2133600"/>
                <a:gridCol w="1358900"/>
                <a:gridCol w="603250"/>
                <a:gridCol w="2638425"/>
                <a:gridCol w="1504950"/>
              </a:tblGrid>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Category</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Subgroup</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n</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HR 	(95% CI)</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All</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All</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819</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0.81 	(0.69</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0.94) </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Patient population</a:t>
                      </a:r>
                      <a:r>
                        <a:rPr kumimoji="0" lang="en-GB" sz="1200" b="1" i="0" u="none" strike="noStrike" cap="none" normalizeH="0" baseline="30000" dirty="0" smtClean="0">
                          <a:ln>
                            <a:noFill/>
                          </a:ln>
                          <a:solidFill>
                            <a:schemeClr val="tx1"/>
                          </a:solidFill>
                          <a:effectLst/>
                          <a:latin typeface="Arial" pitchFamily="34" charset="0"/>
                          <a:ea typeface="MS PGothic" pitchFamily="34" charset="-128"/>
                        </a:rPr>
                        <a:t>a</a:t>
                      </a: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AIO</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260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0.86 	(0.67</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1.11) </a:t>
                      </a:r>
                    </a:p>
                  </a:txBody>
                  <a:tcPr marL="0" marR="0" marT="0" marB="0" anchor="ctr" horzOverflow="overflow">
                    <a:lnL>
                      <a:noFill/>
                    </a:lnL>
                    <a:lnR>
                      <a:noFill/>
                    </a:lnR>
                    <a:lnT>
                      <a:noFill/>
                    </a:lnT>
                    <a:lnB>
                      <a:noFill/>
                    </a:lnB>
                    <a:lnTlToBr>
                      <a:noFill/>
                    </a:lnTlToBr>
                    <a:lnBlToTr>
                      <a:noFill/>
                    </a:lnBlToTr>
                    <a:noFill/>
                  </a:tcPr>
                </a:tc>
              </a:tr>
              <a:tr h="206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ML18147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559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0.78	(0.64</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0.94)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00"/>
                          </a:solidFill>
                          <a:effectLst/>
                          <a:latin typeface="Arial" pitchFamily="34" charset="0"/>
                          <a:ea typeface="MS PGothic" pitchFamily="34" charset="-128"/>
                        </a:rPr>
                        <a:t>Gender</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00"/>
                          </a:solidFill>
                          <a:effectLst/>
                          <a:latin typeface="Arial" pitchFamily="34" charset="0"/>
                          <a:ea typeface="MS PGothic" pitchFamily="34" charset="-128"/>
                        </a:rPr>
                        <a:t>Female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00"/>
                          </a:solidFill>
                          <a:effectLst/>
                          <a:latin typeface="Arial" pitchFamily="34" charset="0"/>
                          <a:ea typeface="MS PGothic" pitchFamily="34" charset="-128"/>
                        </a:rPr>
                        <a:t>294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0.99	(0.77</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1.28)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FF00"/>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00"/>
                          </a:solidFill>
                          <a:effectLst/>
                          <a:latin typeface="Arial" pitchFamily="34" charset="0"/>
                          <a:ea typeface="MS PGothic" pitchFamily="34" charset="-128"/>
                        </a:rPr>
                        <a:t>Male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00"/>
                          </a:solidFill>
                          <a:effectLst/>
                          <a:latin typeface="Arial" pitchFamily="34" charset="0"/>
                          <a:ea typeface="MS PGothic" pitchFamily="34" charset="-128"/>
                        </a:rPr>
                        <a:t>525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0.73	(0.60</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0.88)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Age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&lt;65 years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458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0.79	(0.65</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0.98)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≥65 years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361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0.83	(0.66</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1.04)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ECOG performance status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357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0.74	(0.59</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0.94)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458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0.87	(0.71</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1.06)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First-line PFS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≤9 months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449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0.89	(0.73</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1.09)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&gt;9 months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369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0.73	(0.58</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0.92)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First-line CT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Oxaliplatin-based</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343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0.79	(0.62</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1.00)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Irinotecan-based</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476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0.82	(0.67</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1.00)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Time from last BEV</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≤42 days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630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0.82	(0.69</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0.97)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&gt;42 days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189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0.76	(0.55</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1.06)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Liver metastasis only</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No</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592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0.81	(0.67</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0.97) </a:t>
                      </a:r>
                    </a:p>
                  </a:txBody>
                  <a:tcPr marL="0" marR="0" marT="0" marB="0" anchor="ctr" horzOverflow="overflow">
                    <a:lnL>
                      <a:noFill/>
                    </a:lnL>
                    <a:lnR>
                      <a:noFill/>
                    </a:lnR>
                    <a:lnT>
                      <a:noFill/>
                    </a:lnT>
                    <a:lnB>
                      <a:noFill/>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Yes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226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0.79	(0.59</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1.05)</a:t>
                      </a:r>
                    </a:p>
                  </a:txBody>
                  <a:tcPr marL="0" marR="0" marT="0" marB="0" anchor="ctr" horzOverflow="overflow">
                    <a:lnL>
                      <a:noFill/>
                    </a:lnL>
                    <a:lnR>
                      <a:noFill/>
                    </a:lnR>
                    <a:lnT>
                      <a:noFill/>
                    </a:lnT>
                    <a:lnB>
                      <a:noFill/>
                    </a:lnB>
                    <a:lnTlToBr>
                      <a:noFill/>
                    </a:lnTlToBr>
                    <a:lnBlToTr>
                      <a:noFill/>
                    </a:lnBlToTr>
                    <a:noFill/>
                  </a:tcPr>
                </a:tc>
              </a:tr>
              <a:tr h="22210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No. of organs</a:t>
                      </a:r>
                      <a:br>
                        <a:rPr kumimoji="0" lang="en-GB" sz="1200" b="1" i="0" u="none" strike="noStrike" cap="none" normalizeH="0" baseline="0" dirty="0" smtClean="0">
                          <a:ln>
                            <a:noFill/>
                          </a:ln>
                          <a:solidFill>
                            <a:schemeClr val="tx1"/>
                          </a:solidFill>
                          <a:effectLst/>
                          <a:latin typeface="Arial" pitchFamily="34" charset="0"/>
                          <a:ea typeface="MS PGothic" pitchFamily="34" charset="-128"/>
                        </a:rPr>
                      </a:br>
                      <a:r>
                        <a:rPr kumimoji="0" lang="en-GB" sz="1200" b="1" i="0" u="none" strike="noStrike" cap="none" normalizeH="0" baseline="0" dirty="0" smtClean="0">
                          <a:ln>
                            <a:noFill/>
                          </a:ln>
                          <a:solidFill>
                            <a:schemeClr val="tx1"/>
                          </a:solidFill>
                          <a:effectLst/>
                          <a:latin typeface="Arial" pitchFamily="34" charset="0"/>
                          <a:ea typeface="MS PGothic" pitchFamily="34" charset="-128"/>
                        </a:rPr>
                        <a:t>with metastasis</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307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0.83	(0.64</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1.08)</a:t>
                      </a:r>
                    </a:p>
                  </a:txBody>
                  <a:tcPr marL="0" marR="0" marT="0" marB="0" anchor="ctr" horzOverflow="overflow">
                    <a:lnL>
                      <a:noFill/>
                    </a:lnL>
                    <a:lnR>
                      <a:noFill/>
                    </a:lnR>
                    <a:lnT>
                      <a:noFill/>
                    </a:lnT>
                    <a:lnB>
                      <a:noFill/>
                    </a:lnB>
                    <a:lnTlToBr>
                      <a:noFill/>
                    </a:lnTlToBr>
                    <a:lnBlToTr>
                      <a:noFill/>
                    </a:lnBlToTr>
                    <a:noFill/>
                  </a:tcPr>
                </a:tc>
              </a:tr>
              <a:tr h="22210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&gt;1</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511</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pPr>
                      <a:r>
                        <a:rPr kumimoji="0" lang="en-GB" sz="1200" b="1" i="0" u="none" strike="noStrike" cap="none" normalizeH="0" baseline="0" dirty="0" smtClean="0">
                          <a:ln>
                            <a:noFill/>
                          </a:ln>
                          <a:solidFill>
                            <a:schemeClr val="tx1"/>
                          </a:solidFill>
                          <a:effectLst/>
                          <a:latin typeface="Arial" pitchFamily="34" charset="0"/>
                          <a:ea typeface="MS PGothic" pitchFamily="34" charset="-128"/>
                        </a:rPr>
                        <a:t>0.77	(0.64</a:t>
                      </a:r>
                      <a:r>
                        <a:rPr kumimoji="0" lang="en-GB" sz="12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MS PGothic" pitchFamily="34" charset="-128"/>
                        </a:rPr>
                        <a:t>0.94) </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22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MS PGothic" pitchFamily="34" charset="-128"/>
                      </a:endParaRP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MS PGothic" pitchFamily="34" charset="-128"/>
                      </a:endParaRP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MS PGothic" pitchFamily="34" charset="-128"/>
                      </a:endParaRP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MS PGothic" pitchFamily="34" charset="-128"/>
                      </a:endParaRPr>
                    </a:p>
                  </a:txBody>
                  <a:tcPr marL="0" marR="0" marT="0" marB="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MS PGothic" pitchFamily="34" charset="-128"/>
                      </a:endParaRP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9" name="TextBox 18"/>
          <p:cNvSpPr txBox="1"/>
          <p:nvPr/>
        </p:nvSpPr>
        <p:spPr>
          <a:xfrm>
            <a:off x="1844675" y="5722934"/>
            <a:ext cx="2614613" cy="261937"/>
          </a:xfrm>
          <a:prstGeom prst="rect">
            <a:avLst/>
          </a:prstGeom>
          <a:noFill/>
        </p:spPr>
        <p:txBody>
          <a:bodyPr>
            <a:spAutoFit/>
          </a:bodyPr>
          <a:lstStyle/>
          <a:p>
            <a:pPr algn="r" fontAlgn="base">
              <a:spcBef>
                <a:spcPct val="0"/>
              </a:spcBef>
              <a:spcAft>
                <a:spcPct val="0"/>
              </a:spcAft>
              <a:defRPr/>
            </a:pPr>
            <a:r>
              <a:rPr lang="en-GB" sz="1100" b="1" dirty="0">
                <a:solidFill>
                  <a:srgbClr val="FFFFFF"/>
                </a:solidFill>
                <a:ea typeface="MS PGothic" pitchFamily="34" charset="-128"/>
              </a:rPr>
              <a:t>HR</a:t>
            </a:r>
          </a:p>
        </p:txBody>
      </p:sp>
      <p:sp>
        <p:nvSpPr>
          <p:cNvPr id="27" name="TextBox 26"/>
          <p:cNvSpPr txBox="1"/>
          <p:nvPr/>
        </p:nvSpPr>
        <p:spPr>
          <a:xfrm>
            <a:off x="4343400" y="5724521"/>
            <a:ext cx="3446463" cy="261938"/>
          </a:xfrm>
          <a:prstGeom prst="rect">
            <a:avLst/>
          </a:prstGeom>
          <a:noFill/>
        </p:spPr>
        <p:txBody>
          <a:bodyPr>
            <a:spAutoFit/>
          </a:bodyPr>
          <a:lstStyle/>
          <a:p>
            <a:pPr fontAlgn="base">
              <a:spcBef>
                <a:spcPct val="0"/>
              </a:spcBef>
              <a:spcAft>
                <a:spcPct val="0"/>
              </a:spcAft>
              <a:tabLst>
                <a:tab pos="130175" algn="ctr"/>
                <a:tab pos="1443038" algn="ctr"/>
                <a:tab pos="2751138" algn="ctr"/>
              </a:tabLst>
              <a:defRPr/>
            </a:pPr>
            <a:r>
              <a:rPr lang="en-GB" sz="1100" b="1" dirty="0">
                <a:solidFill>
                  <a:srgbClr val="FFFFFF"/>
                </a:solidFill>
                <a:ea typeface="MS PGothic" pitchFamily="34" charset="-128"/>
              </a:rPr>
              <a:t>	0	1	2</a:t>
            </a:r>
          </a:p>
        </p:txBody>
      </p:sp>
      <p:cxnSp>
        <p:nvCxnSpPr>
          <p:cNvPr id="17523" name="Straight Connector 20"/>
          <p:cNvCxnSpPr>
            <a:cxnSpLocks noChangeShapeType="1"/>
          </p:cNvCxnSpPr>
          <p:nvPr/>
        </p:nvCxnSpPr>
        <p:spPr bwMode="auto">
          <a:xfrm>
            <a:off x="4572000" y="5638796"/>
            <a:ext cx="0" cy="936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17524" name="Straight Connector 21"/>
          <p:cNvCxnSpPr>
            <a:cxnSpLocks noChangeShapeType="1"/>
          </p:cNvCxnSpPr>
          <p:nvPr/>
        </p:nvCxnSpPr>
        <p:spPr bwMode="auto">
          <a:xfrm>
            <a:off x="5880100" y="5638796"/>
            <a:ext cx="0" cy="936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7525" name="Straight Connector 22"/>
          <p:cNvCxnSpPr>
            <a:cxnSpLocks noChangeShapeType="1"/>
          </p:cNvCxnSpPr>
          <p:nvPr/>
        </p:nvCxnSpPr>
        <p:spPr bwMode="auto">
          <a:xfrm>
            <a:off x="7186613" y="5638796"/>
            <a:ext cx="0" cy="936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cxnSp>
      <p:grpSp>
        <p:nvGrpSpPr>
          <p:cNvPr id="17526" name="Group 89"/>
          <p:cNvGrpSpPr>
            <a:grpSpLocks/>
          </p:cNvGrpSpPr>
          <p:nvPr/>
        </p:nvGrpSpPr>
        <p:grpSpPr bwMode="auto">
          <a:xfrm>
            <a:off x="5292725" y="1459988"/>
            <a:ext cx="923925" cy="4191000"/>
            <a:chOff x="5292725" y="1900238"/>
            <a:chExt cx="923925" cy="3989387"/>
          </a:xfrm>
        </p:grpSpPr>
        <p:cxnSp>
          <p:nvCxnSpPr>
            <p:cNvPr id="17527" name="Straight Connector 16"/>
            <p:cNvCxnSpPr>
              <a:cxnSpLocks noChangeShapeType="1"/>
            </p:cNvCxnSpPr>
            <p:nvPr/>
          </p:nvCxnSpPr>
          <p:spPr bwMode="auto">
            <a:xfrm flipV="1">
              <a:off x="5878513" y="1900238"/>
              <a:ext cx="0" cy="3989387"/>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cxnSp>
        <p:sp>
          <p:nvSpPr>
            <p:cNvPr id="17528" name="Oval 29"/>
            <p:cNvSpPr>
              <a:spLocks noChangeAspect="1"/>
            </p:cNvSpPr>
            <p:nvPr/>
          </p:nvSpPr>
          <p:spPr bwMode="auto">
            <a:xfrm>
              <a:off x="5591175" y="1941513"/>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29" name="Straight Connector 40959"/>
            <p:cNvCxnSpPr>
              <a:cxnSpLocks noChangeShapeType="1"/>
            </p:cNvCxnSpPr>
            <p:nvPr/>
          </p:nvCxnSpPr>
          <p:spPr bwMode="auto">
            <a:xfrm>
              <a:off x="5468938" y="19319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0" name="Straight Connector 39"/>
            <p:cNvCxnSpPr>
              <a:cxnSpLocks noChangeShapeType="1"/>
            </p:cNvCxnSpPr>
            <p:nvPr/>
          </p:nvCxnSpPr>
          <p:spPr bwMode="auto">
            <a:xfrm>
              <a:off x="5797550" y="19319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1" name="Straight Connector 40968"/>
            <p:cNvCxnSpPr>
              <a:cxnSpLocks noChangeShapeType="1"/>
            </p:cNvCxnSpPr>
            <p:nvPr/>
          </p:nvCxnSpPr>
          <p:spPr bwMode="auto">
            <a:xfrm>
              <a:off x="5468938" y="1969578"/>
              <a:ext cx="3286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32" name="Oval 46"/>
            <p:cNvSpPr>
              <a:spLocks noChangeAspect="1"/>
            </p:cNvSpPr>
            <p:nvPr/>
          </p:nvSpPr>
          <p:spPr bwMode="auto">
            <a:xfrm>
              <a:off x="5675313" y="2163763"/>
              <a:ext cx="74612"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33" name="Straight Connector 47"/>
            <p:cNvCxnSpPr>
              <a:cxnSpLocks noChangeShapeType="1"/>
            </p:cNvCxnSpPr>
            <p:nvPr/>
          </p:nvCxnSpPr>
          <p:spPr bwMode="auto">
            <a:xfrm>
              <a:off x="5449888" y="215423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4" name="Straight Connector 48"/>
            <p:cNvCxnSpPr>
              <a:cxnSpLocks noChangeShapeType="1"/>
            </p:cNvCxnSpPr>
            <p:nvPr/>
          </p:nvCxnSpPr>
          <p:spPr bwMode="auto">
            <a:xfrm>
              <a:off x="6003925" y="215423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5" name="Straight Connector 49"/>
            <p:cNvCxnSpPr>
              <a:cxnSpLocks noChangeShapeType="1"/>
            </p:cNvCxnSpPr>
            <p:nvPr/>
          </p:nvCxnSpPr>
          <p:spPr bwMode="auto">
            <a:xfrm>
              <a:off x="5449888" y="2200275"/>
              <a:ext cx="5540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36" name="Oval 53"/>
            <p:cNvSpPr>
              <a:spLocks noChangeAspect="1"/>
            </p:cNvSpPr>
            <p:nvPr/>
          </p:nvSpPr>
          <p:spPr bwMode="auto">
            <a:xfrm>
              <a:off x="5561013" y="2378075"/>
              <a:ext cx="76200" cy="71438"/>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37" name="Straight Connector 54"/>
            <p:cNvCxnSpPr>
              <a:cxnSpLocks noChangeShapeType="1"/>
            </p:cNvCxnSpPr>
            <p:nvPr/>
          </p:nvCxnSpPr>
          <p:spPr bwMode="auto">
            <a:xfrm>
              <a:off x="5413375" y="2368550"/>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8" name="Straight Connector 55"/>
            <p:cNvCxnSpPr>
              <a:cxnSpLocks noChangeShapeType="1"/>
            </p:cNvCxnSpPr>
            <p:nvPr/>
          </p:nvCxnSpPr>
          <p:spPr bwMode="auto">
            <a:xfrm>
              <a:off x="5795963" y="2368550"/>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39" name="Straight Connector 56"/>
            <p:cNvCxnSpPr>
              <a:cxnSpLocks noChangeShapeType="1"/>
            </p:cNvCxnSpPr>
            <p:nvPr/>
          </p:nvCxnSpPr>
          <p:spPr bwMode="auto">
            <a:xfrm>
              <a:off x="5397500" y="2413000"/>
              <a:ext cx="4079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40" name="Oval 60"/>
            <p:cNvSpPr>
              <a:spLocks noChangeAspect="1"/>
            </p:cNvSpPr>
            <p:nvPr/>
          </p:nvSpPr>
          <p:spPr bwMode="auto">
            <a:xfrm>
              <a:off x="5816827" y="2571750"/>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41" name="Straight Connector 61"/>
            <p:cNvCxnSpPr>
              <a:cxnSpLocks noChangeShapeType="1"/>
            </p:cNvCxnSpPr>
            <p:nvPr/>
          </p:nvCxnSpPr>
          <p:spPr bwMode="auto">
            <a:xfrm>
              <a:off x="5561013" y="2563813"/>
              <a:ext cx="0" cy="90487"/>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42" name="Straight Connector 62"/>
            <p:cNvCxnSpPr>
              <a:cxnSpLocks noChangeShapeType="1"/>
            </p:cNvCxnSpPr>
            <p:nvPr/>
          </p:nvCxnSpPr>
          <p:spPr bwMode="auto">
            <a:xfrm>
              <a:off x="6207125" y="2563813"/>
              <a:ext cx="0" cy="90487"/>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43" name="Straight Connector 63"/>
            <p:cNvCxnSpPr>
              <a:cxnSpLocks noChangeShapeType="1"/>
            </p:cNvCxnSpPr>
            <p:nvPr/>
          </p:nvCxnSpPr>
          <p:spPr bwMode="auto">
            <a:xfrm>
              <a:off x="5556250" y="2608263"/>
              <a:ext cx="6604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44" name="Oval 68"/>
            <p:cNvSpPr>
              <a:spLocks noChangeAspect="1"/>
            </p:cNvSpPr>
            <p:nvPr/>
          </p:nvSpPr>
          <p:spPr bwMode="auto">
            <a:xfrm>
              <a:off x="5491163" y="2787650"/>
              <a:ext cx="74612"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45" name="Straight Connector 69"/>
            <p:cNvCxnSpPr>
              <a:cxnSpLocks noChangeShapeType="1"/>
            </p:cNvCxnSpPr>
            <p:nvPr/>
          </p:nvCxnSpPr>
          <p:spPr bwMode="auto">
            <a:xfrm>
              <a:off x="5362575" y="27781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46" name="Straight Connector 70"/>
            <p:cNvCxnSpPr>
              <a:cxnSpLocks noChangeShapeType="1"/>
            </p:cNvCxnSpPr>
            <p:nvPr/>
          </p:nvCxnSpPr>
          <p:spPr bwMode="auto">
            <a:xfrm>
              <a:off x="5715000" y="27781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47" name="Straight Connector 71"/>
            <p:cNvCxnSpPr>
              <a:cxnSpLocks noChangeShapeType="1"/>
            </p:cNvCxnSpPr>
            <p:nvPr/>
          </p:nvCxnSpPr>
          <p:spPr bwMode="auto">
            <a:xfrm>
              <a:off x="5353050" y="2824163"/>
              <a:ext cx="35401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48" name="Oval 76"/>
            <p:cNvSpPr>
              <a:spLocks noChangeAspect="1"/>
            </p:cNvSpPr>
            <p:nvPr/>
          </p:nvSpPr>
          <p:spPr bwMode="auto">
            <a:xfrm>
              <a:off x="5568950" y="3006725"/>
              <a:ext cx="74613"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49" name="Straight Connector 77"/>
            <p:cNvCxnSpPr>
              <a:cxnSpLocks noChangeShapeType="1"/>
            </p:cNvCxnSpPr>
            <p:nvPr/>
          </p:nvCxnSpPr>
          <p:spPr bwMode="auto">
            <a:xfrm>
              <a:off x="5435600" y="29972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0" name="Straight Connector 78"/>
            <p:cNvCxnSpPr>
              <a:cxnSpLocks noChangeShapeType="1"/>
            </p:cNvCxnSpPr>
            <p:nvPr/>
          </p:nvCxnSpPr>
          <p:spPr bwMode="auto">
            <a:xfrm>
              <a:off x="5848350" y="29972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1" name="Straight Connector 79"/>
            <p:cNvCxnSpPr>
              <a:cxnSpLocks noChangeShapeType="1"/>
            </p:cNvCxnSpPr>
            <p:nvPr/>
          </p:nvCxnSpPr>
          <p:spPr bwMode="auto">
            <a:xfrm>
              <a:off x="5422900" y="3043238"/>
              <a:ext cx="4286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52" name="Oval 84"/>
            <p:cNvSpPr>
              <a:spLocks noChangeAspect="1"/>
            </p:cNvSpPr>
            <p:nvPr/>
          </p:nvSpPr>
          <p:spPr bwMode="auto">
            <a:xfrm>
              <a:off x="5608638" y="3222625"/>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53" name="Straight Connector 85"/>
            <p:cNvCxnSpPr>
              <a:cxnSpLocks noChangeShapeType="1"/>
            </p:cNvCxnSpPr>
            <p:nvPr/>
          </p:nvCxnSpPr>
          <p:spPr bwMode="auto">
            <a:xfrm>
              <a:off x="5454650" y="32131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4" name="Straight Connector 86"/>
            <p:cNvCxnSpPr>
              <a:cxnSpLocks noChangeShapeType="1"/>
            </p:cNvCxnSpPr>
            <p:nvPr/>
          </p:nvCxnSpPr>
          <p:spPr bwMode="auto">
            <a:xfrm>
              <a:off x="5926138" y="32131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5" name="Straight Connector 87"/>
            <p:cNvCxnSpPr>
              <a:cxnSpLocks noChangeShapeType="1"/>
            </p:cNvCxnSpPr>
            <p:nvPr/>
          </p:nvCxnSpPr>
          <p:spPr bwMode="auto">
            <a:xfrm>
              <a:off x="5438775" y="3259138"/>
              <a:ext cx="4714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56" name="Oval 90"/>
            <p:cNvSpPr>
              <a:spLocks noChangeAspect="1"/>
            </p:cNvSpPr>
            <p:nvPr/>
          </p:nvSpPr>
          <p:spPr bwMode="auto">
            <a:xfrm>
              <a:off x="5500688" y="3425825"/>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57" name="Straight Connector 91"/>
            <p:cNvCxnSpPr>
              <a:cxnSpLocks noChangeShapeType="1"/>
            </p:cNvCxnSpPr>
            <p:nvPr/>
          </p:nvCxnSpPr>
          <p:spPr bwMode="auto">
            <a:xfrm>
              <a:off x="5341938" y="34163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8" name="Straight Connector 92"/>
            <p:cNvCxnSpPr>
              <a:cxnSpLocks noChangeShapeType="1"/>
            </p:cNvCxnSpPr>
            <p:nvPr/>
          </p:nvCxnSpPr>
          <p:spPr bwMode="auto">
            <a:xfrm>
              <a:off x="5802313" y="341630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59" name="Straight Connector 93"/>
            <p:cNvCxnSpPr>
              <a:cxnSpLocks noChangeShapeType="1"/>
            </p:cNvCxnSpPr>
            <p:nvPr/>
          </p:nvCxnSpPr>
          <p:spPr bwMode="auto">
            <a:xfrm>
              <a:off x="5329238" y="3462338"/>
              <a:ext cx="4699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60" name="Oval 95"/>
            <p:cNvSpPr>
              <a:spLocks noChangeAspect="1"/>
            </p:cNvSpPr>
            <p:nvPr/>
          </p:nvSpPr>
          <p:spPr bwMode="auto">
            <a:xfrm>
              <a:off x="5673725" y="3643313"/>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61" name="Straight Connector 96"/>
            <p:cNvCxnSpPr>
              <a:cxnSpLocks noChangeShapeType="1"/>
            </p:cNvCxnSpPr>
            <p:nvPr/>
          </p:nvCxnSpPr>
          <p:spPr bwMode="auto">
            <a:xfrm>
              <a:off x="5503863" y="36337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62" name="Straight Connector 97"/>
            <p:cNvCxnSpPr>
              <a:cxnSpLocks noChangeShapeType="1"/>
            </p:cNvCxnSpPr>
            <p:nvPr/>
          </p:nvCxnSpPr>
          <p:spPr bwMode="auto">
            <a:xfrm>
              <a:off x="5946775" y="36337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63" name="Straight Connector 98"/>
            <p:cNvCxnSpPr>
              <a:cxnSpLocks noChangeShapeType="1"/>
            </p:cNvCxnSpPr>
            <p:nvPr/>
          </p:nvCxnSpPr>
          <p:spPr bwMode="auto">
            <a:xfrm>
              <a:off x="5500688" y="3679825"/>
              <a:ext cx="44926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64" name="Oval 100"/>
            <p:cNvSpPr>
              <a:spLocks noChangeAspect="1"/>
            </p:cNvSpPr>
            <p:nvPr/>
          </p:nvSpPr>
          <p:spPr bwMode="auto">
            <a:xfrm>
              <a:off x="5703888" y="3860800"/>
              <a:ext cx="74612" cy="71438"/>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65" name="Straight Connector 101"/>
            <p:cNvCxnSpPr>
              <a:cxnSpLocks noChangeShapeType="1"/>
            </p:cNvCxnSpPr>
            <p:nvPr/>
          </p:nvCxnSpPr>
          <p:spPr bwMode="auto">
            <a:xfrm>
              <a:off x="5530850" y="3851275"/>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66" name="Straight Connector 102"/>
            <p:cNvCxnSpPr>
              <a:cxnSpLocks noChangeShapeType="1"/>
            </p:cNvCxnSpPr>
            <p:nvPr/>
          </p:nvCxnSpPr>
          <p:spPr bwMode="auto">
            <a:xfrm>
              <a:off x="5988050" y="3851275"/>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67" name="Straight Connector 103"/>
            <p:cNvCxnSpPr>
              <a:cxnSpLocks noChangeShapeType="1"/>
            </p:cNvCxnSpPr>
            <p:nvPr/>
          </p:nvCxnSpPr>
          <p:spPr bwMode="auto">
            <a:xfrm>
              <a:off x="5524500" y="3895725"/>
              <a:ext cx="4699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68" name="Oval 105"/>
            <p:cNvSpPr>
              <a:spLocks noChangeAspect="1"/>
            </p:cNvSpPr>
            <p:nvPr/>
          </p:nvSpPr>
          <p:spPr bwMode="auto">
            <a:xfrm>
              <a:off x="5486400" y="4056063"/>
              <a:ext cx="74613"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69" name="Straight Connector 106"/>
            <p:cNvCxnSpPr>
              <a:cxnSpLocks noChangeShapeType="1"/>
            </p:cNvCxnSpPr>
            <p:nvPr/>
          </p:nvCxnSpPr>
          <p:spPr bwMode="auto">
            <a:xfrm>
              <a:off x="5334000" y="4048125"/>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0" name="Straight Connector 107"/>
            <p:cNvCxnSpPr>
              <a:cxnSpLocks noChangeShapeType="1"/>
            </p:cNvCxnSpPr>
            <p:nvPr/>
          </p:nvCxnSpPr>
          <p:spPr bwMode="auto">
            <a:xfrm>
              <a:off x="5770563" y="4048125"/>
              <a:ext cx="0" cy="904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1" name="Straight Connector 108"/>
            <p:cNvCxnSpPr>
              <a:cxnSpLocks noChangeShapeType="1"/>
            </p:cNvCxnSpPr>
            <p:nvPr/>
          </p:nvCxnSpPr>
          <p:spPr bwMode="auto">
            <a:xfrm>
              <a:off x="5334000" y="4092575"/>
              <a:ext cx="4540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72" name="Oval 110"/>
            <p:cNvSpPr>
              <a:spLocks noChangeAspect="1"/>
            </p:cNvSpPr>
            <p:nvPr/>
          </p:nvSpPr>
          <p:spPr bwMode="auto">
            <a:xfrm>
              <a:off x="5565775" y="4260850"/>
              <a:ext cx="74613"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73" name="Straight Connector 111"/>
            <p:cNvCxnSpPr>
              <a:cxnSpLocks noChangeShapeType="1"/>
            </p:cNvCxnSpPr>
            <p:nvPr/>
          </p:nvCxnSpPr>
          <p:spPr bwMode="auto">
            <a:xfrm>
              <a:off x="5391150" y="42513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4" name="Straight Connector 112"/>
            <p:cNvCxnSpPr>
              <a:cxnSpLocks noChangeShapeType="1"/>
            </p:cNvCxnSpPr>
            <p:nvPr/>
          </p:nvCxnSpPr>
          <p:spPr bwMode="auto">
            <a:xfrm>
              <a:off x="5876925" y="42513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5" name="Straight Connector 113"/>
            <p:cNvCxnSpPr>
              <a:cxnSpLocks noChangeShapeType="1"/>
            </p:cNvCxnSpPr>
            <p:nvPr/>
          </p:nvCxnSpPr>
          <p:spPr bwMode="auto">
            <a:xfrm>
              <a:off x="5386388" y="4297363"/>
              <a:ext cx="48418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76" name="Oval 116"/>
            <p:cNvSpPr>
              <a:spLocks noChangeAspect="1"/>
            </p:cNvSpPr>
            <p:nvPr/>
          </p:nvSpPr>
          <p:spPr bwMode="auto">
            <a:xfrm>
              <a:off x="5589588" y="4468813"/>
              <a:ext cx="76200" cy="71437"/>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77" name="Straight Connector 117"/>
            <p:cNvCxnSpPr>
              <a:cxnSpLocks noChangeShapeType="1"/>
            </p:cNvCxnSpPr>
            <p:nvPr/>
          </p:nvCxnSpPr>
          <p:spPr bwMode="auto">
            <a:xfrm>
              <a:off x="5465763" y="44592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8" name="Straight Connector 118"/>
            <p:cNvCxnSpPr>
              <a:cxnSpLocks noChangeShapeType="1"/>
            </p:cNvCxnSpPr>
            <p:nvPr/>
          </p:nvCxnSpPr>
          <p:spPr bwMode="auto">
            <a:xfrm>
              <a:off x="5875337" y="4459288"/>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79" name="Straight Connector 119"/>
            <p:cNvCxnSpPr>
              <a:cxnSpLocks noChangeShapeType="1"/>
            </p:cNvCxnSpPr>
            <p:nvPr/>
          </p:nvCxnSpPr>
          <p:spPr bwMode="auto">
            <a:xfrm>
              <a:off x="5459413" y="4505325"/>
              <a:ext cx="431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80" name="Oval 122"/>
            <p:cNvSpPr>
              <a:spLocks noChangeAspect="1"/>
            </p:cNvSpPr>
            <p:nvPr/>
          </p:nvSpPr>
          <p:spPr bwMode="auto">
            <a:xfrm>
              <a:off x="5591175" y="4694238"/>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81" name="Straight Connector 123"/>
            <p:cNvCxnSpPr>
              <a:cxnSpLocks noChangeShapeType="1"/>
            </p:cNvCxnSpPr>
            <p:nvPr/>
          </p:nvCxnSpPr>
          <p:spPr bwMode="auto">
            <a:xfrm>
              <a:off x="5489575" y="468471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82" name="Straight Connector 124"/>
            <p:cNvCxnSpPr>
              <a:cxnSpLocks noChangeShapeType="1"/>
            </p:cNvCxnSpPr>
            <p:nvPr/>
          </p:nvCxnSpPr>
          <p:spPr bwMode="auto">
            <a:xfrm>
              <a:off x="5834063" y="468471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83" name="Straight Connector 125"/>
            <p:cNvCxnSpPr>
              <a:cxnSpLocks noChangeShapeType="1"/>
            </p:cNvCxnSpPr>
            <p:nvPr/>
          </p:nvCxnSpPr>
          <p:spPr bwMode="auto">
            <a:xfrm>
              <a:off x="5484813" y="4730750"/>
              <a:ext cx="35718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84" name="Oval 128"/>
            <p:cNvSpPr>
              <a:spLocks noChangeAspect="1"/>
            </p:cNvSpPr>
            <p:nvPr/>
          </p:nvSpPr>
          <p:spPr bwMode="auto">
            <a:xfrm>
              <a:off x="5522913" y="4892675"/>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85" name="Straight Connector 129"/>
            <p:cNvCxnSpPr>
              <a:cxnSpLocks noChangeShapeType="1"/>
            </p:cNvCxnSpPr>
            <p:nvPr/>
          </p:nvCxnSpPr>
          <p:spPr bwMode="auto">
            <a:xfrm>
              <a:off x="5303838" y="488315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86" name="Straight Connector 130"/>
            <p:cNvCxnSpPr>
              <a:cxnSpLocks noChangeShapeType="1"/>
            </p:cNvCxnSpPr>
            <p:nvPr/>
          </p:nvCxnSpPr>
          <p:spPr bwMode="auto">
            <a:xfrm>
              <a:off x="5937250" y="4883150"/>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87" name="Straight Connector 131"/>
            <p:cNvCxnSpPr>
              <a:cxnSpLocks noChangeShapeType="1"/>
            </p:cNvCxnSpPr>
            <p:nvPr/>
          </p:nvCxnSpPr>
          <p:spPr bwMode="auto">
            <a:xfrm>
              <a:off x="5292725" y="4929188"/>
              <a:ext cx="6445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88" name="Oval 137"/>
            <p:cNvSpPr>
              <a:spLocks noChangeAspect="1"/>
            </p:cNvSpPr>
            <p:nvPr/>
          </p:nvSpPr>
          <p:spPr bwMode="auto">
            <a:xfrm>
              <a:off x="5584825" y="5113338"/>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89" name="Straight Connector 138"/>
            <p:cNvCxnSpPr>
              <a:cxnSpLocks noChangeShapeType="1"/>
            </p:cNvCxnSpPr>
            <p:nvPr/>
          </p:nvCxnSpPr>
          <p:spPr bwMode="auto">
            <a:xfrm>
              <a:off x="5464175" y="510381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0" name="Straight Connector 139"/>
            <p:cNvCxnSpPr>
              <a:cxnSpLocks noChangeShapeType="1"/>
            </p:cNvCxnSpPr>
            <p:nvPr/>
          </p:nvCxnSpPr>
          <p:spPr bwMode="auto">
            <a:xfrm>
              <a:off x="5824538" y="510381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1" name="Straight Connector 140"/>
            <p:cNvCxnSpPr>
              <a:cxnSpLocks noChangeShapeType="1"/>
            </p:cNvCxnSpPr>
            <p:nvPr/>
          </p:nvCxnSpPr>
          <p:spPr bwMode="auto">
            <a:xfrm>
              <a:off x="5449888" y="5149850"/>
              <a:ext cx="37465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92" name="Oval 144"/>
            <p:cNvSpPr>
              <a:spLocks noChangeAspect="1"/>
            </p:cNvSpPr>
            <p:nvPr/>
          </p:nvSpPr>
          <p:spPr bwMode="auto">
            <a:xfrm>
              <a:off x="5564188" y="5327650"/>
              <a:ext cx="76200" cy="71438"/>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93" name="Straight Connector 145"/>
            <p:cNvCxnSpPr>
              <a:cxnSpLocks noChangeShapeType="1"/>
            </p:cNvCxnSpPr>
            <p:nvPr/>
          </p:nvCxnSpPr>
          <p:spPr bwMode="auto">
            <a:xfrm>
              <a:off x="5354638" y="53181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4" name="Straight Connector 146"/>
            <p:cNvCxnSpPr>
              <a:cxnSpLocks noChangeShapeType="1"/>
            </p:cNvCxnSpPr>
            <p:nvPr/>
          </p:nvCxnSpPr>
          <p:spPr bwMode="auto">
            <a:xfrm>
              <a:off x="5930900" y="53181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5" name="Straight Connector 147"/>
            <p:cNvCxnSpPr>
              <a:cxnSpLocks noChangeShapeType="1"/>
            </p:cNvCxnSpPr>
            <p:nvPr/>
          </p:nvCxnSpPr>
          <p:spPr bwMode="auto">
            <a:xfrm>
              <a:off x="5353050" y="5364163"/>
              <a:ext cx="5842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596" name="Oval 151"/>
            <p:cNvSpPr>
              <a:spLocks noChangeAspect="1"/>
            </p:cNvSpPr>
            <p:nvPr/>
          </p:nvSpPr>
          <p:spPr bwMode="auto">
            <a:xfrm>
              <a:off x="5621338" y="5518150"/>
              <a:ext cx="74612"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597" name="Straight Connector 152"/>
            <p:cNvCxnSpPr>
              <a:cxnSpLocks noChangeShapeType="1"/>
            </p:cNvCxnSpPr>
            <p:nvPr/>
          </p:nvCxnSpPr>
          <p:spPr bwMode="auto">
            <a:xfrm>
              <a:off x="5427663" y="55086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8" name="Straight Connector 153"/>
            <p:cNvCxnSpPr>
              <a:cxnSpLocks noChangeShapeType="1"/>
            </p:cNvCxnSpPr>
            <p:nvPr/>
          </p:nvCxnSpPr>
          <p:spPr bwMode="auto">
            <a:xfrm>
              <a:off x="5972175" y="5508625"/>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599" name="Straight Connector 154"/>
            <p:cNvCxnSpPr>
              <a:cxnSpLocks noChangeShapeType="1"/>
            </p:cNvCxnSpPr>
            <p:nvPr/>
          </p:nvCxnSpPr>
          <p:spPr bwMode="auto">
            <a:xfrm>
              <a:off x="5414963" y="5554663"/>
              <a:ext cx="5699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7600" name="Oval 157"/>
            <p:cNvSpPr>
              <a:spLocks noChangeAspect="1"/>
            </p:cNvSpPr>
            <p:nvPr/>
          </p:nvSpPr>
          <p:spPr bwMode="auto">
            <a:xfrm>
              <a:off x="5537200" y="5729288"/>
              <a:ext cx="76200" cy="73025"/>
            </a:xfrm>
            <a:prstGeom prst="ellipse">
              <a:avLst/>
            </a:prstGeom>
            <a:solidFill>
              <a:srgbClr val="FFFF00"/>
            </a:solidFill>
            <a:ln w="28575">
              <a:solidFill>
                <a:srgbClr val="FFFF00"/>
              </a:solidFill>
              <a:round/>
              <a:headEnd/>
              <a:tailEnd/>
            </a:ln>
          </p:spPr>
          <p:txBody>
            <a:bodyPr wrap="none" anchor="ctr"/>
            <a:lstStyle/>
            <a:p>
              <a:pPr algn="ctr" fontAlgn="base">
                <a:spcBef>
                  <a:spcPct val="0"/>
                </a:spcBef>
                <a:spcAft>
                  <a:spcPct val="0"/>
                </a:spcAft>
              </a:pPr>
              <a:endParaRPr lang="en-GB" sz="1400" dirty="0">
                <a:solidFill>
                  <a:srgbClr val="FFFFFF"/>
                </a:solidFill>
                <a:ea typeface="MS PGothic" pitchFamily="34" charset="-128"/>
              </a:endParaRPr>
            </a:p>
          </p:txBody>
        </p:sp>
        <p:cxnSp>
          <p:nvCxnSpPr>
            <p:cNvPr id="17601" name="Straight Connector 158"/>
            <p:cNvCxnSpPr>
              <a:cxnSpLocks noChangeShapeType="1"/>
            </p:cNvCxnSpPr>
            <p:nvPr/>
          </p:nvCxnSpPr>
          <p:spPr bwMode="auto">
            <a:xfrm>
              <a:off x="5427663" y="571976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602" name="Straight Connector 159"/>
            <p:cNvCxnSpPr>
              <a:cxnSpLocks noChangeShapeType="1"/>
            </p:cNvCxnSpPr>
            <p:nvPr/>
          </p:nvCxnSpPr>
          <p:spPr bwMode="auto">
            <a:xfrm>
              <a:off x="5795963" y="5719763"/>
              <a:ext cx="0" cy="920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603" name="Straight Connector 160"/>
            <p:cNvCxnSpPr>
              <a:cxnSpLocks noChangeShapeType="1"/>
            </p:cNvCxnSpPr>
            <p:nvPr/>
          </p:nvCxnSpPr>
          <p:spPr bwMode="auto">
            <a:xfrm>
              <a:off x="5416550" y="5765800"/>
              <a:ext cx="3778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grpSp>
      <p:sp>
        <p:nvSpPr>
          <p:cNvPr id="90" name="Rectangle 89"/>
          <p:cNvSpPr/>
          <p:nvPr/>
        </p:nvSpPr>
        <p:spPr>
          <a:xfrm>
            <a:off x="381000" y="6477000"/>
            <a:ext cx="5546385" cy="276999"/>
          </a:xfrm>
          <a:prstGeom prst="rect">
            <a:avLst/>
          </a:prstGeom>
        </p:spPr>
        <p:txBody>
          <a:bodyPr wrap="none">
            <a:spAutoFit/>
          </a:bodyPr>
          <a:lstStyle/>
          <a:p>
            <a:r>
              <a:rPr lang="en-US" sz="1200" b="1" dirty="0"/>
              <a:t>With permission from Arnold D et al. </a:t>
            </a:r>
            <a:r>
              <a:rPr lang="en-US" sz="1200" b="1" i="1" dirty="0" err="1"/>
              <a:t>Proc</a:t>
            </a:r>
            <a:r>
              <a:rPr lang="en-US" sz="1200" b="1" i="1" dirty="0"/>
              <a:t> ASCO </a:t>
            </a:r>
            <a:r>
              <a:rPr lang="en-US" sz="1200" b="1" dirty="0"/>
              <a:t>2012;Abstract CRA3503.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2"/>
          <p:cNvSpPr>
            <a:spLocks noGrp="1"/>
          </p:cNvSpPr>
          <p:nvPr>
            <p:ph type="title"/>
          </p:nvPr>
        </p:nvSpPr>
        <p:spPr>
          <a:xfrm>
            <a:off x="431800" y="0"/>
            <a:ext cx="8239125" cy="1143000"/>
          </a:xfrm>
        </p:spPr>
        <p:txBody>
          <a:bodyPr/>
          <a:lstStyle/>
          <a:p>
            <a:pPr algn="ctr" eaLnBrk="1" hangingPunct="1"/>
            <a:r>
              <a:rPr lang="en-GB" sz="3000" dirty="0" smtClean="0">
                <a:solidFill>
                  <a:srgbClr val="FFFF00"/>
                </a:solidFill>
              </a:rPr>
              <a:t>Best overall response:</a:t>
            </a:r>
            <a:br>
              <a:rPr lang="en-GB" sz="3000" dirty="0" smtClean="0">
                <a:solidFill>
                  <a:srgbClr val="FFFF00"/>
                </a:solidFill>
              </a:rPr>
            </a:br>
            <a:r>
              <a:rPr lang="en-GB" sz="3000" dirty="0" smtClean="0">
                <a:solidFill>
                  <a:srgbClr val="FFFF00"/>
                </a:solidFill>
              </a:rPr>
              <a:t> Measurable disease population</a:t>
            </a:r>
          </a:p>
        </p:txBody>
      </p:sp>
      <p:sp>
        <p:nvSpPr>
          <p:cNvPr id="20483" name="Rectangle 19"/>
          <p:cNvSpPr>
            <a:spLocks noChangeArrowheads="1"/>
          </p:cNvSpPr>
          <p:nvPr/>
        </p:nvSpPr>
        <p:spPr bwMode="auto">
          <a:xfrm>
            <a:off x="366713" y="5715000"/>
            <a:ext cx="831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zh-CN" sz="1200" b="1" baseline="30000" dirty="0">
                <a:solidFill>
                  <a:srgbClr val="FFFFFF"/>
                </a:solidFill>
                <a:ea typeface="MS PGothic" pitchFamily="34" charset="-128"/>
              </a:rPr>
              <a:t>a</a:t>
            </a:r>
            <a:r>
              <a:rPr lang="en-GB" altLang="zh-CN" sz="1200" b="1" dirty="0">
                <a:solidFill>
                  <a:srgbClr val="FFFFFF"/>
                </a:solidFill>
                <a:ea typeface="MS PGothic" pitchFamily="34" charset="-128"/>
              </a:rPr>
              <a:t>Patients with a best overall response of confirmed complete or partial response</a:t>
            </a:r>
            <a:br>
              <a:rPr lang="en-GB" altLang="zh-CN" sz="1200" b="1" dirty="0">
                <a:solidFill>
                  <a:srgbClr val="FFFFFF"/>
                </a:solidFill>
                <a:ea typeface="MS PGothic" pitchFamily="34" charset="-128"/>
              </a:rPr>
            </a:br>
            <a:r>
              <a:rPr lang="en-GB" altLang="zh-CN" sz="1200" b="1" baseline="30000" dirty="0">
                <a:solidFill>
                  <a:srgbClr val="FFFFFF"/>
                </a:solidFill>
                <a:ea typeface="MS PGothic" pitchFamily="34" charset="-128"/>
              </a:rPr>
              <a:t>b</a:t>
            </a:r>
            <a:r>
              <a:rPr lang="en-GB" altLang="zh-CN" sz="1200" b="1" dirty="0">
                <a:solidFill>
                  <a:srgbClr val="FFFFFF"/>
                </a:solidFill>
                <a:ea typeface="MS PGothic" pitchFamily="34" charset="-128"/>
              </a:rPr>
              <a:t>This analysis was not prespecified</a:t>
            </a:r>
          </a:p>
          <a:p>
            <a:pPr fontAlgn="base">
              <a:spcBef>
                <a:spcPct val="0"/>
              </a:spcBef>
              <a:spcAft>
                <a:spcPct val="0"/>
              </a:spcAft>
            </a:pPr>
            <a:r>
              <a:rPr lang="en-GB" altLang="zh-CN" sz="1200" b="1" baseline="30000" dirty="0">
                <a:solidFill>
                  <a:srgbClr val="FFFFFF"/>
                </a:solidFill>
                <a:ea typeface="MS PGothic" pitchFamily="34" charset="-128"/>
              </a:rPr>
              <a:t>c</a:t>
            </a:r>
            <a:r>
              <a:rPr lang="en-GB" altLang="zh-CN" sz="1200" b="1" dirty="0">
                <a:solidFill>
                  <a:srgbClr val="FFFFFF"/>
                </a:solidFill>
                <a:ea typeface="MS PGothic" pitchFamily="34" charset="-128"/>
              </a:rPr>
              <a:t>Includes ‘not-evaluable’ or ‘no tumour assessment’ following baseline visit</a:t>
            </a:r>
            <a:br>
              <a:rPr lang="en-GB" altLang="zh-CN" sz="1200" b="1" dirty="0">
                <a:solidFill>
                  <a:srgbClr val="FFFFFF"/>
                </a:solidFill>
                <a:ea typeface="MS PGothic" pitchFamily="34" charset="-128"/>
              </a:rPr>
            </a:br>
            <a:endParaRPr lang="en-GB" altLang="zh-CN" sz="1200" b="1" dirty="0">
              <a:solidFill>
                <a:srgbClr val="FFFFFF"/>
              </a:solidFill>
              <a:ea typeface="MS PGothic" pitchFamily="34" charset="-128"/>
            </a:endParaRPr>
          </a:p>
        </p:txBody>
      </p:sp>
      <p:graphicFrame>
        <p:nvGraphicFramePr>
          <p:cNvPr id="8" name="Group 51"/>
          <p:cNvGraphicFramePr>
            <a:graphicFrameLocks noGrp="1"/>
          </p:cNvGraphicFramePr>
          <p:nvPr>
            <p:extLst>
              <p:ext uri="{D42A27DB-BD31-4B8C-83A1-F6EECF244321}">
                <p14:modId xmlns:p14="http://schemas.microsoft.com/office/powerpoint/2010/main" val="3943868162"/>
              </p:ext>
            </p:extLst>
          </p:nvPr>
        </p:nvGraphicFramePr>
        <p:xfrm>
          <a:off x="466725" y="1285872"/>
          <a:ext cx="8215313" cy="4429128"/>
        </p:xfrm>
        <a:graphic>
          <a:graphicData uri="http://schemas.openxmlformats.org/drawingml/2006/table">
            <a:tbl>
              <a:tblPr/>
              <a:tblGrid>
                <a:gridCol w="4295775"/>
                <a:gridCol w="1757363"/>
                <a:gridCol w="2162175"/>
              </a:tblGrid>
              <a:tr h="66674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
                      </a:r>
                      <a:b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b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Outcome</a:t>
                      </a:r>
                    </a:p>
                  </a:txBody>
                  <a:tcPr marL="0" marT="35999" marB="3599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 CT</a:t>
                      </a:r>
                    </a:p>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(n=406)</a:t>
                      </a:r>
                    </a:p>
                  </a:txBody>
                  <a:tcPr marT="35999" marB="3599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 BEV + CT</a:t>
                      </a:r>
                    </a:p>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FFFF"/>
                          </a:solidFill>
                          <a:effectLst/>
                          <a:latin typeface="Arial" charset="0"/>
                          <a:ea typeface="ＭＳ Ｐゴシック" pitchFamily="34" charset="-128"/>
                        </a:rPr>
                        <a:t>(n=404)</a:t>
                      </a:r>
                    </a:p>
                  </a:txBody>
                  <a:tcPr marT="35999" marB="3599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Responders</a:t>
                      </a:r>
                      <a:r>
                        <a:rPr kumimoji="0" lang="en-GB" altLang="zh-CN" sz="1400" b="1" i="0" u="none" strike="noStrike" cap="none" normalizeH="0" baseline="30000" dirty="0" smtClean="0">
                          <a:ln>
                            <a:noFill/>
                          </a:ln>
                          <a:solidFill>
                            <a:srgbClr val="FFFF00"/>
                          </a:solidFill>
                          <a:effectLst/>
                          <a:latin typeface="Arial" charset="0"/>
                          <a:ea typeface="ＭＳ Ｐゴシック" pitchFamily="34" charset="-128"/>
                        </a:rPr>
                        <a:t>a</a:t>
                      </a: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 n (%)</a:t>
                      </a:r>
                    </a:p>
                  </a:txBody>
                  <a:tcPr marL="0" marT="53998" marB="53998"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16 (3.9) </a:t>
                      </a:r>
                    </a:p>
                  </a:txBody>
                  <a:tcPr marT="53998" marB="53998"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22 (5.4) </a:t>
                      </a:r>
                    </a:p>
                  </a:txBody>
                  <a:tcPr marT="53998" marB="53998"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376238">
                <a:tc>
                  <a:txBody>
                    <a:bodyPr/>
                    <a:lstStyle/>
                    <a:p>
                      <a:pPr marL="180975"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p-value (unstratified)</a:t>
                      </a:r>
                    </a:p>
                  </a:txBody>
                  <a:tcPr marL="0" marT="53998" marB="53998"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0.3113</a:t>
                      </a:r>
                    </a:p>
                  </a:txBody>
                  <a:tcPr marT="53998" marB="53998" anchor="ctr" horzOverflow="overflow">
                    <a:lnL>
                      <a:noFill/>
                    </a:lnL>
                    <a:lnR>
                      <a:noFill/>
                    </a:lnR>
                    <a:lnT>
                      <a:noFill/>
                    </a:lnT>
                    <a:lnB>
                      <a:noFill/>
                    </a:lnB>
                    <a:lnTlToBr>
                      <a:noFill/>
                    </a:lnTlToBr>
                    <a:lnBlToTr>
                      <a:noFill/>
                    </a:lnBlToTr>
                    <a:noFill/>
                  </a:tcPr>
                </a:tc>
                <a:tc hMerge="1">
                  <a:txBody>
                    <a:bodyPr/>
                    <a:lstStyle/>
                    <a:p>
                      <a:endParaRPr lang="en-GB"/>
                    </a:p>
                  </a:txBody>
                  <a:tcPr/>
                </a:tc>
              </a:tr>
              <a:tr h="376238">
                <a:tc>
                  <a:txBody>
                    <a:bodyPr/>
                    <a:lstStyle/>
                    <a:p>
                      <a:pPr marL="180975" marR="0" lvl="0" indent="0" algn="l" defTabSz="914400" rtl="0" eaLnBrk="0" fontAlgn="b" latinLnBrk="0" hangingPunct="0">
                        <a:lnSpc>
                          <a:spcPct val="8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p-value (stratified)</a:t>
                      </a:r>
                    </a:p>
                  </a:txBody>
                  <a:tcPr marL="0" marT="53998" marB="53998"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00"/>
                          </a:solidFill>
                          <a:effectLst/>
                          <a:latin typeface="Arial" charset="0"/>
                          <a:ea typeface="ＭＳ Ｐゴシック" pitchFamily="34" charset="-128"/>
                        </a:rPr>
                        <a:t>0.4315</a:t>
                      </a:r>
                    </a:p>
                  </a:txBody>
                  <a:tcPr marT="53998" marB="53998" anchor="ctr" horzOverflow="overflow">
                    <a:lnL>
                      <a:noFill/>
                    </a:lnL>
                    <a:lnR>
                      <a:noFill/>
                    </a:lnR>
                    <a:lnT>
                      <a:noFill/>
                    </a:lnT>
                    <a:lnB>
                      <a:noFill/>
                    </a:lnB>
                    <a:lnTlToBr>
                      <a:noFill/>
                    </a:lnTlToBr>
                    <a:lnBlToTr>
                      <a:noFill/>
                    </a:lnBlToTr>
                    <a:noFill/>
                  </a:tcPr>
                </a:tc>
                <a:tc hMerge="1">
                  <a:txBody>
                    <a:bodyPr/>
                    <a:lstStyle/>
                    <a:p>
                      <a:endParaRPr lang="en-GB"/>
                    </a:p>
                  </a:txBody>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Complete response, n (%)</a:t>
                      </a:r>
                    </a:p>
                  </a:txBody>
                  <a:tcPr marL="0"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 (&lt;1) </a:t>
                      </a:r>
                    </a:p>
                  </a:txBody>
                  <a:tcPr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1 (&lt;1) </a:t>
                      </a:r>
                    </a:p>
                  </a:txBody>
                  <a:tcPr marT="53998" marB="53998" anchor="ctr" horzOverflow="overflow">
                    <a:lnL>
                      <a:noFill/>
                    </a:lnL>
                    <a:lnR>
                      <a:noFill/>
                    </a:lnR>
                    <a:lnT>
                      <a:noFill/>
                    </a:lnT>
                    <a:lnB>
                      <a:noFill/>
                    </a:lnB>
                    <a:lnTlToBr>
                      <a:noFill/>
                    </a:lnTlToBr>
                    <a:lnBlToTr>
                      <a:noFill/>
                    </a:lnBlToTr>
                    <a:noFill/>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Partial response, n (%)</a:t>
                      </a:r>
                    </a:p>
                  </a:txBody>
                  <a:tcPr marL="0"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 14 (3) </a:t>
                      </a:r>
                    </a:p>
                  </a:txBody>
                  <a:tcPr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21 (5) </a:t>
                      </a:r>
                    </a:p>
                  </a:txBody>
                  <a:tcPr marT="53998" marB="53998" anchor="ctr" horzOverflow="overflow">
                    <a:lnL>
                      <a:noFill/>
                    </a:lnL>
                    <a:lnR>
                      <a:noFill/>
                    </a:lnR>
                    <a:lnT>
                      <a:noFill/>
                    </a:lnT>
                    <a:lnB>
                      <a:noFill/>
                    </a:lnB>
                    <a:lnTlToBr>
                      <a:noFill/>
                    </a:lnTlToBr>
                    <a:lnBlToTr>
                      <a:noFill/>
                    </a:lnBlToTr>
                    <a:noFill/>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Stable disease, n (%)</a:t>
                      </a:r>
                    </a:p>
                  </a:txBody>
                  <a:tcPr marL="0"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204 (50) </a:t>
                      </a:r>
                    </a:p>
                  </a:txBody>
                  <a:tcPr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253 (63) </a:t>
                      </a:r>
                    </a:p>
                  </a:txBody>
                  <a:tcPr marT="53998" marB="53998" anchor="ctr" horzOverflow="overflow">
                    <a:lnL>
                      <a:noFill/>
                    </a:lnL>
                    <a:lnR>
                      <a:noFill/>
                    </a:lnR>
                    <a:lnT>
                      <a:noFill/>
                    </a:lnT>
                    <a:lnB>
                      <a:noFill/>
                    </a:lnB>
                    <a:lnTlToBr>
                      <a:noFill/>
                    </a:lnTlToBr>
                    <a:lnBlToTr>
                      <a:noFill/>
                    </a:lnBlToTr>
                    <a:noFill/>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Disease control rate, n (%)</a:t>
                      </a:r>
                    </a:p>
                  </a:txBody>
                  <a:tcPr marL="0"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220 (54)</a:t>
                      </a:r>
                    </a:p>
                  </a:txBody>
                  <a:tcPr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275 (68)</a:t>
                      </a:r>
                    </a:p>
                  </a:txBody>
                  <a:tcPr marT="53998" marB="53998" anchor="ctr" horzOverflow="overflow">
                    <a:lnL>
                      <a:noFill/>
                    </a:lnL>
                    <a:lnR>
                      <a:noFill/>
                    </a:lnR>
                    <a:lnT>
                      <a:noFill/>
                    </a:lnT>
                    <a:lnB>
                      <a:noFill/>
                    </a:lnB>
                    <a:lnTlToBr>
                      <a:noFill/>
                    </a:lnTlToBr>
                    <a:lnBlToTr>
                      <a:noFill/>
                    </a:lnBlToTr>
                    <a:noFill/>
                  </a:tcPr>
                </a:tc>
              </a:tr>
              <a:tr h="376238">
                <a:tc>
                  <a:txBody>
                    <a:bodyPr/>
                    <a:lstStyle/>
                    <a:p>
                      <a:pPr marL="179388"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Arial" charset="0"/>
                          <a:ea typeface="ＭＳ Ｐゴシック" pitchFamily="34" charset="-128"/>
                        </a:rPr>
                        <a:t>p-value</a:t>
                      </a:r>
                      <a:r>
                        <a:rPr kumimoji="0" lang="en-GB" altLang="zh-CN" sz="1400" b="1" i="0" u="none" strike="noStrike" cap="none" normalizeH="0" baseline="30000" dirty="0" smtClean="0">
                          <a:ln>
                            <a:noFill/>
                          </a:ln>
                          <a:solidFill>
                            <a:schemeClr val="tx1"/>
                          </a:solidFill>
                          <a:effectLst/>
                          <a:latin typeface="Arial" charset="0"/>
                          <a:ea typeface="ＭＳ Ｐゴシック" pitchFamily="34" charset="-128"/>
                        </a:rPr>
                        <a:t>b</a:t>
                      </a:r>
                      <a:endParaRPr kumimoji="0" lang="en-GB" altLang="zh-CN" sz="1400" b="1" i="0" u="none" strike="noStrike" cap="none" normalizeH="0" baseline="0" dirty="0" smtClean="0">
                        <a:ln>
                          <a:noFill/>
                        </a:ln>
                        <a:solidFill>
                          <a:schemeClr val="tx1"/>
                        </a:solidFill>
                        <a:effectLst/>
                        <a:latin typeface="Arial" charset="0"/>
                        <a:ea typeface="ＭＳ Ｐゴシック" pitchFamily="34" charset="-128"/>
                      </a:endParaRPr>
                    </a:p>
                  </a:txBody>
                  <a:tcPr marL="0" marT="53998" marB="53998"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Arial" charset="0"/>
                          <a:ea typeface="ＭＳ Ｐゴシック" pitchFamily="34" charset="-128"/>
                        </a:rPr>
                        <a:t>&lt;0.0001</a:t>
                      </a:r>
                    </a:p>
                  </a:txBody>
                  <a:tcPr marT="53998" marB="53998" anchor="ctr" horzOverflow="overflow">
                    <a:lnL>
                      <a:noFill/>
                    </a:lnL>
                    <a:lnR>
                      <a:noFill/>
                    </a:lnR>
                    <a:lnT>
                      <a:noFill/>
                    </a:lnT>
                    <a:lnB>
                      <a:noFill/>
                    </a:lnB>
                    <a:lnTlToBr>
                      <a:noFill/>
                    </a:lnTlToBr>
                    <a:lnBlToTr>
                      <a:noFill/>
                    </a:lnBlToTr>
                    <a:noFill/>
                  </a:tcPr>
                </a:tc>
                <a:tc hMerge="1">
                  <a:txBody>
                    <a:bodyPr/>
                    <a:lstStyle/>
                    <a:p>
                      <a:endParaRPr lang="en-GB"/>
                    </a:p>
                  </a:txBody>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PD, n (%)</a:t>
                      </a:r>
                    </a:p>
                  </a:txBody>
                  <a:tcPr marL="0"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142 (35) </a:t>
                      </a:r>
                    </a:p>
                  </a:txBody>
                  <a:tcPr marT="53998" marB="53998"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87 (22) </a:t>
                      </a:r>
                    </a:p>
                  </a:txBody>
                  <a:tcPr marT="53998" marB="53998" anchor="ctr" horzOverflow="overflow">
                    <a:lnL>
                      <a:noFill/>
                    </a:lnL>
                    <a:lnR>
                      <a:noFill/>
                    </a:lnR>
                    <a:lnT>
                      <a:noFill/>
                    </a:lnT>
                    <a:lnB>
                      <a:noFill/>
                    </a:lnB>
                    <a:lnTlToBr>
                      <a:noFill/>
                    </a:lnTlToBr>
                    <a:lnBlToTr>
                      <a:noFill/>
                    </a:lnBlToTr>
                    <a:noFill/>
                  </a:tcPr>
                </a:tc>
              </a:tr>
              <a:tr h="376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Missing</a:t>
                      </a:r>
                      <a:r>
                        <a:rPr kumimoji="0" lang="en-GB" altLang="zh-CN" sz="1400" b="1" i="0" u="none" strike="noStrike" cap="none" normalizeH="0" baseline="30000" dirty="0" smtClean="0">
                          <a:ln>
                            <a:noFill/>
                          </a:ln>
                          <a:solidFill>
                            <a:srgbClr val="FFFFFF"/>
                          </a:solidFill>
                          <a:effectLst/>
                          <a:latin typeface="Arial" charset="0"/>
                          <a:ea typeface="ＭＳ Ｐゴシック" pitchFamily="34" charset="-128"/>
                        </a:rPr>
                        <a:t>c</a:t>
                      </a: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 n (%)</a:t>
                      </a:r>
                    </a:p>
                  </a:txBody>
                  <a:tcPr marL="0" marT="53998" marB="53998"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44 (11) </a:t>
                      </a:r>
                    </a:p>
                  </a:txBody>
                  <a:tcPr marT="53998" marB="53998"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rgbClr val="FFFFFF"/>
                          </a:solidFill>
                          <a:effectLst/>
                          <a:latin typeface="Arial" charset="0"/>
                          <a:ea typeface="ＭＳ Ｐゴシック" pitchFamily="34" charset="-128"/>
                        </a:rPr>
                        <a:t>42 (10) </a:t>
                      </a:r>
                    </a:p>
                  </a:txBody>
                  <a:tcPr marT="53998" marB="53998"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5105400" y="6477000"/>
            <a:ext cx="3928980" cy="276999"/>
          </a:xfrm>
          <a:prstGeom prst="rect">
            <a:avLst/>
          </a:prstGeom>
        </p:spPr>
        <p:txBody>
          <a:bodyPr wrap="none">
            <a:spAutoFit/>
          </a:bodyPr>
          <a:lstStyle/>
          <a:p>
            <a:r>
              <a:rPr lang="en-US" sz="1200" b="1" dirty="0"/>
              <a:t>Arnold D et al. </a:t>
            </a:r>
            <a:r>
              <a:rPr lang="en-US" sz="1200" b="1" i="1" dirty="0" err="1"/>
              <a:t>Proc</a:t>
            </a:r>
            <a:r>
              <a:rPr lang="en-US" sz="1200" b="1" i="1" dirty="0"/>
              <a:t> ASCO </a:t>
            </a:r>
            <a:r>
              <a:rPr lang="en-US" sz="1200" b="1" dirty="0"/>
              <a:t>2012;Abstract CRA3503.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39125" cy="792162"/>
          </a:xfrm>
        </p:spPr>
        <p:txBody>
          <a:bodyPr/>
          <a:lstStyle/>
          <a:p>
            <a:pPr algn="ctr"/>
            <a:r>
              <a:rPr lang="en-US" sz="3200" dirty="0" smtClean="0">
                <a:solidFill>
                  <a:srgbClr val="FFFF00"/>
                </a:solidFill>
                <a:latin typeface="Arial" charset="0"/>
              </a:rPr>
              <a:t>TML features and findings</a:t>
            </a:r>
            <a:endParaRPr lang="en-US" sz="3200" dirty="0">
              <a:solidFill>
                <a:srgbClr val="FFFF00"/>
              </a:solidFill>
              <a:latin typeface="Arial" charset="0"/>
            </a:endParaRPr>
          </a:p>
        </p:txBody>
      </p:sp>
      <p:sp>
        <p:nvSpPr>
          <p:cNvPr id="20482" name="Content Placeholder 2"/>
          <p:cNvSpPr>
            <a:spLocks noGrp="1"/>
          </p:cNvSpPr>
          <p:nvPr>
            <p:ph idx="1"/>
          </p:nvPr>
        </p:nvSpPr>
        <p:spPr>
          <a:xfrm>
            <a:off x="533400" y="1689100"/>
            <a:ext cx="8229600" cy="4483100"/>
          </a:xfrm>
        </p:spPr>
        <p:txBody>
          <a:bodyPr/>
          <a:lstStyle/>
          <a:p>
            <a:r>
              <a:rPr lang="en-US" dirty="0" smtClean="0">
                <a:latin typeface="Arial" charset="0"/>
              </a:rPr>
              <a:t>Assumes everyone gets </a:t>
            </a:r>
            <a:r>
              <a:rPr lang="en-US" dirty="0" err="1" smtClean="0">
                <a:latin typeface="Arial" charset="0"/>
              </a:rPr>
              <a:t>bevacizumab</a:t>
            </a:r>
            <a:r>
              <a:rPr lang="en-US" dirty="0" smtClean="0">
                <a:latin typeface="Arial" charset="0"/>
              </a:rPr>
              <a:t> 1</a:t>
            </a:r>
            <a:r>
              <a:rPr lang="en-US" baseline="30000" dirty="0" smtClean="0">
                <a:latin typeface="Arial" charset="0"/>
              </a:rPr>
              <a:t>st</a:t>
            </a:r>
            <a:r>
              <a:rPr lang="en-US" dirty="0" smtClean="0">
                <a:latin typeface="Arial" charset="0"/>
              </a:rPr>
              <a:t> line</a:t>
            </a:r>
          </a:p>
          <a:p>
            <a:r>
              <a:rPr lang="en-US" dirty="0" smtClean="0">
                <a:latin typeface="Arial" charset="0"/>
              </a:rPr>
              <a:t>Very select patient population </a:t>
            </a:r>
          </a:p>
          <a:p>
            <a:pPr lvl="1"/>
            <a:r>
              <a:rPr lang="en-US" sz="2000" dirty="0" smtClean="0">
                <a:latin typeface="Arial" charset="0"/>
              </a:rPr>
              <a:t>Proven tolerant  of long-term </a:t>
            </a:r>
            <a:r>
              <a:rPr lang="en-US" sz="2000" dirty="0" err="1" smtClean="0">
                <a:latin typeface="Arial" charset="0"/>
              </a:rPr>
              <a:t>bevacizumab</a:t>
            </a:r>
            <a:endParaRPr lang="en-US" sz="2000" dirty="0" smtClean="0">
              <a:latin typeface="Arial" charset="0"/>
            </a:endParaRPr>
          </a:p>
          <a:p>
            <a:pPr lvl="1"/>
            <a:r>
              <a:rPr lang="en-US" sz="2000" dirty="0" smtClean="0">
                <a:latin typeface="Arial" charset="0"/>
              </a:rPr>
              <a:t>PFS 1</a:t>
            </a:r>
            <a:r>
              <a:rPr lang="en-US" sz="2000" baseline="30000" dirty="0" smtClean="0">
                <a:latin typeface="Arial" charset="0"/>
              </a:rPr>
              <a:t>st</a:t>
            </a:r>
            <a:r>
              <a:rPr lang="en-US" sz="2000" dirty="0" smtClean="0">
                <a:latin typeface="Arial" charset="0"/>
              </a:rPr>
              <a:t> line &gt; 3 months</a:t>
            </a:r>
          </a:p>
          <a:p>
            <a:r>
              <a:rPr lang="en-US" dirty="0" smtClean="0">
                <a:latin typeface="Arial" charset="0"/>
              </a:rPr>
              <a:t>Responses infrequent (4-5%)</a:t>
            </a:r>
          </a:p>
          <a:p>
            <a:r>
              <a:rPr lang="en-US" dirty="0" smtClean="0">
                <a:latin typeface="Arial" charset="0"/>
              </a:rPr>
              <a:t>Chemotherapy backbone did not matter</a:t>
            </a:r>
          </a:p>
          <a:p>
            <a:r>
              <a:rPr lang="en-US" b="1" dirty="0" smtClean="0">
                <a:latin typeface="Arial" charset="0"/>
              </a:rPr>
              <a:t>BBP increased OS </a:t>
            </a:r>
            <a:r>
              <a:rPr lang="en-US" b="1" dirty="0">
                <a:latin typeface="Arial" charset="0"/>
              </a:rPr>
              <a:t>1.4 months (HR = </a:t>
            </a:r>
            <a:r>
              <a:rPr lang="en-US" b="1" dirty="0" smtClean="0">
                <a:latin typeface="Arial" charset="0"/>
              </a:rPr>
              <a:t>0.81)</a:t>
            </a:r>
          </a:p>
        </p:txBody>
      </p:sp>
      <p:sp>
        <p:nvSpPr>
          <p:cNvPr id="4" name="Rectangle 3"/>
          <p:cNvSpPr/>
          <p:nvPr/>
        </p:nvSpPr>
        <p:spPr>
          <a:xfrm>
            <a:off x="5105400" y="6477000"/>
            <a:ext cx="3928980" cy="276999"/>
          </a:xfrm>
          <a:prstGeom prst="rect">
            <a:avLst/>
          </a:prstGeom>
        </p:spPr>
        <p:txBody>
          <a:bodyPr wrap="none">
            <a:spAutoFit/>
          </a:bodyPr>
          <a:lstStyle/>
          <a:p>
            <a:r>
              <a:rPr lang="en-US" sz="1200" b="1" dirty="0"/>
              <a:t>Arnold D et al. </a:t>
            </a:r>
            <a:r>
              <a:rPr lang="en-US" sz="1200" b="1" i="1" dirty="0" err="1"/>
              <a:t>Proc</a:t>
            </a:r>
            <a:r>
              <a:rPr lang="en-US" sz="1200" b="1" i="1" dirty="0"/>
              <a:t> ASCO </a:t>
            </a:r>
            <a:r>
              <a:rPr lang="en-US" sz="1200" b="1" dirty="0"/>
              <a:t>2012;Abstract CRA3503.</a:t>
            </a:r>
          </a:p>
        </p:txBody>
      </p:sp>
    </p:spTree>
    <p:extLst>
      <p:ext uri="{BB962C8B-B14F-4D97-AF65-F5344CB8AC3E}">
        <p14:creationId xmlns:p14="http://schemas.microsoft.com/office/powerpoint/2010/main" val="371980066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
            <a:ext cx="8239125" cy="1143000"/>
          </a:xfrm>
        </p:spPr>
        <p:txBody>
          <a:bodyPr/>
          <a:lstStyle/>
          <a:p>
            <a:pPr algn="ctr"/>
            <a:r>
              <a:rPr lang="en-US" sz="3200" dirty="0" smtClean="0">
                <a:solidFill>
                  <a:srgbClr val="FFFF00"/>
                </a:solidFill>
                <a:latin typeface="Arial" charset="0"/>
              </a:rPr>
              <a:t>TML: Missing in abstract presentation</a:t>
            </a:r>
            <a:endParaRPr lang="en-US" sz="3200" dirty="0">
              <a:solidFill>
                <a:srgbClr val="FFFF00"/>
              </a:solidFill>
              <a:latin typeface="Arial" charset="0"/>
            </a:endParaRPr>
          </a:p>
        </p:txBody>
      </p:sp>
      <p:sp>
        <p:nvSpPr>
          <p:cNvPr id="20482" name="Content Placeholder 2"/>
          <p:cNvSpPr>
            <a:spLocks noGrp="1"/>
          </p:cNvSpPr>
          <p:nvPr>
            <p:ph idx="1"/>
          </p:nvPr>
        </p:nvSpPr>
        <p:spPr>
          <a:xfrm>
            <a:off x="457200" y="1981199"/>
            <a:ext cx="8229600" cy="2667001"/>
          </a:xfrm>
        </p:spPr>
        <p:txBody>
          <a:bodyPr/>
          <a:lstStyle/>
          <a:p>
            <a:r>
              <a:rPr lang="en-US" dirty="0" smtClean="0">
                <a:latin typeface="Arial" charset="0"/>
              </a:rPr>
              <a:t>Impact of subsequent treatments</a:t>
            </a:r>
          </a:p>
          <a:p>
            <a:r>
              <a:rPr lang="en-US" dirty="0" smtClean="0">
                <a:latin typeface="Arial" charset="0"/>
              </a:rPr>
              <a:t>KRAS status</a:t>
            </a:r>
          </a:p>
          <a:p>
            <a:pPr lvl="1"/>
            <a:r>
              <a:rPr lang="en-US" sz="2000" dirty="0" smtClean="0">
                <a:latin typeface="Arial" charset="0"/>
              </a:rPr>
              <a:t>Only 40% received anti-EGFR</a:t>
            </a:r>
          </a:p>
          <a:p>
            <a:r>
              <a:rPr lang="en-US" dirty="0" smtClean="0">
                <a:latin typeface="Arial" charset="0"/>
              </a:rPr>
              <a:t>BRAF status</a:t>
            </a:r>
          </a:p>
          <a:p>
            <a:r>
              <a:rPr lang="en-US" dirty="0" smtClean="0">
                <a:latin typeface="Arial" charset="0"/>
              </a:rPr>
              <a:t>OS from diagnosis, not from randomization</a:t>
            </a:r>
          </a:p>
          <a:p>
            <a:endParaRPr lang="en-US" sz="2800" dirty="0">
              <a:latin typeface="Arial" charset="0"/>
            </a:endParaRPr>
          </a:p>
          <a:p>
            <a:pPr marL="0" indent="0">
              <a:buNone/>
            </a:pPr>
            <a:r>
              <a:rPr lang="en-US" sz="2800" dirty="0" smtClean="0">
                <a:latin typeface="Arial" charset="0"/>
              </a:rPr>
              <a:t> </a:t>
            </a:r>
            <a:endParaRPr lang="en-US" sz="2800" b="1" dirty="0" smtClean="0">
              <a:solidFill>
                <a:srgbClr val="FFFF00"/>
              </a:solidFill>
              <a:latin typeface="Arial" charset="0"/>
            </a:endParaRPr>
          </a:p>
          <a:p>
            <a:pPr marL="0" indent="0">
              <a:buNone/>
            </a:pPr>
            <a:endParaRPr lang="en-US" sz="2800" dirty="0" smtClean="0">
              <a:latin typeface="Arial" charset="0"/>
            </a:endParaRPr>
          </a:p>
        </p:txBody>
      </p:sp>
      <p:sp>
        <p:nvSpPr>
          <p:cNvPr id="4" name="Rectangle 3"/>
          <p:cNvSpPr/>
          <p:nvPr/>
        </p:nvSpPr>
        <p:spPr>
          <a:xfrm>
            <a:off x="5105400" y="6477000"/>
            <a:ext cx="3928980" cy="276999"/>
          </a:xfrm>
          <a:prstGeom prst="rect">
            <a:avLst/>
          </a:prstGeom>
        </p:spPr>
        <p:txBody>
          <a:bodyPr wrap="none">
            <a:spAutoFit/>
          </a:bodyPr>
          <a:lstStyle/>
          <a:p>
            <a:r>
              <a:rPr lang="en-US" sz="1200" b="1" dirty="0"/>
              <a:t>Arnold D et al. </a:t>
            </a:r>
            <a:r>
              <a:rPr lang="en-US" sz="1200" b="1" i="1" dirty="0" err="1"/>
              <a:t>Proc</a:t>
            </a:r>
            <a:r>
              <a:rPr lang="en-US" sz="1200" b="1" i="1" dirty="0"/>
              <a:t> ASCO </a:t>
            </a:r>
            <a:r>
              <a:rPr lang="en-US" sz="1200" b="1" dirty="0"/>
              <a:t>2012;Abstract CRA3503.</a:t>
            </a:r>
          </a:p>
        </p:txBody>
      </p:sp>
    </p:spTree>
    <p:extLst>
      <p:ext uri="{BB962C8B-B14F-4D97-AF65-F5344CB8AC3E}">
        <p14:creationId xmlns:p14="http://schemas.microsoft.com/office/powerpoint/2010/main" val="34985568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6" end="6"/>
                                            </p:txEl>
                                          </p:spTgt>
                                        </p:tgtEl>
                                        <p:attrNameLst>
                                          <p:attrName>style.visibility</p:attrName>
                                        </p:attrNameLst>
                                      </p:cBhvr>
                                      <p:to>
                                        <p:strVal val="visible"/>
                                      </p:to>
                                    </p:set>
                                    <p:anim calcmode="lin" valueType="num">
                                      <p:cBhvr additive="base">
                                        <p:cTn id="7" dur="5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107950"/>
            <a:ext cx="9144000" cy="685800"/>
          </a:xfrm>
        </p:spPr>
        <p:txBody>
          <a:bodyPr/>
          <a:lstStyle/>
          <a:p>
            <a:pPr eaLnBrk="1" hangingPunct="1">
              <a:defRPr/>
            </a:pPr>
            <a:r>
              <a:rPr lang="en-US" sz="3200" dirty="0" smtClean="0">
                <a:ea typeface="+mj-ea"/>
                <a:cs typeface="+mj-cs"/>
              </a:rPr>
              <a:t>Aflibercept (VELOUR)</a:t>
            </a:r>
          </a:p>
        </p:txBody>
      </p:sp>
      <p:sp>
        <p:nvSpPr>
          <p:cNvPr id="15363" name="Text Box 2"/>
          <p:cNvSpPr txBox="1">
            <a:spLocks noChangeArrowheads="1"/>
          </p:cNvSpPr>
          <p:nvPr/>
        </p:nvSpPr>
        <p:spPr bwMode="auto">
          <a:xfrm>
            <a:off x="533400" y="1295400"/>
            <a:ext cx="7848600" cy="3486852"/>
          </a:xfrm>
          <a:prstGeom prst="rect">
            <a:avLst/>
          </a:prstGeom>
          <a:noFill/>
          <a:ln w="4763">
            <a:noFill/>
            <a:miter lim="800000"/>
            <a:headEnd/>
            <a:tailEnd/>
          </a:ln>
        </p:spPr>
        <p:txBody>
          <a:bodyPr wrap="square">
            <a:spAutoFit/>
          </a:bodyPr>
          <a:lstStyle/>
          <a:p>
            <a:pPr marL="168275" indent="-168275" defTabSz="741363" eaLnBrk="0" fontAlgn="base" hangingPunct="0">
              <a:lnSpc>
                <a:spcPts val="3420"/>
              </a:lnSpc>
              <a:spcBef>
                <a:spcPts val="2400"/>
              </a:spcBef>
              <a:spcAft>
                <a:spcPts val="600"/>
              </a:spcAft>
              <a:buClr>
                <a:srgbClr val="FFFF00"/>
              </a:buClr>
              <a:buFontTx/>
              <a:buChar char="•"/>
            </a:pPr>
            <a:r>
              <a:rPr lang="en-US" sz="2600" dirty="0">
                <a:solidFill>
                  <a:srgbClr val="FFFFFF"/>
                </a:solidFill>
                <a:ea typeface="SimSun" pitchFamily="2" charset="-122"/>
              </a:rPr>
              <a:t>Fusion protein of key domains from human VEGF receptors 1 and 2 with human IgG Fc¹</a:t>
            </a:r>
          </a:p>
          <a:p>
            <a:pPr marL="168275" indent="-168275" defTabSz="741363" eaLnBrk="0" fontAlgn="base" hangingPunct="0">
              <a:lnSpc>
                <a:spcPts val="3420"/>
              </a:lnSpc>
              <a:spcBef>
                <a:spcPts val="2400"/>
              </a:spcBef>
              <a:spcAft>
                <a:spcPts val="600"/>
              </a:spcAft>
              <a:buClr>
                <a:srgbClr val="FFFF00"/>
              </a:buClr>
              <a:buFontTx/>
              <a:buChar char="•"/>
            </a:pPr>
            <a:r>
              <a:rPr lang="en-US" sz="2600" dirty="0">
                <a:solidFill>
                  <a:srgbClr val="FFFFFF"/>
                </a:solidFill>
                <a:ea typeface="SimSun" pitchFamily="2" charset="-122"/>
              </a:rPr>
              <a:t>Blocks all human VEGF-A isoforms, VEGF-B, and placental growth factor (PlGF)²</a:t>
            </a:r>
          </a:p>
          <a:p>
            <a:pPr marL="168275" indent="-168275" defTabSz="741363" eaLnBrk="0" fontAlgn="base" hangingPunct="0">
              <a:lnSpc>
                <a:spcPts val="3420"/>
              </a:lnSpc>
              <a:spcBef>
                <a:spcPts val="2400"/>
              </a:spcBef>
              <a:spcAft>
                <a:spcPts val="600"/>
              </a:spcAft>
              <a:buClr>
                <a:srgbClr val="FFFF00"/>
              </a:buClr>
              <a:buFontTx/>
              <a:buChar char="•"/>
            </a:pPr>
            <a:r>
              <a:rPr lang="en-US" sz="2600" dirty="0">
                <a:solidFill>
                  <a:srgbClr val="FFFFFF"/>
                </a:solidFill>
                <a:ea typeface="SimSun" pitchFamily="2" charset="-122"/>
              </a:rPr>
              <a:t>High affinity – binds VEGF-A more tightly than native receptors</a:t>
            </a:r>
          </a:p>
        </p:txBody>
      </p:sp>
      <p:sp>
        <p:nvSpPr>
          <p:cNvPr id="15364" name="Rectangle 80"/>
          <p:cNvSpPr>
            <a:spLocks noChangeArrowheads="1"/>
          </p:cNvSpPr>
          <p:nvPr/>
        </p:nvSpPr>
        <p:spPr bwMode="auto">
          <a:xfrm>
            <a:off x="2376488" y="3933825"/>
            <a:ext cx="269875" cy="274638"/>
          </a:xfrm>
          <a:prstGeom prst="rect">
            <a:avLst/>
          </a:prstGeom>
          <a:noFill/>
          <a:ln w="12700">
            <a:noFill/>
            <a:miter lim="800000"/>
            <a:headEnd/>
            <a:tailEnd/>
          </a:ln>
        </p:spPr>
        <p:txBody>
          <a:bodyPr lIns="91430" tIns="45716" rIns="91430" bIns="45716">
            <a:spAutoFit/>
          </a:bodyPr>
          <a:lstStyle/>
          <a:p>
            <a:pPr defTabSz="912813" fontAlgn="base">
              <a:spcBef>
                <a:spcPct val="0"/>
              </a:spcBef>
              <a:spcAft>
                <a:spcPct val="0"/>
              </a:spcAft>
            </a:pPr>
            <a:endParaRPr lang="en-GB" sz="1200" b="1" dirty="0">
              <a:solidFill>
                <a:srgbClr val="2061A2"/>
              </a:solidFill>
              <a:latin typeface="Times New Roman" pitchFamily="18" charset="0"/>
            </a:endParaRPr>
          </a:p>
        </p:txBody>
      </p:sp>
      <p:sp>
        <p:nvSpPr>
          <p:cNvPr id="15365" name="TextBox 8"/>
          <p:cNvSpPr txBox="1">
            <a:spLocks noChangeArrowheads="1"/>
          </p:cNvSpPr>
          <p:nvPr/>
        </p:nvSpPr>
        <p:spPr bwMode="auto">
          <a:xfrm>
            <a:off x="228600" y="6248400"/>
            <a:ext cx="7432675" cy="471155"/>
          </a:xfrm>
          <a:prstGeom prst="rect">
            <a:avLst/>
          </a:prstGeom>
          <a:noFill/>
          <a:ln w="9525">
            <a:noFill/>
            <a:miter lim="800000"/>
            <a:headEnd/>
            <a:tailEnd/>
          </a:ln>
        </p:spPr>
        <p:txBody>
          <a:bodyPr bIns="27432" anchor="b">
            <a:spAutoFit/>
          </a:bodyPr>
          <a:lstStyle/>
          <a:p>
            <a:pPr marL="228600" indent="-228600" fontAlgn="base">
              <a:lnSpc>
                <a:spcPct val="85000"/>
              </a:lnSpc>
              <a:spcBef>
                <a:spcPts val="200"/>
              </a:spcBef>
              <a:spcAft>
                <a:spcPct val="0"/>
              </a:spcAft>
              <a:buFontTx/>
              <a:buAutoNum type="arabicPeriod"/>
            </a:pPr>
            <a:r>
              <a:rPr lang="en-GB" sz="1400" dirty="0">
                <a:solidFill>
                  <a:srgbClr val="FFFFFF"/>
                </a:solidFill>
              </a:rPr>
              <a:t>Holash J et al. </a:t>
            </a:r>
            <a:r>
              <a:rPr lang="en-GB" sz="1400" i="1" dirty="0">
                <a:solidFill>
                  <a:srgbClr val="FFFFFF"/>
                </a:solidFill>
              </a:rPr>
              <a:t>Proc Natl Acad Sci USA</a:t>
            </a:r>
            <a:r>
              <a:rPr lang="en-GB" sz="1400" dirty="0">
                <a:solidFill>
                  <a:srgbClr val="FFFFFF"/>
                </a:solidFill>
              </a:rPr>
              <a:t>. </a:t>
            </a:r>
            <a:r>
              <a:rPr lang="en-US" sz="1400" dirty="0">
                <a:solidFill>
                  <a:srgbClr val="FFFFFF"/>
                </a:solidFill>
              </a:rPr>
              <a:t>2002;99:11393</a:t>
            </a:r>
            <a:r>
              <a:rPr lang="en-GB" sz="1400" dirty="0">
                <a:solidFill>
                  <a:srgbClr val="FFFFFF"/>
                </a:solidFill>
              </a:rPr>
              <a:t>-</a:t>
            </a:r>
            <a:r>
              <a:rPr lang="en-US" sz="1400" dirty="0">
                <a:solidFill>
                  <a:srgbClr val="FFFFFF"/>
                </a:solidFill>
              </a:rPr>
              <a:t>11398</a:t>
            </a:r>
            <a:r>
              <a:rPr lang="en-GB" sz="1400" dirty="0">
                <a:solidFill>
                  <a:srgbClr val="FFFFFF"/>
                </a:solidFill>
              </a:rPr>
              <a:t>.</a:t>
            </a:r>
          </a:p>
          <a:p>
            <a:pPr marL="228600" indent="-228600" fontAlgn="base">
              <a:lnSpc>
                <a:spcPct val="85000"/>
              </a:lnSpc>
              <a:spcBef>
                <a:spcPts val="200"/>
              </a:spcBef>
              <a:spcAft>
                <a:spcPct val="0"/>
              </a:spcAft>
              <a:buFontTx/>
              <a:buAutoNum type="arabicPeriod"/>
            </a:pPr>
            <a:r>
              <a:rPr lang="en-GB" sz="1400" dirty="0">
                <a:solidFill>
                  <a:srgbClr val="FFFFFF"/>
                </a:solidFill>
              </a:rPr>
              <a:t>Tew WP et al. </a:t>
            </a:r>
            <a:r>
              <a:rPr lang="en-GB" sz="1400" i="1" dirty="0">
                <a:solidFill>
                  <a:srgbClr val="FFFFFF"/>
                </a:solidFill>
              </a:rPr>
              <a:t>Clin Cancer Res</a:t>
            </a:r>
            <a:r>
              <a:rPr lang="en-GB" sz="1400" dirty="0">
                <a:solidFill>
                  <a:srgbClr val="FFFFFF"/>
                </a:solidFill>
              </a:rPr>
              <a:t>. </a:t>
            </a:r>
            <a:r>
              <a:rPr lang="en-US" sz="1400" dirty="0">
                <a:solidFill>
                  <a:srgbClr val="FFFFFF"/>
                </a:solidFill>
              </a:rPr>
              <a:t>2010;16:358-366</a:t>
            </a:r>
            <a:r>
              <a:rPr lang="en-GB" sz="1400" dirty="0">
                <a:solidFill>
                  <a:srgbClr val="FFFFFF"/>
                </a:solidFil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07950"/>
            <a:ext cx="9144000" cy="685800"/>
          </a:xfrm>
        </p:spPr>
        <p:txBody>
          <a:bodyPr/>
          <a:lstStyle/>
          <a:p>
            <a:pPr eaLnBrk="1" hangingPunct="1"/>
            <a:r>
              <a:rPr lang="en-US" sz="3200" dirty="0" smtClean="0"/>
              <a:t>VELOUR Study Design</a:t>
            </a:r>
          </a:p>
        </p:txBody>
      </p:sp>
      <p:sp>
        <p:nvSpPr>
          <p:cNvPr id="16387" name="Rectangle 20"/>
          <p:cNvSpPr>
            <a:spLocks noChangeArrowheads="1"/>
          </p:cNvSpPr>
          <p:nvPr/>
        </p:nvSpPr>
        <p:spPr bwMode="auto">
          <a:xfrm>
            <a:off x="-560388" y="6159500"/>
            <a:ext cx="73025" cy="3508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300" dirty="0">
                <a:solidFill>
                  <a:srgbClr val="000000"/>
                </a:solidFill>
                <a:latin typeface="Times New Roman" pitchFamily="18" charset="0"/>
              </a:rPr>
              <a:t> </a:t>
            </a:r>
            <a:endParaRPr lang="en-US" sz="2400" dirty="0">
              <a:solidFill>
                <a:srgbClr val="000000"/>
              </a:solidFill>
              <a:latin typeface="Wingdings" pitchFamily="2" charset="2"/>
            </a:endParaRPr>
          </a:p>
        </p:txBody>
      </p:sp>
      <p:sp>
        <p:nvSpPr>
          <p:cNvPr id="16388" name="Text Box 40"/>
          <p:cNvSpPr txBox="1">
            <a:spLocks noChangeArrowheads="1"/>
          </p:cNvSpPr>
          <p:nvPr/>
        </p:nvSpPr>
        <p:spPr bwMode="auto">
          <a:xfrm>
            <a:off x="387350" y="4724400"/>
            <a:ext cx="7855333" cy="1694952"/>
          </a:xfrm>
          <a:prstGeom prst="rect">
            <a:avLst/>
          </a:prstGeom>
          <a:noFill/>
          <a:ln w="9525">
            <a:noFill/>
            <a:miter lim="800000"/>
            <a:headEnd/>
            <a:tailEnd/>
          </a:ln>
        </p:spPr>
        <p:txBody>
          <a:bodyPr wrap="none" lIns="90000" tIns="46800" rIns="90000" bIns="46800">
            <a:spAutoFit/>
          </a:bodyPr>
          <a:lstStyle/>
          <a:p>
            <a:pPr eaLnBrk="0" fontAlgn="base" hangingPunct="0">
              <a:spcBef>
                <a:spcPct val="50000"/>
              </a:spcBef>
              <a:spcAft>
                <a:spcPct val="0"/>
              </a:spcAft>
            </a:pPr>
            <a:r>
              <a:rPr lang="fr-FR" sz="2400" b="1" dirty="0">
                <a:solidFill>
                  <a:srgbClr val="FFFF00"/>
                </a:solidFill>
              </a:rPr>
              <a:t>Primary endpoint: </a:t>
            </a:r>
            <a:r>
              <a:rPr lang="fr-FR" sz="2400" b="1" u="sng" dirty="0">
                <a:solidFill>
                  <a:srgbClr val="FFFF00"/>
                </a:solidFill>
              </a:rPr>
              <a:t>overall survival</a:t>
            </a:r>
          </a:p>
          <a:p>
            <a:pPr eaLnBrk="0" fontAlgn="base" hangingPunct="0">
              <a:spcBef>
                <a:spcPct val="50000"/>
              </a:spcBef>
              <a:spcAft>
                <a:spcPct val="0"/>
              </a:spcAft>
            </a:pPr>
            <a:r>
              <a:rPr lang="fr-FR" sz="2000" dirty="0">
                <a:solidFill>
                  <a:srgbClr val="FFFFFF"/>
                </a:solidFill>
              </a:rPr>
              <a:t>Sample size: </a:t>
            </a:r>
            <a:r>
              <a:rPr lang="en-US" sz="2000" dirty="0">
                <a:solidFill>
                  <a:srgbClr val="FFFFFF"/>
                </a:solidFill>
              </a:rPr>
              <a:t>HR=0.8, 90% power, 2-sided type I error 0.05 </a:t>
            </a:r>
          </a:p>
          <a:p>
            <a:pPr eaLnBrk="0" fontAlgn="base" hangingPunct="0">
              <a:spcBef>
                <a:spcPct val="50000"/>
              </a:spcBef>
              <a:spcAft>
                <a:spcPct val="0"/>
              </a:spcAft>
            </a:pPr>
            <a:r>
              <a:rPr lang="en-US" sz="2000" dirty="0">
                <a:solidFill>
                  <a:srgbClr val="FFFFFF"/>
                </a:solidFill>
              </a:rPr>
              <a:t>Final analysis of OS: analyzed at 863</a:t>
            </a:r>
            <a:r>
              <a:rPr lang="en-US" sz="2000" baseline="30000" dirty="0">
                <a:solidFill>
                  <a:srgbClr val="FFFFFF"/>
                </a:solidFill>
              </a:rPr>
              <a:t>rd</a:t>
            </a:r>
            <a:r>
              <a:rPr lang="en-US" sz="2000" dirty="0">
                <a:solidFill>
                  <a:srgbClr val="FFFFFF"/>
                </a:solidFill>
              </a:rPr>
              <a:t> death event using a 2-sided </a:t>
            </a:r>
            <a:br>
              <a:rPr lang="en-US" sz="2000" dirty="0">
                <a:solidFill>
                  <a:srgbClr val="FFFFFF"/>
                </a:solidFill>
              </a:rPr>
            </a:br>
            <a:r>
              <a:rPr lang="en-US" sz="2000" dirty="0">
                <a:solidFill>
                  <a:srgbClr val="FFFFFF"/>
                </a:solidFill>
              </a:rPr>
              <a:t>nominal significance level of 0.0466 (</a:t>
            </a:r>
            <a:r>
              <a:rPr lang="el-GR" sz="2000" dirty="0">
                <a:solidFill>
                  <a:srgbClr val="FFFFFF"/>
                </a:solidFill>
              </a:rPr>
              <a:t>α</a:t>
            </a:r>
            <a:r>
              <a:rPr lang="en-US" sz="2000" dirty="0">
                <a:solidFill>
                  <a:srgbClr val="FFFFFF"/>
                </a:solidFill>
              </a:rPr>
              <a:t> spending function)</a:t>
            </a:r>
            <a:endParaRPr lang="fr-FR" sz="2000" dirty="0">
              <a:solidFill>
                <a:srgbClr val="FFFFFF"/>
              </a:solidFill>
            </a:endParaRPr>
          </a:p>
        </p:txBody>
      </p:sp>
      <p:grpSp>
        <p:nvGrpSpPr>
          <p:cNvPr id="16389" name="Group 20"/>
          <p:cNvGrpSpPr>
            <a:grpSpLocks/>
          </p:cNvGrpSpPr>
          <p:nvPr/>
        </p:nvGrpSpPr>
        <p:grpSpPr bwMode="auto">
          <a:xfrm>
            <a:off x="165100" y="990600"/>
            <a:ext cx="8837613" cy="3565525"/>
            <a:chOff x="228600" y="1366838"/>
            <a:chExt cx="8837202" cy="3565525"/>
          </a:xfrm>
        </p:grpSpPr>
        <p:sp>
          <p:nvSpPr>
            <p:cNvPr id="95257" name="AutoShape 25"/>
            <p:cNvSpPr>
              <a:spLocks noChangeArrowheads="1"/>
            </p:cNvSpPr>
            <p:nvPr/>
          </p:nvSpPr>
          <p:spPr bwMode="auto">
            <a:xfrm>
              <a:off x="228600" y="2586038"/>
              <a:ext cx="2971662" cy="762000"/>
            </a:xfrm>
            <a:prstGeom prst="roundRect">
              <a:avLst>
                <a:gd name="adj" fmla="val 16667"/>
              </a:avLst>
            </a:prstGeom>
            <a:solidFill>
              <a:schemeClr val="accent6">
                <a:lumMod val="60000"/>
                <a:lumOff val="40000"/>
              </a:schemeClr>
            </a:solidFill>
            <a:ln w="9525">
              <a:solidFill>
                <a:srgbClr val="1F60A9"/>
              </a:solidFill>
              <a:round/>
              <a:headEnd/>
              <a:tailEnd/>
            </a:ln>
            <a:effectLst/>
          </p:spPr>
          <p:txBody>
            <a:bodyPr lIns="91430" tIns="45716" rIns="91430" bIns="45716" anchor="ctr"/>
            <a:lstStyle/>
            <a:p>
              <a:pPr algn="ctr" defTabSz="912813" eaLnBrk="0" fontAlgn="base" hangingPunct="0">
                <a:spcBef>
                  <a:spcPct val="50000"/>
                </a:spcBef>
                <a:spcAft>
                  <a:spcPct val="0"/>
                </a:spcAft>
                <a:defRPr/>
              </a:pPr>
              <a:r>
                <a:rPr lang="en-US" sz="2400" dirty="0">
                  <a:solidFill>
                    <a:srgbClr val="FFFFFF"/>
                  </a:solidFill>
                  <a:cs typeface="Arial" charset="0"/>
                </a:rPr>
                <a:t>Metastatic Colorectal Cancer</a:t>
              </a:r>
            </a:p>
          </p:txBody>
        </p:sp>
        <p:sp>
          <p:nvSpPr>
            <p:cNvPr id="95258" name="AutoShape 26"/>
            <p:cNvSpPr>
              <a:spLocks noChangeArrowheads="1"/>
            </p:cNvSpPr>
            <p:nvPr/>
          </p:nvSpPr>
          <p:spPr bwMode="auto">
            <a:xfrm rot="5312891">
              <a:off x="3302645" y="2864652"/>
              <a:ext cx="233363" cy="285737"/>
            </a:xfrm>
            <a:prstGeom prst="triangle">
              <a:avLst>
                <a:gd name="adj" fmla="val 50000"/>
              </a:avLst>
            </a:prstGeom>
            <a:solidFill>
              <a:srgbClr val="92D050"/>
            </a:solidFill>
            <a:ln w="9525">
              <a:solidFill>
                <a:srgbClr val="1F60A9"/>
              </a:solidFill>
              <a:miter lim="800000"/>
              <a:headEnd/>
              <a:tailEnd/>
            </a:ln>
            <a:effectLst>
              <a:outerShdw blurRad="63500" dist="64758" dir="678596" algn="ctr" rotWithShape="0">
                <a:schemeClr val="bg2">
                  <a:alpha val="74998"/>
                </a:schemeClr>
              </a:outerShdw>
            </a:effectLst>
          </p:spPr>
          <p:txBody>
            <a:bodyPr wrap="none" anchor="ctr"/>
            <a:lstStyle/>
            <a:p>
              <a:pPr fontAlgn="base">
                <a:spcBef>
                  <a:spcPct val="0"/>
                </a:spcBef>
                <a:spcAft>
                  <a:spcPct val="0"/>
                </a:spcAft>
                <a:defRPr/>
              </a:pPr>
              <a:endParaRPr lang="en-US" sz="2400" dirty="0">
                <a:solidFill>
                  <a:srgbClr val="000000"/>
                </a:solidFill>
                <a:latin typeface="Times New Roman" charset="0"/>
              </a:endParaRPr>
            </a:p>
          </p:txBody>
        </p:sp>
        <p:sp>
          <p:nvSpPr>
            <p:cNvPr id="16392" name="Text Box 27"/>
            <p:cNvSpPr txBox="1">
              <a:spLocks noChangeArrowheads="1"/>
            </p:cNvSpPr>
            <p:nvPr/>
          </p:nvSpPr>
          <p:spPr bwMode="auto">
            <a:xfrm>
              <a:off x="3657600" y="1467293"/>
              <a:ext cx="404813" cy="3264251"/>
            </a:xfrm>
            <a:prstGeom prst="rect">
              <a:avLst/>
            </a:prstGeom>
            <a:solidFill>
              <a:schemeClr val="accent2"/>
            </a:solidFill>
            <a:ln w="9525">
              <a:noFill/>
              <a:miter lim="800000"/>
              <a:headEnd/>
              <a:tailEnd/>
            </a:ln>
          </p:spPr>
          <p:txBody>
            <a:bodyPr lIns="91430" tIns="45716" rIns="91430" bIns="45716" anchor="ctr"/>
            <a:lstStyle/>
            <a:p>
              <a:pPr algn="ctr" defTabSz="912813" eaLnBrk="0" fontAlgn="base" hangingPunct="0">
                <a:lnSpc>
                  <a:spcPct val="70000"/>
                </a:lnSpc>
                <a:spcBef>
                  <a:spcPct val="50000"/>
                </a:spcBef>
                <a:spcAft>
                  <a:spcPct val="0"/>
                </a:spcAft>
              </a:pPr>
              <a:r>
                <a:rPr lang="en-US" sz="2000" dirty="0">
                  <a:solidFill>
                    <a:srgbClr val="ECDC0C"/>
                  </a:solidFill>
                </a:rPr>
                <a:t>R</a:t>
              </a:r>
            </a:p>
            <a:p>
              <a:pPr algn="ctr" defTabSz="912813" eaLnBrk="0" fontAlgn="base" hangingPunct="0">
                <a:lnSpc>
                  <a:spcPct val="70000"/>
                </a:lnSpc>
                <a:spcBef>
                  <a:spcPct val="50000"/>
                </a:spcBef>
                <a:spcAft>
                  <a:spcPct val="0"/>
                </a:spcAft>
              </a:pPr>
              <a:r>
                <a:rPr lang="en-US" sz="2000" dirty="0">
                  <a:solidFill>
                    <a:srgbClr val="ECDC0C"/>
                  </a:solidFill>
                </a:rPr>
                <a:t>A</a:t>
              </a:r>
            </a:p>
            <a:p>
              <a:pPr algn="ctr" defTabSz="912813" eaLnBrk="0" fontAlgn="base" hangingPunct="0">
                <a:lnSpc>
                  <a:spcPct val="70000"/>
                </a:lnSpc>
                <a:spcBef>
                  <a:spcPct val="50000"/>
                </a:spcBef>
                <a:spcAft>
                  <a:spcPct val="0"/>
                </a:spcAft>
              </a:pPr>
              <a:r>
                <a:rPr lang="en-US" sz="2000" dirty="0">
                  <a:solidFill>
                    <a:srgbClr val="ECDC0C"/>
                  </a:solidFill>
                </a:rPr>
                <a:t>N</a:t>
              </a:r>
            </a:p>
            <a:p>
              <a:pPr algn="ctr" defTabSz="912813" eaLnBrk="0" fontAlgn="base" hangingPunct="0">
                <a:lnSpc>
                  <a:spcPct val="70000"/>
                </a:lnSpc>
                <a:spcBef>
                  <a:spcPct val="50000"/>
                </a:spcBef>
                <a:spcAft>
                  <a:spcPct val="0"/>
                </a:spcAft>
              </a:pPr>
              <a:r>
                <a:rPr lang="en-US" sz="2000" dirty="0">
                  <a:solidFill>
                    <a:srgbClr val="ECDC0C"/>
                  </a:solidFill>
                </a:rPr>
                <a:t>D</a:t>
              </a:r>
            </a:p>
            <a:p>
              <a:pPr algn="ctr" defTabSz="912813" eaLnBrk="0" fontAlgn="base" hangingPunct="0">
                <a:lnSpc>
                  <a:spcPct val="70000"/>
                </a:lnSpc>
                <a:spcBef>
                  <a:spcPct val="50000"/>
                </a:spcBef>
                <a:spcAft>
                  <a:spcPct val="0"/>
                </a:spcAft>
              </a:pPr>
              <a:r>
                <a:rPr lang="en-US" sz="2000" dirty="0">
                  <a:solidFill>
                    <a:srgbClr val="ECDC0C"/>
                  </a:solidFill>
                </a:rPr>
                <a:t>O</a:t>
              </a:r>
            </a:p>
            <a:p>
              <a:pPr algn="ctr" defTabSz="912813" eaLnBrk="0" fontAlgn="base" hangingPunct="0">
                <a:lnSpc>
                  <a:spcPct val="70000"/>
                </a:lnSpc>
                <a:spcBef>
                  <a:spcPct val="50000"/>
                </a:spcBef>
                <a:spcAft>
                  <a:spcPct val="0"/>
                </a:spcAft>
              </a:pPr>
              <a:r>
                <a:rPr lang="en-US" sz="2000" dirty="0">
                  <a:solidFill>
                    <a:srgbClr val="ECDC0C"/>
                  </a:solidFill>
                </a:rPr>
                <a:t>M</a:t>
              </a:r>
            </a:p>
            <a:p>
              <a:pPr algn="ctr" defTabSz="912813" eaLnBrk="0" fontAlgn="base" hangingPunct="0">
                <a:lnSpc>
                  <a:spcPct val="70000"/>
                </a:lnSpc>
                <a:spcBef>
                  <a:spcPct val="50000"/>
                </a:spcBef>
                <a:spcAft>
                  <a:spcPct val="0"/>
                </a:spcAft>
              </a:pPr>
              <a:r>
                <a:rPr lang="en-US" sz="2000" dirty="0">
                  <a:solidFill>
                    <a:srgbClr val="ECDC0C"/>
                  </a:solidFill>
                </a:rPr>
                <a:t>I</a:t>
              </a:r>
            </a:p>
            <a:p>
              <a:pPr algn="ctr" defTabSz="912813" eaLnBrk="0" fontAlgn="base" hangingPunct="0">
                <a:lnSpc>
                  <a:spcPct val="70000"/>
                </a:lnSpc>
                <a:spcBef>
                  <a:spcPct val="50000"/>
                </a:spcBef>
                <a:spcAft>
                  <a:spcPct val="0"/>
                </a:spcAft>
              </a:pPr>
              <a:r>
                <a:rPr lang="en-US" sz="2000" dirty="0">
                  <a:solidFill>
                    <a:srgbClr val="ECDC0C"/>
                  </a:solidFill>
                </a:rPr>
                <a:t>Z</a:t>
              </a:r>
            </a:p>
            <a:p>
              <a:pPr algn="ctr" defTabSz="912813" eaLnBrk="0" fontAlgn="base" hangingPunct="0">
                <a:lnSpc>
                  <a:spcPct val="70000"/>
                </a:lnSpc>
                <a:spcBef>
                  <a:spcPct val="50000"/>
                </a:spcBef>
                <a:spcAft>
                  <a:spcPct val="0"/>
                </a:spcAft>
              </a:pPr>
              <a:r>
                <a:rPr lang="en-US" sz="2000" dirty="0">
                  <a:solidFill>
                    <a:srgbClr val="ECDC0C"/>
                  </a:solidFill>
                </a:rPr>
                <a:t>E</a:t>
              </a:r>
            </a:p>
          </p:txBody>
        </p:sp>
        <p:sp>
          <p:nvSpPr>
            <p:cNvPr id="16393" name="AutoShape 28"/>
            <p:cNvSpPr>
              <a:spLocks noChangeArrowheads="1"/>
            </p:cNvSpPr>
            <p:nvPr/>
          </p:nvSpPr>
          <p:spPr bwMode="auto">
            <a:xfrm rot="5312891">
              <a:off x="4163219" y="1775619"/>
              <a:ext cx="258762" cy="355600"/>
            </a:xfrm>
            <a:prstGeom prst="triangle">
              <a:avLst>
                <a:gd name="adj" fmla="val 50000"/>
              </a:avLst>
            </a:prstGeom>
            <a:solidFill>
              <a:srgbClr val="FFFF00"/>
            </a:solidFill>
            <a:ln w="9525">
              <a:solidFill>
                <a:srgbClr val="FFFF00"/>
              </a:solidFill>
              <a:miter lim="800000"/>
              <a:headEnd/>
              <a:tailEnd/>
            </a:ln>
          </p:spPr>
          <p:txBody>
            <a:bodyPr wrap="none" anchor="ctr"/>
            <a:lstStyle/>
            <a:p>
              <a:pPr fontAlgn="base">
                <a:spcBef>
                  <a:spcPct val="0"/>
                </a:spcBef>
                <a:spcAft>
                  <a:spcPct val="0"/>
                </a:spcAft>
              </a:pPr>
              <a:endParaRPr lang="fr-FR" sz="2400" dirty="0">
                <a:solidFill>
                  <a:srgbClr val="000000"/>
                </a:solidFill>
                <a:latin typeface="Times New Roman" pitchFamily="18" charset="0"/>
              </a:endParaRPr>
            </a:p>
          </p:txBody>
        </p:sp>
        <p:sp>
          <p:nvSpPr>
            <p:cNvPr id="95261" name="AutoShape 29"/>
            <p:cNvSpPr>
              <a:spLocks noChangeArrowheads="1"/>
            </p:cNvSpPr>
            <p:nvPr/>
          </p:nvSpPr>
          <p:spPr bwMode="auto">
            <a:xfrm>
              <a:off x="4800387" y="1366838"/>
              <a:ext cx="4190805" cy="1143000"/>
            </a:xfrm>
            <a:prstGeom prst="roundRect">
              <a:avLst>
                <a:gd name="adj" fmla="val 16667"/>
              </a:avLst>
            </a:prstGeom>
            <a:solidFill>
              <a:schemeClr val="accent2"/>
            </a:solidFill>
            <a:ln w="9525">
              <a:solidFill>
                <a:srgbClr val="CCECFF"/>
              </a:solidFill>
              <a:round/>
              <a:headEnd/>
              <a:tailEnd/>
            </a:ln>
            <a:effectLst>
              <a:outerShdw blurRad="63500" dist="107763" dir="2700000" algn="ctr" rotWithShape="0">
                <a:schemeClr val="bg2">
                  <a:alpha val="74998"/>
                </a:schemeClr>
              </a:outerShdw>
            </a:effectLst>
          </p:spPr>
          <p:txBody>
            <a:bodyPr lIns="91430" tIns="45716" rIns="91430" bIns="45716" anchor="ctr"/>
            <a:lstStyle/>
            <a:p>
              <a:pPr algn="ctr" defTabSz="912813" eaLnBrk="0" fontAlgn="base" hangingPunct="0">
                <a:spcBef>
                  <a:spcPct val="0"/>
                </a:spcBef>
                <a:spcAft>
                  <a:spcPct val="0"/>
                </a:spcAft>
                <a:defRPr/>
              </a:pPr>
              <a:r>
                <a:rPr lang="en-US" sz="2400" dirty="0">
                  <a:solidFill>
                    <a:srgbClr val="FFFFFF"/>
                  </a:solidFill>
                </a:rPr>
                <a:t>Aflibercept 4 mg/kg IV, day 1 </a:t>
              </a:r>
              <a:r>
                <a:rPr lang="fr-FR" sz="2400" dirty="0">
                  <a:solidFill>
                    <a:srgbClr val="FFFFFF"/>
                  </a:solidFill>
                </a:rPr>
                <a:t/>
              </a:r>
              <a:br>
                <a:rPr lang="fr-FR" sz="2400" dirty="0">
                  <a:solidFill>
                    <a:srgbClr val="FFFFFF"/>
                  </a:solidFill>
                </a:rPr>
              </a:br>
              <a:r>
                <a:rPr lang="fr-FR" sz="2400" dirty="0">
                  <a:solidFill>
                    <a:srgbClr val="FFFFFF"/>
                  </a:solidFill>
                </a:rPr>
                <a:t>+ FOLFIRI </a:t>
              </a:r>
            </a:p>
            <a:p>
              <a:pPr algn="ctr" defTabSz="912813" eaLnBrk="0" fontAlgn="base" hangingPunct="0">
                <a:spcBef>
                  <a:spcPct val="0"/>
                </a:spcBef>
                <a:spcAft>
                  <a:spcPct val="0"/>
                </a:spcAft>
                <a:defRPr/>
              </a:pPr>
              <a:r>
                <a:rPr lang="fr-FR" sz="2400" dirty="0">
                  <a:solidFill>
                    <a:srgbClr val="FFFFFF"/>
                  </a:solidFill>
                </a:rPr>
                <a:t>q2 weeks</a:t>
              </a:r>
              <a:endParaRPr lang="en-US" sz="2400" dirty="0">
                <a:solidFill>
                  <a:srgbClr val="FFFFFF"/>
                </a:solidFill>
              </a:endParaRPr>
            </a:p>
          </p:txBody>
        </p:sp>
        <p:sp>
          <p:nvSpPr>
            <p:cNvPr id="95262" name="AutoShape 30"/>
            <p:cNvSpPr>
              <a:spLocks noChangeArrowheads="1"/>
            </p:cNvSpPr>
            <p:nvPr/>
          </p:nvSpPr>
          <p:spPr bwMode="auto">
            <a:xfrm>
              <a:off x="4859123" y="3789363"/>
              <a:ext cx="4206679" cy="1143000"/>
            </a:xfrm>
            <a:prstGeom prst="roundRect">
              <a:avLst>
                <a:gd name="adj" fmla="val 16667"/>
              </a:avLst>
            </a:prstGeom>
            <a:solidFill>
              <a:schemeClr val="accent2"/>
            </a:solidFill>
            <a:ln w="9525">
              <a:solidFill>
                <a:srgbClr val="FFFFFF"/>
              </a:solidFill>
              <a:round/>
              <a:headEnd/>
              <a:tailEnd/>
            </a:ln>
            <a:effectLst>
              <a:outerShdw blurRad="63500" dist="107763" dir="2700000" algn="ctr" rotWithShape="0">
                <a:schemeClr val="bg2">
                  <a:alpha val="74998"/>
                </a:schemeClr>
              </a:outerShdw>
            </a:effectLst>
          </p:spPr>
          <p:txBody>
            <a:bodyPr lIns="91430" tIns="45716" rIns="91430" bIns="45716" anchor="ctr"/>
            <a:lstStyle/>
            <a:p>
              <a:pPr algn="ctr" defTabSz="912813" eaLnBrk="0" fontAlgn="base" hangingPunct="0">
                <a:spcBef>
                  <a:spcPct val="0"/>
                </a:spcBef>
                <a:spcAft>
                  <a:spcPct val="0"/>
                </a:spcAft>
                <a:defRPr/>
              </a:pPr>
              <a:r>
                <a:rPr lang="en-US" sz="2400" dirty="0">
                  <a:solidFill>
                    <a:srgbClr val="FFFFFF"/>
                  </a:solidFill>
                </a:rPr>
                <a:t>Placebo IV, day 1</a:t>
              </a:r>
            </a:p>
            <a:p>
              <a:pPr algn="ctr" defTabSz="912813" eaLnBrk="0" fontAlgn="base" hangingPunct="0">
                <a:spcBef>
                  <a:spcPct val="0"/>
                </a:spcBef>
                <a:spcAft>
                  <a:spcPct val="0"/>
                </a:spcAft>
                <a:defRPr/>
              </a:pPr>
              <a:r>
                <a:rPr lang="en-US" sz="2400" dirty="0">
                  <a:solidFill>
                    <a:srgbClr val="FFFFFF"/>
                  </a:solidFill>
                </a:rPr>
                <a:t>+ FOLFIRI</a:t>
              </a:r>
            </a:p>
            <a:p>
              <a:pPr algn="ctr" defTabSz="912813" eaLnBrk="0" fontAlgn="base" hangingPunct="0">
                <a:spcBef>
                  <a:spcPct val="0"/>
                </a:spcBef>
                <a:spcAft>
                  <a:spcPct val="0"/>
                </a:spcAft>
                <a:defRPr/>
              </a:pPr>
              <a:r>
                <a:rPr lang="fr-FR" sz="2400" dirty="0">
                  <a:solidFill>
                    <a:srgbClr val="FFFFFF"/>
                  </a:solidFill>
                </a:rPr>
                <a:t>q2 weeks</a:t>
              </a:r>
              <a:endParaRPr lang="en-US" sz="2400" dirty="0">
                <a:solidFill>
                  <a:srgbClr val="FFFFFF"/>
                </a:solidFill>
              </a:endParaRPr>
            </a:p>
          </p:txBody>
        </p:sp>
        <p:sp>
          <p:nvSpPr>
            <p:cNvPr id="16396" name="Text Box 31"/>
            <p:cNvSpPr txBox="1">
              <a:spLocks noChangeArrowheads="1"/>
            </p:cNvSpPr>
            <p:nvPr/>
          </p:nvSpPr>
          <p:spPr bwMode="auto">
            <a:xfrm>
              <a:off x="4267200" y="2814638"/>
              <a:ext cx="812800" cy="457200"/>
            </a:xfrm>
            <a:prstGeom prst="rect">
              <a:avLst/>
            </a:prstGeom>
            <a:noFill/>
            <a:ln w="9525">
              <a:noFill/>
              <a:miter lim="800000"/>
              <a:headEnd/>
              <a:tailEnd/>
            </a:ln>
          </p:spPr>
          <p:txBody>
            <a:bodyPr lIns="91430" tIns="45716" rIns="91430" bIns="45716">
              <a:spAutoFit/>
            </a:bodyPr>
            <a:lstStyle/>
            <a:p>
              <a:pPr defTabSz="912813" eaLnBrk="0" fontAlgn="base" hangingPunct="0">
                <a:spcBef>
                  <a:spcPct val="0"/>
                </a:spcBef>
                <a:spcAft>
                  <a:spcPct val="0"/>
                </a:spcAft>
              </a:pPr>
              <a:r>
                <a:rPr lang="en-US" sz="2400" dirty="0">
                  <a:solidFill>
                    <a:srgbClr val="FFFFFF"/>
                  </a:solidFill>
                </a:rPr>
                <a:t>1:1</a:t>
              </a:r>
            </a:p>
          </p:txBody>
        </p:sp>
        <p:sp>
          <p:nvSpPr>
            <p:cNvPr id="16397" name="Text Box 32"/>
            <p:cNvSpPr txBox="1">
              <a:spLocks noChangeArrowheads="1"/>
            </p:cNvSpPr>
            <p:nvPr/>
          </p:nvSpPr>
          <p:spPr bwMode="auto">
            <a:xfrm>
              <a:off x="5651500" y="2875922"/>
              <a:ext cx="2146299" cy="646323"/>
            </a:xfrm>
            <a:prstGeom prst="rect">
              <a:avLst/>
            </a:prstGeom>
            <a:noFill/>
            <a:ln w="9525">
              <a:noFill/>
              <a:miter lim="800000"/>
              <a:headEnd/>
              <a:tailEnd/>
            </a:ln>
          </p:spPr>
          <p:txBody>
            <a:bodyPr lIns="91430" tIns="45716" rIns="91430" bIns="45716">
              <a:spAutoFit/>
            </a:bodyPr>
            <a:lstStyle/>
            <a:p>
              <a:pPr algn="ctr" defTabSz="912813" eaLnBrk="0" fontAlgn="base" hangingPunct="0">
                <a:lnSpc>
                  <a:spcPct val="90000"/>
                </a:lnSpc>
                <a:spcBef>
                  <a:spcPct val="0"/>
                </a:spcBef>
                <a:spcAft>
                  <a:spcPct val="0"/>
                </a:spcAft>
              </a:pPr>
              <a:r>
                <a:rPr lang="en-US" sz="2000" dirty="0">
                  <a:solidFill>
                    <a:srgbClr val="FFFFFF"/>
                  </a:solidFill>
                </a:rPr>
                <a:t>Disease Progression</a:t>
              </a:r>
            </a:p>
          </p:txBody>
        </p:sp>
        <p:sp>
          <p:nvSpPr>
            <p:cNvPr id="16398" name="AutoShape 33"/>
            <p:cNvSpPr>
              <a:spLocks noChangeArrowheads="1"/>
            </p:cNvSpPr>
            <p:nvPr/>
          </p:nvSpPr>
          <p:spPr bwMode="auto">
            <a:xfrm>
              <a:off x="6588125" y="3424238"/>
              <a:ext cx="406400" cy="304800"/>
            </a:xfrm>
            <a:prstGeom prst="upArrow">
              <a:avLst>
                <a:gd name="adj1" fmla="val 50000"/>
                <a:gd name="adj2" fmla="val 25000"/>
              </a:avLst>
            </a:prstGeom>
            <a:solidFill>
              <a:srgbClr val="FFFF00"/>
            </a:solidFill>
            <a:ln w="9525">
              <a:noFill/>
              <a:miter lim="800000"/>
              <a:headEnd/>
              <a:tailEnd/>
            </a:ln>
          </p:spPr>
          <p:txBody>
            <a:bodyPr wrap="none" anchor="ctr"/>
            <a:lstStyle/>
            <a:p>
              <a:pPr fontAlgn="base">
                <a:spcBef>
                  <a:spcPct val="0"/>
                </a:spcBef>
                <a:spcAft>
                  <a:spcPct val="0"/>
                </a:spcAft>
              </a:pPr>
              <a:endParaRPr lang="fr-FR" sz="2400" dirty="0">
                <a:solidFill>
                  <a:srgbClr val="000000"/>
                </a:solidFill>
                <a:latin typeface="Times New Roman" pitchFamily="18" charset="0"/>
              </a:endParaRPr>
            </a:p>
          </p:txBody>
        </p:sp>
        <p:sp>
          <p:nvSpPr>
            <p:cNvPr id="16399" name="AutoShape 34"/>
            <p:cNvSpPr>
              <a:spLocks noChangeArrowheads="1"/>
            </p:cNvSpPr>
            <p:nvPr/>
          </p:nvSpPr>
          <p:spPr bwMode="auto">
            <a:xfrm>
              <a:off x="7620000" y="3036888"/>
              <a:ext cx="495300" cy="304800"/>
            </a:xfrm>
            <a:prstGeom prst="rightArrow">
              <a:avLst>
                <a:gd name="adj1" fmla="val 50000"/>
                <a:gd name="adj2" fmla="val 40625"/>
              </a:avLst>
            </a:prstGeom>
            <a:solidFill>
              <a:srgbClr val="FFFF00"/>
            </a:solidFill>
            <a:ln w="9525">
              <a:solidFill>
                <a:srgbClr val="FFFFFF"/>
              </a:solidFill>
              <a:miter lim="800000"/>
              <a:headEnd/>
              <a:tailEnd/>
            </a:ln>
          </p:spPr>
          <p:txBody>
            <a:bodyPr wrap="none" anchor="ctr"/>
            <a:lstStyle/>
            <a:p>
              <a:pPr algn="ctr" fontAlgn="base">
                <a:spcBef>
                  <a:spcPct val="0"/>
                </a:spcBef>
                <a:spcAft>
                  <a:spcPct val="0"/>
                </a:spcAft>
              </a:pPr>
              <a:endParaRPr lang="fr-FR" sz="2400" dirty="0">
                <a:solidFill>
                  <a:srgbClr val="FFFFFF"/>
                </a:solidFill>
                <a:latin typeface="Times New Roman" pitchFamily="18" charset="0"/>
              </a:endParaRPr>
            </a:p>
          </p:txBody>
        </p:sp>
        <p:sp>
          <p:nvSpPr>
            <p:cNvPr id="16400" name="Text Box 35"/>
            <p:cNvSpPr txBox="1">
              <a:spLocks noChangeArrowheads="1"/>
            </p:cNvSpPr>
            <p:nvPr/>
          </p:nvSpPr>
          <p:spPr bwMode="auto">
            <a:xfrm>
              <a:off x="8000999" y="2983873"/>
              <a:ext cx="990601" cy="400101"/>
            </a:xfrm>
            <a:prstGeom prst="rect">
              <a:avLst/>
            </a:prstGeom>
            <a:noFill/>
            <a:ln w="9525">
              <a:noFill/>
              <a:miter lim="800000"/>
              <a:headEnd/>
              <a:tailEnd/>
            </a:ln>
          </p:spPr>
          <p:txBody>
            <a:bodyPr lIns="91430" tIns="45716" rIns="91430" bIns="45716">
              <a:spAutoFit/>
            </a:bodyPr>
            <a:lstStyle/>
            <a:p>
              <a:pPr algn="ctr" defTabSz="912813" eaLnBrk="0" fontAlgn="base" hangingPunct="0">
                <a:spcBef>
                  <a:spcPct val="0"/>
                </a:spcBef>
                <a:spcAft>
                  <a:spcPct val="0"/>
                </a:spcAft>
              </a:pPr>
              <a:r>
                <a:rPr lang="en-US" sz="2000" dirty="0">
                  <a:solidFill>
                    <a:srgbClr val="FFFFFF"/>
                  </a:solidFill>
                </a:rPr>
                <a:t>Death</a:t>
              </a:r>
            </a:p>
          </p:txBody>
        </p:sp>
        <p:sp>
          <p:nvSpPr>
            <p:cNvPr id="16401" name="AutoShape 36"/>
            <p:cNvSpPr>
              <a:spLocks noChangeArrowheads="1"/>
            </p:cNvSpPr>
            <p:nvPr/>
          </p:nvSpPr>
          <p:spPr bwMode="auto">
            <a:xfrm flipH="1" flipV="1">
              <a:off x="6578600" y="2665413"/>
              <a:ext cx="381000" cy="304800"/>
            </a:xfrm>
            <a:prstGeom prst="upArrow">
              <a:avLst>
                <a:gd name="adj1" fmla="val 50000"/>
                <a:gd name="adj2" fmla="val 25000"/>
              </a:avLst>
            </a:prstGeom>
            <a:solidFill>
              <a:srgbClr val="FFFF00"/>
            </a:solidFill>
            <a:ln w="9525">
              <a:solidFill>
                <a:srgbClr val="1F60A9"/>
              </a:solidFill>
              <a:miter lim="800000"/>
              <a:headEnd/>
              <a:tailEnd/>
            </a:ln>
          </p:spPr>
          <p:txBody>
            <a:bodyPr wrap="none" anchor="ctr"/>
            <a:lstStyle/>
            <a:p>
              <a:pPr fontAlgn="base">
                <a:spcBef>
                  <a:spcPct val="0"/>
                </a:spcBef>
                <a:spcAft>
                  <a:spcPct val="0"/>
                </a:spcAft>
              </a:pPr>
              <a:endParaRPr lang="fr-FR" sz="2400" dirty="0">
                <a:solidFill>
                  <a:srgbClr val="000000"/>
                </a:solidFill>
                <a:latin typeface="Times New Roman" pitchFamily="18" charset="0"/>
              </a:endParaRPr>
            </a:p>
          </p:txBody>
        </p:sp>
        <p:sp>
          <p:nvSpPr>
            <p:cNvPr id="95269" name="Text Box 37"/>
            <p:cNvSpPr txBox="1">
              <a:spLocks noChangeArrowheads="1"/>
            </p:cNvSpPr>
            <p:nvPr/>
          </p:nvSpPr>
          <p:spPr bwMode="auto">
            <a:xfrm>
              <a:off x="4038423" y="2128838"/>
              <a:ext cx="914357" cy="400050"/>
            </a:xfrm>
            <a:prstGeom prst="rect">
              <a:avLst/>
            </a:prstGeom>
            <a:noFill/>
            <a:ln>
              <a:noFill/>
            </a:ln>
            <a:effectLst/>
            <a:extLst/>
          </p:spPr>
          <p:txBody>
            <a:bodyPr>
              <a:spAutoFit/>
            </a:bodyPr>
            <a:lstStyle/>
            <a:p>
              <a:pPr eaLnBrk="0" fontAlgn="base" hangingPunct="0">
                <a:spcBef>
                  <a:spcPct val="0"/>
                </a:spcBef>
                <a:spcAft>
                  <a:spcPct val="0"/>
                </a:spcAft>
                <a:defRPr/>
              </a:pPr>
              <a:r>
                <a:rPr lang="fr-FR" sz="1600" dirty="0">
                  <a:solidFill>
                    <a:srgbClr val="000000"/>
                  </a:solidFill>
                  <a:effectLst>
                    <a:outerShdw blurRad="38100" dist="38100" dir="2700000" algn="tl">
                      <a:srgbClr val="FFFFFF"/>
                    </a:outerShdw>
                  </a:effectLst>
                  <a:latin typeface="Arial Unicode MS" pitchFamily="34" charset="-128"/>
                </a:rPr>
                <a:t> </a:t>
              </a:r>
              <a:r>
                <a:rPr lang="fr-FR" sz="2000" dirty="0">
                  <a:solidFill>
                    <a:srgbClr val="FFFFFF"/>
                  </a:solidFill>
                  <a:effectLst>
                    <a:outerShdw blurRad="38100" dist="38100" dir="2700000" algn="tl">
                      <a:srgbClr val="000000"/>
                    </a:outerShdw>
                  </a:effectLst>
                  <a:latin typeface="Arial Unicode MS" pitchFamily="34" charset="-128"/>
                </a:rPr>
                <a:t>600</a:t>
              </a:r>
              <a:r>
                <a:rPr lang="fr-FR" sz="2000" dirty="0">
                  <a:solidFill>
                    <a:srgbClr val="000000"/>
                  </a:solidFill>
                  <a:effectLst>
                    <a:outerShdw blurRad="38100" dist="38100" dir="2700000" algn="tl">
                      <a:srgbClr val="FFFFFF"/>
                    </a:outerShdw>
                  </a:effectLst>
                  <a:latin typeface="Arial Unicode MS" pitchFamily="34" charset="-128"/>
                </a:rPr>
                <a:t> </a:t>
              </a:r>
            </a:p>
          </p:txBody>
        </p:sp>
        <p:sp>
          <p:nvSpPr>
            <p:cNvPr id="95270" name="Text Box 38"/>
            <p:cNvSpPr txBox="1">
              <a:spLocks noChangeArrowheads="1"/>
            </p:cNvSpPr>
            <p:nvPr/>
          </p:nvSpPr>
          <p:spPr bwMode="auto">
            <a:xfrm>
              <a:off x="4114619" y="3805238"/>
              <a:ext cx="685768" cy="400050"/>
            </a:xfrm>
            <a:prstGeom prst="rect">
              <a:avLst/>
            </a:prstGeom>
            <a:noFill/>
            <a:ln>
              <a:noFill/>
            </a:ln>
            <a:effectLst/>
            <a:extLst/>
          </p:spPr>
          <p:txBody>
            <a:bodyPr>
              <a:spAutoFit/>
            </a:bodyPr>
            <a:lstStyle/>
            <a:p>
              <a:pPr eaLnBrk="0" fontAlgn="base" hangingPunct="0">
                <a:spcBef>
                  <a:spcPct val="0"/>
                </a:spcBef>
                <a:spcAft>
                  <a:spcPct val="0"/>
                </a:spcAft>
                <a:defRPr/>
              </a:pPr>
              <a:r>
                <a:rPr lang="fr-FR" sz="2000" dirty="0">
                  <a:solidFill>
                    <a:srgbClr val="FFFFFF"/>
                  </a:solidFill>
                  <a:effectLst>
                    <a:outerShdw blurRad="38100" dist="38100" dir="2700000" algn="tl">
                      <a:srgbClr val="000000"/>
                    </a:outerShdw>
                  </a:effectLst>
                  <a:latin typeface="Arial Unicode MS" pitchFamily="34" charset="-128"/>
                </a:rPr>
                <a:t>600</a:t>
              </a:r>
            </a:p>
          </p:txBody>
        </p:sp>
        <p:sp>
          <p:nvSpPr>
            <p:cNvPr id="95271" name="Text Box 39"/>
            <p:cNvSpPr txBox="1">
              <a:spLocks noChangeArrowheads="1"/>
            </p:cNvSpPr>
            <p:nvPr/>
          </p:nvSpPr>
          <p:spPr bwMode="auto">
            <a:xfrm>
              <a:off x="379406" y="3500438"/>
              <a:ext cx="2725619" cy="1231106"/>
            </a:xfrm>
            <a:prstGeom prst="rect">
              <a:avLst/>
            </a:prstGeom>
            <a:noFill/>
            <a:ln>
              <a:noFill/>
            </a:ln>
            <a:effectLst/>
            <a:extLst/>
          </p:spPr>
          <p:txBody>
            <a:bodyPr wrap="none">
              <a:spAutoFit/>
            </a:bodyPr>
            <a:lstStyle>
              <a:lvl1pPr eaLnBrk="0" hangingPunct="0">
                <a:defRPr sz="2400">
                  <a:solidFill>
                    <a:schemeClr val="tx1"/>
                  </a:solidFill>
                  <a:latin typeface="Times New Roman" pitchFamily="1" charset="0"/>
                  <a:ea typeface="MS PGothic" pitchFamily="34" charset="-128"/>
                </a:defRPr>
              </a:lvl1pPr>
              <a:lvl2pPr marL="37931725" indent="-37474525" eaLnBrk="0" hangingPunct="0">
                <a:defRPr sz="2400">
                  <a:solidFill>
                    <a:schemeClr val="tx1"/>
                  </a:solidFill>
                  <a:latin typeface="Times New Roman" pitchFamily="1" charset="0"/>
                  <a:ea typeface="MS PGothic" pitchFamily="34" charset="-128"/>
                </a:defRPr>
              </a:lvl2pPr>
              <a:lvl3pPr eaLnBrk="0" hangingPunct="0">
                <a:defRPr sz="2400">
                  <a:solidFill>
                    <a:schemeClr val="tx1"/>
                  </a:solidFill>
                  <a:latin typeface="Times New Roman" pitchFamily="1" charset="0"/>
                  <a:ea typeface="MS PGothic" pitchFamily="34" charset="-128"/>
                </a:defRPr>
              </a:lvl3pPr>
              <a:lvl4pPr eaLnBrk="0" hangingPunct="0">
                <a:defRPr sz="2400">
                  <a:solidFill>
                    <a:schemeClr val="tx1"/>
                  </a:solidFill>
                  <a:latin typeface="Times New Roman" pitchFamily="1" charset="0"/>
                  <a:ea typeface="MS PGothic" pitchFamily="34" charset="-128"/>
                </a:defRPr>
              </a:lvl4pPr>
              <a:lvl5pPr eaLnBrk="0" hangingPunct="0">
                <a:defRPr sz="2400">
                  <a:solidFill>
                    <a:schemeClr val="tx1"/>
                  </a:solidFill>
                  <a:latin typeface="Times New Roman" pitchFamily="1"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 charset="0"/>
                  <a:ea typeface="MS PGothic" pitchFamily="34" charset="-128"/>
                </a:defRPr>
              </a:lvl9pPr>
            </a:lstStyle>
            <a:p>
              <a:pPr fontAlgn="base">
                <a:spcBef>
                  <a:spcPct val="0"/>
                </a:spcBef>
                <a:spcAft>
                  <a:spcPct val="0"/>
                </a:spcAft>
                <a:defRPr/>
              </a:pPr>
              <a:r>
                <a:rPr lang="en-US" sz="1800" dirty="0" smtClean="0">
                  <a:solidFill>
                    <a:srgbClr val="FFFFFF"/>
                  </a:solidFill>
                  <a:latin typeface="Arial" charset="0"/>
                </a:rPr>
                <a:t>Stratification factors:</a:t>
              </a:r>
            </a:p>
            <a:p>
              <a:pPr marL="166688" indent="-166688" fontAlgn="base">
                <a:spcBef>
                  <a:spcPct val="0"/>
                </a:spcBef>
                <a:spcAft>
                  <a:spcPct val="0"/>
                </a:spcAft>
                <a:buFont typeface="Arial" charset="0"/>
                <a:buChar char="•"/>
                <a:defRPr/>
              </a:pPr>
              <a:r>
                <a:rPr lang="en-US" sz="1800" dirty="0" smtClean="0">
                  <a:solidFill>
                    <a:srgbClr val="FFFFFF"/>
                  </a:solidFill>
                  <a:latin typeface="Arial" charset="0"/>
                </a:rPr>
                <a:t>ECOG PS (0 vs 1 vs 2)</a:t>
              </a:r>
            </a:p>
            <a:p>
              <a:pPr marL="166688" indent="-166688" fontAlgn="base">
                <a:spcBef>
                  <a:spcPct val="0"/>
                </a:spcBef>
                <a:spcAft>
                  <a:spcPct val="0"/>
                </a:spcAft>
                <a:buFont typeface="Arial" charset="0"/>
                <a:buChar char="•"/>
                <a:defRPr/>
              </a:pPr>
              <a:r>
                <a:rPr lang="en-US" sz="1800" dirty="0" smtClean="0">
                  <a:solidFill>
                    <a:srgbClr val="FFFFFF"/>
                  </a:solidFill>
                  <a:latin typeface="Arial" charset="0"/>
                </a:rPr>
                <a:t>Prior </a:t>
              </a:r>
              <a:r>
                <a:rPr lang="en-US" sz="1800" dirty="0" err="1" smtClean="0">
                  <a:solidFill>
                    <a:srgbClr val="FFFFFF"/>
                  </a:solidFill>
                  <a:latin typeface="Arial" charset="0"/>
                </a:rPr>
                <a:t>bevacizumab</a:t>
              </a:r>
              <a:endParaRPr lang="en-US" sz="1800" dirty="0" smtClean="0">
                <a:solidFill>
                  <a:srgbClr val="FFFFFF"/>
                </a:solidFill>
                <a:latin typeface="Arial" charset="0"/>
              </a:endParaRPr>
            </a:p>
            <a:p>
              <a:pPr fontAlgn="base">
                <a:spcBef>
                  <a:spcPct val="0"/>
                </a:spcBef>
                <a:spcAft>
                  <a:spcPct val="0"/>
                </a:spcAft>
                <a:defRPr/>
              </a:pPr>
              <a:endParaRPr lang="fr-FR" sz="2000" dirty="0" smtClean="0">
                <a:solidFill>
                  <a:srgbClr val="FFFFFF"/>
                </a:solidFill>
                <a:effectLst>
                  <a:outerShdw blurRad="38100" dist="38100" dir="2700000" algn="tl">
                    <a:srgbClr val="000000"/>
                  </a:outerShdw>
                </a:effectLst>
                <a:latin typeface="Arial" charset="0"/>
              </a:endParaRPr>
            </a:p>
          </p:txBody>
        </p:sp>
        <p:sp>
          <p:nvSpPr>
            <p:cNvPr id="16405" name="AutoShape 41"/>
            <p:cNvSpPr>
              <a:spLocks noChangeArrowheads="1"/>
            </p:cNvSpPr>
            <p:nvPr/>
          </p:nvSpPr>
          <p:spPr bwMode="auto">
            <a:xfrm rot="5312891">
              <a:off x="4193382" y="4172744"/>
              <a:ext cx="258762" cy="355600"/>
            </a:xfrm>
            <a:prstGeom prst="triangle">
              <a:avLst>
                <a:gd name="adj" fmla="val 50000"/>
              </a:avLst>
            </a:prstGeom>
            <a:solidFill>
              <a:srgbClr val="FFFF00"/>
            </a:solidFill>
            <a:ln w="9525">
              <a:solidFill>
                <a:srgbClr val="FFFF00"/>
              </a:solidFill>
              <a:miter lim="800000"/>
              <a:headEnd/>
              <a:tailEnd/>
            </a:ln>
          </p:spPr>
          <p:txBody>
            <a:bodyPr wrap="none" anchor="ctr"/>
            <a:lstStyle/>
            <a:p>
              <a:pPr fontAlgn="base">
                <a:spcBef>
                  <a:spcPct val="0"/>
                </a:spcBef>
                <a:spcAft>
                  <a:spcPct val="0"/>
                </a:spcAft>
              </a:pPr>
              <a:endParaRPr lang="fr-FR" sz="2400" dirty="0">
                <a:solidFill>
                  <a:srgbClr val="000000"/>
                </a:solidFill>
                <a:latin typeface="Times New Roman" pitchFamily="18" charset="0"/>
              </a:endParaRPr>
            </a:p>
          </p:txBody>
        </p:sp>
      </p:grpSp>
      <p:sp>
        <p:nvSpPr>
          <p:cNvPr id="22" name="Rectangle 21"/>
          <p:cNvSpPr/>
          <p:nvPr/>
        </p:nvSpPr>
        <p:spPr>
          <a:xfrm>
            <a:off x="4773786" y="6477000"/>
            <a:ext cx="4294014"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ESMO/WCGC 2011;Abstract O-0024.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sz="quarter"/>
          </p:nvPr>
        </p:nvSpPr>
        <p:spPr>
          <a:xfrm>
            <a:off x="1219200" y="1066800"/>
            <a:ext cx="7772400" cy="1143000"/>
          </a:xfrm>
        </p:spPr>
        <p:txBody>
          <a:bodyPr/>
          <a:lstStyle/>
          <a:p>
            <a:r>
              <a:rPr lang="en-US" b="1" dirty="0" smtClean="0">
                <a:latin typeface="Arial"/>
                <a:cs typeface="Arial"/>
              </a:rPr>
              <a:t>Year in Review 2012</a:t>
            </a:r>
            <a:br>
              <a:rPr lang="en-US" b="1" dirty="0" smtClean="0">
                <a:latin typeface="Arial"/>
                <a:cs typeface="Arial"/>
              </a:rPr>
            </a:br>
            <a:r>
              <a:rPr lang="en-US" b="1" dirty="0" smtClean="0">
                <a:latin typeface="Arial"/>
                <a:cs typeface="Arial"/>
              </a:rPr>
              <a:t>Colorectal Cancer</a:t>
            </a:r>
          </a:p>
        </p:txBody>
      </p:sp>
      <p:sp>
        <p:nvSpPr>
          <p:cNvPr id="3" name="Subtitle 2"/>
          <p:cNvSpPr>
            <a:spLocks noGrp="1"/>
          </p:cNvSpPr>
          <p:nvPr>
            <p:ph type="subTitle" sz="quarter" idx="1"/>
          </p:nvPr>
        </p:nvSpPr>
        <p:spPr>
          <a:xfrm>
            <a:off x="1905000" y="2743200"/>
            <a:ext cx="6400800" cy="3124200"/>
          </a:xfrm>
        </p:spPr>
        <p:txBody>
          <a:bodyPr/>
          <a:lstStyle/>
          <a:p>
            <a:pPr>
              <a:defRPr/>
            </a:pPr>
            <a:r>
              <a:rPr lang="en-US" dirty="0" smtClean="0">
                <a:latin typeface="Arial"/>
                <a:cs typeface="Arial"/>
              </a:rPr>
              <a:t>Daniel G Haller, MD</a:t>
            </a:r>
          </a:p>
          <a:p>
            <a:r>
              <a:rPr lang="en-US" dirty="0">
                <a:latin typeface="Arial"/>
                <a:cs typeface="Arial"/>
              </a:rPr>
              <a:t>Professor of Medicine Emeritus</a:t>
            </a:r>
          </a:p>
          <a:p>
            <a:r>
              <a:rPr lang="en-US" dirty="0">
                <a:latin typeface="Arial"/>
                <a:cs typeface="Arial"/>
              </a:rPr>
              <a:t>Abramson Cancer Center of the</a:t>
            </a:r>
          </a:p>
          <a:p>
            <a:r>
              <a:rPr lang="en-US" dirty="0">
                <a:latin typeface="Arial"/>
                <a:cs typeface="Arial"/>
              </a:rPr>
              <a:t>University of Pennsylvania</a:t>
            </a:r>
          </a:p>
          <a:p>
            <a:r>
              <a:rPr lang="en-US" dirty="0">
                <a:latin typeface="Arial"/>
                <a:cs typeface="Arial"/>
              </a:rPr>
              <a:t>Perelman School of Medicine at the</a:t>
            </a:r>
          </a:p>
          <a:p>
            <a:r>
              <a:rPr lang="en-US" dirty="0">
                <a:latin typeface="Arial"/>
                <a:cs typeface="Arial"/>
              </a:rPr>
              <a:t>University of Pennsylvania</a:t>
            </a:r>
          </a:p>
        </p:txBody>
      </p:sp>
    </p:spTree>
    <p:extLst>
      <p:ext uri="{BB962C8B-B14F-4D97-AF65-F5344CB8AC3E}">
        <p14:creationId xmlns:p14="http://schemas.microsoft.com/office/powerpoint/2010/main" val="11021610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4"/>
          <p:cNvSpPr>
            <a:spLocks noGrp="1"/>
          </p:cNvSpPr>
          <p:nvPr>
            <p:ph type="title"/>
          </p:nvPr>
        </p:nvSpPr>
        <p:spPr>
          <a:xfrm>
            <a:off x="0" y="609600"/>
            <a:ext cx="9144000" cy="685800"/>
          </a:xfrm>
        </p:spPr>
        <p:txBody>
          <a:bodyPr/>
          <a:lstStyle/>
          <a:p>
            <a:r>
              <a:rPr lang="en-US" dirty="0" smtClean="0"/>
              <a:t>VELOUR Key Inclusion Criteria</a:t>
            </a:r>
          </a:p>
        </p:txBody>
      </p:sp>
      <p:sp>
        <p:nvSpPr>
          <p:cNvPr id="17411" name="Content Placeholder 5"/>
          <p:cNvSpPr>
            <a:spLocks noGrp="1"/>
          </p:cNvSpPr>
          <p:nvPr>
            <p:ph idx="1"/>
          </p:nvPr>
        </p:nvSpPr>
        <p:spPr>
          <a:xfrm>
            <a:off x="448809" y="1786618"/>
            <a:ext cx="8081962" cy="4314825"/>
          </a:xfrm>
        </p:spPr>
        <p:txBody>
          <a:bodyPr/>
          <a:lstStyle/>
          <a:p>
            <a:pPr>
              <a:spcBef>
                <a:spcPts val="600"/>
              </a:spcBef>
              <a:spcAft>
                <a:spcPts val="600"/>
              </a:spcAft>
            </a:pPr>
            <a:r>
              <a:rPr lang="en-US" sz="2400" dirty="0" smtClean="0"/>
              <a:t>Pathologically proven metastatic </a:t>
            </a:r>
            <a:r>
              <a:rPr lang="en-US" sz="2400" dirty="0" err="1" smtClean="0"/>
              <a:t>adenocarcinoma</a:t>
            </a:r>
            <a:r>
              <a:rPr lang="en-US" sz="2400" dirty="0" smtClean="0"/>
              <a:t> of the colon or rectum not amenable to curative treatment </a:t>
            </a:r>
          </a:p>
          <a:p>
            <a:pPr>
              <a:spcBef>
                <a:spcPts val="600"/>
              </a:spcBef>
              <a:spcAft>
                <a:spcPts val="600"/>
              </a:spcAft>
            </a:pPr>
            <a:r>
              <a:rPr lang="en-US" sz="2400" dirty="0" smtClean="0"/>
              <a:t>Measurable or non-measurable disease (per RECIST criteria)</a:t>
            </a:r>
          </a:p>
          <a:p>
            <a:pPr>
              <a:spcBef>
                <a:spcPts val="600"/>
              </a:spcBef>
              <a:spcAft>
                <a:spcPts val="600"/>
              </a:spcAft>
            </a:pPr>
            <a:r>
              <a:rPr lang="en-US" sz="2400" dirty="0" smtClean="0"/>
              <a:t>Only 1 prior </a:t>
            </a:r>
            <a:r>
              <a:rPr lang="en-US" sz="2400" dirty="0" err="1" smtClean="0"/>
              <a:t>oxaliplatin</a:t>
            </a:r>
            <a:r>
              <a:rPr lang="en-US" sz="2400" dirty="0" smtClean="0"/>
              <a:t>-containing chemotherapeutic regimen for metastatic disease</a:t>
            </a:r>
          </a:p>
          <a:p>
            <a:pPr>
              <a:spcBef>
                <a:spcPts val="600"/>
              </a:spcBef>
              <a:spcAft>
                <a:spcPts val="600"/>
              </a:spcAft>
            </a:pPr>
            <a:r>
              <a:rPr lang="en-US" sz="2400" dirty="0" smtClean="0"/>
              <a:t>Patients who relapsed within 6 months of completion of </a:t>
            </a:r>
            <a:r>
              <a:rPr lang="en-US" sz="2400" dirty="0" err="1" smtClean="0"/>
              <a:t>oxaliplatin</a:t>
            </a:r>
            <a:r>
              <a:rPr lang="en-US" sz="2400" dirty="0" smtClean="0"/>
              <a:t>-based adjuvant chemotherapy were eligible </a:t>
            </a:r>
          </a:p>
          <a:p>
            <a:pPr>
              <a:spcBef>
                <a:spcPts val="600"/>
              </a:spcBef>
              <a:spcAft>
                <a:spcPts val="600"/>
              </a:spcAft>
            </a:pPr>
            <a:r>
              <a:rPr lang="en-US" sz="2400" dirty="0" smtClean="0">
                <a:solidFill>
                  <a:srgbClr val="FFFF00"/>
                </a:solidFill>
              </a:rPr>
              <a:t>~30% of patients had prior </a:t>
            </a:r>
            <a:r>
              <a:rPr lang="en-US" sz="2400" dirty="0" err="1" smtClean="0">
                <a:solidFill>
                  <a:srgbClr val="FFFF00"/>
                </a:solidFill>
              </a:rPr>
              <a:t>bevacizumab</a:t>
            </a:r>
            <a:r>
              <a:rPr lang="en-US" sz="2400" dirty="0" smtClean="0">
                <a:solidFill>
                  <a:srgbClr val="FFFF00"/>
                </a:solidFill>
              </a:rPr>
              <a:t>  </a:t>
            </a:r>
          </a:p>
        </p:txBody>
      </p:sp>
      <p:sp>
        <p:nvSpPr>
          <p:cNvPr id="4" name="Rectangle 3"/>
          <p:cNvSpPr/>
          <p:nvPr/>
        </p:nvSpPr>
        <p:spPr>
          <a:xfrm>
            <a:off x="4773786" y="6477000"/>
            <a:ext cx="4294014"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ESMO/WCGC 2011;Abstract O-0024.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685800"/>
          </a:xfrm>
        </p:spPr>
        <p:txBody>
          <a:bodyPr/>
          <a:lstStyle/>
          <a:p>
            <a:pPr eaLnBrk="1" hangingPunct="1"/>
            <a:r>
              <a:rPr lang="en-US" sz="3200" dirty="0" smtClean="0"/>
              <a:t>VELOUR Study</a:t>
            </a:r>
          </a:p>
        </p:txBody>
      </p:sp>
      <p:sp>
        <p:nvSpPr>
          <p:cNvPr id="18435" name="Content Placeholder 20"/>
          <p:cNvSpPr>
            <a:spLocks noGrp="1"/>
          </p:cNvSpPr>
          <p:nvPr>
            <p:ph idx="1"/>
          </p:nvPr>
        </p:nvSpPr>
        <p:spPr>
          <a:xfrm>
            <a:off x="379413" y="1146175"/>
            <a:ext cx="8610600" cy="965200"/>
          </a:xfrm>
        </p:spPr>
        <p:txBody>
          <a:bodyPr/>
          <a:lstStyle/>
          <a:p>
            <a:r>
              <a:rPr lang="en-US" sz="2400" dirty="0" smtClean="0">
                <a:solidFill>
                  <a:srgbClr val="FFFF00"/>
                </a:solidFill>
              </a:rPr>
              <a:t>Overall results</a:t>
            </a:r>
          </a:p>
          <a:p>
            <a:pPr lvl="1"/>
            <a:r>
              <a:rPr lang="en-US" sz="1800" dirty="0" smtClean="0"/>
              <a:t>Adding </a:t>
            </a:r>
            <a:r>
              <a:rPr lang="en-US" sz="1800" dirty="0" err="1" smtClean="0"/>
              <a:t>aflibercept</a:t>
            </a:r>
            <a:r>
              <a:rPr lang="en-US" sz="1800" dirty="0" smtClean="0"/>
              <a:t> to FOLFIRI in </a:t>
            </a:r>
            <a:r>
              <a:rPr lang="en-US" sz="1800" dirty="0" err="1" smtClean="0"/>
              <a:t>mCRC</a:t>
            </a:r>
            <a:r>
              <a:rPr lang="en-US" sz="1800" dirty="0" smtClean="0"/>
              <a:t> patients previously treated with an </a:t>
            </a:r>
            <a:r>
              <a:rPr lang="en-US" sz="1800" dirty="0" err="1" smtClean="0"/>
              <a:t>oxaliplatin</a:t>
            </a:r>
            <a:r>
              <a:rPr lang="en-US" sz="1800" dirty="0" smtClean="0"/>
              <a:t>-based regimen resulted in significant OS and PFS benefits</a:t>
            </a:r>
            <a:endParaRPr lang="en-US" sz="2000" dirty="0" smtClean="0"/>
          </a:p>
        </p:txBody>
      </p:sp>
      <p:sp>
        <p:nvSpPr>
          <p:cNvPr id="18436" name="Rectangle 20"/>
          <p:cNvSpPr>
            <a:spLocks noChangeArrowheads="1"/>
          </p:cNvSpPr>
          <p:nvPr/>
        </p:nvSpPr>
        <p:spPr bwMode="auto">
          <a:xfrm>
            <a:off x="-560388" y="6159500"/>
            <a:ext cx="73025" cy="3508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300">
                <a:solidFill>
                  <a:srgbClr val="000000"/>
                </a:solidFill>
                <a:latin typeface="Times New Roman" pitchFamily="18" charset="0"/>
              </a:rPr>
              <a:t> </a:t>
            </a:r>
            <a:endParaRPr lang="en-US" sz="2400">
              <a:solidFill>
                <a:srgbClr val="000000"/>
              </a:solidFill>
              <a:latin typeface="Wingdings" pitchFamily="2" charset="2"/>
            </a:endParaRPr>
          </a:p>
        </p:txBody>
      </p:sp>
      <p:sp>
        <p:nvSpPr>
          <p:cNvPr id="18437" name="TextBox 8"/>
          <p:cNvSpPr txBox="1">
            <a:spLocks noChangeArrowheads="1"/>
          </p:cNvSpPr>
          <p:nvPr/>
        </p:nvSpPr>
        <p:spPr bwMode="auto">
          <a:xfrm>
            <a:off x="228600" y="6477000"/>
            <a:ext cx="7696200" cy="262380"/>
          </a:xfrm>
          <a:prstGeom prst="rect">
            <a:avLst/>
          </a:prstGeom>
          <a:noFill/>
          <a:ln w="9525">
            <a:noFill/>
            <a:miter lim="800000"/>
            <a:headEnd/>
            <a:tailEnd/>
          </a:ln>
        </p:spPr>
        <p:txBody>
          <a:bodyPr wrap="square" bIns="27432" anchor="b">
            <a:spAutoFit/>
          </a:bodyPr>
          <a:lstStyle/>
          <a:p>
            <a:pPr fontAlgn="base">
              <a:lnSpc>
                <a:spcPct val="85000"/>
              </a:lnSpc>
              <a:spcBef>
                <a:spcPts val="200"/>
              </a:spcBef>
              <a:spcAft>
                <a:spcPct val="0"/>
              </a:spcAft>
            </a:pPr>
            <a:r>
              <a:rPr lang="en-US" sz="1400" dirty="0">
                <a:solidFill>
                  <a:srgbClr val="FFFFFF"/>
                </a:solidFill>
              </a:rPr>
              <a:t>With permission from </a:t>
            </a:r>
            <a:r>
              <a:rPr lang="en-US" sz="1400" dirty="0" smtClean="0">
                <a:solidFill>
                  <a:srgbClr val="FFFFFF"/>
                </a:solidFill>
              </a:rPr>
              <a:t>Van </a:t>
            </a:r>
            <a:r>
              <a:rPr lang="en-US" sz="1400" dirty="0" err="1">
                <a:solidFill>
                  <a:srgbClr val="FFFFFF"/>
                </a:solidFill>
              </a:rPr>
              <a:t>Cutsem</a:t>
            </a:r>
            <a:r>
              <a:rPr lang="en-US" sz="1400" dirty="0">
                <a:solidFill>
                  <a:srgbClr val="FFFFFF"/>
                </a:solidFill>
              </a:rPr>
              <a:t> E et al</a:t>
            </a:r>
            <a:r>
              <a:rPr lang="en-GB" sz="1400" dirty="0">
                <a:solidFill>
                  <a:srgbClr val="FFFFFF"/>
                </a:solidFill>
              </a:rPr>
              <a:t>. </a:t>
            </a:r>
            <a:r>
              <a:rPr lang="en-US" sz="1400" dirty="0">
                <a:solidFill>
                  <a:srgbClr val="FFFFFF"/>
                </a:solidFill>
              </a:rPr>
              <a:t>ESMO/WCGC 2011, Barcelona, Abstract O-0024.</a:t>
            </a:r>
            <a:r>
              <a:rPr lang="en-GB" sz="1400" dirty="0">
                <a:solidFill>
                  <a:srgbClr val="FFFFFF"/>
                </a:solidFill>
              </a:rPr>
              <a:t> </a:t>
            </a:r>
          </a:p>
        </p:txBody>
      </p:sp>
      <p:grpSp>
        <p:nvGrpSpPr>
          <p:cNvPr id="2" name="Group 2"/>
          <p:cNvGrpSpPr>
            <a:grpSpLocks/>
          </p:cNvGrpSpPr>
          <p:nvPr/>
        </p:nvGrpSpPr>
        <p:grpSpPr bwMode="auto">
          <a:xfrm>
            <a:off x="177800" y="2192425"/>
            <a:ext cx="4470400" cy="4055975"/>
            <a:chOff x="174684" y="2547375"/>
            <a:chExt cx="4350997" cy="3053347"/>
          </a:xfrm>
        </p:grpSpPr>
        <p:pic>
          <p:nvPicPr>
            <p:cNvPr id="18443" name="Picture 12"/>
            <p:cNvPicPr>
              <a:picLocks noChangeAspect="1" noChangeArrowheads="1"/>
            </p:cNvPicPr>
            <p:nvPr/>
          </p:nvPicPr>
          <p:blipFill rotWithShape="1">
            <a:blip r:embed="rId3" cstate="print"/>
            <a:srcRect l="1441"/>
            <a:stretch/>
          </p:blipFill>
          <p:spPr bwMode="auto">
            <a:xfrm>
              <a:off x="174684" y="2770713"/>
              <a:ext cx="4350997" cy="2830009"/>
            </a:xfrm>
            <a:prstGeom prst="rect">
              <a:avLst/>
            </a:prstGeom>
            <a:noFill/>
            <a:ln w="9525">
              <a:noFill/>
              <a:miter lim="800000"/>
              <a:headEnd/>
              <a:tailEnd/>
            </a:ln>
          </p:spPr>
        </p:pic>
        <p:sp>
          <p:nvSpPr>
            <p:cNvPr id="18444" name="TextBox 8"/>
            <p:cNvSpPr txBox="1">
              <a:spLocks noChangeArrowheads="1"/>
            </p:cNvSpPr>
            <p:nvPr/>
          </p:nvSpPr>
          <p:spPr bwMode="auto">
            <a:xfrm>
              <a:off x="2268533" y="2547375"/>
              <a:ext cx="481177" cy="338615"/>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FFFFFF"/>
                  </a:solidFill>
                </a:rPr>
                <a:t>OS</a:t>
              </a:r>
            </a:p>
          </p:txBody>
        </p:sp>
      </p:grpSp>
      <p:pic>
        <p:nvPicPr>
          <p:cNvPr id="18441" name="Picture 13"/>
          <p:cNvPicPr>
            <a:picLocks noChangeAspect="1" noChangeArrowheads="1"/>
          </p:cNvPicPr>
          <p:nvPr/>
        </p:nvPicPr>
        <p:blipFill>
          <a:blip r:embed="rId4" cstate="print"/>
          <a:srcRect/>
          <a:stretch>
            <a:fillRect/>
          </a:stretch>
        </p:blipFill>
        <p:spPr bwMode="auto">
          <a:xfrm>
            <a:off x="4593419" y="2592431"/>
            <a:ext cx="4550581" cy="3655969"/>
          </a:xfrm>
          <a:prstGeom prst="rect">
            <a:avLst/>
          </a:prstGeom>
          <a:noFill/>
          <a:ln w="9525">
            <a:noFill/>
            <a:miter lim="800000"/>
            <a:headEnd/>
            <a:tailEnd/>
          </a:ln>
          <a:effectLst/>
        </p:spPr>
      </p:pic>
      <p:sp>
        <p:nvSpPr>
          <p:cNvPr id="18442" name="TextBox 9"/>
          <p:cNvSpPr txBox="1">
            <a:spLocks noChangeArrowheads="1"/>
          </p:cNvSpPr>
          <p:nvPr/>
        </p:nvSpPr>
        <p:spPr bwMode="auto">
          <a:xfrm>
            <a:off x="6788573" y="2189163"/>
            <a:ext cx="598067" cy="563280"/>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FFFFFF"/>
                </a:solidFill>
              </a:rPr>
              <a:t>PFS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685800"/>
          </a:xfrm>
        </p:spPr>
        <p:txBody>
          <a:bodyPr/>
          <a:lstStyle/>
          <a:p>
            <a:r>
              <a:rPr lang="en-US" sz="3200" dirty="0" smtClean="0"/>
              <a:t>Response Rates</a:t>
            </a:r>
          </a:p>
        </p:txBody>
      </p:sp>
      <p:graphicFrame>
        <p:nvGraphicFramePr>
          <p:cNvPr id="25603" name="Chart 5"/>
          <p:cNvGraphicFramePr>
            <a:graphicFrameLocks/>
          </p:cNvGraphicFramePr>
          <p:nvPr>
            <p:extLst>
              <p:ext uri="{D42A27DB-BD31-4B8C-83A1-F6EECF244321}">
                <p14:modId xmlns:p14="http://schemas.microsoft.com/office/powerpoint/2010/main" val="3867501733"/>
              </p:ext>
            </p:extLst>
          </p:nvPr>
        </p:nvGraphicFramePr>
        <p:xfrm>
          <a:off x="1295400" y="1219200"/>
          <a:ext cx="7010400" cy="4064000"/>
        </p:xfrm>
        <a:graphic>
          <a:graphicData uri="http://schemas.openxmlformats.org/presentationml/2006/ole">
            <mc:AlternateContent xmlns:mc="http://schemas.openxmlformats.org/markup-compatibility/2006">
              <mc:Choice xmlns:v="urn:schemas-microsoft-com:vml" Requires="v">
                <p:oleObj spid="_x0000_s12340" name="Chart" r:id="rId4" imgW="7009821" imgH="4059600" progId="Excel.Sheet.8">
                  <p:embed/>
                </p:oleObj>
              </mc:Choice>
              <mc:Fallback>
                <p:oleObj name="Chart" r:id="rId4" imgW="7009821" imgH="4059600" progId="Excel.Sheet.8">
                  <p:embed/>
                  <p:pic>
                    <p:nvPicPr>
                      <p:cNvPr id="0" name="Pictur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19200"/>
                        <a:ext cx="70104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376737" y="5283200"/>
            <a:ext cx="2210862" cy="923330"/>
          </a:xfrm>
          <a:prstGeom prst="rect">
            <a:avLst/>
          </a:prstGeom>
          <a:noFill/>
        </p:spPr>
        <p:txBody>
          <a:bodyPr wrap="none" rtlCol="0">
            <a:spAutoFit/>
          </a:bodyPr>
          <a:lstStyle/>
          <a:p>
            <a:pPr algn="ctr"/>
            <a:r>
              <a:rPr lang="en-US" b="1" dirty="0">
                <a:solidFill>
                  <a:srgbClr val="FFFF00"/>
                </a:solidFill>
              </a:rPr>
              <a:t>E3200: </a:t>
            </a:r>
            <a:endParaRPr lang="en-US" b="1" dirty="0" smtClean="0">
              <a:solidFill>
                <a:srgbClr val="FFFF00"/>
              </a:solidFill>
            </a:endParaRPr>
          </a:p>
          <a:p>
            <a:pPr algn="ctr"/>
            <a:r>
              <a:rPr lang="en-US" b="1" dirty="0" smtClean="0">
                <a:solidFill>
                  <a:srgbClr val="FFFF00"/>
                </a:solidFill>
              </a:rPr>
              <a:t>RR </a:t>
            </a:r>
            <a:r>
              <a:rPr lang="en-US" b="1" dirty="0">
                <a:solidFill>
                  <a:srgbClr val="FFFF00"/>
                </a:solidFill>
              </a:rPr>
              <a:t>22.7</a:t>
            </a:r>
            <a:r>
              <a:rPr lang="en-US" b="1" dirty="0" smtClean="0">
                <a:solidFill>
                  <a:srgbClr val="FFFF00"/>
                </a:solidFill>
              </a:rPr>
              <a:t>% vs. </a:t>
            </a:r>
            <a:r>
              <a:rPr lang="en-US" b="1" dirty="0">
                <a:solidFill>
                  <a:srgbClr val="FFFF00"/>
                </a:solidFill>
              </a:rPr>
              <a:t>8.6</a:t>
            </a:r>
            <a:r>
              <a:rPr lang="en-US" b="1" dirty="0" smtClean="0">
                <a:solidFill>
                  <a:srgbClr val="FFFF00"/>
                </a:solidFill>
              </a:rPr>
              <a:t>%</a:t>
            </a:r>
          </a:p>
          <a:p>
            <a:pPr algn="ctr"/>
            <a:r>
              <a:rPr lang="en-US" b="1" dirty="0" smtClean="0">
                <a:solidFill>
                  <a:srgbClr val="FFFF00"/>
                </a:solidFill>
              </a:rPr>
              <a:t>for 2</a:t>
            </a:r>
            <a:r>
              <a:rPr lang="en-US" b="1" baseline="30000" dirty="0" smtClean="0">
                <a:solidFill>
                  <a:srgbClr val="FFFF00"/>
                </a:solidFill>
              </a:rPr>
              <a:t>nd</a:t>
            </a:r>
            <a:r>
              <a:rPr lang="en-US" b="1" dirty="0" smtClean="0">
                <a:solidFill>
                  <a:srgbClr val="FFFF00"/>
                </a:solidFill>
              </a:rPr>
              <a:t> line</a:t>
            </a:r>
            <a:endParaRPr lang="en-US" b="1" dirty="0">
              <a:solidFill>
                <a:srgbClr val="FFFF00"/>
              </a:solidFill>
            </a:endParaRPr>
          </a:p>
        </p:txBody>
      </p:sp>
      <p:sp>
        <p:nvSpPr>
          <p:cNvPr id="5" name="Rectangle 4"/>
          <p:cNvSpPr/>
          <p:nvPr/>
        </p:nvSpPr>
        <p:spPr>
          <a:xfrm>
            <a:off x="4773786" y="6477000"/>
            <a:ext cx="4294014"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ESMO/WCGC 2011;Abstract O-0024.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2700" y="457200"/>
            <a:ext cx="9144000" cy="685800"/>
          </a:xfrm>
        </p:spPr>
        <p:txBody>
          <a:bodyPr/>
          <a:lstStyle/>
          <a:p>
            <a:r>
              <a:rPr lang="en-US" sz="3200" dirty="0" smtClean="0"/>
              <a:t>Consistency of OS and PFS With and Without </a:t>
            </a:r>
            <a:br>
              <a:rPr lang="en-US" sz="3200" dirty="0" smtClean="0"/>
            </a:br>
            <a:r>
              <a:rPr lang="en-US" sz="3200" dirty="0" smtClean="0"/>
              <a:t>Prior Bevacizumab </a:t>
            </a:r>
          </a:p>
        </p:txBody>
      </p:sp>
      <p:graphicFrame>
        <p:nvGraphicFramePr>
          <p:cNvPr id="8" name="Group 127"/>
          <p:cNvGraphicFramePr>
            <a:graphicFrameLocks noGrp="1"/>
          </p:cNvGraphicFramePr>
          <p:nvPr>
            <p:extLst>
              <p:ext uri="{D42A27DB-BD31-4B8C-83A1-F6EECF244321}">
                <p14:modId xmlns:p14="http://schemas.microsoft.com/office/powerpoint/2010/main" val="3279654634"/>
              </p:ext>
            </p:extLst>
          </p:nvPr>
        </p:nvGraphicFramePr>
        <p:xfrm>
          <a:off x="379413" y="1728788"/>
          <a:ext cx="8256587" cy="3047895"/>
        </p:xfrm>
        <a:graphic>
          <a:graphicData uri="http://schemas.openxmlformats.org/drawingml/2006/table">
            <a:tbl>
              <a:tblPr/>
              <a:tblGrid>
                <a:gridCol w="1512887"/>
                <a:gridCol w="1390650"/>
                <a:gridCol w="1390650"/>
                <a:gridCol w="590550"/>
                <a:gridCol w="1412875"/>
                <a:gridCol w="1412875"/>
                <a:gridCol w="546100"/>
              </a:tblGrid>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FFF00"/>
                        </a:solidFill>
                        <a:effectLst/>
                        <a:latin typeface="Arial" charset="0"/>
                        <a:ea typeface="MS Mincho" pitchFamily="49" charset="-128"/>
                      </a:endParaRP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0F1BC6"/>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MS Mincho" pitchFamily="49" charset="-128"/>
                        </a:rPr>
                        <a:t>Prior Bevacizumab</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MS Mincho" pitchFamily="49" charset="-128"/>
                        </a:rPr>
                        <a:t>No Prior Bevacizumab</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hMerge="1">
                  <a:txBody>
                    <a:bodyPr/>
                    <a:lstStyle/>
                    <a:p>
                      <a:endParaRPr lang="en-US"/>
                    </a:p>
                  </a:txBody>
                  <a:tcPr/>
                </a:tc>
                <a:tc hMerge="1">
                  <a:txBody>
                    <a:bodyPr/>
                    <a:lstStyle/>
                    <a:p>
                      <a:endParaRPr lang="en-US"/>
                    </a:p>
                  </a:txBody>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00"/>
                        </a:solidFill>
                        <a:effectLst/>
                        <a:latin typeface="Arial" charset="0"/>
                        <a:ea typeface="MS Mincho" pitchFamily="49" charset="-128"/>
                      </a:endParaRPr>
                    </a:p>
                  </a:txBody>
                  <a:tcPr marL="91437" marR="91437" marT="45707" marB="45707" anchor="ctr" horzOverflow="overflow">
                    <a:lnL>
                      <a:noFill/>
                    </a:lnL>
                    <a:lnR>
                      <a:noFill/>
                    </a:lnR>
                    <a:lnT w="28575" cap="flat" cmpd="sng" algn="ctr">
                      <a:solidFill>
                        <a:schemeClr val="accent2"/>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Placebo/ FOLFIRI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MS Mincho" pitchFamily="49" charset="-128"/>
                        </a:rPr>
                        <a:t>(n=187)</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Aflibercept/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FOLFIRI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MS Mincho" pitchFamily="49" charset="-128"/>
                        </a:rPr>
                        <a:t>(n=186)</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00"/>
                          </a:solidFill>
                          <a:effectLst/>
                          <a:latin typeface="Arial" charset="0"/>
                          <a:ea typeface="MS Mincho" pitchFamily="49" charset="-128"/>
                        </a:rPr>
                        <a:t>Δ</a:t>
                      </a:r>
                      <a:endParaRPr kumimoji="0" lang="en-US" sz="1800" b="1" i="0" u="none" strike="noStrike" cap="none" normalizeH="0" baseline="0" dirty="0" smtClean="0">
                        <a:ln>
                          <a:noFill/>
                        </a:ln>
                        <a:solidFill>
                          <a:srgbClr val="FFFF00"/>
                        </a:solidFill>
                        <a:effectLst/>
                        <a:latin typeface="Arial" charset="0"/>
                        <a:ea typeface="MS Mincho" pitchFamily="49" charset="-128"/>
                      </a:endParaRP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Placebo/ FOLFIRI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(n=427)</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Aflibercept/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FOLFIRI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MS Mincho" pitchFamily="49" charset="-128"/>
                        </a:rPr>
                        <a:t>(n=426)</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00"/>
                          </a:solidFill>
                          <a:effectLst/>
                          <a:latin typeface="Arial" charset="0"/>
                          <a:ea typeface="MS Mincho" pitchFamily="49" charset="-128"/>
                        </a:rPr>
                        <a:t>Δ</a:t>
                      </a:r>
                      <a:endParaRPr kumimoji="0" lang="en-US" sz="1800" b="1" i="0" u="none" strike="noStrike" cap="none" normalizeH="0" baseline="0" dirty="0" smtClean="0">
                        <a:ln>
                          <a:noFill/>
                        </a:ln>
                        <a:solidFill>
                          <a:srgbClr val="FFFF00"/>
                        </a:solidFill>
                        <a:effectLst/>
                        <a:latin typeface="Arial"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00"/>
                        </a:solidFill>
                        <a:effectLst/>
                        <a:latin typeface="Arial" charset="0"/>
                        <a:ea typeface="MS Mincho" pitchFamily="49" charset="-128"/>
                      </a:endParaRP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MS Mincho" pitchFamily="49" charset="-128"/>
                        </a:rPr>
                        <a:t>OS (months) (95.34% CI)</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(9.8-13.8)</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(10.8-15.5)</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0.8</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(11.2-13.5)</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(12.7-15.6)</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1.5</a:t>
                      </a:r>
                    </a:p>
                  </a:txBody>
                  <a:tcPr marL="91437" marR="91437" marT="45707" marB="45707"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MS Mincho" pitchFamily="49" charset="-128"/>
                        </a:rPr>
                        <a:t>PFS (months) (99.99% CI)</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(2.9-5.4)</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6.7</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(4.8-8.7)</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2.8</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(4.2-6.7)</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(5.8-8.2)</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MS Mincho" pitchFamily="49" charset="-128"/>
                        </a:rPr>
                        <a:t>1.5</a:t>
                      </a:r>
                    </a:p>
                  </a:txBody>
                  <a:tcPr marL="91437" marR="91437" marT="45707" marB="45707"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1539" name="Content Placeholder 20"/>
          <p:cNvSpPr txBox="1">
            <a:spLocks/>
          </p:cNvSpPr>
          <p:nvPr/>
        </p:nvSpPr>
        <p:spPr bwMode="auto">
          <a:xfrm>
            <a:off x="379413" y="5105400"/>
            <a:ext cx="8264525" cy="1266824"/>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pPr>
            <a:r>
              <a:rPr lang="en-US" sz="2000" dirty="0">
                <a:solidFill>
                  <a:srgbClr val="FFFF00"/>
                </a:solidFill>
              </a:rPr>
              <a:t>Interaction between “treatment arm” and “prior bevacizumab” factor was not significant at the 2-sided 10% level (</a:t>
            </a:r>
            <a:r>
              <a:rPr lang="en-US" sz="2000" i="1" dirty="0">
                <a:solidFill>
                  <a:srgbClr val="FFFF00"/>
                </a:solidFill>
              </a:rPr>
              <a:t>P</a:t>
            </a:r>
            <a:r>
              <a:rPr lang="en-US" sz="2000" dirty="0">
                <a:solidFill>
                  <a:srgbClr val="FFFF00"/>
                </a:solidFill>
              </a:rPr>
              <a:t>=0.57 for OS; </a:t>
            </a:r>
            <a:r>
              <a:rPr lang="en-US" sz="2000" i="1" dirty="0">
                <a:solidFill>
                  <a:srgbClr val="FFFF00"/>
                </a:solidFill>
              </a:rPr>
              <a:t>P</a:t>
            </a:r>
            <a:r>
              <a:rPr lang="en-US" sz="2000" dirty="0">
                <a:solidFill>
                  <a:srgbClr val="FFFF00"/>
                </a:solidFill>
              </a:rPr>
              <a:t>=0.2 for PFS)</a:t>
            </a:r>
          </a:p>
          <a:p>
            <a:pPr marL="342900" indent="-342900" eaLnBrk="0" fontAlgn="base" hangingPunct="0">
              <a:spcBef>
                <a:spcPct val="20000"/>
              </a:spcBef>
              <a:spcAft>
                <a:spcPct val="0"/>
              </a:spcAft>
              <a:buFontTx/>
              <a:buChar char="•"/>
            </a:pPr>
            <a:endParaRPr lang="en-US" sz="2400" dirty="0">
              <a:solidFill>
                <a:srgbClr val="FFFFFF"/>
              </a:solidFill>
            </a:endParaRPr>
          </a:p>
          <a:p>
            <a:pPr marL="342900" indent="-342900" eaLnBrk="0" fontAlgn="base" hangingPunct="0">
              <a:spcBef>
                <a:spcPct val="20000"/>
              </a:spcBef>
              <a:spcAft>
                <a:spcPct val="0"/>
              </a:spcAft>
              <a:buFontTx/>
              <a:buChar char="•"/>
            </a:pPr>
            <a:endParaRPr lang="en-US" sz="2400" dirty="0">
              <a:solidFill>
                <a:srgbClr val="FFFFFF"/>
              </a:solidFill>
            </a:endParaRPr>
          </a:p>
          <a:p>
            <a:pPr marL="342900" indent="-342900" eaLnBrk="0" fontAlgn="base" hangingPunct="0">
              <a:spcBef>
                <a:spcPct val="20000"/>
              </a:spcBef>
              <a:spcAft>
                <a:spcPct val="0"/>
              </a:spcAft>
              <a:buFontTx/>
              <a:buChar char="•"/>
            </a:pPr>
            <a:endParaRPr lang="en-US" sz="2400" dirty="0">
              <a:solidFill>
                <a:srgbClr val="FFFFFF"/>
              </a:solidFill>
            </a:endParaRPr>
          </a:p>
        </p:txBody>
      </p:sp>
      <p:sp>
        <p:nvSpPr>
          <p:cNvPr id="5" name="Rectangle 4"/>
          <p:cNvSpPr/>
          <p:nvPr/>
        </p:nvSpPr>
        <p:spPr>
          <a:xfrm>
            <a:off x="4773786" y="6477000"/>
            <a:ext cx="4294014"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ESMO/WCGC 2011;Abstract O-0024.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52388"/>
            <a:ext cx="9144000" cy="1004888"/>
          </a:xfrm>
          <a:prstGeom prst="rect">
            <a:avLst/>
          </a:prstGeom>
          <a:noFill/>
          <a:ln w="9525">
            <a:noFill/>
            <a:miter lim="800000"/>
            <a:headEnd/>
            <a:tailEnd/>
          </a:ln>
        </p:spPr>
        <p:txBody>
          <a:bodyPr anchor="ctr"/>
          <a:lstStyle/>
          <a:p>
            <a:pPr algn="ctr" fontAlgn="base">
              <a:spcBef>
                <a:spcPct val="0"/>
              </a:spcBef>
              <a:spcAft>
                <a:spcPct val="0"/>
              </a:spcAft>
              <a:defRPr/>
            </a:pPr>
            <a:r>
              <a:rPr lang="en-US" sz="3200" b="1" kern="0" dirty="0" smtClean="0">
                <a:solidFill>
                  <a:srgbClr val="FFFF00"/>
                </a:solidFill>
                <a:cs typeface="MS PGothic" pitchFamily="34" charset="-128"/>
              </a:rPr>
              <a:t>Safety: AEs </a:t>
            </a:r>
            <a:r>
              <a:rPr lang="en-US" sz="3200" b="1" kern="0" dirty="0">
                <a:solidFill>
                  <a:srgbClr val="FFFF00"/>
                </a:solidFill>
                <a:cs typeface="MS PGothic" pitchFamily="34" charset="-128"/>
              </a:rPr>
              <a:t>Leading to Discontinuation </a:t>
            </a:r>
          </a:p>
        </p:txBody>
      </p:sp>
      <p:graphicFrame>
        <p:nvGraphicFramePr>
          <p:cNvPr id="5" name="Group 127"/>
          <p:cNvGraphicFramePr>
            <a:graphicFrameLocks noGrp="1"/>
          </p:cNvGraphicFramePr>
          <p:nvPr>
            <p:extLst>
              <p:ext uri="{D42A27DB-BD31-4B8C-83A1-F6EECF244321}">
                <p14:modId xmlns:p14="http://schemas.microsoft.com/office/powerpoint/2010/main" val="980496561"/>
              </p:ext>
            </p:extLst>
          </p:nvPr>
        </p:nvGraphicFramePr>
        <p:xfrm>
          <a:off x="381000" y="1065213"/>
          <a:ext cx="8375650" cy="5374276"/>
        </p:xfrm>
        <a:graphic>
          <a:graphicData uri="http://schemas.openxmlformats.org/drawingml/2006/table">
            <a:tbl>
              <a:tblPr/>
              <a:tblGrid>
                <a:gridCol w="2895600"/>
                <a:gridCol w="1370013"/>
                <a:gridCol w="1370012"/>
                <a:gridCol w="1370013"/>
                <a:gridCol w="1370012"/>
              </a:tblGrid>
              <a:tr h="33527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fr-FR" sz="1600" b="1" i="0" u="none" strike="noStrike" cap="none" normalizeH="0" baseline="0" dirty="0" smtClean="0">
                        <a:ln>
                          <a:noFill/>
                        </a:ln>
                        <a:solidFill>
                          <a:srgbClr val="FFFF00"/>
                        </a:solidFill>
                        <a:effectLst/>
                        <a:latin typeface="Arial" charset="0"/>
                        <a:ea typeface="ＭＳ 明朝" charset="-128"/>
                      </a:endParaRP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0F1BC6"/>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Prior Bevacizumab</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No Prior Bevacizumab</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hMerge="1">
                  <a:txBody>
                    <a:bodyPr/>
                    <a:lstStyle/>
                    <a:p>
                      <a:endParaRPr lang="en-US"/>
                    </a:p>
                  </a:txBody>
                  <a:tcPr/>
                </a:tc>
              </a:tr>
              <a:tr h="83291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Safety Population,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 of Patients</a:t>
                      </a:r>
                    </a:p>
                  </a:txBody>
                  <a:tcPr marT="45706" marB="45706" anchor="ctr" horzOverflow="overflow">
                    <a:lnL>
                      <a:noFill/>
                    </a:lnL>
                    <a:lnR>
                      <a:noFill/>
                    </a:lnR>
                    <a:lnT w="28575" cap="flat" cmpd="sng" algn="ctr">
                      <a:solidFill>
                        <a:schemeClr val="accent2"/>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Placebo/ FOLFIRI</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(n=172)</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Aflibercept/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FOLFIRI</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(n=171)</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Placebo/</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FOLFIRI</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(n=433)</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Aflibercept/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FOLFIRI</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(n=440)</a:t>
                      </a:r>
                    </a:p>
                  </a:txBody>
                  <a:tcPr marT="45706" marB="45706" anchor="ct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F1BC6"/>
                    </a:solidFill>
                  </a:tcPr>
                </a:tc>
              </a:tr>
              <a:tr h="51815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ea typeface="ＭＳ 明朝" charset="-128"/>
                        </a:rPr>
                        <a:t>Any AE leading to permanent treatment discontinuation</a:t>
                      </a:r>
                    </a:p>
                  </a:txBody>
                  <a:tcPr marT="45706" marB="45706" anchor="b"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Arial" charset="0"/>
                          <a:ea typeface="ＭＳ 明朝" charset="-128"/>
                        </a:rPr>
                        <a:t>9.3</a:t>
                      </a:r>
                    </a:p>
                  </a:txBody>
                  <a:tcPr marT="45706" marB="45706" anchor="b"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Arial" charset="0"/>
                          <a:ea typeface="ＭＳ 明朝" charset="-128"/>
                        </a:rPr>
                        <a:t>25.7</a:t>
                      </a:r>
                    </a:p>
                  </a:txBody>
                  <a:tcPr marT="45706" marB="45706" anchor="b"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Arial" charset="0"/>
                          <a:ea typeface="ＭＳ 明朝" charset="-128"/>
                        </a:rPr>
                        <a:t>13.2</a:t>
                      </a:r>
                    </a:p>
                  </a:txBody>
                  <a:tcPr marT="45706" marB="45706" anchor="b"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Arial" charset="0"/>
                          <a:ea typeface="ＭＳ 明朝" charset="-128"/>
                        </a:rPr>
                        <a:t>27.3</a:t>
                      </a:r>
                    </a:p>
                  </a:txBody>
                  <a:tcPr marT="45706" marB="45706" anchor="b" horzOverflow="overflow">
                    <a:lnL>
                      <a:noFill/>
                    </a:lnL>
                    <a:lnR>
                      <a:noFill/>
                    </a:lnR>
                    <a:lnT w="12700" cap="flat" cmpd="sng" algn="ctr">
                      <a:solidFill>
                        <a:srgbClr val="FFFF00"/>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r>
              <a:tr h="73152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Grade 3/4 AEs leading to permanent treatment discontinuation in &gt;1% of patients </a:t>
                      </a:r>
                    </a:p>
                  </a:txBody>
                  <a:tcPr marT="45706" marB="45706" anchor="b" horzOverflow="overflow">
                    <a:lnL>
                      <a:noFill/>
                    </a:lnL>
                    <a:lnR>
                      <a:noFill/>
                    </a:lnR>
                    <a:lnT w="12700" cap="flat" cmpd="sng" algn="ctr">
                      <a:solidFill>
                        <a:schemeClr val="accent3"/>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400" b="1" i="0" u="none" strike="noStrike" cap="none" normalizeH="0" baseline="0" dirty="0" smtClean="0">
                        <a:ln>
                          <a:noFill/>
                        </a:ln>
                        <a:solidFill>
                          <a:srgbClr val="FFFFFF"/>
                        </a:solidFill>
                        <a:effectLst/>
                        <a:latin typeface="Arial" charset="0"/>
                        <a:ea typeface="ＭＳ 明朝" charset="-128"/>
                      </a:endParaRPr>
                    </a:p>
                  </a:txBody>
                  <a:tcPr marT="45706" marB="45706" anchor="b" horzOverflow="overflow">
                    <a:lnL>
                      <a:noFill/>
                    </a:lnL>
                    <a:lnR>
                      <a:noFill/>
                    </a:lnR>
                    <a:lnT w="12700" cap="flat" cmpd="sng" algn="ctr">
                      <a:solidFill>
                        <a:schemeClr val="accent3"/>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400" b="1" i="0" u="none" strike="noStrike" cap="none" normalizeH="0" baseline="0" dirty="0" smtClean="0">
                        <a:ln>
                          <a:noFill/>
                        </a:ln>
                        <a:solidFill>
                          <a:srgbClr val="FFFFFF"/>
                        </a:solidFill>
                        <a:effectLst/>
                        <a:latin typeface="Arial" charset="0"/>
                        <a:ea typeface="ＭＳ 明朝" charset="-128"/>
                      </a:endParaRPr>
                    </a:p>
                  </a:txBody>
                  <a:tcPr marT="45706" marB="45706" anchor="b" horzOverflow="overflow">
                    <a:lnL>
                      <a:noFill/>
                    </a:lnL>
                    <a:lnR>
                      <a:noFill/>
                    </a:lnR>
                    <a:lnT w="12700" cap="flat" cmpd="sng" algn="ctr">
                      <a:solidFill>
                        <a:schemeClr val="accent3"/>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400" b="1" i="0" u="none" strike="noStrike" cap="none" normalizeH="0" baseline="0" dirty="0" smtClean="0">
                        <a:ln>
                          <a:noFill/>
                        </a:ln>
                        <a:solidFill>
                          <a:srgbClr val="FFFFFF"/>
                        </a:solidFill>
                        <a:effectLst/>
                        <a:latin typeface="Arial" charset="0"/>
                        <a:ea typeface="ＭＳ 明朝" charset="-128"/>
                      </a:endParaRPr>
                    </a:p>
                  </a:txBody>
                  <a:tcPr marT="45706" marB="45706" anchor="b" horzOverflow="overflow">
                    <a:lnL>
                      <a:noFill/>
                    </a:lnL>
                    <a:lnR>
                      <a:noFill/>
                    </a:lnR>
                    <a:lnT w="12700" cap="flat" cmpd="sng" algn="ctr">
                      <a:solidFill>
                        <a:schemeClr val="accent3"/>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400" b="1" i="0" u="none" strike="noStrike" cap="none" normalizeH="0" baseline="0" dirty="0" smtClean="0">
                        <a:ln>
                          <a:noFill/>
                        </a:ln>
                        <a:solidFill>
                          <a:srgbClr val="FFFFFF"/>
                        </a:solidFill>
                        <a:effectLst/>
                        <a:latin typeface="Arial" charset="0"/>
                        <a:ea typeface="ＭＳ 明朝" charset="-128"/>
                      </a:endParaRPr>
                    </a:p>
                  </a:txBody>
                  <a:tcPr marT="45706" marB="45706" anchor="b" horzOverflow="overflow">
                    <a:lnL>
                      <a:noFill/>
                    </a:lnL>
                    <a:lnR>
                      <a:noFill/>
                    </a:lnR>
                    <a:lnT w="12700" cap="flat" cmpd="sng" algn="ctr">
                      <a:solidFill>
                        <a:schemeClr val="accent3"/>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Fatigue</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0.6</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1.8</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0.7</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1.8</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Diarrhea</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0.6</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1.8</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1.8</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Hypertension</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2.3</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Pulmonary embolism</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0.6</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1.6</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1.4</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Asthenia</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0.6</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1.4</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4572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pitchFamily="34" charset="-128"/>
                        </a:rPr>
                        <a:t>Dehydration</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0.7</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Rectal hemorrhage</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04788">
                <a:tc>
                  <a:txBody>
                    <a:body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明朝" charset="-128"/>
                        </a:rPr>
                        <a:t>Neutropenic infection</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1.2</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Arial" charset="0"/>
                          <a:ea typeface="ＭＳ 明朝" charset="-128"/>
                        </a:rPr>
                        <a:t>0.5</a:t>
                      </a:r>
                    </a:p>
                  </a:txBody>
                  <a:tcPr marT="45706" marB="45706" anchor="b" horzOverflow="overflow">
                    <a:lnL>
                      <a:noFill/>
                    </a:lnL>
                    <a:lnR>
                      <a:noFill/>
                    </a:lnR>
                    <a:lnT w="28575" cap="flat" cmpd="sng" algn="ctr">
                      <a:solidFill>
                        <a:schemeClr val="bg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4773786" y="6477000"/>
            <a:ext cx="4294014"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ESMO/WCGC 2011;Abstract O-0024.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371600"/>
            <a:ext cx="2667000" cy="10668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HallerGraphic2.png"/>
          <p:cNvPicPr>
            <a:picLocks noChangeAspect="1"/>
          </p:cNvPicPr>
          <p:nvPr/>
        </p:nvPicPr>
        <p:blipFill rotWithShape="1">
          <a:blip r:embed="rId3">
            <a:extLst>
              <a:ext uri="{28A0092B-C50C-407E-A947-70E740481C1C}">
                <a14:useLocalDpi xmlns:a14="http://schemas.microsoft.com/office/drawing/2010/main" val="0"/>
              </a:ext>
            </a:extLst>
          </a:blip>
          <a:srcRect b="63364"/>
          <a:stretch/>
        </p:blipFill>
        <p:spPr>
          <a:xfrm>
            <a:off x="609600" y="2514600"/>
            <a:ext cx="4686300" cy="1144568"/>
          </a:xfrm>
          <a:prstGeom prst="rect">
            <a:avLst/>
          </a:prstGeom>
          <a:ln>
            <a:noFill/>
          </a:ln>
        </p:spPr>
      </p:pic>
      <p:sp>
        <p:nvSpPr>
          <p:cNvPr id="6146" name="Title 1"/>
          <p:cNvSpPr>
            <a:spLocks noGrp="1"/>
          </p:cNvSpPr>
          <p:nvPr>
            <p:ph type="title"/>
          </p:nvPr>
        </p:nvSpPr>
        <p:spPr>
          <a:xfrm>
            <a:off x="228600" y="152400"/>
            <a:ext cx="8686800" cy="1096962"/>
          </a:xfrm>
        </p:spPr>
        <p:txBody>
          <a:bodyPr/>
          <a:lstStyle/>
          <a:p>
            <a:pPr algn="ctr"/>
            <a:r>
              <a:rPr lang="en-US" sz="2900" dirty="0" smtClean="0"/>
              <a:t>Regorafenib (BAY 73-4506)</a:t>
            </a:r>
            <a:r>
              <a:rPr lang="en-GB" sz="2900" dirty="0" smtClean="0"/>
              <a:t>, an </a:t>
            </a:r>
            <a:r>
              <a:rPr lang="en-GB" sz="2900" u="sng" dirty="0" smtClean="0"/>
              <a:t>oral multikinase inhibitor</a:t>
            </a:r>
            <a:r>
              <a:rPr lang="en-GB" sz="2900" dirty="0" smtClean="0"/>
              <a:t> targeting multiple tumor pathways</a:t>
            </a:r>
            <a:r>
              <a:rPr lang="en-GB" sz="2900" baseline="30000" dirty="0" smtClean="0"/>
              <a:t>1-3</a:t>
            </a:r>
            <a:endParaRPr lang="en-US" sz="2900" dirty="0" smtClean="0"/>
          </a:p>
        </p:txBody>
      </p:sp>
      <p:sp>
        <p:nvSpPr>
          <p:cNvPr id="6147" name="Content Placeholder 2"/>
          <p:cNvSpPr>
            <a:spLocks noGrp="1"/>
          </p:cNvSpPr>
          <p:nvPr>
            <p:ph idx="4294967295"/>
          </p:nvPr>
        </p:nvSpPr>
        <p:spPr>
          <a:xfrm>
            <a:off x="152400" y="5661025"/>
            <a:ext cx="1828800" cy="892175"/>
          </a:xfrm>
        </p:spPr>
        <p:txBody>
          <a:bodyPr lIns="36000" tIns="36000" rIns="36000" bIns="36000"/>
          <a:lstStyle/>
          <a:p>
            <a:pPr marL="4763" lvl="2" indent="-4763" algn="ctr">
              <a:buNone/>
              <a:tabLst>
                <a:tab pos="714375" algn="ctr"/>
                <a:tab pos="3228975" algn="ctr"/>
                <a:tab pos="5743575" algn="ctr"/>
              </a:tabLst>
            </a:pPr>
            <a:r>
              <a:rPr lang="en-US" sz="1600" dirty="0" smtClean="0"/>
              <a:t>KIT PDGFR</a:t>
            </a:r>
          </a:p>
          <a:p>
            <a:pPr marL="4763" lvl="3" indent="-4763" algn="ctr">
              <a:buNone/>
              <a:tabLst>
                <a:tab pos="714375" algn="ctr"/>
                <a:tab pos="3228975" algn="ctr"/>
                <a:tab pos="5743575" algn="ctr"/>
              </a:tabLst>
            </a:pPr>
            <a:r>
              <a:rPr lang="en-US" sz="1600" dirty="0" smtClean="0"/>
              <a:t>RET</a:t>
            </a:r>
          </a:p>
        </p:txBody>
      </p:sp>
      <p:sp>
        <p:nvSpPr>
          <p:cNvPr id="20" name="TextBox 5"/>
          <p:cNvSpPr txBox="1">
            <a:spLocks noChangeArrowheads="1"/>
          </p:cNvSpPr>
          <p:nvPr/>
        </p:nvSpPr>
        <p:spPr bwMode="auto">
          <a:xfrm>
            <a:off x="152400" y="6276945"/>
            <a:ext cx="8915401" cy="514738"/>
          </a:xfrm>
          <a:prstGeom prst="rect">
            <a:avLst/>
          </a:prstGeom>
          <a:noFill/>
          <a:ln w="9525">
            <a:noFill/>
            <a:miter lim="800000"/>
            <a:headEnd/>
            <a:tailEnd/>
          </a:ln>
        </p:spPr>
        <p:txBody>
          <a:bodyPr wrap="square" lIns="72000" tIns="72000" rIns="72000" bIns="72000" anchor="b">
            <a:spAutoFit/>
          </a:bodyPr>
          <a:lstStyle/>
          <a:p>
            <a:pPr fontAlgn="base">
              <a:spcBef>
                <a:spcPct val="0"/>
              </a:spcBef>
              <a:spcAft>
                <a:spcPct val="0"/>
              </a:spcAft>
            </a:pPr>
            <a:r>
              <a:rPr lang="en-US" sz="1200" dirty="0">
                <a:solidFill>
                  <a:schemeClr val="bg1"/>
                </a:solidFill>
              </a:rPr>
              <a:t>Adapted from: </a:t>
            </a:r>
            <a:r>
              <a:rPr lang="da-DK" sz="1200" dirty="0" smtClean="0">
                <a:solidFill>
                  <a:schemeClr val="bg1"/>
                </a:solidFill>
                <a:ea typeface="MS PGothic" pitchFamily="34" charset="-128"/>
              </a:rPr>
              <a:t>1. Wilhelm </a:t>
            </a:r>
            <a:r>
              <a:rPr lang="da-DK" sz="1200" dirty="0">
                <a:solidFill>
                  <a:schemeClr val="bg1"/>
                </a:solidFill>
                <a:ea typeface="MS PGothic" pitchFamily="34" charset="-128"/>
              </a:rPr>
              <a:t>SM </a:t>
            </a:r>
            <a:r>
              <a:rPr lang="da-DK" sz="1200" i="1" dirty="0">
                <a:solidFill>
                  <a:schemeClr val="bg1"/>
                </a:solidFill>
                <a:ea typeface="MS PGothic" pitchFamily="34" charset="-128"/>
              </a:rPr>
              <a:t>et al. Int J Cancer </a:t>
            </a:r>
            <a:r>
              <a:rPr lang="da-DK" sz="1200" dirty="0">
                <a:solidFill>
                  <a:schemeClr val="bg1"/>
                </a:solidFill>
                <a:ea typeface="MS PGothic" pitchFamily="34" charset="-128"/>
              </a:rPr>
              <a:t>2011</a:t>
            </a:r>
            <a:r>
              <a:rPr lang="da-DK" sz="1200" dirty="0" smtClean="0">
                <a:solidFill>
                  <a:schemeClr val="bg1"/>
                </a:solidFill>
                <a:ea typeface="MS PGothic" pitchFamily="34" charset="-128"/>
              </a:rPr>
              <a:t>. 2. </a:t>
            </a:r>
            <a:r>
              <a:rPr lang="da-DK" sz="1200" dirty="0" err="1" smtClean="0">
                <a:solidFill>
                  <a:schemeClr val="bg1"/>
                </a:solidFill>
                <a:ea typeface="MS PGothic" pitchFamily="34" charset="-128"/>
              </a:rPr>
              <a:t>Mross</a:t>
            </a:r>
            <a:r>
              <a:rPr lang="da-DK" sz="1200" dirty="0" smtClean="0">
                <a:solidFill>
                  <a:schemeClr val="bg1"/>
                </a:solidFill>
                <a:ea typeface="MS PGothic" pitchFamily="34" charset="-128"/>
              </a:rPr>
              <a:t> </a:t>
            </a:r>
            <a:r>
              <a:rPr lang="da-DK" sz="1200" dirty="0">
                <a:solidFill>
                  <a:schemeClr val="bg1"/>
                </a:solidFill>
                <a:ea typeface="MS PGothic" pitchFamily="34" charset="-128"/>
              </a:rPr>
              <a:t>K </a:t>
            </a:r>
            <a:r>
              <a:rPr lang="da-DK" sz="1200" i="1" dirty="0">
                <a:solidFill>
                  <a:schemeClr val="bg1"/>
                </a:solidFill>
                <a:ea typeface="MS PGothic" pitchFamily="34" charset="-128"/>
              </a:rPr>
              <a:t>et al. Clin Cancer Research </a:t>
            </a:r>
            <a:r>
              <a:rPr lang="da-DK" sz="1200" dirty="0">
                <a:solidFill>
                  <a:schemeClr val="bg1"/>
                </a:solidFill>
                <a:ea typeface="MS PGothic" pitchFamily="34" charset="-128"/>
              </a:rPr>
              <a:t>2012</a:t>
            </a:r>
            <a:r>
              <a:rPr lang="da-DK" sz="1200" dirty="0" smtClean="0">
                <a:solidFill>
                  <a:schemeClr val="bg1"/>
                </a:solidFill>
                <a:ea typeface="MS PGothic" pitchFamily="34" charset="-128"/>
              </a:rPr>
              <a:t>. 3. </a:t>
            </a:r>
            <a:r>
              <a:rPr lang="da-DK" sz="1200" dirty="0" err="1" smtClean="0">
                <a:solidFill>
                  <a:schemeClr val="bg1"/>
                </a:solidFill>
                <a:ea typeface="MS PGothic" pitchFamily="34" charset="-128"/>
              </a:rPr>
              <a:t>Strumberg</a:t>
            </a:r>
            <a:r>
              <a:rPr lang="da-DK" sz="1200" dirty="0" smtClean="0">
                <a:solidFill>
                  <a:schemeClr val="bg1"/>
                </a:solidFill>
                <a:ea typeface="MS PGothic" pitchFamily="34" charset="-128"/>
              </a:rPr>
              <a:t> </a:t>
            </a:r>
            <a:r>
              <a:rPr lang="da-DK" sz="1200" dirty="0">
                <a:solidFill>
                  <a:schemeClr val="bg1"/>
                </a:solidFill>
                <a:ea typeface="MS PGothic" pitchFamily="34" charset="-128"/>
              </a:rPr>
              <a:t>D </a:t>
            </a:r>
            <a:r>
              <a:rPr lang="da-DK" sz="1200" i="1" dirty="0">
                <a:solidFill>
                  <a:schemeClr val="bg1"/>
                </a:solidFill>
                <a:ea typeface="MS PGothic" pitchFamily="34" charset="-128"/>
              </a:rPr>
              <a:t>et al. Expert Opin Invest Drugs </a:t>
            </a:r>
            <a:r>
              <a:rPr lang="da-DK" sz="1200" dirty="0">
                <a:solidFill>
                  <a:schemeClr val="bg1"/>
                </a:solidFill>
                <a:ea typeface="MS PGothic" pitchFamily="34" charset="-128"/>
              </a:rPr>
              <a:t>2012.</a:t>
            </a:r>
          </a:p>
        </p:txBody>
      </p:sp>
      <p:sp>
        <p:nvSpPr>
          <p:cNvPr id="26" name="Content Placeholder 2"/>
          <p:cNvSpPr txBox="1">
            <a:spLocks/>
          </p:cNvSpPr>
          <p:nvPr/>
        </p:nvSpPr>
        <p:spPr bwMode="auto">
          <a:xfrm>
            <a:off x="2057400" y="5638800"/>
            <a:ext cx="2133600" cy="626701"/>
          </a:xfrm>
          <a:prstGeom prst="rect">
            <a:avLst/>
          </a:prstGeom>
          <a:noFill/>
          <a:ln w="9525">
            <a:noFill/>
            <a:miter lim="800000"/>
            <a:headEnd/>
            <a:tailEnd/>
          </a:ln>
        </p:spPr>
        <p:txBody>
          <a:bodyPr vert="horz" wrap="square" lIns="36000" tIns="36000" rIns="36000" bIns="36000" numCol="1" anchor="t" anchorCtr="0" compatLnSpc="1">
            <a:prstTxWarp prst="textNoShape">
              <a:avLst/>
            </a:prstTxWarp>
            <a:spAutoFit/>
          </a:bodyPr>
          <a:lstStyle/>
          <a:p>
            <a:pPr marL="4763" lvl="2" indent="-4763" algn="ctr" eaLnBrk="0" fontAlgn="base" hangingPunct="0">
              <a:spcAft>
                <a:spcPct val="0"/>
              </a:spcAft>
              <a:buFont typeface="Arial" pitchFamily="34" charset="0"/>
              <a:buNone/>
              <a:tabLst>
                <a:tab pos="714375" algn="ctr"/>
                <a:tab pos="3228975" algn="ctr"/>
                <a:tab pos="5743575" algn="ctr"/>
              </a:tabLst>
              <a:defRPr/>
            </a:pPr>
            <a:r>
              <a:rPr lang="en-US" sz="1600" dirty="0">
                <a:solidFill>
                  <a:prstClr val="white"/>
                </a:solidFill>
                <a:ea typeface="MS PGothic" pitchFamily="34" charset="-128"/>
              </a:rPr>
              <a:t>PDGFR-β</a:t>
            </a:r>
          </a:p>
          <a:p>
            <a:pPr marL="4763" lvl="2" indent="-4763" algn="ctr" eaLnBrk="0" fontAlgn="base" hangingPunct="0">
              <a:spcAft>
                <a:spcPct val="0"/>
              </a:spcAft>
              <a:buFont typeface="Arial" pitchFamily="34" charset="0"/>
              <a:buNone/>
              <a:tabLst>
                <a:tab pos="714375" algn="ctr"/>
                <a:tab pos="3228975" algn="ctr"/>
                <a:tab pos="5743575" algn="ctr"/>
              </a:tabLst>
              <a:defRPr/>
            </a:pPr>
            <a:r>
              <a:rPr lang="en-US" sz="1600" dirty="0">
                <a:solidFill>
                  <a:prstClr val="white"/>
                </a:solidFill>
                <a:ea typeface="MS PGothic" pitchFamily="34" charset="-128"/>
              </a:rPr>
              <a:t>FGFR</a:t>
            </a:r>
            <a:r>
              <a:rPr lang="en-US" sz="2000" dirty="0">
                <a:solidFill>
                  <a:prstClr val="white"/>
                </a:solidFill>
                <a:ea typeface="MS PGothic" pitchFamily="34" charset="-128"/>
              </a:rPr>
              <a:t>	</a:t>
            </a:r>
          </a:p>
        </p:txBody>
      </p:sp>
      <p:sp>
        <p:nvSpPr>
          <p:cNvPr id="27" name="Content Placeholder 2"/>
          <p:cNvSpPr txBox="1">
            <a:spLocks/>
          </p:cNvSpPr>
          <p:nvPr/>
        </p:nvSpPr>
        <p:spPr bwMode="auto">
          <a:xfrm>
            <a:off x="4191000" y="5638800"/>
            <a:ext cx="1828800" cy="614390"/>
          </a:xfrm>
          <a:prstGeom prst="rect">
            <a:avLst/>
          </a:prstGeom>
          <a:noFill/>
          <a:ln w="9525">
            <a:noFill/>
            <a:miter lim="800000"/>
            <a:headEnd/>
            <a:tailEnd/>
          </a:ln>
        </p:spPr>
        <p:txBody>
          <a:bodyPr vert="horz" wrap="square" lIns="36000" tIns="36000" rIns="36000" bIns="36000" numCol="1" anchor="t" anchorCtr="0" compatLnSpc="1">
            <a:prstTxWarp prst="textNoShape">
              <a:avLst/>
            </a:prstTxWarp>
            <a:spAutoFit/>
          </a:bodyPr>
          <a:lstStyle/>
          <a:p>
            <a:pPr marL="4763" lvl="2" indent="-4763" algn="ctr" eaLnBrk="0" fontAlgn="base" hangingPunct="0">
              <a:spcBef>
                <a:spcPct val="20000"/>
              </a:spcBef>
              <a:spcAft>
                <a:spcPct val="0"/>
              </a:spcAft>
              <a:buFont typeface="Arial" pitchFamily="34" charset="0"/>
              <a:buNone/>
              <a:tabLst>
                <a:tab pos="714375" algn="ctr"/>
                <a:tab pos="3228975" algn="ctr"/>
                <a:tab pos="5743575" algn="ctr"/>
              </a:tabLst>
              <a:defRPr/>
            </a:pPr>
            <a:r>
              <a:rPr lang="en-US" sz="1600" dirty="0">
                <a:solidFill>
                  <a:prstClr val="white"/>
                </a:solidFill>
                <a:ea typeface="MS PGothic" pitchFamily="34" charset="-128"/>
              </a:rPr>
              <a:t>VEGFR1-3</a:t>
            </a:r>
          </a:p>
          <a:p>
            <a:pPr marL="4763" lvl="2" indent="-4763" algn="ctr" eaLnBrk="0" fontAlgn="base" hangingPunct="0">
              <a:spcBef>
                <a:spcPct val="20000"/>
              </a:spcBef>
              <a:spcAft>
                <a:spcPct val="0"/>
              </a:spcAft>
              <a:buFont typeface="Arial" pitchFamily="34" charset="0"/>
              <a:buNone/>
              <a:tabLst>
                <a:tab pos="714375" algn="ctr"/>
                <a:tab pos="3228975" algn="ctr"/>
                <a:tab pos="5743575" algn="ctr"/>
              </a:tabLst>
              <a:defRPr/>
            </a:pPr>
            <a:r>
              <a:rPr lang="en-US" sz="1600" dirty="0">
                <a:solidFill>
                  <a:prstClr val="white"/>
                </a:solidFill>
                <a:ea typeface="MS PGothic" pitchFamily="34" charset="-128"/>
              </a:rPr>
              <a:t>TIE2</a:t>
            </a:r>
          </a:p>
        </p:txBody>
      </p:sp>
      <p:pic>
        <p:nvPicPr>
          <p:cNvPr id="3074" name="Picture 2" descr="C:\Users\Scottr\AppData\Local\Microsoft\Windows\Temporary Internet Files\Content.Outlook\31S09BYR\molecule.png"/>
          <p:cNvPicPr>
            <a:picLocks noChangeAspect="1" noChangeArrowheads="1"/>
          </p:cNvPicPr>
          <p:nvPr/>
        </p:nvPicPr>
        <p:blipFill>
          <a:blip r:embed="rId4" cstate="print"/>
          <a:srcRect/>
          <a:stretch>
            <a:fillRect/>
          </a:stretch>
        </p:blipFill>
        <p:spPr bwMode="auto">
          <a:xfrm>
            <a:off x="1956486" y="1432557"/>
            <a:ext cx="2170670" cy="657147"/>
          </a:xfrm>
          <a:prstGeom prst="rect">
            <a:avLst/>
          </a:prstGeom>
          <a:solidFill>
            <a:srgbClr val="FFFF00"/>
          </a:solidFill>
        </p:spPr>
      </p:pic>
      <p:sp>
        <p:nvSpPr>
          <p:cNvPr id="24" name="Rectangle 23"/>
          <p:cNvSpPr/>
          <p:nvPr/>
        </p:nvSpPr>
        <p:spPr>
          <a:xfrm>
            <a:off x="1676400" y="2057400"/>
            <a:ext cx="2667000" cy="523220"/>
          </a:xfrm>
          <a:prstGeom prst="rect">
            <a:avLst/>
          </a:prstGeom>
        </p:spPr>
        <p:txBody>
          <a:bodyPr wrap="square">
            <a:spAutoFit/>
          </a:bodyPr>
          <a:lstStyle/>
          <a:p>
            <a:pPr marL="4763" lvl="2" indent="-4763" algn="ctr" eaLnBrk="0" fontAlgn="base" hangingPunct="0">
              <a:spcBef>
                <a:spcPct val="20000"/>
              </a:spcBef>
              <a:spcAft>
                <a:spcPct val="0"/>
              </a:spcAft>
              <a:tabLst>
                <a:tab pos="714375" algn="ctr"/>
                <a:tab pos="3228975" algn="ctr"/>
                <a:tab pos="5743575" algn="ctr"/>
              </a:tabLst>
              <a:defRPr/>
            </a:pPr>
            <a:r>
              <a:rPr lang="en-US" sz="1400" b="1" dirty="0">
                <a:solidFill>
                  <a:srgbClr val="000000"/>
                </a:solidFill>
                <a:ea typeface="MS PGothic" pitchFamily="34" charset="-128"/>
              </a:rPr>
              <a:t>Regorafenib	</a:t>
            </a:r>
          </a:p>
        </p:txBody>
      </p:sp>
      <p:sp>
        <p:nvSpPr>
          <p:cNvPr id="8" name="AutoShape 26"/>
          <p:cNvSpPr>
            <a:spLocks noChangeArrowheads="1"/>
          </p:cNvSpPr>
          <p:nvPr/>
        </p:nvSpPr>
        <p:spPr bwMode="auto">
          <a:xfrm>
            <a:off x="4206498" y="4900759"/>
            <a:ext cx="1813302" cy="715691"/>
          </a:xfrm>
          <a:prstGeom prst="roundRect">
            <a:avLst>
              <a:gd name="adj" fmla="val 16667"/>
            </a:avLst>
          </a:prstGeom>
          <a:solidFill>
            <a:schemeClr val="accent1">
              <a:lumMod val="60000"/>
              <a:lumOff val="40000"/>
            </a:schemeClr>
          </a:solidFill>
          <a:ln w="9525">
            <a:noFill/>
            <a:round/>
            <a:headEnd/>
            <a:tailEnd/>
          </a:ln>
          <a:effectLst>
            <a:outerShdw dist="23000" dir="5400000" rotWithShape="0">
              <a:srgbClr val="808080">
                <a:alpha val="34998"/>
              </a:srgbClr>
            </a:outerShdw>
          </a:effectLst>
        </p:spPr>
        <p:txBody>
          <a:bodyPr anchor="ctr"/>
          <a:lstStyle/>
          <a:p>
            <a:pPr algn="ctr" eaLnBrk="0" fontAlgn="base" hangingPunct="0">
              <a:lnSpc>
                <a:spcPct val="90000"/>
              </a:lnSpc>
              <a:spcBef>
                <a:spcPct val="0"/>
              </a:spcBef>
              <a:spcAft>
                <a:spcPct val="0"/>
              </a:spcAft>
              <a:defRPr/>
            </a:pPr>
            <a:r>
              <a:rPr lang="en-US" sz="1400" b="1" dirty="0">
                <a:ea typeface="MS PGothic" pitchFamily="34" charset="-128"/>
              </a:rPr>
              <a:t>Inhibition of </a:t>
            </a:r>
          </a:p>
          <a:p>
            <a:pPr algn="ctr" eaLnBrk="0" fontAlgn="base" hangingPunct="0">
              <a:lnSpc>
                <a:spcPct val="90000"/>
              </a:lnSpc>
              <a:spcBef>
                <a:spcPct val="0"/>
              </a:spcBef>
              <a:spcAft>
                <a:spcPct val="0"/>
              </a:spcAft>
              <a:defRPr/>
            </a:pPr>
            <a:r>
              <a:rPr lang="en-US" sz="1400" b="1" dirty="0">
                <a:ea typeface="MS PGothic" pitchFamily="34" charset="-128"/>
              </a:rPr>
              <a:t>neoangiogenesis</a:t>
            </a:r>
            <a:endParaRPr lang="it-IT" sz="1400" b="1" dirty="0">
              <a:ea typeface="MS PGothic" pitchFamily="34" charset="-128"/>
            </a:endParaRPr>
          </a:p>
        </p:txBody>
      </p:sp>
      <p:sp>
        <p:nvSpPr>
          <p:cNvPr id="9" name="AutoShape 26"/>
          <p:cNvSpPr>
            <a:spLocks noChangeArrowheads="1"/>
          </p:cNvSpPr>
          <p:nvPr/>
        </p:nvSpPr>
        <p:spPr bwMode="auto">
          <a:xfrm>
            <a:off x="2065222" y="4900759"/>
            <a:ext cx="2084610" cy="715691"/>
          </a:xfrm>
          <a:prstGeom prst="roundRect">
            <a:avLst>
              <a:gd name="adj" fmla="val 16667"/>
            </a:avLst>
          </a:prstGeom>
          <a:solidFill>
            <a:schemeClr val="accent1">
              <a:lumMod val="60000"/>
              <a:lumOff val="40000"/>
            </a:schemeClr>
          </a:solidFill>
          <a:ln w="9525">
            <a:noFill/>
            <a:round/>
            <a:headEnd/>
            <a:tailEnd/>
          </a:ln>
          <a:effectLst>
            <a:outerShdw dist="23000" dir="5400000" rotWithShape="0">
              <a:srgbClr val="808080">
                <a:alpha val="34998"/>
              </a:srgbClr>
            </a:outerShdw>
          </a:effectLst>
        </p:spPr>
        <p:txBody>
          <a:bodyPr anchor="ctr"/>
          <a:lstStyle/>
          <a:p>
            <a:pPr algn="ctr" eaLnBrk="0" fontAlgn="base" hangingPunct="0">
              <a:lnSpc>
                <a:spcPct val="90000"/>
              </a:lnSpc>
              <a:spcBef>
                <a:spcPct val="0"/>
              </a:spcBef>
              <a:spcAft>
                <a:spcPct val="0"/>
              </a:spcAft>
              <a:defRPr/>
            </a:pPr>
            <a:r>
              <a:rPr lang="en-US" sz="1400" b="1" dirty="0">
                <a:solidFill>
                  <a:srgbClr val="1D3214"/>
                </a:solidFill>
                <a:ea typeface="MS PGothic" pitchFamily="34" charset="-128"/>
              </a:rPr>
              <a:t>Inhibition of tumor microenvironment signaling</a:t>
            </a:r>
            <a:endParaRPr lang="it-IT" sz="1400" b="1" dirty="0">
              <a:solidFill>
                <a:srgbClr val="1D3214"/>
              </a:solidFill>
              <a:ea typeface="MS PGothic" pitchFamily="34" charset="-128"/>
            </a:endParaRPr>
          </a:p>
        </p:txBody>
      </p:sp>
      <p:sp>
        <p:nvSpPr>
          <p:cNvPr id="10" name="AutoShape 26"/>
          <p:cNvSpPr>
            <a:spLocks noChangeArrowheads="1"/>
          </p:cNvSpPr>
          <p:nvPr/>
        </p:nvSpPr>
        <p:spPr bwMode="auto">
          <a:xfrm>
            <a:off x="76200" y="4900759"/>
            <a:ext cx="1932357" cy="715691"/>
          </a:xfrm>
          <a:prstGeom prst="roundRect">
            <a:avLst>
              <a:gd name="adj" fmla="val 16667"/>
            </a:avLst>
          </a:prstGeom>
          <a:solidFill>
            <a:schemeClr val="accent1">
              <a:lumMod val="60000"/>
              <a:lumOff val="40000"/>
            </a:schemeClr>
          </a:solidFill>
          <a:ln w="9525">
            <a:noFill/>
            <a:round/>
            <a:headEnd/>
            <a:tailEnd/>
          </a:ln>
          <a:effectLst>
            <a:outerShdw dist="23000" dir="5400000" rotWithShape="0">
              <a:srgbClr val="808080">
                <a:alpha val="34998"/>
              </a:srgbClr>
            </a:outerShdw>
          </a:effectLst>
        </p:spPr>
        <p:txBody>
          <a:bodyPr anchor="ctr"/>
          <a:lstStyle/>
          <a:p>
            <a:pPr algn="ctr" eaLnBrk="0" fontAlgn="base" hangingPunct="0">
              <a:lnSpc>
                <a:spcPct val="90000"/>
              </a:lnSpc>
              <a:spcBef>
                <a:spcPct val="0"/>
              </a:spcBef>
              <a:spcAft>
                <a:spcPct val="0"/>
              </a:spcAft>
              <a:defRPr/>
            </a:pPr>
            <a:r>
              <a:rPr lang="en-US" sz="1400" b="1" dirty="0">
                <a:solidFill>
                  <a:srgbClr val="1D3214"/>
                </a:solidFill>
                <a:ea typeface="MS PGothic" pitchFamily="34" charset="-128"/>
              </a:rPr>
              <a:t>Inhibition of proliferation </a:t>
            </a:r>
            <a:endParaRPr lang="it-IT" sz="1400" b="1" dirty="0">
              <a:solidFill>
                <a:srgbClr val="1D3214"/>
              </a:solidFill>
              <a:ea typeface="MS PGothic" pitchFamily="34" charset="-128"/>
            </a:endParaRPr>
          </a:p>
        </p:txBody>
      </p:sp>
      <p:graphicFrame>
        <p:nvGraphicFramePr>
          <p:cNvPr id="30" name="Content Placeholder 4"/>
          <p:cNvGraphicFramePr>
            <a:graphicFrameLocks/>
          </p:cNvGraphicFramePr>
          <p:nvPr>
            <p:extLst>
              <p:ext uri="{D42A27DB-BD31-4B8C-83A1-F6EECF244321}">
                <p14:modId xmlns:p14="http://schemas.microsoft.com/office/powerpoint/2010/main" val="2424806917"/>
              </p:ext>
            </p:extLst>
          </p:nvPr>
        </p:nvGraphicFramePr>
        <p:xfrm>
          <a:off x="6072552" y="1497600"/>
          <a:ext cx="3009901" cy="4308840"/>
        </p:xfrm>
        <a:graphic>
          <a:graphicData uri="http://schemas.openxmlformats.org/drawingml/2006/table">
            <a:tbl>
              <a:tblPr firstRow="1" bandRow="1">
                <a:tableStyleId>{5C22544A-7EE6-4342-B048-85BDC9FD1C3A}</a:tableStyleId>
              </a:tblPr>
              <a:tblGrid>
                <a:gridCol w="1258888"/>
                <a:gridCol w="524828"/>
                <a:gridCol w="524828"/>
                <a:gridCol w="701357"/>
              </a:tblGrid>
              <a:tr h="216000">
                <a:tc>
                  <a:txBody>
                    <a:bodyPr/>
                    <a:lstStyle/>
                    <a:p>
                      <a:pPr marL="85725" marR="0" lvl="0" indent="0" algn="ctr"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chemeClr val="bg1"/>
                          </a:solidFill>
                          <a:effectLst/>
                          <a:latin typeface="+mn-lt"/>
                          <a:ea typeface="+mn-ea"/>
                          <a:cs typeface="+mn-cs"/>
                        </a:rPr>
                        <a:t>Biochemical</a:t>
                      </a:r>
                      <a:endParaRPr kumimoji="0" lang="de-DE" sz="1300" b="1" i="0" u="none" strike="noStrike" cap="none" normalizeH="0" baseline="0" dirty="0" smtClean="0">
                        <a:ln>
                          <a:noFill/>
                        </a:ln>
                        <a:solidFill>
                          <a:schemeClr val="bg1"/>
                        </a:solidFill>
                        <a:effectLst/>
                        <a:latin typeface="+mn-lt"/>
                        <a:ea typeface="+mn-ea"/>
                        <a:cs typeface="+mn-cs"/>
                      </a:endParaRPr>
                    </a:p>
                    <a:p>
                      <a:pPr marL="85725" marR="0" lvl="0" indent="0" algn="ctr"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chemeClr val="bg1"/>
                          </a:solidFill>
                          <a:effectLst/>
                          <a:latin typeface="+mn-lt"/>
                          <a:ea typeface="+mn-ea"/>
                          <a:cs typeface="+mn-cs"/>
                        </a:rPr>
                        <a:t>activity</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85725" marR="0" lvl="0" indent="0" algn="ctr" defTabSz="914400" rtl="0" eaLnBrk="1" fontAlgn="base" latinLnBrk="0" hangingPunct="1">
                        <a:lnSpc>
                          <a:spcPct val="100000"/>
                        </a:lnSpc>
                        <a:spcBef>
                          <a:spcPct val="0"/>
                        </a:spcBef>
                        <a:spcAft>
                          <a:spcPct val="0"/>
                        </a:spcAft>
                        <a:buClrTx/>
                        <a:buSzTx/>
                        <a:buFontTx/>
                        <a:buNone/>
                        <a:tabLst/>
                      </a:pPr>
                      <a:r>
                        <a:rPr kumimoji="0" lang="de-DE" sz="1300" u="none" strike="noStrike" cap="none" normalizeH="0" baseline="0" dirty="0" smtClean="0">
                          <a:ln>
                            <a:noFill/>
                          </a:ln>
                          <a:solidFill>
                            <a:schemeClr val="bg1"/>
                          </a:solidFill>
                          <a:effectLst/>
                          <a:latin typeface="+mn-lt"/>
                        </a:rPr>
                        <a:t>Regorafenib </a:t>
                      </a:r>
                      <a:r>
                        <a:rPr kumimoji="0" lang="de-DE" sz="1300" u="none" strike="noStrike" cap="none" normalizeH="0" baseline="0" smtClean="0">
                          <a:ln>
                            <a:noFill/>
                          </a:ln>
                          <a:solidFill>
                            <a:schemeClr val="bg1"/>
                          </a:solidFill>
                          <a:effectLst/>
                          <a:latin typeface="+mn-lt"/>
                        </a:rPr>
                        <a:t>IC</a:t>
                      </a:r>
                      <a:r>
                        <a:rPr kumimoji="0" lang="de-DE" sz="1300" u="none" strike="noStrike" cap="none" normalizeH="0" baseline="-25000" smtClean="0">
                          <a:ln>
                            <a:noFill/>
                          </a:ln>
                          <a:solidFill>
                            <a:schemeClr val="bg1"/>
                          </a:solidFill>
                          <a:effectLst/>
                          <a:latin typeface="+mn-lt"/>
                        </a:rPr>
                        <a:t>50</a:t>
                      </a:r>
                      <a:r>
                        <a:rPr kumimoji="0" lang="de-DE" sz="1300" u="none" strike="noStrike" cap="none" normalizeH="0" baseline="0" smtClean="0">
                          <a:ln>
                            <a:noFill/>
                          </a:ln>
                          <a:solidFill>
                            <a:schemeClr val="bg1"/>
                          </a:solidFill>
                          <a:effectLst/>
                          <a:latin typeface="+mn-lt"/>
                        </a:rPr>
                        <a:t> </a:t>
                      </a:r>
                    </a:p>
                    <a:p>
                      <a:pPr marL="85725" marR="0" lvl="0" indent="0" algn="ctr" defTabSz="914400" rtl="0" eaLnBrk="1" fontAlgn="base" latinLnBrk="0" hangingPunct="1">
                        <a:lnSpc>
                          <a:spcPct val="100000"/>
                        </a:lnSpc>
                        <a:spcBef>
                          <a:spcPct val="0"/>
                        </a:spcBef>
                        <a:spcAft>
                          <a:spcPct val="0"/>
                        </a:spcAft>
                        <a:buClrTx/>
                        <a:buSzTx/>
                        <a:buFontTx/>
                        <a:buNone/>
                        <a:tabLst/>
                      </a:pPr>
                      <a:r>
                        <a:rPr kumimoji="0" lang="de-DE" sz="1300" u="none" strike="noStrike" cap="none" normalizeH="0" baseline="0" smtClean="0">
                          <a:ln>
                            <a:noFill/>
                          </a:ln>
                          <a:solidFill>
                            <a:schemeClr val="bg1"/>
                          </a:solidFill>
                          <a:effectLst/>
                          <a:latin typeface="+mn-lt"/>
                        </a:rPr>
                        <a:t>mean ± SD nmol/l </a:t>
                      </a:r>
                      <a:r>
                        <a:rPr kumimoji="0" lang="de-DE" sz="1300" u="none" strike="noStrike" cap="none" normalizeH="0" baseline="0" dirty="0" smtClean="0">
                          <a:ln>
                            <a:noFill/>
                          </a:ln>
                          <a:solidFill>
                            <a:schemeClr val="bg1"/>
                          </a:solidFill>
                          <a:effectLst/>
                          <a:latin typeface="+mn-lt"/>
                        </a:rPr>
                        <a:t>(</a:t>
                      </a:r>
                      <a:r>
                        <a:rPr kumimoji="0" lang="de-DE" sz="1300" u="none" strike="noStrike" cap="none" normalizeH="0" baseline="0" smtClean="0">
                          <a:ln>
                            <a:noFill/>
                          </a:ln>
                          <a:solidFill>
                            <a:schemeClr val="bg1"/>
                          </a:solidFill>
                          <a:effectLst/>
                          <a:latin typeface="+mn-lt"/>
                        </a:rPr>
                        <a:t>n</a:t>
                      </a:r>
                      <a:r>
                        <a:rPr kumimoji="0" lang="de-DE" sz="1300" i="0" u="none" strike="noStrike" cap="none" normalizeH="0" baseline="0" smtClean="0">
                          <a:ln>
                            <a:noFill/>
                          </a:ln>
                          <a:solidFill>
                            <a:schemeClr val="bg1"/>
                          </a:solidFill>
                          <a:effectLst/>
                          <a:latin typeface="+mn-lt"/>
                        </a:rPr>
                        <a:t>)</a:t>
                      </a:r>
                      <a:endParaRPr kumimoji="0" lang="de-DE" sz="1300" b="0" i="0" u="none" strike="noStrike" cap="none" normalizeH="0" baseline="3000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VEGFR1</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13</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u="none" strike="noStrike" kern="1200" cap="none" normalizeH="0" baseline="0" smtClean="0">
                          <a:ln>
                            <a:noFill/>
                          </a:ln>
                          <a:solidFill>
                            <a:schemeClr val="bg1"/>
                          </a:solidFill>
                          <a:effectLst/>
                          <a:latin typeface="+mn-lt"/>
                          <a:ea typeface="+mn-ea"/>
                          <a:cs typeface="+mn-cs"/>
                        </a:rPr>
                        <a:t>± 0.4</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Murine VEGFR2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4.2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 1.6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(10)</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Murine VEGFR3</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46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 10</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(4)</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TIE2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311</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u="none" strike="noStrike" kern="1200" cap="none" normalizeH="0" baseline="0" smtClean="0">
                          <a:ln>
                            <a:noFill/>
                          </a:ln>
                          <a:solidFill>
                            <a:schemeClr val="bg1"/>
                          </a:solidFill>
                          <a:effectLst/>
                          <a:latin typeface="+mn-lt"/>
                          <a:ea typeface="+mn-ea"/>
                          <a:cs typeface="+mn-cs"/>
                        </a:rPr>
                        <a:t>± 46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u="none" strike="noStrike" kern="1200" cap="none" normalizeH="0" baseline="0" smtClean="0">
                          <a:ln>
                            <a:noFill/>
                          </a:ln>
                          <a:solidFill>
                            <a:schemeClr val="bg1"/>
                          </a:solidFill>
                          <a:effectLst/>
                          <a:latin typeface="+mn-lt"/>
                          <a:ea typeface="+mn-ea"/>
                          <a:cs typeface="+mn-cs"/>
                        </a:rPr>
                        <a:t>(4)</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PDGFR-</a:t>
                      </a:r>
                      <a:r>
                        <a:rPr kumimoji="0" lang="el-GR" sz="1300" b="0" i="0" u="none" strike="noStrike" cap="none" normalizeH="0" baseline="0" dirty="0" smtClean="0">
                          <a:ln>
                            <a:noFill/>
                          </a:ln>
                          <a:solidFill>
                            <a:schemeClr val="bg1"/>
                          </a:solidFill>
                          <a:effectLst/>
                          <a:latin typeface="+mn-lt"/>
                          <a:ea typeface="+mn-ea"/>
                          <a:cs typeface="Arial"/>
                        </a:rPr>
                        <a:t>β</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22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 3</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(2)</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FGFR1</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202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u="none" strike="noStrike" kern="1200" cap="none" normalizeH="0" baseline="0" smtClean="0">
                          <a:ln>
                            <a:noFill/>
                          </a:ln>
                          <a:solidFill>
                            <a:schemeClr val="bg1"/>
                          </a:solidFill>
                          <a:effectLst/>
                          <a:latin typeface="+mn-lt"/>
                          <a:ea typeface="+mn-ea"/>
                          <a:cs typeface="+mn-cs"/>
                        </a:rPr>
                        <a:t>± 18</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(6)</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KIT</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7</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 2</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300" u="none" strike="noStrike" kern="1200" cap="none" normalizeH="0" baseline="0" smtClean="0">
                          <a:ln>
                            <a:noFill/>
                          </a:ln>
                          <a:solidFill>
                            <a:schemeClr val="bg1"/>
                          </a:solidFill>
                          <a:effectLst/>
                          <a:latin typeface="+mn-lt"/>
                          <a:ea typeface="+mn-ea"/>
                          <a:cs typeface="+mn-cs"/>
                        </a:rPr>
                        <a:t>(4)</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mn-lt"/>
                          <a:ea typeface="+mn-ea"/>
                          <a:cs typeface="+mn-cs"/>
                        </a:rPr>
                        <a:t>RET</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5725" algn="l"/>
                        </a:tabLst>
                      </a:pPr>
                      <a:r>
                        <a:rPr kumimoji="0" lang="en-US" sz="1300" b="0" i="0" u="none" strike="noStrike" cap="none" normalizeH="0" baseline="0" dirty="0" smtClean="0">
                          <a:ln>
                            <a:noFill/>
                          </a:ln>
                          <a:solidFill>
                            <a:schemeClr val="bg1"/>
                          </a:solidFill>
                          <a:effectLst/>
                          <a:latin typeface="+mn-lt"/>
                          <a:ea typeface="+mn-ea"/>
                          <a:cs typeface="+mn-cs"/>
                        </a:rPr>
                        <a:t>1.5</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de-DE" sz="1300" u="none" strike="noStrike" kern="1200" cap="none" normalizeH="0" baseline="0" smtClean="0">
                          <a:ln>
                            <a:noFill/>
                          </a:ln>
                          <a:solidFill>
                            <a:schemeClr val="bg1"/>
                          </a:solidFill>
                          <a:effectLst/>
                          <a:latin typeface="+mn-lt"/>
                          <a:ea typeface="+mn-ea"/>
                          <a:cs typeface="+mn-cs"/>
                        </a:rPr>
                        <a:t>± 0.7</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l"/>
                        </a:tabLst>
                        <a:defRPr/>
                      </a:pPr>
                      <a:r>
                        <a:rPr kumimoji="0" lang="de-DE" sz="1300" u="none" strike="noStrike" kern="1200" cap="none" normalizeH="0" baseline="0" smtClean="0">
                          <a:ln>
                            <a:noFill/>
                          </a:ln>
                          <a:solidFill>
                            <a:schemeClr val="bg1"/>
                          </a:solidFill>
                          <a:effectLst/>
                          <a:latin typeface="+mn-lt"/>
                          <a:ea typeface="+mn-ea"/>
                          <a:cs typeface="+mn-cs"/>
                        </a:rPr>
                        <a:t>(2)</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bg1"/>
                          </a:solidFill>
                          <a:effectLst/>
                          <a:latin typeface="+mn-lt"/>
                          <a:ea typeface="+mn-ea"/>
                          <a:cs typeface="+mn-cs"/>
                        </a:rPr>
                        <a:t>RAF-1</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5725" algn="l"/>
                        </a:tabLst>
                      </a:pPr>
                      <a:r>
                        <a:rPr kumimoji="0" lang="de-DE" sz="1300" b="0" i="0" u="none" strike="noStrike" cap="none" normalizeH="0" baseline="0" smtClean="0">
                          <a:ln>
                            <a:noFill/>
                          </a:ln>
                          <a:solidFill>
                            <a:schemeClr val="bg1"/>
                          </a:solidFill>
                          <a:effectLst/>
                          <a:latin typeface="+mn-lt"/>
                          <a:ea typeface="+mn-ea"/>
                          <a:cs typeface="+mn-cs"/>
                        </a:rPr>
                        <a:t>2.5</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de-DE" sz="1300" u="none" strike="noStrike" kern="1200" cap="none" normalizeH="0" baseline="0" smtClean="0">
                          <a:ln>
                            <a:noFill/>
                          </a:ln>
                          <a:solidFill>
                            <a:schemeClr val="bg1"/>
                          </a:solidFill>
                          <a:effectLst/>
                          <a:latin typeface="+mn-lt"/>
                          <a:ea typeface="+mn-ea"/>
                          <a:cs typeface="+mn-cs"/>
                        </a:rPr>
                        <a:t>± 0.6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l"/>
                        </a:tabLst>
                      </a:pPr>
                      <a:r>
                        <a:rPr kumimoji="0" lang="de-DE" sz="1300" u="none" strike="noStrike" kern="1200" cap="none" normalizeH="0" baseline="0" smtClean="0">
                          <a:ln>
                            <a:noFill/>
                          </a:ln>
                          <a:solidFill>
                            <a:schemeClr val="bg1"/>
                          </a:solidFill>
                          <a:effectLst/>
                          <a:latin typeface="+mn-lt"/>
                          <a:ea typeface="+mn-ea"/>
                          <a:cs typeface="+mn-cs"/>
                        </a:rPr>
                        <a:t>(4)</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bg1"/>
                          </a:solidFill>
                          <a:effectLst/>
                          <a:latin typeface="+mn-lt"/>
                          <a:ea typeface="+mn-ea"/>
                          <a:cs typeface="+mn-cs"/>
                        </a:rPr>
                        <a:t>B-RAF</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5725" algn="l"/>
                        </a:tabLst>
                      </a:pPr>
                      <a:r>
                        <a:rPr kumimoji="0" lang="de-DE" sz="1300" b="0" i="0" u="none" strike="noStrike" cap="none" normalizeH="0" baseline="0" smtClean="0">
                          <a:ln>
                            <a:noFill/>
                          </a:ln>
                          <a:solidFill>
                            <a:schemeClr val="bg1"/>
                          </a:solidFill>
                          <a:effectLst/>
                          <a:latin typeface="+mn-lt"/>
                          <a:ea typeface="+mn-ea"/>
                          <a:cs typeface="+mn-cs"/>
                        </a:rPr>
                        <a:t>28</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de-DE" sz="1300" u="none" strike="noStrike" kern="1200" cap="none" normalizeH="0" baseline="0" smtClean="0">
                          <a:ln>
                            <a:noFill/>
                          </a:ln>
                          <a:solidFill>
                            <a:schemeClr val="bg1"/>
                          </a:solidFill>
                          <a:effectLst/>
                          <a:latin typeface="+mn-lt"/>
                          <a:ea typeface="+mn-ea"/>
                          <a:cs typeface="+mn-cs"/>
                        </a:rPr>
                        <a:t>± 10</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l"/>
                        </a:tabLst>
                      </a:pPr>
                      <a:r>
                        <a:rPr kumimoji="0" lang="de-DE" sz="1300" u="none" strike="noStrike" kern="1200" cap="none" normalizeH="0" baseline="0" smtClean="0">
                          <a:ln>
                            <a:noFill/>
                          </a:ln>
                          <a:solidFill>
                            <a:schemeClr val="bg1"/>
                          </a:solidFill>
                          <a:effectLst/>
                          <a:latin typeface="+mn-lt"/>
                          <a:ea typeface="+mn-ea"/>
                          <a:cs typeface="+mn-cs"/>
                        </a:rPr>
                        <a:t>(6)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bg1"/>
                          </a:solidFill>
                          <a:effectLst/>
                          <a:latin typeface="+mn-lt"/>
                          <a:ea typeface="+mn-ea"/>
                          <a:cs typeface="+mn-cs"/>
                        </a:rPr>
                        <a:t>B-RAF</a:t>
                      </a:r>
                      <a:r>
                        <a:rPr kumimoji="0" lang="de-DE" sz="1300" b="0" i="0" u="none" strike="noStrike" cap="none" normalizeH="0" baseline="30000" dirty="0" smtClean="0">
                          <a:ln>
                            <a:noFill/>
                          </a:ln>
                          <a:solidFill>
                            <a:schemeClr val="bg1"/>
                          </a:solidFill>
                          <a:effectLst/>
                          <a:latin typeface="+mn-lt"/>
                          <a:ea typeface="+mn-ea"/>
                          <a:cs typeface="+mn-cs"/>
                        </a:rPr>
                        <a:t>V600E</a:t>
                      </a:r>
                      <a:endParaRPr kumimoji="0" lang="de-DE" sz="1300" b="0" i="0" u="none" strike="noStrike" cap="none" normalizeH="0" baseline="3000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85725" algn="l"/>
                        </a:tabLst>
                      </a:pPr>
                      <a:r>
                        <a:rPr kumimoji="0" lang="de-DE" sz="1300" b="0" i="0" u="none" strike="noStrike" cap="none" normalizeH="0" baseline="0" smtClean="0">
                          <a:ln>
                            <a:noFill/>
                          </a:ln>
                          <a:solidFill>
                            <a:schemeClr val="bg1"/>
                          </a:solidFill>
                          <a:effectLst/>
                          <a:latin typeface="+mn-lt"/>
                          <a:ea typeface="+mn-ea"/>
                          <a:cs typeface="+mn-cs"/>
                        </a:rPr>
                        <a:t>19</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36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725" algn="l"/>
                        </a:tabLst>
                        <a:defRPr/>
                      </a:pPr>
                      <a:r>
                        <a:rPr kumimoji="0" lang="de-DE" sz="1300" u="none" strike="noStrike" kern="1200" cap="none" normalizeH="0" baseline="0" smtClean="0">
                          <a:ln>
                            <a:noFill/>
                          </a:ln>
                          <a:solidFill>
                            <a:schemeClr val="bg1"/>
                          </a:solidFill>
                          <a:effectLst/>
                          <a:latin typeface="+mn-lt"/>
                          <a:ea typeface="+mn-ea"/>
                          <a:cs typeface="+mn-cs"/>
                        </a:rPr>
                        <a:t>± 6</a:t>
                      </a:r>
                      <a:endParaRPr kumimoji="0" lang="de-DE" sz="1300" b="0" i="0" u="none" strike="noStrike" cap="none" normalizeH="0" baseline="0" dirty="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l"/>
                        </a:tabLst>
                        <a:defRPr/>
                      </a:pPr>
                      <a:r>
                        <a:rPr kumimoji="0" lang="de-DE" sz="1300" u="none" strike="noStrike" kern="1200" cap="none" normalizeH="0" baseline="0" smtClean="0">
                          <a:ln>
                            <a:noFill/>
                          </a:ln>
                          <a:solidFill>
                            <a:schemeClr val="bg1"/>
                          </a:solidFill>
                          <a:effectLst/>
                          <a:latin typeface="+mn-lt"/>
                          <a:ea typeface="+mn-ea"/>
                          <a:cs typeface="+mn-cs"/>
                        </a:rPr>
                        <a:t>(6)</a:t>
                      </a:r>
                      <a:endParaRPr kumimoji="0" lang="de-DE" sz="1300" b="0" i="0" u="none" strike="noStrike" cap="none" normalizeH="0" baseline="0" smtClean="0">
                        <a:ln>
                          <a:noFill/>
                        </a:ln>
                        <a:solidFill>
                          <a:schemeClr val="bg1"/>
                        </a:solidFill>
                        <a:effectLst/>
                        <a:latin typeface="+mn-lt"/>
                        <a:ea typeface="ＭＳ Ｐゴシック" pitchFamily="50" charset="-128"/>
                        <a:cs typeface="Arial"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Arrow Connector 4"/>
          <p:cNvCxnSpPr/>
          <p:nvPr/>
        </p:nvCxnSpPr>
        <p:spPr>
          <a:xfrm>
            <a:off x="2971800" y="2286000"/>
            <a:ext cx="0" cy="381000"/>
          </a:xfrm>
          <a:prstGeom prst="straightConnector1">
            <a:avLst/>
          </a:prstGeom>
          <a:ln w="28575"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524000" y="3200400"/>
            <a:ext cx="914400" cy="457200"/>
          </a:xfrm>
          <a:prstGeom prst="line">
            <a:avLst/>
          </a:prstGeom>
          <a:ln>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7600" y="3200400"/>
            <a:ext cx="914400" cy="457200"/>
          </a:xfrm>
          <a:prstGeom prst="line">
            <a:avLst/>
          </a:prstGeom>
          <a:ln>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0" idx="0"/>
          </p:cNvCxnSpPr>
          <p:nvPr/>
        </p:nvCxnSpPr>
        <p:spPr>
          <a:xfrm flipH="1">
            <a:off x="1042379" y="4495800"/>
            <a:ext cx="329221" cy="404959"/>
          </a:xfrm>
          <a:prstGeom prst="straightConnector1">
            <a:avLst/>
          </a:prstGeom>
          <a:ln w="28575"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971800" y="4495800"/>
            <a:ext cx="0" cy="381000"/>
          </a:xfrm>
          <a:prstGeom prst="straightConnector1">
            <a:avLst/>
          </a:prstGeom>
          <a:ln w="28575"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8" idx="0"/>
          </p:cNvCxnSpPr>
          <p:nvPr/>
        </p:nvCxnSpPr>
        <p:spPr>
          <a:xfrm>
            <a:off x="4724400" y="4495800"/>
            <a:ext cx="388749" cy="404959"/>
          </a:xfrm>
          <a:prstGeom prst="straightConnector1">
            <a:avLst/>
          </a:prstGeom>
          <a:ln w="28575"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descr="HallerGraphic2.png"/>
          <p:cNvPicPr>
            <a:picLocks noChangeAspect="1"/>
          </p:cNvPicPr>
          <p:nvPr/>
        </p:nvPicPr>
        <p:blipFill rotWithShape="1">
          <a:blip r:embed="rId3">
            <a:extLst>
              <a:ext uri="{28A0092B-C50C-407E-A947-70E740481C1C}">
                <a14:useLocalDpi xmlns:a14="http://schemas.microsoft.com/office/drawing/2010/main" val="0"/>
              </a:ext>
            </a:extLst>
          </a:blip>
          <a:srcRect t="44183" b="25237"/>
          <a:stretch/>
        </p:blipFill>
        <p:spPr>
          <a:xfrm>
            <a:off x="533400" y="3657600"/>
            <a:ext cx="4686300" cy="95529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cottr\AppData\Local\Microsoft\Windows\Temporary Internet Files\Content.Outlook\31S09BYR\flow diagram (2).png"/>
          <p:cNvPicPr>
            <a:picLocks noChangeAspect="1" noChangeArrowheads="1"/>
          </p:cNvPicPr>
          <p:nvPr/>
        </p:nvPicPr>
        <p:blipFill>
          <a:blip r:embed="rId3" cstate="print"/>
          <a:srcRect/>
          <a:stretch>
            <a:fillRect/>
          </a:stretch>
        </p:blipFill>
        <p:spPr bwMode="auto">
          <a:xfrm>
            <a:off x="278883" y="2057400"/>
            <a:ext cx="8586233" cy="2743206"/>
          </a:xfrm>
          <a:prstGeom prst="rect">
            <a:avLst/>
          </a:prstGeom>
          <a:noFill/>
        </p:spPr>
      </p:pic>
      <p:sp>
        <p:nvSpPr>
          <p:cNvPr id="8196" name="Title 1"/>
          <p:cNvSpPr>
            <a:spLocks noGrp="1"/>
          </p:cNvSpPr>
          <p:nvPr>
            <p:ph type="title"/>
          </p:nvPr>
        </p:nvSpPr>
        <p:spPr>
          <a:xfrm>
            <a:off x="228600" y="427038"/>
            <a:ext cx="8686800" cy="1096962"/>
          </a:xfrm>
        </p:spPr>
        <p:txBody>
          <a:bodyPr/>
          <a:lstStyle/>
          <a:p>
            <a:r>
              <a:rPr lang="en-US" sz="2800" dirty="0" smtClean="0"/>
              <a:t>CORRECT: Patients with metastatic colorectal cancer treated with regorafenib or placebo after failure of standard therapy</a:t>
            </a:r>
          </a:p>
        </p:txBody>
      </p:sp>
      <p:sp>
        <p:nvSpPr>
          <p:cNvPr id="8197" name="Content Placeholder 2"/>
          <p:cNvSpPr>
            <a:spLocks noGrp="1"/>
          </p:cNvSpPr>
          <p:nvPr>
            <p:ph idx="1"/>
          </p:nvPr>
        </p:nvSpPr>
        <p:spPr>
          <a:xfrm>
            <a:off x="228600" y="5199380"/>
            <a:ext cx="8839200" cy="1401763"/>
          </a:xfrm>
        </p:spPr>
        <p:txBody>
          <a:bodyPr/>
          <a:lstStyle/>
          <a:p>
            <a:r>
              <a:rPr lang="en-US" sz="1700" dirty="0" smtClean="0"/>
              <a:t>Multicenter, randomized, double-blind, placebo-controlled, phase III</a:t>
            </a:r>
          </a:p>
          <a:p>
            <a:pPr lvl="1"/>
            <a:r>
              <a:rPr lang="en-US" sz="1700" dirty="0" smtClean="0"/>
              <a:t>Stratification: prior anti-VEGF therapy, time from diagnosis of metastatic disease, geographical region</a:t>
            </a:r>
          </a:p>
          <a:p>
            <a:pPr>
              <a:spcBef>
                <a:spcPts val="600"/>
              </a:spcBef>
            </a:pPr>
            <a:r>
              <a:rPr lang="en-US" sz="1700" dirty="0" smtClean="0"/>
              <a:t>Global trial: 16 countries, 114 centers</a:t>
            </a:r>
          </a:p>
          <a:p>
            <a:pPr>
              <a:spcBef>
                <a:spcPts val="600"/>
              </a:spcBef>
            </a:pPr>
            <a:r>
              <a:rPr lang="en-US" sz="1700" dirty="0" smtClean="0"/>
              <a:t>Recruitment: May 2010 to March 2011</a:t>
            </a:r>
          </a:p>
        </p:txBody>
      </p:sp>
      <p:sp>
        <p:nvSpPr>
          <p:cNvPr id="5" name="TextBox 4"/>
          <p:cNvSpPr txBox="1"/>
          <p:nvPr/>
        </p:nvSpPr>
        <p:spPr>
          <a:xfrm>
            <a:off x="3291909" y="3212074"/>
            <a:ext cx="518091" cy="369332"/>
          </a:xfrm>
          <a:prstGeom prst="rect">
            <a:avLst/>
          </a:prstGeom>
          <a:noFill/>
        </p:spPr>
        <p:txBody>
          <a:bodyPr wrap="none" rtlCol="0">
            <a:spAutoFit/>
          </a:bodyPr>
          <a:lstStyle/>
          <a:p>
            <a:pPr fontAlgn="base">
              <a:spcBef>
                <a:spcPct val="0"/>
              </a:spcBef>
              <a:spcAft>
                <a:spcPct val="0"/>
              </a:spcAft>
            </a:pPr>
            <a:r>
              <a:rPr lang="en-GB" b="1" dirty="0">
                <a:solidFill>
                  <a:prstClr val="white"/>
                </a:solidFill>
                <a:ea typeface="MS PGothic" pitchFamily="34" charset="-128"/>
              </a:rPr>
              <a:t>2:1</a:t>
            </a:r>
          </a:p>
        </p:txBody>
      </p:sp>
      <p:sp>
        <p:nvSpPr>
          <p:cNvPr id="3" name="Rectangle 2"/>
          <p:cNvSpPr/>
          <p:nvPr/>
        </p:nvSpPr>
        <p:spPr>
          <a:xfrm>
            <a:off x="3550954" y="4873829"/>
            <a:ext cx="5314162" cy="307777"/>
          </a:xfrm>
          <a:prstGeom prst="rect">
            <a:avLst/>
          </a:prstGeom>
        </p:spPr>
        <p:txBody>
          <a:bodyPr wrap="square">
            <a:spAutoFit/>
          </a:bodyPr>
          <a:lstStyle/>
          <a:p>
            <a:pPr algn="ctr" fontAlgn="base">
              <a:spcBef>
                <a:spcPct val="0"/>
              </a:spcBef>
              <a:spcAft>
                <a:spcPct val="0"/>
              </a:spcAft>
            </a:pPr>
            <a:r>
              <a:rPr lang="en-US" sz="1400" dirty="0">
                <a:solidFill>
                  <a:srgbClr val="FFFF66"/>
                </a:solidFill>
                <a:ea typeface="MS PGothic" pitchFamily="34" charset="-128"/>
              </a:rPr>
              <a:t>Evaluation with CT scan of abdomen and chest every 8 weeks </a:t>
            </a:r>
          </a:p>
        </p:txBody>
      </p:sp>
      <p:sp>
        <p:nvSpPr>
          <p:cNvPr id="7" name="Rectangle 6"/>
          <p:cNvSpPr/>
          <p:nvPr/>
        </p:nvSpPr>
        <p:spPr>
          <a:xfrm>
            <a:off x="4773786" y="6477000"/>
            <a:ext cx="3972186"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a:t>
            </a:r>
            <a:r>
              <a:rPr lang="en-US" sz="1200" b="1" i="1" dirty="0" err="1">
                <a:solidFill>
                  <a:srgbClr val="FFFFFF"/>
                </a:solidFill>
              </a:rPr>
              <a:t>Proc</a:t>
            </a:r>
            <a:r>
              <a:rPr lang="en-US" sz="1200" b="1" i="1" dirty="0">
                <a:solidFill>
                  <a:srgbClr val="FFFFFF"/>
                </a:solidFill>
              </a:rPr>
              <a:t> ASCO </a:t>
            </a:r>
            <a:r>
              <a:rPr lang="en-US" sz="1200" b="1" dirty="0">
                <a:solidFill>
                  <a:srgbClr val="FFFFFF"/>
                </a:solidFill>
              </a:rPr>
              <a:t>2012;Abstract 3502.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86800" cy="1096962"/>
          </a:xfrm>
        </p:spPr>
        <p:txBody>
          <a:bodyPr/>
          <a:lstStyle/>
          <a:p>
            <a:r>
              <a:rPr lang="en-US" dirty="0" smtClean="0"/>
              <a:t>Patient eligibility: Key inclusion criteria</a:t>
            </a:r>
          </a:p>
        </p:txBody>
      </p:sp>
      <p:sp>
        <p:nvSpPr>
          <p:cNvPr id="9219" name="Content Placeholder 2"/>
          <p:cNvSpPr>
            <a:spLocks noGrp="1"/>
          </p:cNvSpPr>
          <p:nvPr>
            <p:ph idx="1"/>
          </p:nvPr>
        </p:nvSpPr>
        <p:spPr>
          <a:xfrm>
            <a:off x="381000" y="1447800"/>
            <a:ext cx="8458200" cy="4678363"/>
          </a:xfrm>
        </p:spPr>
        <p:txBody>
          <a:bodyPr/>
          <a:lstStyle/>
          <a:p>
            <a:r>
              <a:rPr lang="en-US" sz="1900" dirty="0" smtClean="0"/>
              <a:t>Histological or cytological documentation of adenocarcinoma of the colon or rectum </a:t>
            </a:r>
          </a:p>
          <a:p>
            <a:r>
              <a:rPr lang="en-US" sz="1900" dirty="0" smtClean="0">
                <a:solidFill>
                  <a:srgbClr val="FFFF00"/>
                </a:solidFill>
              </a:rPr>
              <a:t>Disease progression during/within 3 months after last administration of or intolerance to approved standard therapies, which had to include:</a:t>
            </a:r>
          </a:p>
          <a:p>
            <a:pPr lvl="1"/>
            <a:r>
              <a:rPr lang="en-US" sz="1900" dirty="0" smtClean="0">
                <a:solidFill>
                  <a:srgbClr val="FFFF00"/>
                </a:solidFill>
              </a:rPr>
              <a:t>Fluoropyrimidine, oxaliplatin, irinotecan</a:t>
            </a:r>
          </a:p>
          <a:p>
            <a:pPr lvl="1"/>
            <a:r>
              <a:rPr lang="en-US" sz="1900" dirty="0" smtClean="0">
                <a:solidFill>
                  <a:srgbClr val="FFFF00"/>
                </a:solidFill>
              </a:rPr>
              <a:t>Bevacizumab</a:t>
            </a:r>
          </a:p>
          <a:p>
            <a:pPr lvl="1"/>
            <a:r>
              <a:rPr lang="en-US" sz="1900" dirty="0" smtClean="0">
                <a:solidFill>
                  <a:srgbClr val="FFFF00"/>
                </a:solidFill>
              </a:rPr>
              <a:t>Cetuximab or panitumumab (if KRAS wild-type) </a:t>
            </a:r>
          </a:p>
          <a:p>
            <a:r>
              <a:rPr lang="en-GB" sz="1900" dirty="0" smtClean="0"/>
              <a:t>Measurable or nonmeasurable disease according to Response Evaluation Criteria in Solid Tumors (RECIST) v1.1</a:t>
            </a:r>
            <a:endParaRPr lang="en-US" sz="1900" dirty="0" smtClean="0"/>
          </a:p>
          <a:p>
            <a:r>
              <a:rPr lang="en-US" sz="1900" dirty="0" smtClean="0"/>
              <a:t>Age ≥18 years, </a:t>
            </a:r>
            <a:r>
              <a:rPr lang="en-GB" sz="1900" dirty="0" smtClean="0"/>
              <a:t>Eastern Cooperative Oncology Group </a:t>
            </a:r>
            <a:r>
              <a:rPr lang="en-US" sz="1900" dirty="0" smtClean="0"/>
              <a:t>performance status</a:t>
            </a:r>
            <a:br>
              <a:rPr lang="en-US" sz="1900" dirty="0" smtClean="0"/>
            </a:br>
            <a:r>
              <a:rPr lang="en-US" sz="1900" dirty="0" smtClean="0"/>
              <a:t>(ECOG PS) 0-1, life expectancy ≥3 months</a:t>
            </a:r>
          </a:p>
        </p:txBody>
      </p:sp>
      <p:sp>
        <p:nvSpPr>
          <p:cNvPr id="4" name="Rectangle 3"/>
          <p:cNvSpPr/>
          <p:nvPr/>
        </p:nvSpPr>
        <p:spPr>
          <a:xfrm>
            <a:off x="4773786" y="6477000"/>
            <a:ext cx="3972186" cy="276999"/>
          </a:xfrm>
          <a:prstGeom prst="rect">
            <a:avLst/>
          </a:prstGeom>
        </p:spPr>
        <p:txBody>
          <a:bodyPr wrap="none">
            <a:spAutoFit/>
          </a:bodyPr>
          <a:lstStyle/>
          <a:p>
            <a:r>
              <a:rPr lang="en-US" sz="1200" b="1" dirty="0">
                <a:solidFill>
                  <a:srgbClr val="FFFFFF"/>
                </a:solidFill>
              </a:rPr>
              <a:t>Van </a:t>
            </a:r>
            <a:r>
              <a:rPr lang="en-US" sz="1200" b="1" dirty="0" err="1">
                <a:solidFill>
                  <a:srgbClr val="FFFFFF"/>
                </a:solidFill>
              </a:rPr>
              <a:t>Cutsem</a:t>
            </a:r>
            <a:r>
              <a:rPr lang="en-US" sz="1200" b="1" dirty="0">
                <a:solidFill>
                  <a:srgbClr val="FFFFFF"/>
                </a:solidFill>
              </a:rPr>
              <a:t> E at al. </a:t>
            </a:r>
            <a:r>
              <a:rPr lang="en-US" sz="1200" b="1" i="1" dirty="0" err="1">
                <a:solidFill>
                  <a:srgbClr val="FFFFFF"/>
                </a:solidFill>
              </a:rPr>
              <a:t>Proc</a:t>
            </a:r>
            <a:r>
              <a:rPr lang="en-US" sz="1200" b="1" i="1" dirty="0">
                <a:solidFill>
                  <a:srgbClr val="FFFFFF"/>
                </a:solidFill>
              </a:rPr>
              <a:t> ASCO </a:t>
            </a:r>
            <a:r>
              <a:rPr lang="en-US" sz="1200" b="1" dirty="0">
                <a:solidFill>
                  <a:srgbClr val="FFFFFF"/>
                </a:solidFill>
              </a:rPr>
              <a:t>2012;Abstract 3502.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28600" y="152400"/>
            <a:ext cx="8686800" cy="1096962"/>
          </a:xfrm>
        </p:spPr>
        <p:txBody>
          <a:bodyPr/>
          <a:lstStyle/>
          <a:p>
            <a:r>
              <a:rPr lang="en-US" dirty="0" smtClean="0"/>
              <a:t>Overall survival (primary endpoint)</a:t>
            </a:r>
            <a:endParaRPr lang="en-US" dirty="0"/>
          </a:p>
        </p:txBody>
      </p:sp>
      <p:sp>
        <p:nvSpPr>
          <p:cNvPr id="17411" name="TextBox 7"/>
          <p:cNvSpPr txBox="1">
            <a:spLocks noChangeArrowheads="1"/>
          </p:cNvSpPr>
          <p:nvPr/>
        </p:nvSpPr>
        <p:spPr bwMode="auto">
          <a:xfrm>
            <a:off x="32655" y="1143000"/>
            <a:ext cx="9144000" cy="62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dirty="0">
                <a:solidFill>
                  <a:prstClr val="white"/>
                </a:solidFill>
              </a:rPr>
              <a:t>Primary endpoint met prespecified stopping criteria at interim analysis </a:t>
            </a:r>
            <a:br>
              <a:rPr lang="en-US" sz="1800" b="1" dirty="0">
                <a:solidFill>
                  <a:prstClr val="white"/>
                </a:solidFill>
              </a:rPr>
            </a:br>
            <a:r>
              <a:rPr lang="en-US" sz="1800" b="1" dirty="0">
                <a:solidFill>
                  <a:prstClr val="white"/>
                </a:solidFill>
              </a:rPr>
              <a:t>(1-sided p&lt;0.009279 at approximately 74% of events required for final analysis)</a:t>
            </a:r>
          </a:p>
        </p:txBody>
      </p:sp>
      <p:pic>
        <p:nvPicPr>
          <p:cNvPr id="1026" name="Picture 2" descr="C:\Users\Scottr\AppData\Local\Microsoft\Windows\Temporary Internet Files\Content.Outlook\31S09BYR\Graph 2.png"/>
          <p:cNvPicPr>
            <a:picLocks noChangeAspect="1" noChangeArrowheads="1"/>
          </p:cNvPicPr>
          <p:nvPr/>
        </p:nvPicPr>
        <p:blipFill>
          <a:blip r:embed="rId3" cstate="print"/>
          <a:srcRect/>
          <a:stretch>
            <a:fillRect/>
          </a:stretch>
        </p:blipFill>
        <p:spPr bwMode="auto">
          <a:xfrm>
            <a:off x="533400" y="2318657"/>
            <a:ext cx="8305800" cy="3903338"/>
          </a:xfrm>
          <a:prstGeom prst="rect">
            <a:avLst/>
          </a:prstGeom>
          <a:noFill/>
        </p:spPr>
      </p:pic>
      <p:cxnSp>
        <p:nvCxnSpPr>
          <p:cNvPr id="3" name="Straight Connector 2"/>
          <p:cNvCxnSpPr/>
          <p:nvPr/>
        </p:nvCxnSpPr>
        <p:spPr>
          <a:xfrm flipV="1">
            <a:off x="2971800" y="3080657"/>
            <a:ext cx="0" cy="23622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6172200"/>
            <a:ext cx="3055645" cy="369332"/>
          </a:xfrm>
          <a:prstGeom prst="rect">
            <a:avLst/>
          </a:prstGeom>
          <a:noFill/>
        </p:spPr>
        <p:txBody>
          <a:bodyPr wrap="none" rtlCol="0">
            <a:spAutoFit/>
          </a:bodyPr>
          <a:lstStyle/>
          <a:p>
            <a:r>
              <a:rPr lang="en-US" dirty="0">
                <a:solidFill>
                  <a:srgbClr val="FFFF00"/>
                </a:solidFill>
              </a:rPr>
              <a:t>Eligibility: survival ≥ 90 days</a:t>
            </a:r>
          </a:p>
        </p:txBody>
      </p:sp>
      <p:sp>
        <p:nvSpPr>
          <p:cNvPr id="7" name="Rectangle 6"/>
          <p:cNvSpPr/>
          <p:nvPr/>
        </p:nvSpPr>
        <p:spPr>
          <a:xfrm>
            <a:off x="3352800" y="6477000"/>
            <a:ext cx="5595302" cy="276999"/>
          </a:xfrm>
          <a:prstGeom prst="rect">
            <a:avLst/>
          </a:prstGeom>
        </p:spPr>
        <p:txBody>
          <a:bodyPr wrap="none">
            <a:spAutoFit/>
          </a:bodyPr>
          <a:lstStyle/>
          <a:p>
            <a:r>
              <a:rPr lang="en-US" sz="1200" b="1" dirty="0">
                <a:solidFill>
                  <a:srgbClr val="FFFFFF"/>
                </a:solidFill>
              </a:rPr>
              <a:t>With permission from </a:t>
            </a:r>
            <a:r>
              <a:rPr lang="en-US" sz="1200" b="1" dirty="0" smtClean="0">
                <a:solidFill>
                  <a:srgbClr val="FFFFFF"/>
                </a:solidFill>
              </a:rPr>
              <a:t>Van </a:t>
            </a:r>
            <a:r>
              <a:rPr lang="en-US" sz="1200" b="1" dirty="0" err="1">
                <a:solidFill>
                  <a:srgbClr val="FFFFFF"/>
                </a:solidFill>
              </a:rPr>
              <a:t>Cutsem</a:t>
            </a:r>
            <a:r>
              <a:rPr lang="en-US" sz="1200" b="1" dirty="0">
                <a:solidFill>
                  <a:srgbClr val="FFFFFF"/>
                </a:solidFill>
              </a:rPr>
              <a:t> E at al. </a:t>
            </a:r>
            <a:r>
              <a:rPr lang="en-US" sz="1200" b="1" i="1" dirty="0" err="1">
                <a:solidFill>
                  <a:srgbClr val="FFFFFF"/>
                </a:solidFill>
              </a:rPr>
              <a:t>Proc</a:t>
            </a:r>
            <a:r>
              <a:rPr lang="en-US" sz="1200" b="1" i="1" dirty="0">
                <a:solidFill>
                  <a:srgbClr val="FFFFFF"/>
                </a:solidFill>
              </a:rPr>
              <a:t> ASCO </a:t>
            </a:r>
            <a:r>
              <a:rPr lang="en-US" sz="1200" b="1" dirty="0">
                <a:solidFill>
                  <a:srgbClr val="FFFFFF"/>
                </a:solidFill>
              </a:rPr>
              <a:t>2012;Abstract 3502.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81000"/>
            <a:ext cx="7772400" cy="1447800"/>
          </a:xfrm>
        </p:spPr>
        <p:txBody>
          <a:bodyPr/>
          <a:lstStyle/>
          <a:p>
            <a:pPr algn="l"/>
            <a:r>
              <a:rPr lang="en-US" sz="2600" dirty="0" smtClean="0">
                <a:solidFill>
                  <a:srgbClr val="FFFFFF"/>
                </a:solidFill>
                <a:latin typeface="Helvetica" charset="0"/>
                <a:ea typeface="ＭＳ Ｐゴシック" charset="0"/>
                <a:cs typeface="ＭＳ Ｐゴシック" charset="0"/>
              </a:rPr>
              <a:t>What have you heard or read about the tolerability of </a:t>
            </a:r>
            <a:r>
              <a:rPr lang="en-US" sz="2600" dirty="0" err="1" smtClean="0">
                <a:solidFill>
                  <a:srgbClr val="FFFFFF"/>
                </a:solidFill>
                <a:latin typeface="Helvetica" charset="0"/>
                <a:ea typeface="ＭＳ Ｐゴシック" charset="0"/>
                <a:cs typeface="ＭＳ Ｐゴシック" charset="0"/>
              </a:rPr>
              <a:t>regorafenib</a:t>
            </a:r>
            <a:r>
              <a:rPr lang="en-US" sz="2600" dirty="0" smtClean="0">
                <a:solidFill>
                  <a:srgbClr val="FFFFFF"/>
                </a:solidFill>
                <a:latin typeface="Helvetica" charset="0"/>
                <a:ea typeface="ＭＳ Ｐゴシック" charset="0"/>
                <a:cs typeface="ＭＳ Ｐゴシック" charset="0"/>
              </a:rPr>
              <a:t>?</a:t>
            </a:r>
            <a:endParaRPr lang="en-US" sz="2600" dirty="0">
              <a:solidFill>
                <a:srgbClr val="FFFFFF"/>
              </a:solidFill>
              <a:latin typeface="Helvetica" charset="0"/>
              <a:ea typeface="ＭＳ Ｐゴシック" charset="0"/>
              <a:cs typeface="ＭＳ Ｐゴシック" charset="0"/>
            </a:endParaRPr>
          </a:p>
        </p:txBody>
      </p:sp>
      <p:graphicFrame>
        <p:nvGraphicFramePr>
          <p:cNvPr id="5" name="Chart 3"/>
          <p:cNvGraphicFramePr>
            <a:graphicFrameLocks/>
          </p:cNvGraphicFramePr>
          <p:nvPr>
            <p:extLst>
              <p:ext uri="{D42A27DB-BD31-4B8C-83A1-F6EECF244321}">
                <p14:modId xmlns:p14="http://schemas.microsoft.com/office/powerpoint/2010/main" val="2259089654"/>
              </p:ext>
            </p:extLst>
          </p:nvPr>
        </p:nvGraphicFramePr>
        <p:xfrm>
          <a:off x="457200" y="2057400"/>
          <a:ext cx="8407400" cy="4318000"/>
        </p:xfrm>
        <a:graphic>
          <a:graphicData uri="http://schemas.openxmlformats.org/presentationml/2006/ole">
            <mc:AlternateContent xmlns:mc="http://schemas.openxmlformats.org/markup-compatibility/2006">
              <mc:Choice xmlns:v="urn:schemas-microsoft-com:vml" Requires="v">
                <p:oleObj spid="_x0000_s14346" name="Worksheet" r:id="rId4" imgW="8470900" imgH="4318000" progId="Excel.Sheet.8">
                  <p:embed/>
                </p:oleObj>
              </mc:Choice>
              <mc:Fallback>
                <p:oleObj name="Worksheet" r:id="rId4" imgW="8470900" imgH="4318000" progId="Excel.Sheet.8">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8407400" cy="431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610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04800"/>
            <a:ext cx="7772400" cy="1447800"/>
          </a:xfrm>
        </p:spPr>
        <p:txBody>
          <a:bodyPr/>
          <a:lstStyle/>
          <a:p>
            <a:pPr algn="l"/>
            <a:r>
              <a:rPr lang="en-US" sz="2600" dirty="0" smtClean="0">
                <a:solidFill>
                  <a:srgbClr val="FFFFFF"/>
                </a:solidFill>
                <a:latin typeface="Helvetica" charset="0"/>
                <a:ea typeface="ＭＳ Ｐゴシック" charset="0"/>
                <a:cs typeface="ＭＳ Ｐゴシック" charset="0"/>
              </a:rPr>
              <a:t>The types of VEGF ligands bound by </a:t>
            </a:r>
            <a:r>
              <a:rPr lang="en-US" sz="2600" dirty="0" err="1" smtClean="0">
                <a:solidFill>
                  <a:srgbClr val="FFFFFF"/>
                </a:solidFill>
                <a:latin typeface="Helvetica" charset="0"/>
                <a:ea typeface="ＭＳ Ｐゴシック" charset="0"/>
                <a:cs typeface="ＭＳ Ｐゴシック" charset="0"/>
              </a:rPr>
              <a:t>aflibercept</a:t>
            </a:r>
            <a:r>
              <a:rPr lang="en-US" sz="2600" dirty="0" smtClean="0">
                <a:solidFill>
                  <a:srgbClr val="FFFFFF"/>
                </a:solidFill>
                <a:latin typeface="Helvetica" charset="0"/>
                <a:ea typeface="ＭＳ Ｐゴシック" charset="0"/>
                <a:cs typeface="ＭＳ Ｐゴシック" charset="0"/>
              </a:rPr>
              <a:t> are essentially identical to those bound by </a:t>
            </a:r>
            <a:r>
              <a:rPr lang="en-US" sz="2600" dirty="0" err="1" smtClean="0">
                <a:solidFill>
                  <a:srgbClr val="FFFFFF"/>
                </a:solidFill>
                <a:latin typeface="Helvetica" charset="0"/>
                <a:ea typeface="ＭＳ Ｐゴシック" charset="0"/>
                <a:cs typeface="ＭＳ Ｐゴシック" charset="0"/>
              </a:rPr>
              <a:t>bevacizumab</a:t>
            </a:r>
            <a:r>
              <a:rPr lang="en-US" sz="2600" dirty="0" smtClean="0">
                <a:solidFill>
                  <a:srgbClr val="FFFFFF"/>
                </a:solidFill>
                <a:latin typeface="Helvetica" charset="0"/>
                <a:ea typeface="ＭＳ Ｐゴシック" charset="0"/>
                <a:cs typeface="ＭＳ Ｐゴシック" charset="0"/>
              </a:rPr>
              <a:t>.</a:t>
            </a:r>
            <a:endParaRPr lang="en-US" sz="2600" dirty="0">
              <a:solidFill>
                <a:srgbClr val="FFFFFF"/>
              </a:solidFill>
              <a:latin typeface="Helvetica" charset="0"/>
              <a:ea typeface="ＭＳ Ｐゴシック" charset="0"/>
              <a:cs typeface="ＭＳ Ｐゴシック" charset="0"/>
            </a:endParaRPr>
          </a:p>
        </p:txBody>
      </p:sp>
      <p:graphicFrame>
        <p:nvGraphicFramePr>
          <p:cNvPr id="6" name="Object 12"/>
          <p:cNvGraphicFramePr>
            <a:graphicFrameLocks/>
          </p:cNvGraphicFramePr>
          <p:nvPr/>
        </p:nvGraphicFramePr>
        <p:xfrm>
          <a:off x="1089025" y="2184400"/>
          <a:ext cx="7512050" cy="384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939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81000"/>
            <a:ext cx="7772400" cy="1447800"/>
          </a:xfrm>
        </p:spPr>
        <p:txBody>
          <a:bodyPr/>
          <a:lstStyle/>
          <a:p>
            <a:pPr algn="l"/>
            <a:r>
              <a:rPr lang="en-US" sz="2400" dirty="0" smtClean="0">
                <a:solidFill>
                  <a:srgbClr val="FFFFFF"/>
                </a:solidFill>
                <a:latin typeface="Helvetica" charset="0"/>
                <a:ea typeface="ＭＳ Ｐゴシック" charset="0"/>
                <a:cs typeface="ＭＳ Ｐゴシック" charset="0"/>
              </a:rPr>
              <a:t>A 60-year-old patient with metastatic colon cancer responds to FOLFOX/</a:t>
            </a:r>
            <a:r>
              <a:rPr lang="en-US" sz="2400" dirty="0" err="1" smtClean="0">
                <a:solidFill>
                  <a:srgbClr val="FFFFFF"/>
                </a:solidFill>
                <a:latin typeface="Helvetica" charset="0"/>
                <a:ea typeface="ＭＳ Ｐゴシック" charset="0"/>
                <a:cs typeface="ＭＳ Ｐゴシック" charset="0"/>
              </a:rPr>
              <a:t>bevacizumab</a:t>
            </a:r>
            <a:r>
              <a:rPr lang="en-US" sz="2400" dirty="0" smtClean="0">
                <a:solidFill>
                  <a:srgbClr val="FFFFFF"/>
                </a:solidFill>
                <a:latin typeface="Helvetica" charset="0"/>
                <a:ea typeface="ＭＳ Ｐゴシック" charset="0"/>
                <a:cs typeface="ＭＳ Ｐゴシック" charset="0"/>
              </a:rPr>
              <a:t> but after 1 year develops disease progression. The tumor is K-</a:t>
            </a:r>
            <a:r>
              <a:rPr lang="en-US" sz="2400" dirty="0" err="1" smtClean="0">
                <a:solidFill>
                  <a:srgbClr val="FFFFFF"/>
                </a:solidFill>
                <a:latin typeface="Helvetica" charset="0"/>
                <a:ea typeface="ＭＳ Ｐゴシック" charset="0"/>
                <a:cs typeface="ＭＳ Ｐゴシック" charset="0"/>
              </a:rPr>
              <a:t>ras</a:t>
            </a:r>
            <a:r>
              <a:rPr lang="en-US" sz="2400" dirty="0" smtClean="0">
                <a:solidFill>
                  <a:srgbClr val="FFFFFF"/>
                </a:solidFill>
                <a:latin typeface="Helvetica" charset="0"/>
                <a:ea typeface="ＭＳ Ｐゴシック" charset="0"/>
                <a:cs typeface="ＭＳ Ｐゴシック" charset="0"/>
              </a:rPr>
              <a:t> mutant. Would you likely use an anti-</a:t>
            </a:r>
            <a:r>
              <a:rPr lang="en-US" sz="2400" dirty="0" err="1" smtClean="0">
                <a:solidFill>
                  <a:srgbClr val="FFFFFF"/>
                </a:solidFill>
                <a:latin typeface="Helvetica" charset="0"/>
                <a:ea typeface="ＭＳ Ｐゴシック" charset="0"/>
                <a:cs typeface="ＭＳ Ｐゴシック" charset="0"/>
              </a:rPr>
              <a:t>angiogenic</a:t>
            </a:r>
            <a:r>
              <a:rPr lang="en-US" sz="2400" dirty="0" smtClean="0">
                <a:solidFill>
                  <a:srgbClr val="FFFFFF"/>
                </a:solidFill>
                <a:latin typeface="Helvetica" charset="0"/>
                <a:ea typeface="ＭＳ Ｐゴシック" charset="0"/>
                <a:cs typeface="ＭＳ Ｐゴシック" charset="0"/>
              </a:rPr>
              <a:t> agent at this point outside of a trial (with chemotherapy)?</a:t>
            </a:r>
            <a:endParaRPr lang="en-US" sz="2400" dirty="0">
              <a:solidFill>
                <a:srgbClr val="FFFFFF"/>
              </a:solidFill>
              <a:latin typeface="Helvetica" charset="0"/>
              <a:ea typeface="ＭＳ Ｐゴシック" charset="0"/>
              <a:cs typeface="ＭＳ Ｐゴシック" charset="0"/>
            </a:endParaRPr>
          </a:p>
        </p:txBody>
      </p:sp>
      <p:graphicFrame>
        <p:nvGraphicFramePr>
          <p:cNvPr id="5" name="Chart 3"/>
          <p:cNvGraphicFramePr>
            <a:graphicFrameLocks/>
          </p:cNvGraphicFramePr>
          <p:nvPr>
            <p:extLst>
              <p:ext uri="{D42A27DB-BD31-4B8C-83A1-F6EECF244321}">
                <p14:modId xmlns:p14="http://schemas.microsoft.com/office/powerpoint/2010/main" val="3022982620"/>
              </p:ext>
            </p:extLst>
          </p:nvPr>
        </p:nvGraphicFramePr>
        <p:xfrm>
          <a:off x="1096963" y="2197100"/>
          <a:ext cx="7512050" cy="4279900"/>
        </p:xfrm>
        <a:graphic>
          <a:graphicData uri="http://schemas.openxmlformats.org/presentationml/2006/ole">
            <mc:AlternateContent xmlns:mc="http://schemas.openxmlformats.org/markup-compatibility/2006">
              <mc:Choice xmlns:v="urn:schemas-microsoft-com:vml" Requires="v">
                <p:oleObj spid="_x0000_s13330" name="Worksheet" r:id="rId4" imgW="7569200" imgH="4279900" progId="Excel.Sheet.8">
                  <p:embed/>
                </p:oleObj>
              </mc:Choice>
              <mc:Fallback>
                <p:oleObj name="Worksheet" r:id="rId4" imgW="7569200" imgH="4279900" progId="Excel.Shee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2197100"/>
                        <a:ext cx="7512050"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54194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Grp="1" noChangeArrowheads="1"/>
          </p:cNvSpPr>
          <p:nvPr>
            <p:ph type="title"/>
          </p:nvPr>
        </p:nvSpPr>
        <p:spPr/>
        <p:txBody>
          <a:bodyPr/>
          <a:lstStyle/>
          <a:p>
            <a:endParaRPr lang="en-US" dirty="0"/>
          </a:p>
        </p:txBody>
      </p:sp>
      <p:sp>
        <p:nvSpPr>
          <p:cNvPr id="3075" name="Rectangle 3" descr="5-FU patent"/>
          <p:cNvSpPr>
            <a:spLocks noGrp="1" noChangeAspect="1" noChangeArrowheads="1"/>
          </p:cNvSpPr>
          <p:nvPr isPhoto="1"/>
        </p:nvSpPr>
        <p:spPr bwMode="auto">
          <a:xfrm>
            <a:off x="0" y="971550"/>
            <a:ext cx="9144000" cy="4913313"/>
          </a:xfrm>
          <a:prstGeom prst="rect">
            <a:avLst/>
          </a:prstGeom>
          <a:blipFill dpi="0" rotWithShape="1">
            <a:blip r:embed="rId3" cstate="print"/>
            <a:srcRect/>
            <a:stretch>
              <a:fillRect r="-15"/>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2331156" y="304800"/>
            <a:ext cx="4831644" cy="523220"/>
          </a:xfrm>
          <a:prstGeom prst="rect">
            <a:avLst/>
          </a:prstGeom>
          <a:noFill/>
        </p:spPr>
        <p:txBody>
          <a:bodyPr wrap="none" rtlCol="0">
            <a:spAutoFit/>
          </a:bodyPr>
          <a:lstStyle/>
          <a:p>
            <a:r>
              <a:rPr lang="en-US" sz="2800" b="1" dirty="0" smtClean="0">
                <a:solidFill>
                  <a:srgbClr val="FFFF00"/>
                </a:solidFill>
              </a:rPr>
              <a:t>TARGETED THERAPY FOR </a:t>
            </a:r>
            <a:r>
              <a:rPr lang="en-US" sz="2800" b="1" dirty="0" err="1" smtClean="0">
                <a:solidFill>
                  <a:srgbClr val="FFFF00"/>
                </a:solidFill>
              </a:rPr>
              <a:t>mCRC</a:t>
            </a:r>
            <a:endParaRPr lang="en-US" sz="2800" b="1" dirty="0">
              <a:solidFill>
                <a:srgbClr val="FFFF00"/>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rot="2123907">
            <a:off x="4102100" y="2028825"/>
            <a:ext cx="196850" cy="523875"/>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71" name="Rectangle 3"/>
          <p:cNvSpPr>
            <a:spLocks noChangeArrowheads="1"/>
          </p:cNvSpPr>
          <p:nvPr/>
        </p:nvSpPr>
        <p:spPr bwMode="auto">
          <a:xfrm rot="2123907">
            <a:off x="3798888" y="2457450"/>
            <a:ext cx="195262" cy="523875"/>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72" name="Rectangle 4"/>
          <p:cNvSpPr>
            <a:spLocks noChangeArrowheads="1"/>
          </p:cNvSpPr>
          <p:nvPr/>
        </p:nvSpPr>
        <p:spPr bwMode="auto">
          <a:xfrm rot="2123907">
            <a:off x="4314825" y="2184400"/>
            <a:ext cx="195263" cy="525463"/>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73" name="Rectangle 5"/>
          <p:cNvSpPr>
            <a:spLocks noChangeArrowheads="1"/>
          </p:cNvSpPr>
          <p:nvPr/>
        </p:nvSpPr>
        <p:spPr bwMode="auto">
          <a:xfrm rot="2123907">
            <a:off x="4008438" y="2613025"/>
            <a:ext cx="193675" cy="523875"/>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74" name="Rectangle 6"/>
          <p:cNvSpPr>
            <a:spLocks noChangeArrowheads="1"/>
          </p:cNvSpPr>
          <p:nvPr/>
        </p:nvSpPr>
        <p:spPr bwMode="auto">
          <a:xfrm rot="19476093" flipH="1">
            <a:off x="3003550" y="2038350"/>
            <a:ext cx="195263" cy="523875"/>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75" name="Rectangle 7"/>
          <p:cNvSpPr>
            <a:spLocks noChangeArrowheads="1"/>
          </p:cNvSpPr>
          <p:nvPr/>
        </p:nvSpPr>
        <p:spPr bwMode="auto">
          <a:xfrm rot="19476093" flipH="1">
            <a:off x="3311525" y="2459038"/>
            <a:ext cx="193675" cy="523875"/>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76" name="Rectangle 8"/>
          <p:cNvSpPr>
            <a:spLocks noChangeArrowheads="1"/>
          </p:cNvSpPr>
          <p:nvPr/>
        </p:nvSpPr>
        <p:spPr bwMode="auto">
          <a:xfrm rot="19476093" flipH="1">
            <a:off x="2794000" y="2192338"/>
            <a:ext cx="195263" cy="523875"/>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77" name="Rectangle 9"/>
          <p:cNvSpPr>
            <a:spLocks noChangeArrowheads="1"/>
          </p:cNvSpPr>
          <p:nvPr/>
        </p:nvSpPr>
        <p:spPr bwMode="auto">
          <a:xfrm rot="19476093" flipH="1">
            <a:off x="3101975" y="2614613"/>
            <a:ext cx="195263" cy="525462"/>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78" name="Rectangle 10"/>
          <p:cNvSpPr>
            <a:spLocks noChangeArrowheads="1"/>
          </p:cNvSpPr>
          <p:nvPr/>
        </p:nvSpPr>
        <p:spPr bwMode="auto">
          <a:xfrm>
            <a:off x="3451225" y="2887663"/>
            <a:ext cx="190500" cy="1658937"/>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79" name="Rectangle 11"/>
          <p:cNvSpPr>
            <a:spLocks noChangeArrowheads="1"/>
          </p:cNvSpPr>
          <p:nvPr/>
        </p:nvSpPr>
        <p:spPr bwMode="auto">
          <a:xfrm>
            <a:off x="3659188" y="2889250"/>
            <a:ext cx="192087" cy="1658938"/>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80" name="Rectangle 12"/>
          <p:cNvSpPr>
            <a:spLocks noChangeArrowheads="1"/>
          </p:cNvSpPr>
          <p:nvPr/>
        </p:nvSpPr>
        <p:spPr bwMode="auto">
          <a:xfrm rot="2123907">
            <a:off x="1770063" y="1981200"/>
            <a:ext cx="196850" cy="1047750"/>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1" name="Rectangle 13"/>
          <p:cNvSpPr>
            <a:spLocks noChangeArrowheads="1"/>
          </p:cNvSpPr>
          <p:nvPr/>
        </p:nvSpPr>
        <p:spPr bwMode="auto">
          <a:xfrm rot="2123907">
            <a:off x="1981200" y="2133600"/>
            <a:ext cx="195263" cy="1050925"/>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2" name="Rectangle 14"/>
          <p:cNvSpPr>
            <a:spLocks noChangeArrowheads="1"/>
          </p:cNvSpPr>
          <p:nvPr/>
        </p:nvSpPr>
        <p:spPr bwMode="auto">
          <a:xfrm rot="19476093" flipH="1">
            <a:off x="981075" y="1981200"/>
            <a:ext cx="193675" cy="1049338"/>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3" name="Rectangle 15"/>
          <p:cNvSpPr>
            <a:spLocks noChangeArrowheads="1"/>
          </p:cNvSpPr>
          <p:nvPr/>
        </p:nvSpPr>
        <p:spPr bwMode="auto">
          <a:xfrm rot="19476093" flipH="1">
            <a:off x="769938" y="2133600"/>
            <a:ext cx="195262" cy="1054100"/>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4" name="Rectangle 16"/>
          <p:cNvSpPr>
            <a:spLocks noChangeArrowheads="1"/>
          </p:cNvSpPr>
          <p:nvPr/>
        </p:nvSpPr>
        <p:spPr bwMode="auto">
          <a:xfrm>
            <a:off x="1271588" y="2887663"/>
            <a:ext cx="192087" cy="1658937"/>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5" name="Rectangle 17"/>
          <p:cNvSpPr>
            <a:spLocks noChangeArrowheads="1"/>
          </p:cNvSpPr>
          <p:nvPr/>
        </p:nvSpPr>
        <p:spPr bwMode="auto">
          <a:xfrm>
            <a:off x="1481138" y="2889250"/>
            <a:ext cx="190500" cy="1658938"/>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86" name="Rectangle 18"/>
          <p:cNvSpPr>
            <a:spLocks noChangeArrowheads="1"/>
          </p:cNvSpPr>
          <p:nvPr/>
        </p:nvSpPr>
        <p:spPr bwMode="auto">
          <a:xfrm rot="2123907">
            <a:off x="6116638" y="1981200"/>
            <a:ext cx="195262" cy="1047750"/>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87" name="Rectangle 19"/>
          <p:cNvSpPr>
            <a:spLocks noChangeArrowheads="1"/>
          </p:cNvSpPr>
          <p:nvPr/>
        </p:nvSpPr>
        <p:spPr bwMode="auto">
          <a:xfrm rot="2123907">
            <a:off x="6327775" y="2133600"/>
            <a:ext cx="193675" cy="1050925"/>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88" name="Rectangle 20"/>
          <p:cNvSpPr>
            <a:spLocks noChangeArrowheads="1"/>
          </p:cNvSpPr>
          <p:nvPr/>
        </p:nvSpPr>
        <p:spPr bwMode="auto">
          <a:xfrm rot="19476093" flipH="1">
            <a:off x="5326063" y="1981200"/>
            <a:ext cx="195262" cy="1049338"/>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89" name="Rectangle 21"/>
          <p:cNvSpPr>
            <a:spLocks noChangeArrowheads="1"/>
          </p:cNvSpPr>
          <p:nvPr/>
        </p:nvSpPr>
        <p:spPr bwMode="auto">
          <a:xfrm rot="19476093" flipH="1">
            <a:off x="5114925" y="2133600"/>
            <a:ext cx="195263" cy="1054100"/>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90" name="Rectangle 22"/>
          <p:cNvSpPr>
            <a:spLocks noChangeArrowheads="1"/>
          </p:cNvSpPr>
          <p:nvPr/>
        </p:nvSpPr>
        <p:spPr bwMode="auto">
          <a:xfrm>
            <a:off x="5618163" y="2887663"/>
            <a:ext cx="192087" cy="1658937"/>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91" name="Rectangle 23"/>
          <p:cNvSpPr>
            <a:spLocks noChangeArrowheads="1"/>
          </p:cNvSpPr>
          <p:nvPr/>
        </p:nvSpPr>
        <p:spPr bwMode="auto">
          <a:xfrm>
            <a:off x="5826125" y="2889250"/>
            <a:ext cx="192088" cy="1658938"/>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792" name="Rectangle 24"/>
          <p:cNvSpPr>
            <a:spLocks noChangeArrowheads="1"/>
          </p:cNvSpPr>
          <p:nvPr/>
        </p:nvSpPr>
        <p:spPr bwMode="auto">
          <a:xfrm rot="19476093" flipH="1">
            <a:off x="4814888" y="2216150"/>
            <a:ext cx="195262" cy="61913"/>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93" name="Rectangle 25"/>
          <p:cNvSpPr>
            <a:spLocks noChangeArrowheads="1"/>
          </p:cNvSpPr>
          <p:nvPr/>
        </p:nvSpPr>
        <p:spPr bwMode="auto">
          <a:xfrm rot="19476093" flipH="1">
            <a:off x="5029200" y="2055813"/>
            <a:ext cx="195263" cy="60325"/>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94" name="Rectangle 26"/>
          <p:cNvSpPr>
            <a:spLocks noChangeArrowheads="1"/>
          </p:cNvSpPr>
          <p:nvPr/>
        </p:nvSpPr>
        <p:spPr bwMode="auto">
          <a:xfrm rot="2042501" flipH="1">
            <a:off x="6411913" y="2052638"/>
            <a:ext cx="195262" cy="61912"/>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795" name="Rectangle 27"/>
          <p:cNvSpPr>
            <a:spLocks noChangeArrowheads="1"/>
          </p:cNvSpPr>
          <p:nvPr/>
        </p:nvSpPr>
        <p:spPr bwMode="auto">
          <a:xfrm rot="2103835" flipH="1">
            <a:off x="6624638" y="2209800"/>
            <a:ext cx="195262" cy="61913"/>
          </a:xfrm>
          <a:prstGeom prst="rect">
            <a:avLst/>
          </a:prstGeom>
          <a:solidFill>
            <a:schemeClr val="tx2"/>
          </a:solidFill>
          <a:ln w="9525">
            <a:noFill/>
            <a:miter lim="800000"/>
            <a:headEnd/>
            <a:tailEnd/>
          </a:ln>
        </p:spPr>
        <p:txBody>
          <a:bodyPr wrap="none" anchor="ctr">
            <a:prstTxWarp prst="textNoShape">
              <a:avLst/>
            </a:prstTxWarp>
          </a:bodyPr>
          <a:lstStyle/>
          <a:p>
            <a:endParaRPr lang="hu-HU"/>
          </a:p>
        </p:txBody>
      </p:sp>
      <p:sp>
        <p:nvSpPr>
          <p:cNvPr id="3296284" name="Text Box 28"/>
          <p:cNvSpPr txBox="1">
            <a:spLocks noChangeArrowheads="1"/>
          </p:cNvSpPr>
          <p:nvPr/>
        </p:nvSpPr>
        <p:spPr bwMode="auto">
          <a:xfrm>
            <a:off x="685800" y="4660900"/>
            <a:ext cx="1339085" cy="707886"/>
          </a:xfrm>
          <a:prstGeom prst="rect">
            <a:avLst/>
          </a:prstGeom>
          <a:noFill/>
          <a:ln w="12700">
            <a:noFill/>
            <a:miter lim="800000"/>
            <a:headEnd/>
            <a:tailEnd/>
          </a:ln>
          <a:effectLst/>
        </p:spPr>
        <p:txBody>
          <a:bodyPr wrap="none">
            <a:prstTxWarp prst="textNoShape">
              <a:avLst/>
            </a:prstTxWarp>
            <a:spAutoFit/>
          </a:bodyPr>
          <a:lstStyle/>
          <a:p>
            <a:pPr algn="l">
              <a:defRPr/>
            </a:pPr>
            <a:r>
              <a:rPr lang="en-US" sz="2000" dirty="0">
                <a:effectLst>
                  <a:outerShdw blurRad="38100" dist="38100" dir="2700000" algn="tl">
                    <a:srgbClr val="000000"/>
                  </a:outerShdw>
                </a:effectLst>
                <a:latin typeface="Arial" pitchFamily="-106" charset="0"/>
              </a:rPr>
              <a:t>Murine Ab</a:t>
            </a:r>
          </a:p>
          <a:p>
            <a:pPr algn="l">
              <a:defRPr/>
            </a:pPr>
            <a:r>
              <a:rPr lang="en-US" sz="2000" dirty="0">
                <a:solidFill>
                  <a:srgbClr val="00FFFF"/>
                </a:solidFill>
                <a:effectLst>
                  <a:outerShdw blurRad="38100" dist="38100" dir="2700000" algn="tl">
                    <a:srgbClr val="000000"/>
                  </a:outerShdw>
                </a:effectLst>
                <a:latin typeface="Arial" pitchFamily="-106" charset="0"/>
              </a:rPr>
              <a:t>“momab”</a:t>
            </a:r>
          </a:p>
        </p:txBody>
      </p:sp>
      <p:sp>
        <p:nvSpPr>
          <p:cNvPr id="3296285" name="Text Box 29"/>
          <p:cNvSpPr txBox="1">
            <a:spLocks noChangeArrowheads="1"/>
          </p:cNvSpPr>
          <p:nvPr/>
        </p:nvSpPr>
        <p:spPr bwMode="auto">
          <a:xfrm>
            <a:off x="2476500" y="4660900"/>
            <a:ext cx="2236766" cy="1015663"/>
          </a:xfrm>
          <a:prstGeom prst="rect">
            <a:avLst/>
          </a:prstGeom>
          <a:noFill/>
          <a:ln w="12700">
            <a:noFill/>
            <a:miter lim="800000"/>
            <a:headEnd/>
            <a:tailEnd/>
          </a:ln>
          <a:effectLst/>
        </p:spPr>
        <p:txBody>
          <a:bodyPr wrap="none">
            <a:prstTxWarp prst="textNoShape">
              <a:avLst/>
            </a:prstTxWarp>
            <a:spAutoFit/>
          </a:bodyPr>
          <a:lstStyle/>
          <a:p>
            <a:pPr>
              <a:defRPr/>
            </a:pPr>
            <a:r>
              <a:rPr lang="en-US" sz="2000" dirty="0">
                <a:effectLst>
                  <a:outerShdw blurRad="38100" dist="38100" dir="2700000" algn="tl">
                    <a:srgbClr val="000000"/>
                  </a:outerShdw>
                </a:effectLst>
                <a:latin typeface="Arial" pitchFamily="-106" charset="0"/>
              </a:rPr>
              <a:t>Chimeric</a:t>
            </a:r>
          </a:p>
          <a:p>
            <a:pPr>
              <a:defRPr/>
            </a:pPr>
            <a:r>
              <a:rPr lang="en-US" sz="2000" dirty="0">
                <a:solidFill>
                  <a:schemeClr val="tx2"/>
                </a:solidFill>
                <a:effectLst>
                  <a:outerShdw blurRad="38100" dist="38100" dir="2700000" algn="tl">
                    <a:srgbClr val="000000"/>
                  </a:outerShdw>
                </a:effectLst>
                <a:latin typeface="Arial" pitchFamily="-106" charset="0"/>
              </a:rPr>
              <a:t>Mouse</a:t>
            </a:r>
            <a:r>
              <a:rPr lang="en-US" sz="2000" dirty="0">
                <a:effectLst>
                  <a:outerShdw blurRad="38100" dist="38100" dir="2700000" algn="tl">
                    <a:srgbClr val="000000"/>
                  </a:outerShdw>
                </a:effectLst>
                <a:latin typeface="Arial" pitchFamily="-106" charset="0"/>
              </a:rPr>
              <a:t>-</a:t>
            </a:r>
            <a:r>
              <a:rPr lang="en-US" sz="2000" dirty="0">
                <a:latin typeface="Arial" pitchFamily="-106" charset="0"/>
              </a:rPr>
              <a:t>Human</a:t>
            </a:r>
            <a:r>
              <a:rPr lang="en-US" sz="2000" dirty="0">
                <a:effectLst>
                  <a:outerShdw blurRad="38100" dist="38100" dir="2700000" algn="tl">
                    <a:srgbClr val="000000"/>
                  </a:outerShdw>
                </a:effectLst>
                <a:latin typeface="Arial" pitchFamily="-106" charset="0"/>
              </a:rPr>
              <a:t> Ab</a:t>
            </a:r>
          </a:p>
          <a:p>
            <a:pPr>
              <a:defRPr/>
            </a:pPr>
            <a:r>
              <a:rPr lang="en-US" sz="2000" dirty="0">
                <a:solidFill>
                  <a:srgbClr val="00FFFF"/>
                </a:solidFill>
                <a:effectLst>
                  <a:outerShdw blurRad="38100" dist="38100" dir="2700000" algn="tl">
                    <a:srgbClr val="000000"/>
                  </a:outerShdw>
                </a:effectLst>
                <a:latin typeface="Arial" pitchFamily="-106" charset="0"/>
              </a:rPr>
              <a:t>“ximab”</a:t>
            </a:r>
          </a:p>
        </p:txBody>
      </p:sp>
      <p:sp>
        <p:nvSpPr>
          <p:cNvPr id="3296286" name="Text Box 30"/>
          <p:cNvSpPr txBox="1">
            <a:spLocks noChangeArrowheads="1"/>
          </p:cNvSpPr>
          <p:nvPr/>
        </p:nvSpPr>
        <p:spPr bwMode="auto">
          <a:xfrm>
            <a:off x="4911725" y="4660900"/>
            <a:ext cx="1853649" cy="707886"/>
          </a:xfrm>
          <a:prstGeom prst="rect">
            <a:avLst/>
          </a:prstGeom>
          <a:noFill/>
          <a:ln w="12700">
            <a:noFill/>
            <a:miter lim="800000"/>
            <a:headEnd/>
            <a:tailEnd/>
          </a:ln>
          <a:effectLst/>
        </p:spPr>
        <p:txBody>
          <a:bodyPr wrap="none">
            <a:prstTxWarp prst="textNoShape">
              <a:avLst/>
            </a:prstTxWarp>
            <a:spAutoFit/>
          </a:bodyPr>
          <a:lstStyle/>
          <a:p>
            <a:pPr>
              <a:defRPr/>
            </a:pPr>
            <a:r>
              <a:rPr lang="en-US" sz="2000" dirty="0">
                <a:effectLst>
                  <a:outerShdw blurRad="38100" dist="38100" dir="2700000" algn="tl">
                    <a:srgbClr val="000000"/>
                  </a:outerShdw>
                </a:effectLst>
                <a:latin typeface="Arial" pitchFamily="-106" charset="0"/>
              </a:rPr>
              <a:t>Humanized Ab</a:t>
            </a:r>
          </a:p>
          <a:p>
            <a:pPr>
              <a:defRPr/>
            </a:pPr>
            <a:r>
              <a:rPr lang="en-US" sz="2000" dirty="0">
                <a:solidFill>
                  <a:srgbClr val="00FFFF"/>
                </a:solidFill>
                <a:effectLst>
                  <a:outerShdw blurRad="38100" dist="38100" dir="2700000" algn="tl">
                    <a:srgbClr val="000000"/>
                  </a:outerShdw>
                </a:effectLst>
                <a:latin typeface="Arial" pitchFamily="-106" charset="0"/>
              </a:rPr>
              <a:t>“zumab”</a:t>
            </a:r>
            <a:endParaRPr lang="en-US" sz="2000" dirty="0">
              <a:effectLst>
                <a:outerShdw blurRad="38100" dist="38100" dir="2700000" algn="tl">
                  <a:srgbClr val="000000"/>
                </a:outerShdw>
              </a:effectLst>
              <a:latin typeface="Arial" pitchFamily="-106" charset="0"/>
            </a:endParaRPr>
          </a:p>
        </p:txBody>
      </p:sp>
      <p:sp>
        <p:nvSpPr>
          <p:cNvPr id="3296287" name="Text Box 31"/>
          <p:cNvSpPr txBox="1">
            <a:spLocks noChangeArrowheads="1"/>
          </p:cNvSpPr>
          <p:nvPr/>
        </p:nvSpPr>
        <p:spPr bwMode="auto">
          <a:xfrm>
            <a:off x="134938" y="3762375"/>
            <a:ext cx="522287" cy="457200"/>
          </a:xfrm>
          <a:prstGeom prst="rect">
            <a:avLst/>
          </a:prstGeom>
          <a:noFill/>
          <a:ln w="12700">
            <a:noFill/>
            <a:miter lim="800000"/>
            <a:headEnd/>
            <a:tailEnd/>
          </a:ln>
          <a:effectLst/>
        </p:spPr>
        <p:txBody>
          <a:bodyPr wrap="none">
            <a:prstTxWarp prst="textNoShape">
              <a:avLst/>
            </a:prstTxWarp>
            <a:spAutoFit/>
          </a:bodyPr>
          <a:lstStyle/>
          <a:p>
            <a:pPr algn="l">
              <a:defRPr/>
            </a:pPr>
            <a:r>
              <a:rPr lang="en-US" sz="2400" b="0" dirty="0">
                <a:effectLst>
                  <a:outerShdw blurRad="38100" dist="38100" dir="2700000" algn="tl">
                    <a:srgbClr val="000000"/>
                  </a:outerShdw>
                </a:effectLst>
                <a:latin typeface="Arial" pitchFamily="-106" charset="0"/>
              </a:rPr>
              <a:t>Fc</a:t>
            </a:r>
          </a:p>
        </p:txBody>
      </p:sp>
      <p:sp>
        <p:nvSpPr>
          <p:cNvPr id="3296288" name="Text Box 32"/>
          <p:cNvSpPr txBox="1">
            <a:spLocks noChangeArrowheads="1"/>
          </p:cNvSpPr>
          <p:nvPr/>
        </p:nvSpPr>
        <p:spPr bwMode="auto">
          <a:xfrm>
            <a:off x="0" y="2763838"/>
            <a:ext cx="709613" cy="457200"/>
          </a:xfrm>
          <a:prstGeom prst="rect">
            <a:avLst/>
          </a:prstGeom>
          <a:noFill/>
          <a:ln w="12700">
            <a:noFill/>
            <a:miter lim="800000"/>
            <a:headEnd/>
            <a:tailEnd/>
          </a:ln>
          <a:effectLst/>
        </p:spPr>
        <p:txBody>
          <a:bodyPr wrap="none">
            <a:prstTxWarp prst="textNoShape">
              <a:avLst/>
            </a:prstTxWarp>
            <a:spAutoFit/>
          </a:bodyPr>
          <a:lstStyle/>
          <a:p>
            <a:pPr algn="l">
              <a:defRPr/>
            </a:pPr>
            <a:r>
              <a:rPr lang="en-US" sz="2400" b="0" dirty="0">
                <a:effectLst>
                  <a:outerShdw blurRad="38100" dist="38100" dir="2700000" algn="tl">
                    <a:srgbClr val="000000"/>
                  </a:outerShdw>
                </a:effectLst>
                <a:latin typeface="Arial" pitchFamily="-106" charset="0"/>
              </a:rPr>
              <a:t>Fab</a:t>
            </a:r>
          </a:p>
        </p:txBody>
      </p:sp>
      <p:sp>
        <p:nvSpPr>
          <p:cNvPr id="32801" name="Rectangle 33"/>
          <p:cNvSpPr>
            <a:spLocks noChangeArrowheads="1"/>
          </p:cNvSpPr>
          <p:nvPr/>
        </p:nvSpPr>
        <p:spPr bwMode="auto">
          <a:xfrm rot="2123907">
            <a:off x="8335963" y="1981200"/>
            <a:ext cx="195262" cy="1047750"/>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802" name="Rectangle 34"/>
          <p:cNvSpPr>
            <a:spLocks noChangeArrowheads="1"/>
          </p:cNvSpPr>
          <p:nvPr/>
        </p:nvSpPr>
        <p:spPr bwMode="auto">
          <a:xfrm rot="2123907">
            <a:off x="8547100" y="2133600"/>
            <a:ext cx="193675" cy="1050925"/>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803" name="Rectangle 35"/>
          <p:cNvSpPr>
            <a:spLocks noChangeArrowheads="1"/>
          </p:cNvSpPr>
          <p:nvPr/>
        </p:nvSpPr>
        <p:spPr bwMode="auto">
          <a:xfrm rot="19476093" flipH="1">
            <a:off x="7545388" y="1981200"/>
            <a:ext cx="195262" cy="1049338"/>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804" name="Rectangle 36"/>
          <p:cNvSpPr>
            <a:spLocks noChangeArrowheads="1"/>
          </p:cNvSpPr>
          <p:nvPr/>
        </p:nvSpPr>
        <p:spPr bwMode="auto">
          <a:xfrm rot="19476093" flipH="1">
            <a:off x="7334250" y="2133600"/>
            <a:ext cx="195263" cy="1054100"/>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805" name="Rectangle 37"/>
          <p:cNvSpPr>
            <a:spLocks noChangeArrowheads="1"/>
          </p:cNvSpPr>
          <p:nvPr/>
        </p:nvSpPr>
        <p:spPr bwMode="auto">
          <a:xfrm>
            <a:off x="7837488" y="2887663"/>
            <a:ext cx="192087" cy="1658937"/>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806" name="Rectangle 38"/>
          <p:cNvSpPr>
            <a:spLocks noChangeArrowheads="1"/>
          </p:cNvSpPr>
          <p:nvPr/>
        </p:nvSpPr>
        <p:spPr bwMode="auto">
          <a:xfrm>
            <a:off x="8045450" y="2889250"/>
            <a:ext cx="192088" cy="1658938"/>
          </a:xfrm>
          <a:prstGeom prst="rect">
            <a:avLst/>
          </a:prstGeom>
          <a:solidFill>
            <a:srgbClr val="FE660D"/>
          </a:solidFill>
          <a:ln w="9525">
            <a:noFill/>
            <a:miter lim="800000"/>
            <a:headEnd/>
            <a:tailEnd/>
          </a:ln>
        </p:spPr>
        <p:txBody>
          <a:bodyPr wrap="none" anchor="ctr">
            <a:prstTxWarp prst="textNoShape">
              <a:avLst/>
            </a:prstTxWarp>
          </a:bodyPr>
          <a:lstStyle/>
          <a:p>
            <a:endParaRPr lang="hu-HU"/>
          </a:p>
        </p:txBody>
      </p:sp>
      <p:sp>
        <p:nvSpPr>
          <p:cNvPr id="3296295" name="Text Box 39"/>
          <p:cNvSpPr txBox="1">
            <a:spLocks noChangeArrowheads="1"/>
          </p:cNvSpPr>
          <p:nvPr/>
        </p:nvSpPr>
        <p:spPr bwMode="auto">
          <a:xfrm>
            <a:off x="7308850" y="4660900"/>
            <a:ext cx="1382366" cy="707886"/>
          </a:xfrm>
          <a:prstGeom prst="rect">
            <a:avLst/>
          </a:prstGeom>
          <a:noFill/>
          <a:ln w="12700">
            <a:noFill/>
            <a:miter lim="800000"/>
            <a:headEnd/>
            <a:tailEnd/>
          </a:ln>
          <a:effectLst/>
        </p:spPr>
        <p:txBody>
          <a:bodyPr wrap="none">
            <a:prstTxWarp prst="textNoShape">
              <a:avLst/>
            </a:prstTxWarp>
            <a:spAutoFit/>
          </a:bodyPr>
          <a:lstStyle/>
          <a:p>
            <a:pPr>
              <a:defRPr/>
            </a:pPr>
            <a:r>
              <a:rPr lang="en-US" sz="2000" dirty="0">
                <a:effectLst>
                  <a:outerShdw blurRad="38100" dist="38100" dir="2700000" algn="tl">
                    <a:srgbClr val="000000"/>
                  </a:outerShdw>
                </a:effectLst>
                <a:latin typeface="Arial" pitchFamily="-106" charset="0"/>
              </a:rPr>
              <a:t>Human Ab</a:t>
            </a:r>
          </a:p>
          <a:p>
            <a:pPr>
              <a:defRPr/>
            </a:pPr>
            <a:r>
              <a:rPr lang="en-US" sz="2000" dirty="0">
                <a:solidFill>
                  <a:srgbClr val="00FFFF"/>
                </a:solidFill>
                <a:effectLst>
                  <a:outerShdw blurRad="38100" dist="38100" dir="2700000" algn="tl">
                    <a:srgbClr val="000000"/>
                  </a:outerShdw>
                </a:effectLst>
                <a:latin typeface="Arial" pitchFamily="-106" charset="0"/>
              </a:rPr>
              <a:t>“mumab”</a:t>
            </a:r>
          </a:p>
        </p:txBody>
      </p:sp>
      <p:sp>
        <p:nvSpPr>
          <p:cNvPr id="3296296" name="Rectangle 40"/>
          <p:cNvSpPr>
            <a:spLocks noGrp="1" noChangeArrowheads="1"/>
          </p:cNvSpPr>
          <p:nvPr>
            <p:ph type="title"/>
          </p:nvPr>
        </p:nvSpPr>
        <p:spPr/>
        <p:txBody>
          <a:bodyPr>
            <a:normAutofit fontScale="90000"/>
          </a:bodyPr>
          <a:lstStyle/>
          <a:p>
            <a:pPr>
              <a:defRPr/>
            </a:pPr>
            <a:r>
              <a:rPr lang="en-US" dirty="0">
                <a:solidFill>
                  <a:srgbClr val="FFFF00"/>
                </a:solidFill>
                <a:ea typeface="ＭＳ Ｐゴシック" pitchFamily="-106" charset="-128"/>
                <a:cs typeface="ＭＳ Ｐゴシック" pitchFamily="-106" charset="-128"/>
              </a:rPr>
              <a:t>Biologic Agents in Colorectal </a:t>
            </a:r>
            <a:r>
              <a:rPr lang="en-US" dirty="0" smtClean="0">
                <a:solidFill>
                  <a:srgbClr val="FFFF00"/>
                </a:solidFill>
                <a:ea typeface="ＭＳ Ｐゴシック" pitchFamily="-106" charset="-128"/>
                <a:cs typeface="ＭＳ Ｐゴシック" pitchFamily="-106" charset="-128"/>
              </a:rPr>
              <a:t>Cancer </a:t>
            </a:r>
            <a:r>
              <a:rPr lang="en-US" dirty="0">
                <a:solidFill>
                  <a:srgbClr val="FFFF00"/>
                </a:solidFill>
                <a:ea typeface="ＭＳ Ｐゴシック" pitchFamily="-106" charset="-128"/>
                <a:cs typeface="ＭＳ Ｐゴシック" pitchFamily="-106" charset="-128"/>
              </a:rPr>
              <a:t>Monoclonal Antibodies</a:t>
            </a:r>
          </a:p>
        </p:txBody>
      </p:sp>
      <p:sp>
        <p:nvSpPr>
          <p:cNvPr id="3296297" name="Text Box 41"/>
          <p:cNvSpPr txBox="1">
            <a:spLocks noChangeArrowheads="1"/>
          </p:cNvSpPr>
          <p:nvPr/>
        </p:nvSpPr>
        <p:spPr bwMode="auto">
          <a:xfrm>
            <a:off x="925513" y="5791200"/>
            <a:ext cx="1752403" cy="707886"/>
          </a:xfrm>
          <a:prstGeom prst="rect">
            <a:avLst/>
          </a:prstGeom>
          <a:noFill/>
          <a:ln w="12700">
            <a:noFill/>
            <a:miter lim="800000"/>
            <a:headEnd/>
            <a:tailEnd/>
          </a:ln>
          <a:effectLst/>
        </p:spPr>
        <p:txBody>
          <a:bodyPr wrap="none">
            <a:prstTxWarp prst="textNoShape">
              <a:avLst/>
            </a:prstTxWarp>
            <a:spAutoFit/>
          </a:bodyPr>
          <a:lstStyle/>
          <a:p>
            <a:pPr algn="l">
              <a:defRPr/>
            </a:pPr>
            <a:r>
              <a:rPr lang="en-US" sz="2000" dirty="0">
                <a:effectLst>
                  <a:outerShdw blurRad="38100" dist="38100" dir="2700000" algn="tl">
                    <a:srgbClr val="000000"/>
                  </a:outerShdw>
                </a:effectLst>
                <a:latin typeface="Arial" pitchFamily="-106" charset="0"/>
              </a:rPr>
              <a:t>(</a:t>
            </a:r>
            <a:r>
              <a:rPr lang="en-US" sz="2000" dirty="0" smtClean="0">
                <a:effectLst>
                  <a:outerShdw blurRad="38100" dist="38100" dir="2700000" algn="tl">
                    <a:srgbClr val="000000"/>
                  </a:outerShdw>
                </a:effectLst>
                <a:latin typeface="Arial" pitchFamily="-106" charset="0"/>
              </a:rPr>
              <a:t>17-1A,</a:t>
            </a:r>
          </a:p>
          <a:p>
            <a:pPr algn="l">
              <a:defRPr/>
            </a:pPr>
            <a:r>
              <a:rPr lang="en-US" sz="2000" dirty="0" smtClean="0">
                <a:effectLst>
                  <a:outerShdw blurRad="38100" dist="38100" dir="2700000" algn="tl">
                    <a:srgbClr val="000000"/>
                  </a:outerShdw>
                </a:effectLst>
                <a:latin typeface="Arial" pitchFamily="-106" charset="0"/>
              </a:rPr>
              <a:t>edrecolomab)</a:t>
            </a:r>
            <a:endParaRPr lang="en-US" sz="2000" dirty="0">
              <a:effectLst>
                <a:outerShdw blurRad="38100" dist="38100" dir="2700000" algn="tl">
                  <a:srgbClr val="000000"/>
                </a:outerShdw>
              </a:effectLst>
              <a:latin typeface="Arial" pitchFamily="-106" charset="0"/>
            </a:endParaRPr>
          </a:p>
        </p:txBody>
      </p:sp>
      <p:sp>
        <p:nvSpPr>
          <p:cNvPr id="3296298" name="Text Box 42"/>
          <p:cNvSpPr txBox="1">
            <a:spLocks noChangeArrowheads="1"/>
          </p:cNvSpPr>
          <p:nvPr/>
        </p:nvSpPr>
        <p:spPr bwMode="auto">
          <a:xfrm>
            <a:off x="2971800" y="5791200"/>
            <a:ext cx="1410964" cy="400110"/>
          </a:xfrm>
          <a:prstGeom prst="rect">
            <a:avLst/>
          </a:prstGeom>
          <a:noFill/>
          <a:ln w="12700">
            <a:noFill/>
            <a:miter lim="800000"/>
            <a:headEnd/>
            <a:tailEnd/>
          </a:ln>
          <a:effectLst/>
        </p:spPr>
        <p:txBody>
          <a:bodyPr wrap="none">
            <a:prstTxWarp prst="textNoShape">
              <a:avLst/>
            </a:prstTxWarp>
            <a:spAutoFit/>
          </a:bodyPr>
          <a:lstStyle/>
          <a:p>
            <a:pPr algn="l">
              <a:defRPr/>
            </a:pPr>
            <a:r>
              <a:rPr lang="en-US" sz="2000" dirty="0">
                <a:effectLst>
                  <a:outerShdw blurRad="38100" dist="38100" dir="2700000" algn="tl">
                    <a:srgbClr val="000000"/>
                  </a:outerShdw>
                </a:effectLst>
                <a:latin typeface="Arial" pitchFamily="-106" charset="0"/>
              </a:rPr>
              <a:t>Cetuximab</a:t>
            </a:r>
          </a:p>
        </p:txBody>
      </p:sp>
      <p:sp>
        <p:nvSpPr>
          <p:cNvPr id="3296299" name="Text Box 43"/>
          <p:cNvSpPr txBox="1">
            <a:spLocks noChangeArrowheads="1"/>
          </p:cNvSpPr>
          <p:nvPr/>
        </p:nvSpPr>
        <p:spPr bwMode="auto">
          <a:xfrm>
            <a:off x="5105400" y="5791200"/>
            <a:ext cx="1725152" cy="707886"/>
          </a:xfrm>
          <a:prstGeom prst="rect">
            <a:avLst/>
          </a:prstGeom>
          <a:noFill/>
          <a:ln w="12700">
            <a:noFill/>
            <a:miter lim="800000"/>
            <a:headEnd/>
            <a:tailEnd/>
          </a:ln>
          <a:effectLst/>
        </p:spPr>
        <p:txBody>
          <a:bodyPr wrap="none">
            <a:prstTxWarp prst="textNoShape">
              <a:avLst/>
            </a:prstTxWarp>
            <a:spAutoFit/>
          </a:bodyPr>
          <a:lstStyle/>
          <a:p>
            <a:pPr algn="l">
              <a:defRPr/>
            </a:pPr>
            <a:r>
              <a:rPr lang="en-US" sz="2000" dirty="0">
                <a:effectLst>
                  <a:outerShdw blurRad="38100" dist="38100" dir="2700000" algn="tl">
                    <a:srgbClr val="000000"/>
                  </a:outerShdw>
                </a:effectLst>
                <a:latin typeface="Arial" pitchFamily="-106" charset="0"/>
              </a:rPr>
              <a:t> </a:t>
            </a:r>
          </a:p>
          <a:p>
            <a:pPr algn="l">
              <a:defRPr/>
            </a:pPr>
            <a:r>
              <a:rPr lang="en-US" sz="2000" dirty="0">
                <a:effectLst>
                  <a:outerShdw blurRad="38100" dist="38100" dir="2700000" algn="tl">
                    <a:srgbClr val="000000"/>
                  </a:outerShdw>
                </a:effectLst>
                <a:latin typeface="Arial" pitchFamily="-106" charset="0"/>
              </a:rPr>
              <a:t>Bevacizumab</a:t>
            </a:r>
          </a:p>
        </p:txBody>
      </p:sp>
      <p:sp>
        <p:nvSpPr>
          <p:cNvPr id="3296300" name="Text Box 44"/>
          <p:cNvSpPr txBox="1">
            <a:spLocks noChangeArrowheads="1"/>
          </p:cNvSpPr>
          <p:nvPr/>
        </p:nvSpPr>
        <p:spPr bwMode="auto">
          <a:xfrm>
            <a:off x="7226300" y="5791200"/>
            <a:ext cx="1766830" cy="400110"/>
          </a:xfrm>
          <a:prstGeom prst="rect">
            <a:avLst/>
          </a:prstGeom>
          <a:noFill/>
          <a:ln w="12700">
            <a:noFill/>
            <a:miter lim="800000"/>
            <a:headEnd/>
            <a:tailEnd/>
          </a:ln>
          <a:effectLst/>
        </p:spPr>
        <p:txBody>
          <a:bodyPr wrap="none">
            <a:prstTxWarp prst="textNoShape">
              <a:avLst/>
            </a:prstTxWarp>
            <a:spAutoFit/>
          </a:bodyPr>
          <a:lstStyle/>
          <a:p>
            <a:pPr algn="l">
              <a:defRPr/>
            </a:pPr>
            <a:r>
              <a:rPr lang="en-US" sz="2000" dirty="0">
                <a:effectLst>
                  <a:outerShdw blurRad="38100" dist="38100" dir="2700000" algn="tl">
                    <a:srgbClr val="000000"/>
                  </a:outerShdw>
                </a:effectLst>
                <a:latin typeface="Arial" pitchFamily="-106" charset="0"/>
              </a:rPr>
              <a:t>Panitumumab</a:t>
            </a:r>
          </a:p>
        </p:txBody>
      </p:sp>
      <p:grpSp>
        <p:nvGrpSpPr>
          <p:cNvPr id="32813" name="Group 45"/>
          <p:cNvGrpSpPr>
            <a:grpSpLocks/>
          </p:cNvGrpSpPr>
          <p:nvPr/>
        </p:nvGrpSpPr>
        <p:grpSpPr bwMode="auto">
          <a:xfrm>
            <a:off x="2895600" y="5715004"/>
            <a:ext cx="6248400" cy="457200"/>
            <a:chOff x="1824" y="3612"/>
            <a:chExt cx="3936" cy="288"/>
          </a:xfrm>
        </p:grpSpPr>
        <p:sp>
          <p:nvSpPr>
            <p:cNvPr id="32815" name="Rectangle 46"/>
            <p:cNvSpPr>
              <a:spLocks noChangeArrowheads="1"/>
            </p:cNvSpPr>
            <p:nvPr/>
          </p:nvSpPr>
          <p:spPr bwMode="auto">
            <a:xfrm>
              <a:off x="1824" y="3664"/>
              <a:ext cx="3936" cy="224"/>
            </a:xfrm>
            <a:prstGeom prst="rect">
              <a:avLst/>
            </a:prstGeom>
            <a:noFill/>
            <a:ln w="19050">
              <a:solidFill>
                <a:srgbClr val="66FF66"/>
              </a:solidFill>
              <a:miter lim="800000"/>
              <a:headEnd/>
              <a:tailEnd type="none" w="lg" len="lg"/>
            </a:ln>
          </p:spPr>
          <p:txBody>
            <a:bodyPr wrap="none" anchor="ctr">
              <a:prstTxWarp prst="textNoShape">
                <a:avLst/>
              </a:prstTxWarp>
            </a:bodyPr>
            <a:lstStyle/>
            <a:p>
              <a:endParaRPr lang="hu-HU"/>
            </a:p>
          </p:txBody>
        </p:sp>
        <p:sp>
          <p:nvSpPr>
            <p:cNvPr id="32816" name="Text Box 47"/>
            <p:cNvSpPr txBox="1">
              <a:spLocks noChangeArrowheads="1"/>
            </p:cNvSpPr>
            <p:nvPr/>
          </p:nvSpPr>
          <p:spPr bwMode="auto">
            <a:xfrm>
              <a:off x="3331" y="3612"/>
              <a:ext cx="649" cy="288"/>
            </a:xfrm>
            <a:prstGeom prst="rect">
              <a:avLst/>
            </a:prstGeom>
            <a:noFill/>
            <a:ln w="12700">
              <a:noFill/>
              <a:miter lim="800000"/>
              <a:headEnd/>
              <a:tailEnd type="none" w="lg" len="lg"/>
            </a:ln>
          </p:spPr>
          <p:txBody>
            <a:bodyPr wrap="none">
              <a:prstTxWarp prst="textNoShape">
                <a:avLst/>
              </a:prstTxWarp>
              <a:spAutoFit/>
            </a:bodyPr>
            <a:lstStyle/>
            <a:p>
              <a:r>
                <a:rPr lang="en-US" sz="2400" dirty="0">
                  <a:solidFill>
                    <a:srgbClr val="66FF66"/>
                  </a:solidFill>
                </a:rPr>
                <a:t>EGFR</a:t>
              </a:r>
            </a:p>
          </p:txBody>
        </p:sp>
      </p:grpSp>
      <p:sp>
        <p:nvSpPr>
          <p:cNvPr id="32814" name="Text Box 48"/>
          <p:cNvSpPr txBox="1">
            <a:spLocks noChangeArrowheads="1"/>
          </p:cNvSpPr>
          <p:nvPr/>
        </p:nvSpPr>
        <p:spPr bwMode="auto">
          <a:xfrm>
            <a:off x="5297488" y="6400800"/>
            <a:ext cx="1014412" cy="457200"/>
          </a:xfrm>
          <a:prstGeom prst="rect">
            <a:avLst/>
          </a:prstGeom>
          <a:noFill/>
          <a:ln w="12700">
            <a:noFill/>
            <a:miter lim="800000"/>
            <a:headEnd/>
            <a:tailEnd type="none" w="lg" len="lg"/>
          </a:ln>
        </p:spPr>
        <p:txBody>
          <a:bodyPr wrap="none">
            <a:prstTxWarp prst="textNoShape">
              <a:avLst/>
            </a:prstTxWarp>
            <a:spAutoFit/>
          </a:bodyPr>
          <a:lstStyle/>
          <a:p>
            <a:r>
              <a:rPr lang="en-US" sz="2400" dirty="0">
                <a:solidFill>
                  <a:srgbClr val="FF00FF"/>
                </a:solidFill>
              </a:rPr>
              <a:t>VEGF</a:t>
            </a:r>
            <a:endParaRPr lang="en-US" sz="2400" dirty="0">
              <a:solidFill>
                <a:srgbClr val="66FF66"/>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5944063" cy="584775"/>
          </a:xfrm>
          <a:prstGeom prst="rect">
            <a:avLst/>
          </a:prstGeom>
          <a:noFill/>
        </p:spPr>
        <p:txBody>
          <a:bodyPr wrap="none" rtlCol="0">
            <a:spAutoFit/>
          </a:bodyPr>
          <a:lstStyle/>
          <a:p>
            <a:r>
              <a:rPr lang="en-US" sz="3200" b="1" dirty="0" smtClean="0">
                <a:solidFill>
                  <a:srgbClr val="FFFF00"/>
                </a:solidFill>
              </a:rPr>
              <a:t>My Concept of Tumor Cell Biology</a:t>
            </a:r>
            <a:endParaRPr lang="en-US" sz="3200" b="1" dirty="0">
              <a:solidFill>
                <a:srgbClr val="FFFF00"/>
              </a:solidFill>
            </a:endParaRPr>
          </a:p>
        </p:txBody>
      </p:sp>
      <p:pic>
        <p:nvPicPr>
          <p:cNvPr id="3" name="Picture 2" descr="HallerGraphic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66800"/>
            <a:ext cx="7531624" cy="5656250"/>
          </a:xfrm>
          <a:prstGeom prst="rect">
            <a:avLst/>
          </a:prstGeom>
        </p:spPr>
      </p:pic>
    </p:spTree>
    <p:extLst>
      <p:ext uri="{BB962C8B-B14F-4D97-AF65-F5344CB8AC3E}">
        <p14:creationId xmlns:p14="http://schemas.microsoft.com/office/powerpoint/2010/main" val="318168926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b="1" dirty="0" smtClean="0">
                <a:solidFill>
                  <a:srgbClr val="FFFF00"/>
                </a:solidFill>
                <a:ea typeface="ＭＳ Ｐゴシック" pitchFamily="34" charset="-128"/>
              </a:rPr>
              <a:t>Bevacizumab vs EGFR Antibodies</a:t>
            </a:r>
            <a:br>
              <a:rPr lang="en-US" sz="3200" b="1" dirty="0" smtClean="0">
                <a:solidFill>
                  <a:srgbClr val="FFFF00"/>
                </a:solidFill>
                <a:ea typeface="ＭＳ Ｐゴシック" pitchFamily="34" charset="-128"/>
              </a:rPr>
            </a:br>
            <a:r>
              <a:rPr lang="en-US" sz="3200" b="1" dirty="0" smtClean="0">
                <a:solidFill>
                  <a:srgbClr val="FFFF00"/>
                </a:solidFill>
                <a:ea typeface="ＭＳ Ｐゴシック" pitchFamily="34" charset="-128"/>
              </a:rPr>
              <a:t>in </a:t>
            </a:r>
            <a:r>
              <a:rPr lang="en-US" sz="3200" b="1" dirty="0" err="1" smtClean="0">
                <a:solidFill>
                  <a:srgbClr val="FFFF00"/>
                </a:solidFill>
                <a:ea typeface="ＭＳ Ｐゴシック" pitchFamily="34" charset="-128"/>
              </a:rPr>
              <a:t>mCRC</a:t>
            </a:r>
            <a:r>
              <a:rPr lang="en-US" sz="3200" b="1" dirty="0" smtClean="0">
                <a:solidFill>
                  <a:srgbClr val="FFFF00"/>
                </a:solidFill>
                <a:ea typeface="ＭＳ Ｐゴシック" pitchFamily="34" charset="-128"/>
              </a:rPr>
              <a:t> Simplified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4282113"/>
              </p:ext>
            </p:extLst>
          </p:nvPr>
        </p:nvGraphicFramePr>
        <p:xfrm>
          <a:off x="495300" y="1790700"/>
          <a:ext cx="8247063" cy="4876799"/>
        </p:xfrm>
        <a:graphic>
          <a:graphicData uri="http://schemas.openxmlformats.org/drawingml/2006/table">
            <a:tbl>
              <a:tblPr/>
              <a:tblGrid>
                <a:gridCol w="2120900"/>
                <a:gridCol w="3151188"/>
                <a:gridCol w="2974975"/>
              </a:tblGrid>
              <a:tr h="6699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Agent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4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Strength</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4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Weakness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432"/>
                    </a:solidFill>
                  </a:tcPr>
                </a:tc>
              </a:tr>
              <a:tr h="19205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Bevacizumab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Delay in tumor progression</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Gain in time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Toxicity profile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No single agent activity</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Weak effect on RR</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No predictive marker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3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EGFR antibodies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Single agent activity</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Consistent increase in RR</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Activity independent of line of therapy</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Predictive marker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Gain in time to progression moderate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dirty="0" smtClean="0">
                          <a:ln>
                            <a:noFill/>
                          </a:ln>
                          <a:solidFill>
                            <a:schemeClr val="tx1"/>
                          </a:solidFill>
                          <a:effectLst/>
                          <a:latin typeface="Arial" charset="0"/>
                        </a:rPr>
                        <a:t>Toxicity profile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39125" cy="914400"/>
          </a:xfrm>
        </p:spPr>
        <p:txBody>
          <a:bodyPr/>
          <a:lstStyle/>
          <a:p>
            <a:pPr algn="ctr" eaLnBrk="1" hangingPunct="1"/>
            <a:r>
              <a:rPr lang="en-GB" sz="2800" dirty="0" smtClean="0">
                <a:solidFill>
                  <a:srgbClr val="FFFF00"/>
                </a:solidFill>
              </a:rPr>
              <a:t>Bevacizumab beyond progression (BBP)</a:t>
            </a:r>
            <a:r>
              <a:rPr lang="en-GB" sz="2000" dirty="0" smtClean="0">
                <a:solidFill>
                  <a:srgbClr val="FFFF00"/>
                </a:solidFill>
              </a:rPr>
              <a:t/>
            </a:r>
            <a:br>
              <a:rPr lang="en-GB" sz="2000" dirty="0" smtClean="0">
                <a:solidFill>
                  <a:srgbClr val="FFFF00"/>
                </a:solidFill>
              </a:rPr>
            </a:br>
            <a:r>
              <a:rPr lang="en-GB" sz="2000" dirty="0" err="1" smtClean="0">
                <a:solidFill>
                  <a:srgbClr val="FFFF00"/>
                </a:solidFill>
              </a:rPr>
              <a:t>BRiTE</a:t>
            </a:r>
            <a:r>
              <a:rPr lang="en-GB" sz="2000" dirty="0" smtClean="0">
                <a:solidFill>
                  <a:srgbClr val="FFFF00"/>
                </a:solidFill>
              </a:rPr>
              <a:t>:</a:t>
            </a:r>
            <a:r>
              <a:rPr lang="en-GB" sz="1600" dirty="0" smtClean="0">
                <a:solidFill>
                  <a:srgbClr val="FFFFFF"/>
                </a:solidFill>
              </a:rPr>
              <a:t> </a:t>
            </a:r>
            <a:r>
              <a:rPr lang="en-GB" sz="2000" dirty="0" smtClean="0">
                <a:solidFill>
                  <a:srgbClr val="FFFF00"/>
                </a:solidFill>
              </a:rPr>
              <a:t>Non-randomized</a:t>
            </a:r>
            <a:r>
              <a:rPr lang="en-GB" sz="2000" dirty="0">
                <a:solidFill>
                  <a:srgbClr val="FFFF00"/>
                </a:solidFill>
              </a:rPr>
              <a:t>, observational cohort study</a:t>
            </a:r>
            <a:r>
              <a:rPr lang="en-GB" sz="2400" dirty="0">
                <a:solidFill>
                  <a:srgbClr val="FFFF00"/>
                </a:solidFill>
              </a:rPr>
              <a:t/>
            </a:r>
            <a:br>
              <a:rPr lang="en-GB" sz="2400" dirty="0">
                <a:solidFill>
                  <a:srgbClr val="FFFF00"/>
                </a:solidFill>
              </a:rPr>
            </a:br>
            <a:endParaRPr lang="en-GB" dirty="0" smtClean="0">
              <a:solidFill>
                <a:srgbClr val="FFFF00"/>
              </a:solidFill>
            </a:endParaRPr>
          </a:p>
        </p:txBody>
      </p:sp>
      <p:sp>
        <p:nvSpPr>
          <p:cNvPr id="26627" name="Rectangle 3"/>
          <p:cNvSpPr>
            <a:spLocks noGrp="1" noChangeArrowheads="1"/>
          </p:cNvSpPr>
          <p:nvPr>
            <p:ph type="body" idx="1"/>
          </p:nvPr>
        </p:nvSpPr>
        <p:spPr>
          <a:xfrm>
            <a:off x="457200" y="1482725"/>
            <a:ext cx="4043363" cy="5168900"/>
          </a:xfrm>
        </p:spPr>
        <p:txBody>
          <a:bodyPr/>
          <a:lstStyle/>
          <a:p>
            <a:pPr marL="312738" indent="-312738" eaLnBrk="1" hangingPunct="1"/>
            <a:r>
              <a:rPr lang="en-US" altLang="ja-JP" sz="1800" dirty="0" err="1" smtClean="0"/>
              <a:t>BRiTE</a:t>
            </a:r>
            <a:endParaRPr lang="en-US" altLang="ja-JP" sz="1800" dirty="0" smtClean="0"/>
          </a:p>
          <a:p>
            <a:pPr marL="595313" lvl="1" indent="-280988" eaLnBrk="1" hangingPunct="1"/>
            <a:r>
              <a:rPr lang="en-US" altLang="ja-JP" sz="1800" dirty="0" smtClean="0">
                <a:ea typeface="MS PGothic" pitchFamily="34" charset="-128"/>
              </a:rPr>
              <a:t>total n=1,953 </a:t>
            </a:r>
          </a:p>
          <a:p>
            <a:pPr marL="595313" lvl="1" indent="-280988" eaLnBrk="1" hangingPunct="1"/>
            <a:r>
              <a:rPr lang="en-US" altLang="ja-JP" sz="1800" dirty="0" smtClean="0">
                <a:ea typeface="MS PGothic" pitchFamily="34" charset="-128"/>
              </a:rPr>
              <a:t>1,445 patients with first PD </a:t>
            </a:r>
          </a:p>
          <a:p>
            <a:pPr marL="595313" lvl="1" indent="-280988" eaLnBrk="1" hangingPunct="1"/>
            <a:r>
              <a:rPr lang="en-US" altLang="ja-JP" sz="1800" dirty="0" smtClean="0">
                <a:ea typeface="MS PGothic" pitchFamily="34" charset="-128"/>
              </a:rPr>
              <a:t>932 deaths (21 January </a:t>
            </a:r>
            <a:br>
              <a:rPr lang="en-US" altLang="ja-JP" sz="1800" dirty="0" smtClean="0">
                <a:ea typeface="MS PGothic" pitchFamily="34" charset="-128"/>
              </a:rPr>
            </a:br>
            <a:r>
              <a:rPr lang="en-US" altLang="ja-JP" sz="1800" dirty="0" smtClean="0">
                <a:ea typeface="MS PGothic" pitchFamily="34" charset="-128"/>
              </a:rPr>
              <a:t>2007 cut-off) </a:t>
            </a:r>
          </a:p>
          <a:p>
            <a:pPr marL="595313" lvl="1" indent="-280988" eaLnBrk="1" hangingPunct="1">
              <a:spcAft>
                <a:spcPct val="70000"/>
              </a:spcAft>
            </a:pPr>
            <a:r>
              <a:rPr lang="en-US" altLang="ja-JP" sz="1800" dirty="0" smtClean="0">
                <a:ea typeface="MS PGothic" pitchFamily="34" charset="-128"/>
              </a:rPr>
              <a:t>median follow-up </a:t>
            </a:r>
            <a:br>
              <a:rPr lang="en-US" altLang="ja-JP" sz="1800" dirty="0" smtClean="0">
                <a:ea typeface="MS PGothic" pitchFamily="34" charset="-128"/>
              </a:rPr>
            </a:br>
            <a:r>
              <a:rPr lang="en-US" altLang="ja-JP" sz="1800" dirty="0" smtClean="0">
                <a:ea typeface="MS PGothic" pitchFamily="34" charset="-128"/>
              </a:rPr>
              <a:t>19.6 months</a:t>
            </a:r>
            <a:endParaRPr lang="en-US" sz="1800" dirty="0" smtClean="0">
              <a:ea typeface="Arial" pitchFamily="34" charset="0"/>
            </a:endParaRPr>
          </a:p>
          <a:p>
            <a:pPr marL="312738" indent="-312738" eaLnBrk="1" hangingPunct="1">
              <a:spcAft>
                <a:spcPct val="70000"/>
              </a:spcAft>
            </a:pPr>
            <a:r>
              <a:rPr lang="en-US" sz="1800" dirty="0" smtClean="0"/>
              <a:t>Primary endpoint: survival </a:t>
            </a:r>
            <a:br>
              <a:rPr lang="en-US" sz="1800" dirty="0" smtClean="0"/>
            </a:br>
            <a:r>
              <a:rPr lang="en-US" sz="1800" dirty="0" smtClean="0"/>
              <a:t>beyond first progression</a:t>
            </a:r>
          </a:p>
          <a:p>
            <a:pPr marL="312738" indent="-312738" eaLnBrk="1" hangingPunct="1">
              <a:spcAft>
                <a:spcPct val="70000"/>
              </a:spcAft>
            </a:pPr>
            <a:r>
              <a:rPr lang="en-US" sz="1800" dirty="0" smtClean="0"/>
              <a:t>Secondary endpoints: </a:t>
            </a:r>
            <a:br>
              <a:rPr lang="en-US" sz="1800" dirty="0" smtClean="0"/>
            </a:br>
            <a:r>
              <a:rPr lang="en-GB" sz="1800" dirty="0" smtClean="0"/>
              <a:t>safety, OS</a:t>
            </a:r>
          </a:p>
          <a:p>
            <a:pPr marL="312738" indent="-312738" eaLnBrk="1" hangingPunct="1"/>
            <a:endParaRPr lang="en-GB" sz="1800" dirty="0" smtClean="0"/>
          </a:p>
        </p:txBody>
      </p:sp>
      <p:sp>
        <p:nvSpPr>
          <p:cNvPr id="26628" name="Text Box 10"/>
          <p:cNvSpPr txBox="1">
            <a:spLocks noChangeArrowheads="1"/>
          </p:cNvSpPr>
          <p:nvPr/>
        </p:nvSpPr>
        <p:spPr bwMode="auto">
          <a:xfrm>
            <a:off x="5867400" y="6473051"/>
            <a:ext cx="285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lIns="36000" rIns="36000" anchor="b">
            <a:spAutoFit/>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fontAlgn="base">
              <a:spcBef>
                <a:spcPct val="0"/>
              </a:spcBef>
              <a:spcAft>
                <a:spcPct val="0"/>
              </a:spcAft>
            </a:pPr>
            <a:r>
              <a:rPr lang="en-US" sz="1200" b="1" dirty="0" err="1"/>
              <a:t>Grothey</a:t>
            </a:r>
            <a:r>
              <a:rPr lang="en-US" sz="1200" b="1" dirty="0"/>
              <a:t> A et al. </a:t>
            </a:r>
            <a:r>
              <a:rPr lang="en-US" sz="1200" b="1" i="1" dirty="0"/>
              <a:t>JCO</a:t>
            </a:r>
            <a:r>
              <a:rPr lang="en-US" sz="1200" b="1" dirty="0"/>
              <a:t> 2008;26:5326.</a:t>
            </a:r>
            <a:endParaRPr lang="en-US" sz="1200" b="1" dirty="0">
              <a:solidFill>
                <a:srgbClr val="FFFFFF"/>
              </a:solidFill>
            </a:endParaRPr>
          </a:p>
        </p:txBody>
      </p:sp>
      <p:sp>
        <p:nvSpPr>
          <p:cNvPr id="26629" name="Text Box 16"/>
          <p:cNvSpPr txBox="1">
            <a:spLocks noChangeArrowheads="1"/>
          </p:cNvSpPr>
          <p:nvPr/>
        </p:nvSpPr>
        <p:spPr bwMode="auto">
          <a:xfrm>
            <a:off x="312737" y="6473051"/>
            <a:ext cx="3497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b">
            <a:spAutoFit/>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en-GB" sz="1200" b="1" dirty="0">
                <a:solidFill>
                  <a:srgbClr val="FFFFFF"/>
                </a:solidFill>
              </a:rPr>
              <a:t>PD = disease </a:t>
            </a:r>
            <a:r>
              <a:rPr lang="en-GB" sz="1200" b="1" dirty="0" smtClean="0">
                <a:solidFill>
                  <a:srgbClr val="FFFFFF"/>
                </a:solidFill>
              </a:rPr>
              <a:t>progression</a:t>
            </a:r>
            <a:endParaRPr lang="en-GB" sz="1200" b="1" dirty="0">
              <a:solidFill>
                <a:srgbClr val="FFFFFF"/>
              </a:solidFill>
            </a:endParaRPr>
          </a:p>
        </p:txBody>
      </p:sp>
      <p:sp>
        <p:nvSpPr>
          <p:cNvPr id="26630" name="Rectangle 2"/>
          <p:cNvSpPr>
            <a:spLocks noChangeArrowheads="1"/>
          </p:cNvSpPr>
          <p:nvPr/>
        </p:nvSpPr>
        <p:spPr bwMode="auto">
          <a:xfrm>
            <a:off x="7094538" y="5516563"/>
            <a:ext cx="1781175" cy="881062"/>
          </a:xfrm>
          <a:prstGeom prst="roundRect">
            <a:avLst>
              <a:gd name="adj" fmla="val 16667"/>
            </a:avLst>
          </a:prstGeom>
          <a:solidFill>
            <a:srgbClr val="FFBC01"/>
          </a:solidFill>
          <a:ln>
            <a:noFill/>
          </a:ln>
          <a:extLst>
            <a:ext uri="{91240B29-F687-4f45-9708-019B960494DF}">
              <a14:hiddenLine xmlns:a14="http://schemas.microsoft.com/office/drawing/2010/main" w="9525" cap="rnd">
                <a:solidFill>
                  <a:srgbClr val="000000"/>
                </a:solidFill>
                <a:round/>
                <a:headEnd/>
                <a:tailEnd/>
              </a14:hiddenLine>
            </a:ext>
          </a:extLst>
        </p:spPr>
        <p:txBody>
          <a:bodyPr anchor="ctr"/>
          <a:lstStyle/>
          <a:p>
            <a:pPr algn="ctr" eaLnBrk="0" fontAlgn="base" hangingPunct="0">
              <a:spcBef>
                <a:spcPct val="0"/>
              </a:spcBef>
              <a:spcAft>
                <a:spcPct val="0"/>
              </a:spcAft>
            </a:pPr>
            <a:r>
              <a:rPr lang="en-US" sz="1400" b="1" dirty="0">
                <a:solidFill>
                  <a:srgbClr val="000000"/>
                </a:solidFill>
                <a:ea typeface="MS PGothic" pitchFamily="34" charset="-128"/>
              </a:rPr>
              <a:t>Bevacizumab post-PD</a:t>
            </a:r>
            <a:br>
              <a:rPr lang="en-US" sz="1400" b="1" dirty="0">
                <a:solidFill>
                  <a:srgbClr val="000000"/>
                </a:solidFill>
                <a:ea typeface="MS PGothic" pitchFamily="34" charset="-128"/>
              </a:rPr>
            </a:br>
            <a:r>
              <a:rPr lang="en-US" sz="1400" b="1" dirty="0">
                <a:solidFill>
                  <a:srgbClr val="000000"/>
                </a:solidFill>
                <a:ea typeface="MS PGothic" pitchFamily="34" charset="-128"/>
              </a:rPr>
              <a:t>(n=642)</a:t>
            </a:r>
          </a:p>
        </p:txBody>
      </p:sp>
      <p:sp>
        <p:nvSpPr>
          <p:cNvPr id="26631" name="Rectangle 4"/>
          <p:cNvSpPr>
            <a:spLocks noChangeArrowheads="1"/>
          </p:cNvSpPr>
          <p:nvPr/>
        </p:nvSpPr>
        <p:spPr bwMode="auto">
          <a:xfrm>
            <a:off x="3113088" y="5518150"/>
            <a:ext cx="1781175" cy="881063"/>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fontAlgn="base" hangingPunct="0">
              <a:spcBef>
                <a:spcPct val="0"/>
              </a:spcBef>
              <a:spcAft>
                <a:spcPct val="0"/>
              </a:spcAft>
            </a:pPr>
            <a:r>
              <a:rPr lang="en-US" sz="1400" b="1" dirty="0">
                <a:solidFill>
                  <a:srgbClr val="000080"/>
                </a:solidFill>
                <a:ea typeface="MS PGothic" pitchFamily="34" charset="-128"/>
              </a:rPr>
              <a:t>No post-PD treatment</a:t>
            </a:r>
            <a:br>
              <a:rPr lang="en-US" sz="1400" b="1" dirty="0">
                <a:solidFill>
                  <a:srgbClr val="000080"/>
                </a:solidFill>
                <a:ea typeface="MS PGothic" pitchFamily="34" charset="-128"/>
              </a:rPr>
            </a:br>
            <a:r>
              <a:rPr lang="en-US" sz="1400" b="1" dirty="0">
                <a:solidFill>
                  <a:srgbClr val="000080"/>
                </a:solidFill>
                <a:ea typeface="MS PGothic" pitchFamily="34" charset="-128"/>
              </a:rPr>
              <a:t>(n=253)</a:t>
            </a:r>
          </a:p>
        </p:txBody>
      </p:sp>
      <p:cxnSp>
        <p:nvCxnSpPr>
          <p:cNvPr id="26632" name="AutoShape 9"/>
          <p:cNvCxnSpPr>
            <a:cxnSpLocks noChangeShapeType="1"/>
            <a:stCxn id="26639" idx="2"/>
            <a:endCxn id="26640" idx="0"/>
          </p:cNvCxnSpPr>
          <p:nvPr/>
        </p:nvCxnSpPr>
        <p:spPr bwMode="auto">
          <a:xfrm>
            <a:off x="5995988" y="2349500"/>
            <a:ext cx="0" cy="5270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6633" name="AutoShape 12"/>
          <p:cNvCxnSpPr>
            <a:cxnSpLocks noChangeShapeType="1"/>
            <a:stCxn id="26640" idx="2"/>
            <a:endCxn id="26638" idx="0"/>
          </p:cNvCxnSpPr>
          <p:nvPr/>
        </p:nvCxnSpPr>
        <p:spPr bwMode="auto">
          <a:xfrm>
            <a:off x="5995988" y="3524250"/>
            <a:ext cx="0" cy="67151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6634" name="AutoShape 13"/>
          <p:cNvCxnSpPr>
            <a:cxnSpLocks noChangeShapeType="1"/>
            <a:stCxn id="26638" idx="2"/>
            <a:endCxn id="26631" idx="0"/>
          </p:cNvCxnSpPr>
          <p:nvPr/>
        </p:nvCxnSpPr>
        <p:spPr bwMode="auto">
          <a:xfrm rot="5400000">
            <a:off x="4662488" y="4184650"/>
            <a:ext cx="674687" cy="1992313"/>
          </a:xfrm>
          <a:prstGeom prst="bentConnector3">
            <a:avLst>
              <a:gd name="adj1" fmla="val 49884"/>
            </a:avLst>
          </a:prstGeom>
          <a:noFill/>
          <a:ln w="2857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6635" name="AutoShape 14"/>
          <p:cNvCxnSpPr>
            <a:cxnSpLocks noChangeShapeType="1"/>
            <a:stCxn id="26638" idx="2"/>
            <a:endCxn id="26637" idx="0"/>
          </p:cNvCxnSpPr>
          <p:nvPr/>
        </p:nvCxnSpPr>
        <p:spPr bwMode="auto">
          <a:xfrm flipH="1">
            <a:off x="5994400" y="4843463"/>
            <a:ext cx="1588" cy="6731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6636" name="AutoShape 15"/>
          <p:cNvCxnSpPr>
            <a:cxnSpLocks noChangeShapeType="1"/>
            <a:stCxn id="26638" idx="2"/>
            <a:endCxn id="26630" idx="0"/>
          </p:cNvCxnSpPr>
          <p:nvPr/>
        </p:nvCxnSpPr>
        <p:spPr bwMode="auto">
          <a:xfrm rot="16200000" flipH="1">
            <a:off x="6654007" y="4185444"/>
            <a:ext cx="673100" cy="1989137"/>
          </a:xfrm>
          <a:prstGeom prst="bentConnector3">
            <a:avLst>
              <a:gd name="adj1" fmla="val 50000"/>
            </a:avLst>
          </a:prstGeom>
          <a:noFill/>
          <a:ln w="2857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26637" name="Rectangle 3"/>
          <p:cNvSpPr>
            <a:spLocks noChangeArrowheads="1"/>
          </p:cNvSpPr>
          <p:nvPr/>
        </p:nvSpPr>
        <p:spPr bwMode="auto">
          <a:xfrm>
            <a:off x="5103813" y="5516563"/>
            <a:ext cx="1781175" cy="881062"/>
          </a:xfrm>
          <a:prstGeom prst="roundRect">
            <a:avLst>
              <a:gd name="adj" fmla="val 16667"/>
            </a:avLst>
          </a:prstGeom>
          <a:solidFill>
            <a:srgbClr val="969696"/>
          </a:solidFill>
          <a:ln>
            <a:noFill/>
          </a:ln>
          <a:extLst>
            <a:ext uri="{91240B29-F687-4f45-9708-019B960494DF}">
              <a14:hiddenLine xmlns:a14="http://schemas.microsoft.com/office/drawing/2010/main" w="9525" cap="rnd">
                <a:solidFill>
                  <a:srgbClr val="000000"/>
                </a:solidFill>
                <a:round/>
                <a:headEnd/>
                <a:tailEnd/>
              </a14:hiddenLine>
            </a:ext>
          </a:extLst>
        </p:spPr>
        <p:txBody>
          <a:bodyPr anchor="ctr"/>
          <a:lstStyle/>
          <a:p>
            <a:pPr algn="ctr" eaLnBrk="0" fontAlgn="base" hangingPunct="0">
              <a:spcBef>
                <a:spcPct val="0"/>
              </a:spcBef>
              <a:spcAft>
                <a:spcPct val="0"/>
              </a:spcAft>
            </a:pPr>
            <a:r>
              <a:rPr lang="en-US" sz="1400" b="1" dirty="0">
                <a:solidFill>
                  <a:srgbClr val="FFFFFF"/>
                </a:solidFill>
                <a:ea typeface="MS PGothic" pitchFamily="34" charset="-128"/>
              </a:rPr>
              <a:t>No bevacizumab post-PD</a:t>
            </a:r>
            <a:br>
              <a:rPr lang="en-US" sz="1400" b="1" dirty="0">
                <a:solidFill>
                  <a:srgbClr val="FFFFFF"/>
                </a:solidFill>
                <a:ea typeface="MS PGothic" pitchFamily="34" charset="-128"/>
              </a:rPr>
            </a:br>
            <a:r>
              <a:rPr lang="en-US" sz="1400" b="1" dirty="0">
                <a:solidFill>
                  <a:srgbClr val="FFFFFF"/>
                </a:solidFill>
                <a:ea typeface="MS PGothic" pitchFamily="34" charset="-128"/>
              </a:rPr>
              <a:t>(n=531)</a:t>
            </a:r>
          </a:p>
        </p:txBody>
      </p:sp>
      <p:sp>
        <p:nvSpPr>
          <p:cNvPr id="26638" name="Rectangle 11"/>
          <p:cNvSpPr>
            <a:spLocks noChangeArrowheads="1"/>
          </p:cNvSpPr>
          <p:nvPr/>
        </p:nvSpPr>
        <p:spPr bwMode="auto">
          <a:xfrm>
            <a:off x="4303713" y="4195763"/>
            <a:ext cx="3382962" cy="647700"/>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fontAlgn="base" hangingPunct="0">
              <a:spcBef>
                <a:spcPct val="0"/>
              </a:spcBef>
              <a:spcAft>
                <a:spcPct val="0"/>
              </a:spcAft>
            </a:pPr>
            <a:r>
              <a:rPr lang="en-US" sz="1400" b="1" dirty="0">
                <a:solidFill>
                  <a:srgbClr val="000080"/>
                </a:solidFill>
                <a:ea typeface="MS PGothic" pitchFamily="34" charset="-128"/>
              </a:rPr>
              <a:t>Physician decision </a:t>
            </a:r>
            <a:br>
              <a:rPr lang="en-US" sz="1400" b="1" dirty="0">
                <a:solidFill>
                  <a:srgbClr val="000080"/>
                </a:solidFill>
                <a:ea typeface="MS PGothic" pitchFamily="34" charset="-128"/>
              </a:rPr>
            </a:br>
            <a:r>
              <a:rPr lang="en-US" sz="1400" b="1" dirty="0">
                <a:solidFill>
                  <a:srgbClr val="FF0000"/>
                </a:solidFill>
                <a:ea typeface="MS PGothic" pitchFamily="34" charset="-128"/>
              </a:rPr>
              <a:t>(no randomization)</a:t>
            </a:r>
          </a:p>
        </p:txBody>
      </p:sp>
      <p:sp>
        <p:nvSpPr>
          <p:cNvPr id="26639" name="Rectangle 5"/>
          <p:cNvSpPr>
            <a:spLocks noChangeArrowheads="1"/>
          </p:cNvSpPr>
          <p:nvPr/>
        </p:nvSpPr>
        <p:spPr bwMode="auto">
          <a:xfrm>
            <a:off x="4303713" y="1557338"/>
            <a:ext cx="3382962" cy="792162"/>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fontAlgn="base" hangingPunct="0">
              <a:spcBef>
                <a:spcPct val="0"/>
              </a:spcBef>
              <a:spcAft>
                <a:spcPct val="0"/>
              </a:spcAft>
            </a:pPr>
            <a:r>
              <a:rPr lang="en-US" sz="1400" b="1" dirty="0">
                <a:solidFill>
                  <a:srgbClr val="000000"/>
                </a:solidFill>
                <a:ea typeface="MS PGothic" pitchFamily="34" charset="-128"/>
              </a:rPr>
              <a:t> Unresectable mCRC treated with first-line chemotherapy</a:t>
            </a:r>
            <a:r>
              <a:rPr lang="en-US" sz="1400" dirty="0">
                <a:solidFill>
                  <a:srgbClr val="FFFFFF"/>
                </a:solidFill>
                <a:ea typeface="MS PGothic" pitchFamily="34" charset="-128"/>
              </a:rPr>
              <a:t> </a:t>
            </a:r>
            <a:r>
              <a:rPr lang="en-US" sz="1400" b="1" dirty="0">
                <a:solidFill>
                  <a:srgbClr val="000000"/>
                </a:solidFill>
                <a:ea typeface="MS PGothic" pitchFamily="34" charset="-128"/>
              </a:rPr>
              <a:t>+ bevacizumab</a:t>
            </a:r>
            <a:r>
              <a:rPr lang="en-US" sz="1400" dirty="0">
                <a:solidFill>
                  <a:srgbClr val="FFFFFF"/>
                </a:solidFill>
                <a:ea typeface="MS PGothic" pitchFamily="34" charset="-128"/>
              </a:rPr>
              <a:t> </a:t>
            </a:r>
            <a:r>
              <a:rPr lang="en-US" sz="1400" b="1" dirty="0">
                <a:solidFill>
                  <a:srgbClr val="000000"/>
                </a:solidFill>
                <a:ea typeface="MS PGothic" pitchFamily="34" charset="-128"/>
              </a:rPr>
              <a:t>(n=1,953)</a:t>
            </a:r>
            <a:endParaRPr lang="en-GB" sz="1400" b="1" dirty="0">
              <a:solidFill>
                <a:srgbClr val="000000"/>
              </a:solidFill>
              <a:ea typeface="MS PGothic" pitchFamily="34" charset="-128"/>
            </a:endParaRPr>
          </a:p>
        </p:txBody>
      </p:sp>
      <p:sp>
        <p:nvSpPr>
          <p:cNvPr id="26640" name="Rectangle 6"/>
          <p:cNvSpPr>
            <a:spLocks noChangeArrowheads="1"/>
          </p:cNvSpPr>
          <p:nvPr/>
        </p:nvSpPr>
        <p:spPr bwMode="auto">
          <a:xfrm>
            <a:off x="4303713" y="2876550"/>
            <a:ext cx="3382962" cy="64770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base">
              <a:spcBef>
                <a:spcPct val="0"/>
              </a:spcBef>
              <a:spcAft>
                <a:spcPct val="0"/>
              </a:spcAft>
            </a:pPr>
            <a:r>
              <a:rPr lang="en-US" sz="1400" b="1" dirty="0">
                <a:solidFill>
                  <a:srgbClr val="000000"/>
                </a:solidFill>
                <a:ea typeface="MS PGothic" pitchFamily="34" charset="-128"/>
              </a:rPr>
              <a:t>First progression</a:t>
            </a:r>
          </a:p>
          <a:p>
            <a:pPr algn="ctr" fontAlgn="base">
              <a:spcBef>
                <a:spcPct val="0"/>
              </a:spcBef>
              <a:spcAft>
                <a:spcPct val="0"/>
              </a:spcAft>
            </a:pPr>
            <a:r>
              <a:rPr lang="en-US" sz="1400" b="1" dirty="0">
                <a:solidFill>
                  <a:srgbClr val="000000"/>
                </a:solidFill>
                <a:ea typeface="MS PGothic" pitchFamily="34" charset="-128"/>
              </a:rPr>
              <a:t>(n=1,445)</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fontScheme name="3_Default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3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3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3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3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3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3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3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3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Default Design">
  <a:themeElements>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fontScheme name="1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rtlCol="0">
        <a:spAutoFit/>
      </a:bodyPr>
      <a:lstStyle>
        <a:defPPr>
          <a:defRPr b="1" dirty="0" smtClean="0">
            <a:latin typeface="+mn-lt"/>
          </a:defRPr>
        </a:defPPr>
      </a:lstStyle>
    </a:txDef>
  </a:objectDefaults>
  <a:extraClrSchemeLst>
    <a:extraClrScheme>
      <a:clrScheme name="15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5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5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5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5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5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Modèle par défaut">
  <a:themeElements>
    <a:clrScheme name="">
      <a:dk1>
        <a:srgbClr val="000000"/>
      </a:dk1>
      <a:lt1>
        <a:srgbClr val="1A0AEE"/>
      </a:lt1>
      <a:dk2>
        <a:srgbClr val="000000"/>
      </a:dk2>
      <a:lt2>
        <a:srgbClr val="808080"/>
      </a:lt2>
      <a:accent1>
        <a:srgbClr val="00CC99"/>
      </a:accent1>
      <a:accent2>
        <a:srgbClr val="3333CC"/>
      </a:accent2>
      <a:accent3>
        <a:srgbClr val="ABAAF5"/>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5_Office Theme">
  <a:themeElements>
    <a:clrScheme name="Custom 68">
      <a:dk1>
        <a:srgbClr val="1D3214"/>
      </a:dk1>
      <a:lt1>
        <a:sysClr val="window" lastClr="FFFFFF"/>
      </a:lt1>
      <a:dk2>
        <a:srgbClr val="24491B"/>
      </a:dk2>
      <a:lt2>
        <a:srgbClr val="D4E9C5"/>
      </a:lt2>
      <a:accent1>
        <a:srgbClr val="00B0F0"/>
      </a:accent1>
      <a:accent2>
        <a:srgbClr val="FFC000"/>
      </a:accent2>
      <a:accent3>
        <a:srgbClr val="81C85A"/>
      </a:accent3>
      <a:accent4>
        <a:srgbClr val="800080"/>
      </a:accent4>
      <a:accent5>
        <a:srgbClr val="8DB3E2"/>
      </a:accent5>
      <a:accent6>
        <a:srgbClr val="F79646"/>
      </a:accent6>
      <a:hlink>
        <a:srgbClr val="239BED"/>
      </a:hlink>
      <a:folHlink>
        <a:srgbClr val="FE1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2374</Words>
  <Application>Microsoft Macintosh PowerPoint</Application>
  <PresentationFormat>On-screen Show (4:3)</PresentationFormat>
  <Paragraphs>530</Paragraphs>
  <Slides>29</Slides>
  <Notes>29</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29</vt:i4>
      </vt:variant>
    </vt:vector>
  </HeadingPairs>
  <TitlesOfParts>
    <vt:vector size="38" baseType="lpstr">
      <vt:lpstr>1_Office Theme</vt:lpstr>
      <vt:lpstr>3_Default Design</vt:lpstr>
      <vt:lpstr>15_Default Design</vt:lpstr>
      <vt:lpstr>19_Modèle par défaut</vt:lpstr>
      <vt:lpstr>55_Office Theme</vt:lpstr>
      <vt:lpstr>Azure</vt:lpstr>
      <vt:lpstr>Blank Presentation</vt:lpstr>
      <vt:lpstr>Worksheet</vt:lpstr>
      <vt:lpstr>Chart</vt:lpstr>
      <vt:lpstr>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 </vt:lpstr>
      <vt:lpstr>Year in Review 2012 Colorectal Cancer</vt:lpstr>
      <vt:lpstr>The types of VEGF ligands bound by aflibercept are essentially identical to those bound by bevacizumab.</vt:lpstr>
      <vt:lpstr>A 60-year-old patient with metastatic colon cancer responds to FOLFOX/bevacizumab but after 1 year develops disease progression. The tumor is K-ras mutant. Would you likely use an anti-angiogenic agent at this point outside of a trial (with chemotherapy)?</vt:lpstr>
      <vt:lpstr>PowerPoint Presentation</vt:lpstr>
      <vt:lpstr>Biologic Agents in Colorectal Cancer Monoclonal Antibodies</vt:lpstr>
      <vt:lpstr>PowerPoint Presentation</vt:lpstr>
      <vt:lpstr>Bevacizumab vs EGFR Antibodies in mCRC Simplified</vt:lpstr>
      <vt:lpstr>Bevacizumab beyond progression (BBP) BRiTE: Non-randomized, observational cohort study </vt:lpstr>
      <vt:lpstr>BRiTE Registry: Bevacizumab Regimens: Investigation Treatment Effects   Grothey et al, ASCO, 2007</vt:lpstr>
      <vt:lpstr>ML18147 study design (phase III)</vt:lpstr>
      <vt:lpstr>TML: Main eligibility criteria</vt:lpstr>
      <vt:lpstr>TML: OS ITT population</vt:lpstr>
      <vt:lpstr>TML: Subgroup analysis of OS:  ITT population</vt:lpstr>
      <vt:lpstr>Best overall response:  Measurable disease population</vt:lpstr>
      <vt:lpstr>TML features and findings</vt:lpstr>
      <vt:lpstr>TML: Missing in abstract presentation</vt:lpstr>
      <vt:lpstr>Aflibercept (VELOUR)</vt:lpstr>
      <vt:lpstr>VELOUR Study Design</vt:lpstr>
      <vt:lpstr>VELOUR Key Inclusion Criteria</vt:lpstr>
      <vt:lpstr>VELOUR Study</vt:lpstr>
      <vt:lpstr>Response Rates</vt:lpstr>
      <vt:lpstr>Consistency of OS and PFS With and Without  Prior Bevacizumab </vt:lpstr>
      <vt:lpstr>PowerPoint Presentation</vt:lpstr>
      <vt:lpstr>Regorafenib (BAY 73-4506), an oral multikinase inhibitor targeting multiple tumor pathways1-3</vt:lpstr>
      <vt:lpstr>CORRECT: Patients with metastatic colorectal cancer treated with regorafenib or placebo after failure of standard therapy</vt:lpstr>
      <vt:lpstr>Patient eligibility: Key inclusion criteria</vt:lpstr>
      <vt:lpstr>Overall survival (primary endpoint)</vt:lpstr>
      <vt:lpstr>What have you heard or read about the tolerability of regorafenib?</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93</cp:revision>
  <cp:lastPrinted>2012-10-27T00:34:39Z</cp:lastPrinted>
  <dcterms:created xsi:type="dcterms:W3CDTF">2012-11-09T22:43:26Z</dcterms:created>
  <dcterms:modified xsi:type="dcterms:W3CDTF">2012-11-16T20:52:39Z</dcterms:modified>
  <cp:category/>
</cp:coreProperties>
</file>