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326" r:id="rId4"/>
    <p:sldId id="256" r:id="rId5"/>
    <p:sldId id="327" r:id="rId6"/>
    <p:sldId id="273" r:id="rId7"/>
    <p:sldId id="267" r:id="rId8"/>
    <p:sldId id="257" r:id="rId9"/>
    <p:sldId id="258" r:id="rId10"/>
    <p:sldId id="306" r:id="rId11"/>
    <p:sldId id="259" r:id="rId12"/>
    <p:sldId id="261" r:id="rId13"/>
    <p:sldId id="263" r:id="rId14"/>
    <p:sldId id="307" r:id="rId15"/>
    <p:sldId id="265" r:id="rId16"/>
    <p:sldId id="309" r:id="rId17"/>
    <p:sldId id="310" r:id="rId18"/>
    <p:sldId id="268" r:id="rId19"/>
    <p:sldId id="311" r:id="rId20"/>
    <p:sldId id="269" r:id="rId21"/>
    <p:sldId id="274" r:id="rId22"/>
    <p:sldId id="308" r:id="rId23"/>
    <p:sldId id="317" r:id="rId24"/>
    <p:sldId id="328" r:id="rId25"/>
    <p:sldId id="324" r:id="rId26"/>
    <p:sldId id="285" r:id="rId27"/>
    <p:sldId id="286" r:id="rId28"/>
    <p:sldId id="287" r:id="rId29"/>
    <p:sldId id="288" r:id="rId30"/>
    <p:sldId id="330" r:id="rId31"/>
    <p:sldId id="314" r:id="rId32"/>
    <p:sldId id="294" r:id="rId33"/>
    <p:sldId id="332" r:id="rId34"/>
    <p:sldId id="298" r:id="rId35"/>
    <p:sldId id="300" r:id="rId36"/>
    <p:sldId id="319" r:id="rId37"/>
    <p:sldId id="32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A4D0"/>
    <a:srgbClr val="FFA900"/>
    <a:srgbClr val="E30285"/>
    <a:srgbClr val="378E25"/>
    <a:srgbClr val="FF00FF"/>
    <a:srgbClr val="B51F24"/>
    <a:srgbClr val="2C5CB2"/>
    <a:srgbClr val="7030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023" autoAdjust="0"/>
  </p:normalViewPr>
  <p:slideViewPr>
    <p:cSldViewPr>
      <p:cViewPr>
        <p:scale>
          <a:sx n="100" d="100"/>
          <a:sy n="100" d="100"/>
        </p:scale>
        <p:origin x="-1440" y="-56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9256"/>
    </p:cViewPr>
  </p:sorterViewPr>
  <p:notesViewPr>
    <p:cSldViewPr snapToGrid="0" snapToObjects="1">
      <p:cViewPr varScale="1">
        <p:scale>
          <a:sx n="92" d="100"/>
          <a:sy n="92" d="100"/>
        </p:scale>
        <p:origin x="-320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22554874224793"/>
          <c:y val="0.0448275862068965"/>
          <c:w val="0.432615264906046"/>
          <c:h val="0.829816453977735"/>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Sheet1!$A$2:$A$8</c:f>
              <c:strCache>
                <c:ptCount val="7"/>
                <c:pt idx="0">
                  <c:v>Other</c:v>
                </c:pt>
                <c:pt idx="1">
                  <c:v>Pertuzumab/trastuzumab/docetaxel</c:v>
                </c:pt>
                <c:pt idx="2">
                  <c:v>Pertuzumab/trastuzumab/paclitaxel</c:v>
                </c:pt>
                <c:pt idx="3">
                  <c:v>Trastuzumab/lapatinib</c:v>
                </c:pt>
                <c:pt idx="4">
                  <c:v>Trastuzumab/docetaxel</c:v>
                </c:pt>
                <c:pt idx="5">
                  <c:v>TCH (docetaxel/carboplatin/trastuzumab)</c:v>
                </c:pt>
                <c:pt idx="6">
                  <c:v>Trastuzumab/paclitaxel</c:v>
                </c:pt>
              </c:strCache>
            </c:strRef>
          </c:cat>
          <c:val>
            <c:numRef>
              <c:f>Sheet1!$B$2:$B$8</c:f>
              <c:numCache>
                <c:formatCode>0%</c:formatCode>
                <c:ptCount val="7"/>
                <c:pt idx="0">
                  <c:v>0.03</c:v>
                </c:pt>
                <c:pt idx="1">
                  <c:v>0.26</c:v>
                </c:pt>
                <c:pt idx="2">
                  <c:v>0.14</c:v>
                </c:pt>
                <c:pt idx="3">
                  <c:v>0.03</c:v>
                </c:pt>
                <c:pt idx="4">
                  <c:v>0.03</c:v>
                </c:pt>
                <c:pt idx="5">
                  <c:v>0.42</c:v>
                </c:pt>
                <c:pt idx="6">
                  <c:v>0.09</c:v>
                </c:pt>
              </c:numCache>
            </c:numRef>
          </c:val>
        </c:ser>
        <c:dLbls>
          <c:showLegendKey val="0"/>
          <c:showVal val="0"/>
          <c:showCatName val="0"/>
          <c:showSerName val="0"/>
          <c:showPercent val="0"/>
          <c:showBubbleSize val="0"/>
        </c:dLbls>
        <c:gapWidth val="150"/>
        <c:axId val="280499848"/>
        <c:axId val="597031336"/>
      </c:barChart>
      <c:catAx>
        <c:axId val="280499848"/>
        <c:scaling>
          <c:orientation val="minMax"/>
        </c:scaling>
        <c:delete val="0"/>
        <c:axPos val="l"/>
        <c:majorTickMark val="out"/>
        <c:minorTickMark val="none"/>
        <c:tickLblPos val="nextTo"/>
        <c:crossAx val="597031336"/>
        <c:crosses val="autoZero"/>
        <c:auto val="1"/>
        <c:lblAlgn val="ctr"/>
        <c:lblOffset val="100"/>
        <c:noMultiLvlLbl val="0"/>
      </c:catAx>
      <c:valAx>
        <c:axId val="597031336"/>
        <c:scaling>
          <c:orientation val="minMax"/>
        </c:scaling>
        <c:delete val="0"/>
        <c:axPos val="b"/>
        <c:numFmt formatCode="0%" sourceLinked="1"/>
        <c:majorTickMark val="out"/>
        <c:minorTickMark val="none"/>
        <c:tickLblPos val="nextTo"/>
        <c:txPr>
          <a:bodyPr/>
          <a:lstStyle/>
          <a:p>
            <a:pPr>
              <a:defRPr sz="1600"/>
            </a:pPr>
            <a:endParaRPr lang="en-US"/>
          </a:p>
        </c:txPr>
        <c:crossAx val="280499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28641078911382"/>
          <c:y val="0.0860655737704922"/>
          <c:w val="0.914271784217724"/>
          <c:h val="0.868852459016394"/>
        </c:manualLayout>
      </c:layout>
      <c:barChart>
        <c:barDir val="col"/>
        <c:grouping val="clustered"/>
        <c:varyColors val="0"/>
        <c:ser>
          <c:idx val="0"/>
          <c:order val="0"/>
          <c:tx>
            <c:strRef>
              <c:f>Sheet1!$B$1</c:f>
              <c:strCache>
                <c:ptCount val="1"/>
                <c:pt idx="0">
                  <c:v>Series 1</c:v>
                </c:pt>
              </c:strCache>
            </c:strRef>
          </c:tx>
          <c:spPr>
            <a:solidFill>
              <a:schemeClr val="accent5"/>
            </a:solidFill>
          </c:spPr>
          <c:invertIfNegative val="0"/>
          <c:dPt>
            <c:idx val="0"/>
            <c:invertIfNegative val="0"/>
            <c:bubble3D val="0"/>
            <c:spPr>
              <a:solidFill>
                <a:srgbClr val="C00000"/>
              </a:solidFill>
              <a:ln>
                <a:solidFill>
                  <a:srgbClr val="C00000"/>
                </a:solidFill>
              </a:ln>
            </c:spPr>
          </c:dPt>
          <c:dPt>
            <c:idx val="1"/>
            <c:invertIfNegative val="0"/>
            <c:bubble3D val="0"/>
            <c:spPr>
              <a:solidFill>
                <a:srgbClr val="000099"/>
              </a:solidFill>
              <a:ln>
                <a:solidFill>
                  <a:srgbClr val="000099"/>
                </a:solidFill>
              </a:ln>
            </c:spPr>
          </c:dPt>
          <c:cat>
            <c:strRef>
              <c:f>Sheet1!$A$2:$A$3</c:f>
              <c:strCache>
                <c:ptCount val="2"/>
                <c:pt idx="0">
                  <c:v>Capecitabine + lapatinib</c:v>
                </c:pt>
                <c:pt idx="1">
                  <c:v>T-DM1</c:v>
                </c:pt>
              </c:strCache>
            </c:strRef>
          </c:cat>
          <c:val>
            <c:numRef>
              <c:f>Sheet1!$B$2:$B$3</c:f>
              <c:numCache>
                <c:formatCode>0.0%</c:formatCode>
                <c:ptCount val="2"/>
                <c:pt idx="0">
                  <c:v>0.308</c:v>
                </c:pt>
                <c:pt idx="1">
                  <c:v>0.436000000000001</c:v>
                </c:pt>
              </c:numCache>
            </c:numRef>
          </c:val>
        </c:ser>
        <c:dLbls>
          <c:showLegendKey val="0"/>
          <c:showVal val="0"/>
          <c:showCatName val="0"/>
          <c:showSerName val="0"/>
          <c:showPercent val="0"/>
          <c:showBubbleSize val="0"/>
        </c:dLbls>
        <c:gapWidth val="100"/>
        <c:axId val="409547048"/>
        <c:axId val="360879864"/>
      </c:barChart>
      <c:catAx>
        <c:axId val="409547048"/>
        <c:scaling>
          <c:orientation val="minMax"/>
        </c:scaling>
        <c:delete val="0"/>
        <c:axPos val="b"/>
        <c:majorTickMark val="out"/>
        <c:minorTickMark val="none"/>
        <c:tickLblPos val="none"/>
        <c:spPr>
          <a:ln w="28497">
            <a:solidFill>
              <a:srgbClr val="000000"/>
            </a:solidFill>
          </a:ln>
        </c:spPr>
        <c:crossAx val="360879864"/>
        <c:crosses val="autoZero"/>
        <c:auto val="1"/>
        <c:lblAlgn val="ctr"/>
        <c:lblOffset val="100"/>
        <c:noMultiLvlLbl val="0"/>
      </c:catAx>
      <c:valAx>
        <c:axId val="360879864"/>
        <c:scaling>
          <c:orientation val="minMax"/>
        </c:scaling>
        <c:delete val="0"/>
        <c:axPos val="l"/>
        <c:numFmt formatCode="0.0%" sourceLinked="1"/>
        <c:majorTickMark val="out"/>
        <c:minorTickMark val="none"/>
        <c:tickLblPos val="none"/>
        <c:spPr>
          <a:ln w="28497">
            <a:solidFill>
              <a:srgbClr val="000000"/>
            </a:solidFill>
          </a:ln>
        </c:spPr>
        <c:crossAx val="409547048"/>
        <c:crosses val="autoZero"/>
        <c:crossBetween val="between"/>
        <c:majorUnit val="0.1"/>
      </c:valAx>
      <c:spPr>
        <a:noFill/>
        <a:ln w="25366">
          <a:noFill/>
        </a:ln>
      </c:spPr>
    </c:plotArea>
    <c:plotVisOnly val="1"/>
    <c:dispBlanksAs val="gap"/>
    <c:showDLblsOverMax val="0"/>
  </c:chart>
  <c:txPr>
    <a:bodyPr/>
    <a:lstStyle/>
    <a:p>
      <a:pPr>
        <a:defRPr sz="1796"/>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522554874224793"/>
          <c:y val="0.0448275862068965"/>
          <c:w val="0.432615264906046"/>
          <c:h val="0.829816453977735"/>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Sheet1!$A$2:$A$8</c:f>
              <c:strCache>
                <c:ptCount val="7"/>
                <c:pt idx="0">
                  <c:v>Other</c:v>
                </c:pt>
                <c:pt idx="1">
                  <c:v>Chemotherapy alone or with bevacizumab</c:v>
                </c:pt>
                <c:pt idx="2">
                  <c:v>Exemestane + everolimus</c:v>
                </c:pt>
                <c:pt idx="3">
                  <c:v>Fulvestrant + an AI</c:v>
                </c:pt>
                <c:pt idx="4">
                  <c:v>Exemestane</c:v>
                </c:pt>
                <c:pt idx="5">
                  <c:v>Fulvestrant</c:v>
                </c:pt>
                <c:pt idx="6">
                  <c:v>Tamoxifen</c:v>
                </c:pt>
              </c:strCache>
            </c:strRef>
          </c:cat>
          <c:val>
            <c:numRef>
              <c:f>Sheet1!$B$2:$B$8</c:f>
              <c:numCache>
                <c:formatCode>0%</c:formatCode>
                <c:ptCount val="7"/>
                <c:pt idx="0">
                  <c:v>0.04</c:v>
                </c:pt>
                <c:pt idx="1">
                  <c:v>0.01</c:v>
                </c:pt>
                <c:pt idx="2">
                  <c:v>0.26</c:v>
                </c:pt>
                <c:pt idx="3">
                  <c:v>0.14</c:v>
                </c:pt>
                <c:pt idx="4">
                  <c:v>0.09</c:v>
                </c:pt>
                <c:pt idx="5">
                  <c:v>0.39</c:v>
                </c:pt>
                <c:pt idx="6">
                  <c:v>0.06</c:v>
                </c:pt>
              </c:numCache>
            </c:numRef>
          </c:val>
        </c:ser>
        <c:dLbls>
          <c:showLegendKey val="0"/>
          <c:showVal val="0"/>
          <c:showCatName val="0"/>
          <c:showSerName val="0"/>
          <c:showPercent val="0"/>
          <c:showBubbleSize val="0"/>
        </c:dLbls>
        <c:gapWidth val="150"/>
        <c:axId val="598145032"/>
        <c:axId val="598137848"/>
      </c:barChart>
      <c:catAx>
        <c:axId val="598145032"/>
        <c:scaling>
          <c:orientation val="minMax"/>
        </c:scaling>
        <c:delete val="0"/>
        <c:axPos val="l"/>
        <c:majorTickMark val="out"/>
        <c:minorTickMark val="none"/>
        <c:tickLblPos val="nextTo"/>
        <c:crossAx val="598137848"/>
        <c:crosses val="autoZero"/>
        <c:auto val="1"/>
        <c:lblAlgn val="ctr"/>
        <c:lblOffset val="100"/>
        <c:noMultiLvlLbl val="0"/>
      </c:catAx>
      <c:valAx>
        <c:axId val="598137848"/>
        <c:scaling>
          <c:orientation val="minMax"/>
        </c:scaling>
        <c:delete val="0"/>
        <c:axPos val="b"/>
        <c:numFmt formatCode="0%" sourceLinked="1"/>
        <c:majorTickMark val="out"/>
        <c:minorTickMark val="none"/>
        <c:tickLblPos val="nextTo"/>
        <c:txPr>
          <a:bodyPr/>
          <a:lstStyle/>
          <a:p>
            <a:pPr>
              <a:defRPr sz="1600"/>
            </a:pPr>
            <a:endParaRPr lang="en-US"/>
          </a:p>
        </c:txPr>
        <c:crossAx val="598145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883467638106"/>
          <c:y val="0.0539183965640659"/>
          <c:w val="0.592415486740784"/>
          <c:h val="0.829816453977735"/>
        </c:manualLayout>
      </c:layout>
      <c:barChart>
        <c:barDir val="bar"/>
        <c:grouping val="clustered"/>
        <c:varyColors val="0"/>
        <c:ser>
          <c:idx val="0"/>
          <c:order val="0"/>
          <c:tx>
            <c:strRef>
              <c:f>Sheet1!$B$1</c:f>
              <c:strCache>
                <c:ptCount val="1"/>
                <c:pt idx="0">
                  <c:v>Series 1</c:v>
                </c:pt>
              </c:strCache>
            </c:strRef>
          </c:tx>
          <c:spPr>
            <a:solidFill>
              <a:srgbClr val="FF6600"/>
            </a:solidFill>
            <a:ln>
              <a:noFill/>
            </a:ln>
            <a:effectLst/>
          </c:spPr>
          <c:invertIfNegative val="0"/>
          <c:dLbls>
            <c:showLegendKey val="0"/>
            <c:showVal val="1"/>
            <c:showCatName val="0"/>
            <c:showSerName val="0"/>
            <c:showPercent val="0"/>
            <c:showBubbleSize val="0"/>
            <c:showLeaderLines val="0"/>
          </c:dLbls>
          <c:cat>
            <c:strRef>
              <c:f>Sheet1!$A$2:$A$6</c:f>
              <c:strCache>
                <c:ptCount val="5"/>
                <c:pt idx="0">
                  <c:v>It's about the same</c:v>
                </c:pt>
                <c:pt idx="1">
                  <c:v>More than 5 years</c:v>
                </c:pt>
                <c:pt idx="2">
                  <c:v>3-5 years</c:v>
                </c:pt>
                <c:pt idx="3">
                  <c:v>2 years</c:v>
                </c:pt>
                <c:pt idx="4">
                  <c:v>1 year</c:v>
                </c:pt>
              </c:strCache>
            </c:strRef>
          </c:cat>
          <c:val>
            <c:numRef>
              <c:f>Sheet1!$B$2:$B$6</c:f>
              <c:numCache>
                <c:formatCode>0%</c:formatCode>
                <c:ptCount val="5"/>
                <c:pt idx="0">
                  <c:v>0.12</c:v>
                </c:pt>
                <c:pt idx="1">
                  <c:v>0.22</c:v>
                </c:pt>
                <c:pt idx="2">
                  <c:v>0.38</c:v>
                </c:pt>
                <c:pt idx="3">
                  <c:v>0.21</c:v>
                </c:pt>
                <c:pt idx="4">
                  <c:v>0.07</c:v>
                </c:pt>
              </c:numCache>
            </c:numRef>
          </c:val>
        </c:ser>
        <c:dLbls>
          <c:showLegendKey val="0"/>
          <c:showVal val="0"/>
          <c:showCatName val="0"/>
          <c:showSerName val="0"/>
          <c:showPercent val="0"/>
          <c:showBubbleSize val="0"/>
        </c:dLbls>
        <c:gapWidth val="150"/>
        <c:axId val="6150936"/>
        <c:axId val="5639896"/>
      </c:barChart>
      <c:catAx>
        <c:axId val="6150936"/>
        <c:scaling>
          <c:orientation val="minMax"/>
        </c:scaling>
        <c:delete val="0"/>
        <c:axPos val="l"/>
        <c:majorTickMark val="out"/>
        <c:minorTickMark val="none"/>
        <c:tickLblPos val="nextTo"/>
        <c:crossAx val="5639896"/>
        <c:crosses val="autoZero"/>
        <c:auto val="1"/>
        <c:lblAlgn val="ctr"/>
        <c:lblOffset val="100"/>
        <c:noMultiLvlLbl val="0"/>
      </c:catAx>
      <c:valAx>
        <c:axId val="5639896"/>
        <c:scaling>
          <c:orientation val="minMax"/>
        </c:scaling>
        <c:delete val="0"/>
        <c:axPos val="b"/>
        <c:numFmt formatCode="0%" sourceLinked="1"/>
        <c:majorTickMark val="out"/>
        <c:minorTickMark val="none"/>
        <c:tickLblPos val="nextTo"/>
        <c:txPr>
          <a:bodyPr/>
          <a:lstStyle/>
          <a:p>
            <a:pPr>
              <a:defRPr sz="1600"/>
            </a:pPr>
            <a:endParaRPr lang="en-US"/>
          </a:p>
        </c:txPr>
        <c:crossAx val="61509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940A5-2B0D-4D07-A67E-DE891F0F966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502B020-D7AD-4F03-B013-5B3B06899A1E}">
      <dgm:prSet phldrT="[Text]"/>
      <dgm:spPr/>
      <dgm:t>
        <a:bodyPr/>
        <a:lstStyle/>
        <a:p>
          <a:r>
            <a:rPr lang="en-US" dirty="0" smtClean="0"/>
            <a:t>1</a:t>
          </a:r>
          <a:r>
            <a:rPr lang="en-US" baseline="30000" dirty="0" smtClean="0"/>
            <a:t>st</a:t>
          </a:r>
          <a:r>
            <a:rPr lang="en-US" dirty="0" smtClean="0"/>
            <a:t> line</a:t>
          </a:r>
        </a:p>
        <a:p>
          <a:r>
            <a:rPr lang="en-US" dirty="0" smtClean="0"/>
            <a:t>HER2+ MBC</a:t>
          </a:r>
          <a:endParaRPr lang="en-US" dirty="0"/>
        </a:p>
      </dgm:t>
    </dgm:pt>
    <dgm:pt modelId="{2045FB00-43FF-43DE-9DF9-5A79D143B219}" type="parTrans" cxnId="{740B3A6E-9D27-45AA-B05D-1F5374840670}">
      <dgm:prSet/>
      <dgm:spPr/>
      <dgm:t>
        <a:bodyPr/>
        <a:lstStyle/>
        <a:p>
          <a:endParaRPr lang="en-US"/>
        </a:p>
      </dgm:t>
    </dgm:pt>
    <dgm:pt modelId="{B25B4BC5-C3A2-4A88-A4D4-62505DE6709C}" type="sibTrans" cxnId="{740B3A6E-9D27-45AA-B05D-1F5374840670}">
      <dgm:prSet/>
      <dgm:spPr/>
      <dgm:t>
        <a:bodyPr/>
        <a:lstStyle/>
        <a:p>
          <a:endParaRPr lang="en-US"/>
        </a:p>
      </dgm:t>
    </dgm:pt>
    <dgm:pt modelId="{7C2D5C0D-0281-4023-91F5-08DBB34D3AD7}">
      <dgm:prSet phldrT="[Text]"/>
      <dgm:spPr/>
      <dgm:t>
        <a:bodyPr/>
        <a:lstStyle/>
        <a:p>
          <a:r>
            <a:rPr lang="en-US" dirty="0" smtClean="0"/>
            <a:t>T-DM1</a:t>
          </a:r>
          <a:endParaRPr lang="en-US" dirty="0"/>
        </a:p>
      </dgm:t>
    </dgm:pt>
    <dgm:pt modelId="{D2A9E4AE-E59D-48C6-969C-A80CD00E5BE7}" type="parTrans" cxnId="{D344A32E-AD45-4B4A-9795-D01D59356A70}">
      <dgm:prSet/>
      <dgm:spPr/>
      <dgm:t>
        <a:bodyPr/>
        <a:lstStyle/>
        <a:p>
          <a:endParaRPr lang="en-US"/>
        </a:p>
      </dgm:t>
    </dgm:pt>
    <dgm:pt modelId="{BAA429AE-BBB7-4154-A731-96EBEA2E1757}" type="sibTrans" cxnId="{D344A32E-AD45-4B4A-9795-D01D59356A70}">
      <dgm:prSet/>
      <dgm:spPr/>
      <dgm:t>
        <a:bodyPr/>
        <a:lstStyle/>
        <a:p>
          <a:endParaRPr lang="en-US"/>
        </a:p>
      </dgm:t>
    </dgm:pt>
    <dgm:pt modelId="{60EF0D6C-6210-4C7E-83A2-30E678191164}">
      <dgm:prSet phldrT="[Text]"/>
      <dgm:spPr/>
      <dgm:t>
        <a:bodyPr/>
        <a:lstStyle/>
        <a:p>
          <a:r>
            <a:rPr lang="en-US" dirty="0" smtClean="0"/>
            <a:t>T-DM1 + </a:t>
          </a:r>
          <a:r>
            <a:rPr lang="en-US" dirty="0" err="1" smtClean="0"/>
            <a:t>pertuzumab</a:t>
          </a:r>
          <a:endParaRPr lang="en-US" dirty="0"/>
        </a:p>
      </dgm:t>
    </dgm:pt>
    <dgm:pt modelId="{533201B1-78BD-47FE-A781-ADC14DBACD77}" type="parTrans" cxnId="{1BD4ECA7-6542-40C4-9CCA-D95A8E3C2CA5}">
      <dgm:prSet/>
      <dgm:spPr/>
      <dgm:t>
        <a:bodyPr/>
        <a:lstStyle/>
        <a:p>
          <a:endParaRPr lang="en-US"/>
        </a:p>
      </dgm:t>
    </dgm:pt>
    <dgm:pt modelId="{854D644F-7FD8-437D-B5D8-D232A7226D77}" type="sibTrans" cxnId="{1BD4ECA7-6542-40C4-9CCA-D95A8E3C2CA5}">
      <dgm:prSet/>
      <dgm:spPr/>
      <dgm:t>
        <a:bodyPr/>
        <a:lstStyle/>
        <a:p>
          <a:endParaRPr lang="en-US"/>
        </a:p>
      </dgm:t>
    </dgm:pt>
    <dgm:pt modelId="{5B0AAC69-B343-4640-AFA3-D913A3B1F7DB}">
      <dgm:prSet phldrT="[Text]"/>
      <dgm:spPr/>
      <dgm:t>
        <a:bodyPr/>
        <a:lstStyle/>
        <a:p>
          <a:r>
            <a:rPr lang="en-US" dirty="0" smtClean="0"/>
            <a:t>Taxane + trastuzumab</a:t>
          </a:r>
          <a:endParaRPr lang="en-US" dirty="0"/>
        </a:p>
      </dgm:t>
    </dgm:pt>
    <dgm:pt modelId="{BBA07EA7-81CC-4EAA-A8F6-0DA4E73CBA35}" type="parTrans" cxnId="{4C011AC6-656C-4C03-A9AB-96EBCBC9098F}">
      <dgm:prSet/>
      <dgm:spPr/>
      <dgm:t>
        <a:bodyPr/>
        <a:lstStyle/>
        <a:p>
          <a:endParaRPr lang="en-US"/>
        </a:p>
      </dgm:t>
    </dgm:pt>
    <dgm:pt modelId="{A730F99D-209A-4C6A-AC77-2671705D5A59}" type="sibTrans" cxnId="{4C011AC6-656C-4C03-A9AB-96EBCBC9098F}">
      <dgm:prSet/>
      <dgm:spPr/>
      <dgm:t>
        <a:bodyPr/>
        <a:lstStyle/>
        <a:p>
          <a:endParaRPr lang="en-US"/>
        </a:p>
      </dgm:t>
    </dgm:pt>
    <dgm:pt modelId="{D9A69B3F-45E3-43F7-9A6E-B84412723094}" type="pres">
      <dgm:prSet presAssocID="{A5A940A5-2B0D-4D07-A67E-DE891F0F966F}" presName="diagram" presStyleCnt="0">
        <dgm:presLayoutVars>
          <dgm:chPref val="1"/>
          <dgm:dir/>
          <dgm:animOne val="branch"/>
          <dgm:animLvl val="lvl"/>
          <dgm:resizeHandles val="exact"/>
        </dgm:presLayoutVars>
      </dgm:prSet>
      <dgm:spPr/>
      <dgm:t>
        <a:bodyPr/>
        <a:lstStyle/>
        <a:p>
          <a:endParaRPr lang="en-US"/>
        </a:p>
      </dgm:t>
    </dgm:pt>
    <dgm:pt modelId="{33D65AD2-0458-427A-92DA-8638D37DDF44}" type="pres">
      <dgm:prSet presAssocID="{0502B020-D7AD-4F03-B013-5B3B06899A1E}" presName="root1" presStyleCnt="0"/>
      <dgm:spPr/>
    </dgm:pt>
    <dgm:pt modelId="{B9C4CD69-C98B-45DF-B64C-73DFB77E56B0}" type="pres">
      <dgm:prSet presAssocID="{0502B020-D7AD-4F03-B013-5B3B06899A1E}" presName="LevelOneTextNode" presStyleLbl="node0" presStyleIdx="0" presStyleCnt="1">
        <dgm:presLayoutVars>
          <dgm:chPref val="3"/>
        </dgm:presLayoutVars>
      </dgm:prSet>
      <dgm:spPr/>
      <dgm:t>
        <a:bodyPr/>
        <a:lstStyle/>
        <a:p>
          <a:endParaRPr lang="en-US"/>
        </a:p>
      </dgm:t>
    </dgm:pt>
    <dgm:pt modelId="{B32AE5CF-0A15-4FC2-B77D-F65BFE3826E7}" type="pres">
      <dgm:prSet presAssocID="{0502B020-D7AD-4F03-B013-5B3B06899A1E}" presName="level2hierChild" presStyleCnt="0"/>
      <dgm:spPr/>
    </dgm:pt>
    <dgm:pt modelId="{C3558C91-9024-49AC-BC06-AA0C3B66E02C}" type="pres">
      <dgm:prSet presAssocID="{D2A9E4AE-E59D-48C6-969C-A80CD00E5BE7}" presName="conn2-1" presStyleLbl="parChTrans1D2" presStyleIdx="0" presStyleCnt="3"/>
      <dgm:spPr/>
      <dgm:t>
        <a:bodyPr/>
        <a:lstStyle/>
        <a:p>
          <a:endParaRPr lang="en-US"/>
        </a:p>
      </dgm:t>
    </dgm:pt>
    <dgm:pt modelId="{F3240D41-B897-4A36-B883-2EB168BF5C83}" type="pres">
      <dgm:prSet presAssocID="{D2A9E4AE-E59D-48C6-969C-A80CD00E5BE7}" presName="connTx" presStyleLbl="parChTrans1D2" presStyleIdx="0" presStyleCnt="3"/>
      <dgm:spPr/>
      <dgm:t>
        <a:bodyPr/>
        <a:lstStyle/>
        <a:p>
          <a:endParaRPr lang="en-US"/>
        </a:p>
      </dgm:t>
    </dgm:pt>
    <dgm:pt modelId="{B2A4B37E-FB76-468D-8C93-ED6BE90DADEE}" type="pres">
      <dgm:prSet presAssocID="{7C2D5C0D-0281-4023-91F5-08DBB34D3AD7}" presName="root2" presStyleCnt="0"/>
      <dgm:spPr/>
    </dgm:pt>
    <dgm:pt modelId="{27BEBD06-BA32-45E5-8ABD-C21EBA9A05C4}" type="pres">
      <dgm:prSet presAssocID="{7C2D5C0D-0281-4023-91F5-08DBB34D3AD7}" presName="LevelTwoTextNode" presStyleLbl="node2" presStyleIdx="0" presStyleCnt="3">
        <dgm:presLayoutVars>
          <dgm:chPref val="3"/>
        </dgm:presLayoutVars>
      </dgm:prSet>
      <dgm:spPr/>
      <dgm:t>
        <a:bodyPr/>
        <a:lstStyle/>
        <a:p>
          <a:endParaRPr lang="en-US"/>
        </a:p>
      </dgm:t>
    </dgm:pt>
    <dgm:pt modelId="{C6595B78-4971-4F39-9349-1D8B3BA573D4}" type="pres">
      <dgm:prSet presAssocID="{7C2D5C0D-0281-4023-91F5-08DBB34D3AD7}" presName="level3hierChild" presStyleCnt="0"/>
      <dgm:spPr/>
    </dgm:pt>
    <dgm:pt modelId="{13AC8717-00D3-4B72-8B42-345DEAB98C31}" type="pres">
      <dgm:prSet presAssocID="{533201B1-78BD-47FE-A781-ADC14DBACD77}" presName="conn2-1" presStyleLbl="parChTrans1D2" presStyleIdx="1" presStyleCnt="3"/>
      <dgm:spPr/>
      <dgm:t>
        <a:bodyPr/>
        <a:lstStyle/>
        <a:p>
          <a:endParaRPr lang="en-US"/>
        </a:p>
      </dgm:t>
    </dgm:pt>
    <dgm:pt modelId="{ADD98A31-AD34-4F59-A502-ABB2FFB3E627}" type="pres">
      <dgm:prSet presAssocID="{533201B1-78BD-47FE-A781-ADC14DBACD77}" presName="connTx" presStyleLbl="parChTrans1D2" presStyleIdx="1" presStyleCnt="3"/>
      <dgm:spPr/>
      <dgm:t>
        <a:bodyPr/>
        <a:lstStyle/>
        <a:p>
          <a:endParaRPr lang="en-US"/>
        </a:p>
      </dgm:t>
    </dgm:pt>
    <dgm:pt modelId="{183D5106-16BD-4800-93FF-E9ACCDE79891}" type="pres">
      <dgm:prSet presAssocID="{60EF0D6C-6210-4C7E-83A2-30E678191164}" presName="root2" presStyleCnt="0"/>
      <dgm:spPr/>
    </dgm:pt>
    <dgm:pt modelId="{7BDDDBCA-69C6-4B2A-BF65-B26FD7C9FF06}" type="pres">
      <dgm:prSet presAssocID="{60EF0D6C-6210-4C7E-83A2-30E678191164}" presName="LevelTwoTextNode" presStyleLbl="node2" presStyleIdx="1" presStyleCnt="3">
        <dgm:presLayoutVars>
          <dgm:chPref val="3"/>
        </dgm:presLayoutVars>
      </dgm:prSet>
      <dgm:spPr/>
      <dgm:t>
        <a:bodyPr/>
        <a:lstStyle/>
        <a:p>
          <a:endParaRPr lang="en-US"/>
        </a:p>
      </dgm:t>
    </dgm:pt>
    <dgm:pt modelId="{57BAA394-DA0F-44DF-9D4B-D0BA025AA91C}" type="pres">
      <dgm:prSet presAssocID="{60EF0D6C-6210-4C7E-83A2-30E678191164}" presName="level3hierChild" presStyleCnt="0"/>
      <dgm:spPr/>
    </dgm:pt>
    <dgm:pt modelId="{6CE68380-5E1E-4E30-A84E-C4C157A47E38}" type="pres">
      <dgm:prSet presAssocID="{BBA07EA7-81CC-4EAA-A8F6-0DA4E73CBA35}" presName="conn2-1" presStyleLbl="parChTrans1D2" presStyleIdx="2" presStyleCnt="3"/>
      <dgm:spPr/>
      <dgm:t>
        <a:bodyPr/>
        <a:lstStyle/>
        <a:p>
          <a:endParaRPr lang="en-US"/>
        </a:p>
      </dgm:t>
    </dgm:pt>
    <dgm:pt modelId="{8F07C339-6F6E-4975-A7E9-F6358AD72245}" type="pres">
      <dgm:prSet presAssocID="{BBA07EA7-81CC-4EAA-A8F6-0DA4E73CBA35}" presName="connTx" presStyleLbl="parChTrans1D2" presStyleIdx="2" presStyleCnt="3"/>
      <dgm:spPr/>
      <dgm:t>
        <a:bodyPr/>
        <a:lstStyle/>
        <a:p>
          <a:endParaRPr lang="en-US"/>
        </a:p>
      </dgm:t>
    </dgm:pt>
    <dgm:pt modelId="{00736DE4-1F6F-443A-81D0-9AB7C457D7D1}" type="pres">
      <dgm:prSet presAssocID="{5B0AAC69-B343-4640-AFA3-D913A3B1F7DB}" presName="root2" presStyleCnt="0"/>
      <dgm:spPr/>
    </dgm:pt>
    <dgm:pt modelId="{2C286441-5473-442A-80AB-3CE51A12AAC0}" type="pres">
      <dgm:prSet presAssocID="{5B0AAC69-B343-4640-AFA3-D913A3B1F7DB}" presName="LevelTwoTextNode" presStyleLbl="node2" presStyleIdx="2" presStyleCnt="3">
        <dgm:presLayoutVars>
          <dgm:chPref val="3"/>
        </dgm:presLayoutVars>
      </dgm:prSet>
      <dgm:spPr/>
      <dgm:t>
        <a:bodyPr/>
        <a:lstStyle/>
        <a:p>
          <a:endParaRPr lang="en-US"/>
        </a:p>
      </dgm:t>
    </dgm:pt>
    <dgm:pt modelId="{55EA7B3F-E352-4265-8363-14D421E7A265}" type="pres">
      <dgm:prSet presAssocID="{5B0AAC69-B343-4640-AFA3-D913A3B1F7DB}" presName="level3hierChild" presStyleCnt="0"/>
      <dgm:spPr/>
    </dgm:pt>
  </dgm:ptLst>
  <dgm:cxnLst>
    <dgm:cxn modelId="{7F6D5646-0D4D-4B30-B4B1-CD6716E6F2AC}" type="presOf" srcId="{D2A9E4AE-E59D-48C6-969C-A80CD00E5BE7}" destId="{F3240D41-B897-4A36-B883-2EB168BF5C83}" srcOrd="1" destOrd="0" presId="urn:microsoft.com/office/officeart/2005/8/layout/hierarchy2"/>
    <dgm:cxn modelId="{59D0F5F7-D528-45D5-86E8-1D5801A121D7}" type="presOf" srcId="{0502B020-D7AD-4F03-B013-5B3B06899A1E}" destId="{B9C4CD69-C98B-45DF-B64C-73DFB77E56B0}" srcOrd="0" destOrd="0" presId="urn:microsoft.com/office/officeart/2005/8/layout/hierarchy2"/>
    <dgm:cxn modelId="{568A84C2-7FDF-4111-AFDA-2E7A96919D3B}" type="presOf" srcId="{60EF0D6C-6210-4C7E-83A2-30E678191164}" destId="{7BDDDBCA-69C6-4B2A-BF65-B26FD7C9FF06}" srcOrd="0" destOrd="0" presId="urn:microsoft.com/office/officeart/2005/8/layout/hierarchy2"/>
    <dgm:cxn modelId="{C69503BC-61EC-4B87-8804-F92783DD3856}" type="presOf" srcId="{5B0AAC69-B343-4640-AFA3-D913A3B1F7DB}" destId="{2C286441-5473-442A-80AB-3CE51A12AAC0}" srcOrd="0" destOrd="0" presId="urn:microsoft.com/office/officeart/2005/8/layout/hierarchy2"/>
    <dgm:cxn modelId="{740B3A6E-9D27-45AA-B05D-1F5374840670}" srcId="{A5A940A5-2B0D-4D07-A67E-DE891F0F966F}" destId="{0502B020-D7AD-4F03-B013-5B3B06899A1E}" srcOrd="0" destOrd="0" parTransId="{2045FB00-43FF-43DE-9DF9-5A79D143B219}" sibTransId="{B25B4BC5-C3A2-4A88-A4D4-62505DE6709C}"/>
    <dgm:cxn modelId="{61F3B32F-BB14-4231-878F-3113F266C80D}" type="presOf" srcId="{BBA07EA7-81CC-4EAA-A8F6-0DA4E73CBA35}" destId="{8F07C339-6F6E-4975-A7E9-F6358AD72245}" srcOrd="1" destOrd="0" presId="urn:microsoft.com/office/officeart/2005/8/layout/hierarchy2"/>
    <dgm:cxn modelId="{4C011AC6-656C-4C03-A9AB-96EBCBC9098F}" srcId="{0502B020-D7AD-4F03-B013-5B3B06899A1E}" destId="{5B0AAC69-B343-4640-AFA3-D913A3B1F7DB}" srcOrd="2" destOrd="0" parTransId="{BBA07EA7-81CC-4EAA-A8F6-0DA4E73CBA35}" sibTransId="{A730F99D-209A-4C6A-AC77-2671705D5A59}"/>
    <dgm:cxn modelId="{396E9370-8CB7-4BB2-8CF5-0C2401BEB44F}" type="presOf" srcId="{533201B1-78BD-47FE-A781-ADC14DBACD77}" destId="{ADD98A31-AD34-4F59-A502-ABB2FFB3E627}" srcOrd="1" destOrd="0" presId="urn:microsoft.com/office/officeart/2005/8/layout/hierarchy2"/>
    <dgm:cxn modelId="{115DD019-C574-4B36-8711-CF5A21D8623D}" type="presOf" srcId="{7C2D5C0D-0281-4023-91F5-08DBB34D3AD7}" destId="{27BEBD06-BA32-45E5-8ABD-C21EBA9A05C4}" srcOrd="0" destOrd="0" presId="urn:microsoft.com/office/officeart/2005/8/layout/hierarchy2"/>
    <dgm:cxn modelId="{91633475-9346-4036-80D4-96E0F12B0533}" type="presOf" srcId="{BBA07EA7-81CC-4EAA-A8F6-0DA4E73CBA35}" destId="{6CE68380-5E1E-4E30-A84E-C4C157A47E38}" srcOrd="0" destOrd="0" presId="urn:microsoft.com/office/officeart/2005/8/layout/hierarchy2"/>
    <dgm:cxn modelId="{D344A32E-AD45-4B4A-9795-D01D59356A70}" srcId="{0502B020-D7AD-4F03-B013-5B3B06899A1E}" destId="{7C2D5C0D-0281-4023-91F5-08DBB34D3AD7}" srcOrd="0" destOrd="0" parTransId="{D2A9E4AE-E59D-48C6-969C-A80CD00E5BE7}" sibTransId="{BAA429AE-BBB7-4154-A731-96EBEA2E1757}"/>
    <dgm:cxn modelId="{7C730B3E-FDE3-490B-B60B-618399D3E47B}" type="presOf" srcId="{533201B1-78BD-47FE-A781-ADC14DBACD77}" destId="{13AC8717-00D3-4B72-8B42-345DEAB98C31}" srcOrd="0" destOrd="0" presId="urn:microsoft.com/office/officeart/2005/8/layout/hierarchy2"/>
    <dgm:cxn modelId="{8FCAFA57-DDE4-48AE-8611-9CD6789EE05B}" type="presOf" srcId="{D2A9E4AE-E59D-48C6-969C-A80CD00E5BE7}" destId="{C3558C91-9024-49AC-BC06-AA0C3B66E02C}" srcOrd="0" destOrd="0" presId="urn:microsoft.com/office/officeart/2005/8/layout/hierarchy2"/>
    <dgm:cxn modelId="{1BD4ECA7-6542-40C4-9CCA-D95A8E3C2CA5}" srcId="{0502B020-D7AD-4F03-B013-5B3B06899A1E}" destId="{60EF0D6C-6210-4C7E-83A2-30E678191164}" srcOrd="1" destOrd="0" parTransId="{533201B1-78BD-47FE-A781-ADC14DBACD77}" sibTransId="{854D644F-7FD8-437D-B5D8-D232A7226D77}"/>
    <dgm:cxn modelId="{79FF2FF6-6C97-4FA5-A63F-B26E8037CE14}" type="presOf" srcId="{A5A940A5-2B0D-4D07-A67E-DE891F0F966F}" destId="{D9A69B3F-45E3-43F7-9A6E-B84412723094}" srcOrd="0" destOrd="0" presId="urn:microsoft.com/office/officeart/2005/8/layout/hierarchy2"/>
    <dgm:cxn modelId="{2EA363ED-D004-4DE9-9B50-4A7474AA689D}" type="presParOf" srcId="{D9A69B3F-45E3-43F7-9A6E-B84412723094}" destId="{33D65AD2-0458-427A-92DA-8638D37DDF44}" srcOrd="0" destOrd="0" presId="urn:microsoft.com/office/officeart/2005/8/layout/hierarchy2"/>
    <dgm:cxn modelId="{E65F5D99-175D-49C2-8F49-8EC7A657634C}" type="presParOf" srcId="{33D65AD2-0458-427A-92DA-8638D37DDF44}" destId="{B9C4CD69-C98B-45DF-B64C-73DFB77E56B0}" srcOrd="0" destOrd="0" presId="urn:microsoft.com/office/officeart/2005/8/layout/hierarchy2"/>
    <dgm:cxn modelId="{F747C997-415F-4AF0-BA64-A183ABBDC83F}" type="presParOf" srcId="{33D65AD2-0458-427A-92DA-8638D37DDF44}" destId="{B32AE5CF-0A15-4FC2-B77D-F65BFE3826E7}" srcOrd="1" destOrd="0" presId="urn:microsoft.com/office/officeart/2005/8/layout/hierarchy2"/>
    <dgm:cxn modelId="{EE412CD2-698D-48B0-B207-1B631B7D5183}" type="presParOf" srcId="{B32AE5CF-0A15-4FC2-B77D-F65BFE3826E7}" destId="{C3558C91-9024-49AC-BC06-AA0C3B66E02C}" srcOrd="0" destOrd="0" presId="urn:microsoft.com/office/officeart/2005/8/layout/hierarchy2"/>
    <dgm:cxn modelId="{33A97546-BBEC-4612-BB7C-CBEBBC5E11F3}" type="presParOf" srcId="{C3558C91-9024-49AC-BC06-AA0C3B66E02C}" destId="{F3240D41-B897-4A36-B883-2EB168BF5C83}" srcOrd="0" destOrd="0" presId="urn:microsoft.com/office/officeart/2005/8/layout/hierarchy2"/>
    <dgm:cxn modelId="{B8F95DCA-50F1-48BF-B674-0B16A80F9E90}" type="presParOf" srcId="{B32AE5CF-0A15-4FC2-B77D-F65BFE3826E7}" destId="{B2A4B37E-FB76-468D-8C93-ED6BE90DADEE}" srcOrd="1" destOrd="0" presId="urn:microsoft.com/office/officeart/2005/8/layout/hierarchy2"/>
    <dgm:cxn modelId="{56F3DA8E-CD0D-420E-B45F-0F7E92255B96}" type="presParOf" srcId="{B2A4B37E-FB76-468D-8C93-ED6BE90DADEE}" destId="{27BEBD06-BA32-45E5-8ABD-C21EBA9A05C4}" srcOrd="0" destOrd="0" presId="urn:microsoft.com/office/officeart/2005/8/layout/hierarchy2"/>
    <dgm:cxn modelId="{C092A2F7-A059-40FE-B21C-1FB3539091B9}" type="presParOf" srcId="{B2A4B37E-FB76-468D-8C93-ED6BE90DADEE}" destId="{C6595B78-4971-4F39-9349-1D8B3BA573D4}" srcOrd="1" destOrd="0" presId="urn:microsoft.com/office/officeart/2005/8/layout/hierarchy2"/>
    <dgm:cxn modelId="{1FDD92EC-71C4-42FF-A960-75291E6CE248}" type="presParOf" srcId="{B32AE5CF-0A15-4FC2-B77D-F65BFE3826E7}" destId="{13AC8717-00D3-4B72-8B42-345DEAB98C31}" srcOrd="2" destOrd="0" presId="urn:microsoft.com/office/officeart/2005/8/layout/hierarchy2"/>
    <dgm:cxn modelId="{F38FFC68-0825-4978-B18D-ED164362DE9D}" type="presParOf" srcId="{13AC8717-00D3-4B72-8B42-345DEAB98C31}" destId="{ADD98A31-AD34-4F59-A502-ABB2FFB3E627}" srcOrd="0" destOrd="0" presId="urn:microsoft.com/office/officeart/2005/8/layout/hierarchy2"/>
    <dgm:cxn modelId="{3C051F48-C1E5-403B-86D6-379602F12039}" type="presParOf" srcId="{B32AE5CF-0A15-4FC2-B77D-F65BFE3826E7}" destId="{183D5106-16BD-4800-93FF-E9ACCDE79891}" srcOrd="3" destOrd="0" presId="urn:microsoft.com/office/officeart/2005/8/layout/hierarchy2"/>
    <dgm:cxn modelId="{FAA271D2-5C4E-47C5-B8D2-92686D209D8F}" type="presParOf" srcId="{183D5106-16BD-4800-93FF-E9ACCDE79891}" destId="{7BDDDBCA-69C6-4B2A-BF65-B26FD7C9FF06}" srcOrd="0" destOrd="0" presId="urn:microsoft.com/office/officeart/2005/8/layout/hierarchy2"/>
    <dgm:cxn modelId="{69C70253-B331-4517-AAD2-9F7E950A287D}" type="presParOf" srcId="{183D5106-16BD-4800-93FF-E9ACCDE79891}" destId="{57BAA394-DA0F-44DF-9D4B-D0BA025AA91C}" srcOrd="1" destOrd="0" presId="urn:microsoft.com/office/officeart/2005/8/layout/hierarchy2"/>
    <dgm:cxn modelId="{A410F790-878F-4CDA-B1EA-C7FB06338264}" type="presParOf" srcId="{B32AE5CF-0A15-4FC2-B77D-F65BFE3826E7}" destId="{6CE68380-5E1E-4E30-A84E-C4C157A47E38}" srcOrd="4" destOrd="0" presId="urn:microsoft.com/office/officeart/2005/8/layout/hierarchy2"/>
    <dgm:cxn modelId="{A3747258-D80E-48FA-9B03-CE30E1751D96}" type="presParOf" srcId="{6CE68380-5E1E-4E30-A84E-C4C157A47E38}" destId="{8F07C339-6F6E-4975-A7E9-F6358AD72245}" srcOrd="0" destOrd="0" presId="urn:microsoft.com/office/officeart/2005/8/layout/hierarchy2"/>
    <dgm:cxn modelId="{C4E495F2-FCED-4187-AD41-0D2192956434}" type="presParOf" srcId="{B32AE5CF-0A15-4FC2-B77D-F65BFE3826E7}" destId="{00736DE4-1F6F-443A-81D0-9AB7C457D7D1}" srcOrd="5" destOrd="0" presId="urn:microsoft.com/office/officeart/2005/8/layout/hierarchy2"/>
    <dgm:cxn modelId="{CA9C8970-010E-4F5D-88E9-87F2AA1F4572}" type="presParOf" srcId="{00736DE4-1F6F-443A-81D0-9AB7C457D7D1}" destId="{2C286441-5473-442A-80AB-3CE51A12AAC0}" srcOrd="0" destOrd="0" presId="urn:microsoft.com/office/officeart/2005/8/layout/hierarchy2"/>
    <dgm:cxn modelId="{13EE8E8C-9C8B-4FFC-9DE9-BE7165CA6CCB}" type="presParOf" srcId="{00736DE4-1F6F-443A-81D0-9AB7C457D7D1}" destId="{55EA7B3F-E352-4265-8363-14D421E7A26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4CD69-C98B-45DF-B64C-73DFB77E56B0}">
      <dsp:nvSpPr>
        <dsp:cNvPr id="0" name=""/>
        <dsp:cNvSpPr/>
      </dsp:nvSpPr>
      <dsp:spPr>
        <a:xfrm>
          <a:off x="826405" y="157789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1</a:t>
          </a:r>
          <a:r>
            <a:rPr lang="en-US" sz="3700" kern="1200" baseline="30000" dirty="0" smtClean="0"/>
            <a:t>st</a:t>
          </a:r>
          <a:r>
            <a:rPr lang="en-US" sz="3700" kern="1200" dirty="0" smtClean="0"/>
            <a:t> line</a:t>
          </a:r>
        </a:p>
        <a:p>
          <a:pPr lvl="0" algn="ctr" defTabSz="1644650">
            <a:lnSpc>
              <a:spcPct val="90000"/>
            </a:lnSpc>
            <a:spcBef>
              <a:spcPct val="0"/>
            </a:spcBef>
            <a:spcAft>
              <a:spcPct val="35000"/>
            </a:spcAft>
          </a:pPr>
          <a:r>
            <a:rPr lang="en-US" sz="3700" kern="1200" dirty="0" smtClean="0"/>
            <a:t>HER2+ MBC</a:t>
          </a:r>
          <a:endParaRPr lang="en-US" sz="3700" kern="1200" dirty="0"/>
        </a:p>
      </dsp:txBody>
      <dsp:txXfrm>
        <a:off x="866536" y="1618030"/>
        <a:ext cx="2660067" cy="1289902"/>
      </dsp:txXfrm>
    </dsp:sp>
    <dsp:sp modelId="{C3558C91-9024-49AC-BC06-AA0C3B66E02C}">
      <dsp:nvSpPr>
        <dsp:cNvPr id="0" name=""/>
        <dsp:cNvSpPr/>
      </dsp:nvSpPr>
      <dsp:spPr>
        <a:xfrm rot="18289469">
          <a:off x="3155073" y="1447890"/>
          <a:ext cx="1919453" cy="54492"/>
        </a:xfrm>
        <a:custGeom>
          <a:avLst/>
          <a:gdLst/>
          <a:ahLst/>
          <a:cxnLst/>
          <a:rect l="0" t="0" r="0" b="0"/>
          <a:pathLst>
            <a:path>
              <a:moveTo>
                <a:pt x="0" y="27246"/>
              </a:moveTo>
              <a:lnTo>
                <a:pt x="1919453"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66813" y="1427150"/>
        <a:ext cx="95972" cy="95972"/>
      </dsp:txXfrm>
    </dsp:sp>
    <dsp:sp modelId="{27BEBD06-BA32-45E5-8ABD-C21EBA9A05C4}">
      <dsp:nvSpPr>
        <dsp:cNvPr id="0" name=""/>
        <dsp:cNvSpPr/>
      </dsp:nvSpPr>
      <dsp:spPr>
        <a:xfrm>
          <a:off x="4662865" y="220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T-DM1</a:t>
          </a:r>
          <a:endParaRPr lang="en-US" sz="3700" kern="1200" dirty="0"/>
        </a:p>
      </dsp:txBody>
      <dsp:txXfrm>
        <a:off x="4702996" y="42340"/>
        <a:ext cx="2660067" cy="1289902"/>
      </dsp:txXfrm>
    </dsp:sp>
    <dsp:sp modelId="{13AC8717-00D3-4B72-8B42-345DEAB98C31}">
      <dsp:nvSpPr>
        <dsp:cNvPr id="0" name=""/>
        <dsp:cNvSpPr/>
      </dsp:nvSpPr>
      <dsp:spPr>
        <a:xfrm>
          <a:off x="3566734" y="2235735"/>
          <a:ext cx="1096131" cy="54492"/>
        </a:xfrm>
        <a:custGeom>
          <a:avLst/>
          <a:gdLst/>
          <a:ahLst/>
          <a:cxnLst/>
          <a:rect l="0" t="0" r="0" b="0"/>
          <a:pathLst>
            <a:path>
              <a:moveTo>
                <a:pt x="0" y="27246"/>
              </a:moveTo>
              <a:lnTo>
                <a:pt x="1096131"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87396" y="2235578"/>
        <a:ext cx="54806" cy="54806"/>
      </dsp:txXfrm>
    </dsp:sp>
    <dsp:sp modelId="{7BDDDBCA-69C6-4B2A-BF65-B26FD7C9FF06}">
      <dsp:nvSpPr>
        <dsp:cNvPr id="0" name=""/>
        <dsp:cNvSpPr/>
      </dsp:nvSpPr>
      <dsp:spPr>
        <a:xfrm>
          <a:off x="4662865" y="1577899"/>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T-DM1 + </a:t>
          </a:r>
          <a:r>
            <a:rPr lang="en-US" sz="3700" kern="1200" dirty="0" err="1" smtClean="0"/>
            <a:t>pertuzumab</a:t>
          </a:r>
          <a:endParaRPr lang="en-US" sz="3700" kern="1200" dirty="0"/>
        </a:p>
      </dsp:txBody>
      <dsp:txXfrm>
        <a:off x="4702996" y="1618030"/>
        <a:ext cx="2660067" cy="1289902"/>
      </dsp:txXfrm>
    </dsp:sp>
    <dsp:sp modelId="{6CE68380-5E1E-4E30-A84E-C4C157A47E38}">
      <dsp:nvSpPr>
        <dsp:cNvPr id="0" name=""/>
        <dsp:cNvSpPr/>
      </dsp:nvSpPr>
      <dsp:spPr>
        <a:xfrm rot="3310531">
          <a:off x="3155073" y="3023580"/>
          <a:ext cx="1919453" cy="54492"/>
        </a:xfrm>
        <a:custGeom>
          <a:avLst/>
          <a:gdLst/>
          <a:ahLst/>
          <a:cxnLst/>
          <a:rect l="0" t="0" r="0" b="0"/>
          <a:pathLst>
            <a:path>
              <a:moveTo>
                <a:pt x="0" y="27246"/>
              </a:moveTo>
              <a:lnTo>
                <a:pt x="1919453"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066813" y="3002839"/>
        <a:ext cx="95972" cy="95972"/>
      </dsp:txXfrm>
    </dsp:sp>
    <dsp:sp modelId="{2C286441-5473-442A-80AB-3CE51A12AAC0}">
      <dsp:nvSpPr>
        <dsp:cNvPr id="0" name=""/>
        <dsp:cNvSpPr/>
      </dsp:nvSpPr>
      <dsp:spPr>
        <a:xfrm>
          <a:off x="4662865" y="3153588"/>
          <a:ext cx="2740329" cy="13701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Taxane + trastuzumab</a:t>
          </a:r>
          <a:endParaRPr lang="en-US" sz="3700" kern="1200" dirty="0"/>
        </a:p>
      </dsp:txBody>
      <dsp:txXfrm>
        <a:off x="4702996" y="3193719"/>
        <a:ext cx="2660067" cy="12899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B9587-065A-443C-BC37-C5245B0A5C3C}" type="datetimeFigureOut">
              <a:rPr lang="en-US" smtClean="0"/>
              <a:pPr/>
              <a:t>11/12/12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24A89-9017-4DB2-A4AD-6559809FD2FC}" type="slidenum">
              <a:rPr lang="en-US" smtClean="0"/>
              <a:pPr/>
              <a:t>‹#›</a:t>
            </a:fld>
            <a:endParaRPr lang="en-US"/>
          </a:p>
        </p:txBody>
      </p:sp>
    </p:spTree>
    <p:extLst>
      <p:ext uri="{BB962C8B-B14F-4D97-AF65-F5344CB8AC3E}">
        <p14:creationId xmlns:p14="http://schemas.microsoft.com/office/powerpoint/2010/main" val="1257986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1</a:t>
            </a:fld>
            <a:endParaRPr lang="en-US"/>
          </a:p>
        </p:txBody>
      </p:sp>
    </p:spTree>
    <p:extLst>
      <p:ext uri="{BB962C8B-B14F-4D97-AF65-F5344CB8AC3E}">
        <p14:creationId xmlns:p14="http://schemas.microsoft.com/office/powerpoint/2010/main" val="4164186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79"/>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3D5D7C2-93DC-41C0-A864-D3E128CBF527}" type="slidenum">
              <a:rPr lang="en-US">
                <a:solidFill>
                  <a:prstClr val="black"/>
                </a:solidFill>
              </a:rPr>
              <a:pPr eaLnBrk="1" hangingPunct="1"/>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FCFD932-B256-4275-93E5-3871E8F3DF72}" type="slidenum">
              <a:rPr lang="en-US">
                <a:solidFill>
                  <a:prstClr val="black"/>
                </a:solidFill>
              </a:rPr>
              <a:pPr eaLnBrk="1" hangingPunct="1"/>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14E9B4-12F1-43B8-9859-FD2B531B2D42}" type="slidenum">
              <a:rPr lang="en-US">
                <a:solidFill>
                  <a:prstClr val="black"/>
                </a:solidFill>
              </a:rPr>
              <a:pPr eaLnBrk="1" hangingPunct="1"/>
              <a:t>12</a:t>
            </a:fld>
            <a:endParaRPr lang="en-US" dirty="0">
              <a:solidFill>
                <a:prstClr val="black"/>
              </a:solidFill>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ADEEFA07-2B90-4BA9-88C0-7C1F4510F3F8}" type="slidenum">
              <a:rPr lang="en-US" smtClean="0">
                <a:ea typeface="ＭＳ Ｐゴシック" charset="-128"/>
                <a:cs typeface="ヒラギノ角ゴ Pro W3"/>
              </a:rPr>
              <a:pPr/>
              <a:t>13</a:t>
            </a:fld>
            <a:endParaRPr lang="en-US" smtClean="0">
              <a:ea typeface="ＭＳ Ｐゴシック" charset="-128"/>
              <a:cs typeface="ヒラギノ角ゴ Pro W3"/>
            </a:endParaRPr>
          </a:p>
        </p:txBody>
      </p:sp>
      <p:sp>
        <p:nvSpPr>
          <p:cNvPr id="28674" name="Rectangle 2"/>
          <p:cNvSpPr>
            <a:spLocks noGrp="1" noRot="1" noChangeAspect="1" noChangeArrowheads="1" noTextEdit="1"/>
          </p:cNvSpPr>
          <p:nvPr>
            <p:ph type="sldImg"/>
          </p:nvPr>
        </p:nvSpPr>
        <p:spPr>
          <a:solidFill>
            <a:srgbClr val="FFFFFF"/>
          </a:solidFill>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14</a:t>
            </a:fld>
            <a:endParaRPr lang="en-US"/>
          </a:p>
        </p:txBody>
      </p:sp>
    </p:spTree>
    <p:extLst>
      <p:ext uri="{BB962C8B-B14F-4D97-AF65-F5344CB8AC3E}">
        <p14:creationId xmlns:p14="http://schemas.microsoft.com/office/powerpoint/2010/main" val="966805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15</a:t>
            </a:fld>
            <a:endParaRPr lang="en-US"/>
          </a:p>
        </p:txBody>
      </p:sp>
    </p:spTree>
    <p:extLst>
      <p:ext uri="{BB962C8B-B14F-4D97-AF65-F5344CB8AC3E}">
        <p14:creationId xmlns:p14="http://schemas.microsoft.com/office/powerpoint/2010/main" val="59383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16</a:t>
            </a:fld>
            <a:endParaRPr lang="en-US"/>
          </a:p>
        </p:txBody>
      </p:sp>
    </p:spTree>
    <p:extLst>
      <p:ext uri="{BB962C8B-B14F-4D97-AF65-F5344CB8AC3E}">
        <p14:creationId xmlns:p14="http://schemas.microsoft.com/office/powerpoint/2010/main" val="1072535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17</a:t>
            </a:fld>
            <a:endParaRPr lang="en-US"/>
          </a:p>
        </p:txBody>
      </p:sp>
    </p:spTree>
    <p:extLst>
      <p:ext uri="{BB962C8B-B14F-4D97-AF65-F5344CB8AC3E}">
        <p14:creationId xmlns:p14="http://schemas.microsoft.com/office/powerpoint/2010/main" val="1136982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19</a:t>
            </a:fld>
            <a:endParaRPr lang="en-US"/>
          </a:p>
        </p:txBody>
      </p:sp>
    </p:spTree>
    <p:extLst>
      <p:ext uri="{BB962C8B-B14F-4D97-AF65-F5344CB8AC3E}">
        <p14:creationId xmlns:p14="http://schemas.microsoft.com/office/powerpoint/2010/main" val="39208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2</a:t>
            </a:fld>
            <a:endParaRPr lang="en-US"/>
          </a:p>
        </p:txBody>
      </p:sp>
    </p:spTree>
    <p:extLst>
      <p:ext uri="{BB962C8B-B14F-4D97-AF65-F5344CB8AC3E}">
        <p14:creationId xmlns:p14="http://schemas.microsoft.com/office/powerpoint/2010/main" val="283104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20</a:t>
            </a:fld>
            <a:endParaRPr lang="en-US"/>
          </a:p>
        </p:txBody>
      </p:sp>
    </p:spTree>
    <p:extLst>
      <p:ext uri="{BB962C8B-B14F-4D97-AF65-F5344CB8AC3E}">
        <p14:creationId xmlns:p14="http://schemas.microsoft.com/office/powerpoint/2010/main" val="568862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21</a:t>
            </a:fld>
            <a:endParaRPr lang="en-US"/>
          </a:p>
        </p:txBody>
      </p:sp>
    </p:spTree>
    <p:extLst>
      <p:ext uri="{BB962C8B-B14F-4D97-AF65-F5344CB8AC3E}">
        <p14:creationId xmlns:p14="http://schemas.microsoft.com/office/powerpoint/2010/main" val="42695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22</a:t>
            </a:fld>
            <a:endParaRPr lang="en-US"/>
          </a:p>
        </p:txBody>
      </p:sp>
    </p:spTree>
    <p:extLst>
      <p:ext uri="{BB962C8B-B14F-4D97-AF65-F5344CB8AC3E}">
        <p14:creationId xmlns:p14="http://schemas.microsoft.com/office/powerpoint/2010/main" val="3128873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23</a:t>
            </a:fld>
            <a:endParaRPr lang="en-US"/>
          </a:p>
        </p:txBody>
      </p:sp>
    </p:spTree>
    <p:extLst>
      <p:ext uri="{BB962C8B-B14F-4D97-AF65-F5344CB8AC3E}">
        <p14:creationId xmlns:p14="http://schemas.microsoft.com/office/powerpoint/2010/main" val="1797448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bwMode="auto">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28</a:t>
            </a:fld>
            <a:endParaRPr lang="en-US"/>
          </a:p>
        </p:txBody>
      </p:sp>
    </p:spTree>
    <p:extLst>
      <p:ext uri="{BB962C8B-B14F-4D97-AF65-F5344CB8AC3E}">
        <p14:creationId xmlns:p14="http://schemas.microsoft.com/office/powerpoint/2010/main" val="3099818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29</a:t>
            </a:fld>
            <a:endParaRPr lang="en-US"/>
          </a:p>
        </p:txBody>
      </p:sp>
    </p:spTree>
    <p:extLst>
      <p:ext uri="{BB962C8B-B14F-4D97-AF65-F5344CB8AC3E}">
        <p14:creationId xmlns:p14="http://schemas.microsoft.com/office/powerpoint/2010/main" val="7875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3</a:t>
            </a:fld>
            <a:endParaRPr lang="en-US"/>
          </a:p>
        </p:txBody>
      </p:sp>
    </p:spTree>
    <p:extLst>
      <p:ext uri="{BB962C8B-B14F-4D97-AF65-F5344CB8AC3E}">
        <p14:creationId xmlns:p14="http://schemas.microsoft.com/office/powerpoint/2010/main" val="3333366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F64FD12B-5A17-4837-95D8-C3C17A21ABA7}" type="slidenum">
              <a:rPr lang="en-US" smtClean="0">
                <a:latin typeface="Arial" charset="0"/>
              </a:rPr>
              <a:pPr/>
              <a:t>30</a:t>
            </a:fld>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2" name="Slide Number Placeholder 3"/>
          <p:cNvSpPr>
            <a:spLocks noGrp="1"/>
          </p:cNvSpPr>
          <p:nvPr>
            <p:ph type="sldNum" sz="quarter" idx="5"/>
          </p:nvPr>
        </p:nvSpPr>
        <p:spPr bwMode="auto">
          <a:noFill/>
          <a:ln>
            <a:miter lim="800000"/>
            <a:headEnd/>
            <a:tailEnd/>
          </a:ln>
        </p:spPr>
        <p:txBody>
          <a:bodyPr/>
          <a:lstStyle/>
          <a:p>
            <a:fld id="{5FEF15EE-AD0D-4B66-B02F-6D17027EDF3A}" type="slidenum">
              <a:rPr lang="en-US" smtClean="0">
                <a:latin typeface="Times New Roman" pitchFamily="18" charset="0"/>
              </a:rPr>
              <a:pPr/>
              <a:t>31</a:t>
            </a:fld>
            <a:endParaRPr lang="en-US" smtClean="0">
              <a:latin typeface="Times New Roman" pitchFamily="18"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32</a:t>
            </a:fld>
            <a:endParaRPr lang="en-US"/>
          </a:p>
        </p:txBody>
      </p:sp>
    </p:spTree>
    <p:extLst>
      <p:ext uri="{BB962C8B-B14F-4D97-AF65-F5344CB8AC3E}">
        <p14:creationId xmlns:p14="http://schemas.microsoft.com/office/powerpoint/2010/main" val="221359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6" name="Slide Number Placeholder 3"/>
          <p:cNvSpPr>
            <a:spLocks noGrp="1"/>
          </p:cNvSpPr>
          <p:nvPr>
            <p:ph type="sldNum" sz="quarter" idx="5"/>
          </p:nvPr>
        </p:nvSpPr>
        <p:spPr bwMode="auto">
          <a:noFill/>
          <a:ln>
            <a:miter lim="800000"/>
            <a:headEnd/>
            <a:tailEnd/>
          </a:ln>
        </p:spPr>
        <p:txBody>
          <a:bodyPr/>
          <a:lstStyle/>
          <a:p>
            <a:fld id="{AB6560AD-71B4-4446-8BF7-3B1A11F45CB0}" type="slidenum">
              <a:rPr lang="en-US" smtClean="0">
                <a:latin typeface="Arial" charset="0"/>
              </a:rPr>
              <a:pPr/>
              <a:t>33</a:t>
            </a:fld>
            <a:endParaRPr lang="en-US" smtClean="0">
              <a:latin typeface="Arial" charset="0"/>
            </a:endParaRPr>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ＭＳ Ｐゴシック" charset="0"/>
                <a:cs typeface="ＭＳ Ｐゴシック" charset="0"/>
              </a:defRPr>
            </a:lvl1pPr>
            <a:lvl2pPr marL="720662" indent="-277178" eaLnBrk="0" hangingPunct="0">
              <a:defRPr sz="2300">
                <a:solidFill>
                  <a:schemeClr val="tx1"/>
                </a:solidFill>
                <a:latin typeface="Calibri" charset="0"/>
                <a:ea typeface="ＭＳ Ｐゴシック" charset="0"/>
              </a:defRPr>
            </a:lvl2pPr>
            <a:lvl3pPr marL="1108710" indent="-221742" eaLnBrk="0" hangingPunct="0">
              <a:defRPr sz="2300">
                <a:solidFill>
                  <a:schemeClr val="tx1"/>
                </a:solidFill>
                <a:latin typeface="Calibri" charset="0"/>
                <a:ea typeface="ＭＳ Ｐゴシック" charset="0"/>
              </a:defRPr>
            </a:lvl3pPr>
            <a:lvl4pPr marL="1552194" indent="-221742" eaLnBrk="0" hangingPunct="0">
              <a:defRPr sz="2300">
                <a:solidFill>
                  <a:schemeClr val="tx1"/>
                </a:solidFill>
                <a:latin typeface="Calibri" charset="0"/>
                <a:ea typeface="ＭＳ Ｐゴシック" charset="0"/>
              </a:defRPr>
            </a:lvl4pPr>
            <a:lvl5pPr marL="1995678" indent="-221742" eaLnBrk="0" hangingPunct="0">
              <a:defRPr sz="2300">
                <a:solidFill>
                  <a:schemeClr val="tx1"/>
                </a:solidFill>
                <a:latin typeface="Calibri" charset="0"/>
                <a:ea typeface="ＭＳ Ｐゴシック" charset="0"/>
              </a:defRPr>
            </a:lvl5pPr>
            <a:lvl6pPr marL="2439162" indent="-221742" eaLnBrk="0" fontAlgn="base" hangingPunct="0">
              <a:spcBef>
                <a:spcPct val="0"/>
              </a:spcBef>
              <a:spcAft>
                <a:spcPct val="0"/>
              </a:spcAft>
              <a:defRPr sz="2300">
                <a:solidFill>
                  <a:schemeClr val="tx1"/>
                </a:solidFill>
                <a:latin typeface="Calibri" charset="0"/>
                <a:ea typeface="ＭＳ Ｐゴシック" charset="0"/>
              </a:defRPr>
            </a:lvl6pPr>
            <a:lvl7pPr marL="2882646" indent="-221742" eaLnBrk="0" fontAlgn="base" hangingPunct="0">
              <a:spcBef>
                <a:spcPct val="0"/>
              </a:spcBef>
              <a:spcAft>
                <a:spcPct val="0"/>
              </a:spcAft>
              <a:defRPr sz="2300">
                <a:solidFill>
                  <a:schemeClr val="tx1"/>
                </a:solidFill>
                <a:latin typeface="Calibri" charset="0"/>
                <a:ea typeface="ＭＳ Ｐゴシック" charset="0"/>
              </a:defRPr>
            </a:lvl7pPr>
            <a:lvl8pPr marL="3326130" indent="-221742" eaLnBrk="0" fontAlgn="base" hangingPunct="0">
              <a:spcBef>
                <a:spcPct val="0"/>
              </a:spcBef>
              <a:spcAft>
                <a:spcPct val="0"/>
              </a:spcAft>
              <a:defRPr sz="2300">
                <a:solidFill>
                  <a:schemeClr val="tx1"/>
                </a:solidFill>
                <a:latin typeface="Calibri" charset="0"/>
                <a:ea typeface="ＭＳ Ｐゴシック" charset="0"/>
              </a:defRPr>
            </a:lvl8pPr>
            <a:lvl9pPr marL="3769614" indent="-221742" eaLnBrk="0" fontAlgn="base" hangingPunct="0">
              <a:spcBef>
                <a:spcPct val="0"/>
              </a:spcBef>
              <a:spcAft>
                <a:spcPct val="0"/>
              </a:spcAft>
              <a:defRPr sz="2300">
                <a:solidFill>
                  <a:schemeClr val="tx1"/>
                </a:solidFill>
                <a:latin typeface="Calibri" charset="0"/>
                <a:ea typeface="ＭＳ Ｐゴシック" charset="0"/>
              </a:defRPr>
            </a:lvl9pPr>
          </a:lstStyle>
          <a:p>
            <a:pPr eaLnBrk="1" hangingPunct="1"/>
            <a:fld id="{AA412A50-C371-6C4D-BBCB-2A8C18C631D0}" type="slidenum">
              <a:rPr lang="en-US" sz="1200">
                <a:solidFill>
                  <a:prstClr val="black"/>
                </a:solidFill>
              </a:rPr>
              <a:pPr eaLnBrk="1" hangingPunct="1"/>
              <a:t>34</a:t>
            </a:fld>
            <a:endParaRPr lang="en-US" sz="120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Calibri" charset="0"/>
                <a:ea typeface="ＭＳ Ｐゴシック" charset="0"/>
                <a:cs typeface="ＭＳ Ｐゴシック" charset="0"/>
              </a:defRPr>
            </a:lvl1pPr>
            <a:lvl2pPr marL="720662" indent="-277178" eaLnBrk="0" hangingPunct="0">
              <a:defRPr sz="2300">
                <a:solidFill>
                  <a:schemeClr val="tx1"/>
                </a:solidFill>
                <a:latin typeface="Calibri" charset="0"/>
                <a:ea typeface="ＭＳ Ｐゴシック" charset="0"/>
              </a:defRPr>
            </a:lvl2pPr>
            <a:lvl3pPr marL="1108710" indent="-221742" eaLnBrk="0" hangingPunct="0">
              <a:defRPr sz="2300">
                <a:solidFill>
                  <a:schemeClr val="tx1"/>
                </a:solidFill>
                <a:latin typeface="Calibri" charset="0"/>
                <a:ea typeface="ＭＳ Ｐゴシック" charset="0"/>
              </a:defRPr>
            </a:lvl3pPr>
            <a:lvl4pPr marL="1552194" indent="-221742" eaLnBrk="0" hangingPunct="0">
              <a:defRPr sz="2300">
                <a:solidFill>
                  <a:schemeClr val="tx1"/>
                </a:solidFill>
                <a:latin typeface="Calibri" charset="0"/>
                <a:ea typeface="ＭＳ Ｐゴシック" charset="0"/>
              </a:defRPr>
            </a:lvl4pPr>
            <a:lvl5pPr marL="1995678" indent="-221742" eaLnBrk="0" hangingPunct="0">
              <a:defRPr sz="2300">
                <a:solidFill>
                  <a:schemeClr val="tx1"/>
                </a:solidFill>
                <a:latin typeface="Calibri" charset="0"/>
                <a:ea typeface="ＭＳ Ｐゴシック" charset="0"/>
              </a:defRPr>
            </a:lvl5pPr>
            <a:lvl6pPr marL="2439162" indent="-221742" eaLnBrk="0" fontAlgn="base" hangingPunct="0">
              <a:spcBef>
                <a:spcPct val="0"/>
              </a:spcBef>
              <a:spcAft>
                <a:spcPct val="0"/>
              </a:spcAft>
              <a:defRPr sz="2300">
                <a:solidFill>
                  <a:schemeClr val="tx1"/>
                </a:solidFill>
                <a:latin typeface="Calibri" charset="0"/>
                <a:ea typeface="ＭＳ Ｐゴシック" charset="0"/>
              </a:defRPr>
            </a:lvl6pPr>
            <a:lvl7pPr marL="2882646" indent="-221742" eaLnBrk="0" fontAlgn="base" hangingPunct="0">
              <a:spcBef>
                <a:spcPct val="0"/>
              </a:spcBef>
              <a:spcAft>
                <a:spcPct val="0"/>
              </a:spcAft>
              <a:defRPr sz="2300">
                <a:solidFill>
                  <a:schemeClr val="tx1"/>
                </a:solidFill>
                <a:latin typeface="Calibri" charset="0"/>
                <a:ea typeface="ＭＳ Ｐゴシック" charset="0"/>
              </a:defRPr>
            </a:lvl7pPr>
            <a:lvl8pPr marL="3326130" indent="-221742" eaLnBrk="0" fontAlgn="base" hangingPunct="0">
              <a:spcBef>
                <a:spcPct val="0"/>
              </a:spcBef>
              <a:spcAft>
                <a:spcPct val="0"/>
              </a:spcAft>
              <a:defRPr sz="2300">
                <a:solidFill>
                  <a:schemeClr val="tx1"/>
                </a:solidFill>
                <a:latin typeface="Calibri" charset="0"/>
                <a:ea typeface="ＭＳ Ｐゴシック" charset="0"/>
              </a:defRPr>
            </a:lvl8pPr>
            <a:lvl9pPr marL="3769614" indent="-221742" eaLnBrk="0" fontAlgn="base" hangingPunct="0">
              <a:spcBef>
                <a:spcPct val="0"/>
              </a:spcBef>
              <a:spcAft>
                <a:spcPct val="0"/>
              </a:spcAft>
              <a:defRPr sz="2300">
                <a:solidFill>
                  <a:schemeClr val="tx1"/>
                </a:solidFill>
                <a:latin typeface="Calibri" charset="0"/>
                <a:ea typeface="ＭＳ Ｐゴシック" charset="0"/>
              </a:defRPr>
            </a:lvl9pPr>
          </a:lstStyle>
          <a:p>
            <a:pPr eaLnBrk="1" hangingPunct="1"/>
            <a:fld id="{CEE3A422-EC02-574A-9588-0D52D539FD8B}" type="slidenum">
              <a:rPr lang="en-US" sz="1200">
                <a:solidFill>
                  <a:srgbClr val="000000"/>
                </a:solidFill>
              </a:rPr>
              <a:pPr eaLnBrk="1" hangingPunct="1"/>
              <a:t>35</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4</a:t>
            </a:fld>
            <a:endParaRPr lang="en-US"/>
          </a:p>
        </p:txBody>
      </p:sp>
    </p:spTree>
    <p:extLst>
      <p:ext uri="{BB962C8B-B14F-4D97-AF65-F5344CB8AC3E}">
        <p14:creationId xmlns:p14="http://schemas.microsoft.com/office/powerpoint/2010/main" val="7923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en-US"/>
          </a:p>
        </p:txBody>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A066DE-ABF5-8C4D-9ABB-4B13F696F8A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A066DE-ABF5-8C4D-9ABB-4B13F696F8A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E24A89-9017-4DB2-A4AD-6559809FD2FC}" type="slidenum">
              <a:rPr lang="en-US" smtClean="0"/>
              <a:pPr/>
              <a:t>8</a:t>
            </a:fld>
            <a:endParaRPr lang="en-US"/>
          </a:p>
        </p:txBody>
      </p:sp>
    </p:spTree>
    <p:extLst>
      <p:ext uri="{BB962C8B-B14F-4D97-AF65-F5344CB8AC3E}">
        <p14:creationId xmlns:p14="http://schemas.microsoft.com/office/powerpoint/2010/main" val="1667052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C889218-3E69-4B7B-B778-C8DAAD69BAAE}" type="slidenum">
              <a:rPr lang="en-US">
                <a:solidFill>
                  <a:prstClr val="black"/>
                </a:solidFill>
              </a:rPr>
              <a:pPr eaLnBrk="1" hangingPunct="1"/>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E9EE35-FDE9-4667-992C-F5BECF27B90A}" type="datetimeFigureOut">
              <a:rPr lang="en-US" smtClean="0"/>
              <a:pPr/>
              <a:t>11/12/12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9EE35-FDE9-4667-992C-F5BECF27B90A}" type="datetimeFigureOut">
              <a:rPr lang="en-US" smtClean="0"/>
              <a:pPr/>
              <a:t>11/12/12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9EE35-FDE9-4667-992C-F5BECF27B90A}" type="datetimeFigureOut">
              <a:rPr lang="en-US" smtClean="0"/>
              <a:pPr/>
              <a:t>11/12/12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TP_SlideBackground-YiR_v3fr-titl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981200"/>
            <a:ext cx="7772400" cy="1143000"/>
          </a:xfrm>
        </p:spPr>
        <p:txBody>
          <a:bodyPr/>
          <a:lstStyle>
            <a:lvl1pPr algn="ctr">
              <a:defRPr sz="2300"/>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404368793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378160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52358693"/>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2088"/>
            <a:ext cx="381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557708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09024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244592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64982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37731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E9EE35-FDE9-4667-992C-F5BECF27B90A}" type="datetimeFigureOut">
              <a:rPr lang="en-US" smtClean="0"/>
              <a:pPr/>
              <a:t>11/12/12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867156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3884340"/>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24528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fontAlgn="auto">
              <a:lnSpc>
                <a:spcPct val="90000"/>
              </a:lnSpc>
              <a:spcBef>
                <a:spcPct val="25000"/>
              </a:spcBef>
              <a:spcAft>
                <a:spcPct val="25000"/>
              </a:spcAft>
              <a:buClr>
                <a:srgbClr val="FF6600"/>
              </a:buClr>
              <a:buFont typeface="Arial" pitchFamily="34" charset="0"/>
              <a:buNone/>
              <a:defRPr>
                <a:ea typeface="PMingLiU" pitchFamily="18" charset="-12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lnSpc>
                <a:spcPct val="90000"/>
              </a:lnSpc>
              <a:spcBef>
                <a:spcPct val="25000"/>
              </a:spcBef>
              <a:spcAft>
                <a:spcPct val="25000"/>
              </a:spcAft>
              <a:buClr>
                <a:srgbClr val="FF6600"/>
              </a:buClr>
              <a:buFont typeface="Arial" pitchFamily="34" charset="0"/>
              <a:buNone/>
              <a:defRPr>
                <a:ea typeface="PMingLiU" pitchFamily="18" charset="-120"/>
              </a:defRPr>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5000"/>
              </a:spcBef>
              <a:spcAft>
                <a:spcPct val="25000"/>
              </a:spcAft>
              <a:buClr>
                <a:srgbClr val="FF6600"/>
              </a:buClr>
              <a:buFont typeface="Arial" charset="0"/>
              <a:buNone/>
              <a:defRPr smtClean="0">
                <a:ea typeface="PMingLiU" charset="0"/>
                <a:cs typeface="PMingLiU" charset="0"/>
              </a:defRPr>
            </a:lvl1pPr>
          </a:lstStyle>
          <a:p>
            <a:pPr>
              <a:defRPr/>
            </a:pPr>
            <a:fld id="{076016E6-EA68-7D42-9B3C-717CD5CCB0ED}" type="slidenum">
              <a:rPr lang="en-US"/>
              <a:pPr>
                <a:defRPr/>
              </a:pPr>
              <a:t>‹#›</a:t>
            </a:fld>
            <a:endParaRPr lang="en-US"/>
          </a:p>
        </p:txBody>
      </p:sp>
    </p:spTree>
    <p:extLst>
      <p:ext uri="{BB962C8B-B14F-4D97-AF65-F5344CB8AC3E}">
        <p14:creationId xmlns:p14="http://schemas.microsoft.com/office/powerpoint/2010/main" val="1595703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fontAlgn="auto">
              <a:lnSpc>
                <a:spcPct val="90000"/>
              </a:lnSpc>
              <a:spcBef>
                <a:spcPct val="25000"/>
              </a:spcBef>
              <a:spcAft>
                <a:spcPct val="25000"/>
              </a:spcAft>
              <a:buClr>
                <a:srgbClr val="FF6600"/>
              </a:buClr>
              <a:buFont typeface="Arial" pitchFamily="34" charset="0"/>
              <a:buNone/>
              <a:defRPr>
                <a:ea typeface="PMingLiU" pitchFamily="18" charset="-120"/>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lnSpc>
                <a:spcPct val="90000"/>
              </a:lnSpc>
              <a:spcBef>
                <a:spcPct val="25000"/>
              </a:spcBef>
              <a:spcAft>
                <a:spcPct val="25000"/>
              </a:spcAft>
              <a:buClr>
                <a:srgbClr val="FF6600"/>
              </a:buClr>
              <a:buFont typeface="Arial" pitchFamily="34" charset="0"/>
              <a:buNone/>
              <a:defRPr>
                <a:ea typeface="PMingLiU" pitchFamily="18" charset="-120"/>
              </a:defRPr>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5000"/>
              </a:spcBef>
              <a:spcAft>
                <a:spcPct val="25000"/>
              </a:spcAft>
              <a:buClr>
                <a:srgbClr val="FF6600"/>
              </a:buClr>
              <a:buFont typeface="Arial" charset="0"/>
              <a:buNone/>
              <a:defRPr sz="1200" smtClean="0">
                <a:ea typeface="PMingLiU" charset="0"/>
                <a:cs typeface="PMingLiU" charset="0"/>
              </a:defRPr>
            </a:lvl1pPr>
          </a:lstStyle>
          <a:p>
            <a:pPr>
              <a:defRPr/>
            </a:pPr>
            <a:fld id="{D8736ADC-FBDA-4F40-BC96-1A9B42A6AEFE}" type="slidenum">
              <a:rPr lang="en-US"/>
              <a:pPr>
                <a:defRPr/>
              </a:pPr>
              <a:t>‹#›</a:t>
            </a:fld>
            <a:endParaRPr lang="en-US"/>
          </a:p>
        </p:txBody>
      </p:sp>
    </p:spTree>
    <p:extLst>
      <p:ext uri="{BB962C8B-B14F-4D97-AF65-F5344CB8AC3E}">
        <p14:creationId xmlns:p14="http://schemas.microsoft.com/office/powerpoint/2010/main" val="1997288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nchor="ct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86651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9EE35-FDE9-4667-992C-F5BECF27B90A}" type="datetimeFigureOut">
              <a:rPr lang="en-US" smtClean="0"/>
              <a:pPr/>
              <a:t>11/12/12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E9EE35-FDE9-4667-992C-F5BECF27B90A}" type="datetimeFigureOut">
              <a:rPr lang="en-US" smtClean="0"/>
              <a:pPr/>
              <a:t>11/12/12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E9EE35-FDE9-4667-992C-F5BECF27B90A}" type="datetimeFigureOut">
              <a:rPr lang="en-US" smtClean="0"/>
              <a:pPr/>
              <a:t>11/12/12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E9EE35-FDE9-4667-992C-F5BECF27B90A}" type="datetimeFigureOut">
              <a:rPr lang="en-US" smtClean="0"/>
              <a:pPr/>
              <a:t>11/12/12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9EE35-FDE9-4667-992C-F5BECF27B90A}" type="datetimeFigureOut">
              <a:rPr lang="en-US" smtClean="0"/>
              <a:pPr/>
              <a:t>11/12/12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9EE35-FDE9-4667-992C-F5BECF27B90A}" type="datetimeFigureOut">
              <a:rPr lang="en-US" smtClean="0"/>
              <a:pPr/>
              <a:t>11/12/12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9EE35-FDE9-4667-992C-F5BECF27B90A}" type="datetimeFigureOut">
              <a:rPr lang="en-US" smtClean="0"/>
              <a:pPr/>
              <a:t>11/12/12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926C4-A9FE-42E1-B770-1BECAF1E845D}" type="slidenum">
              <a:rPr lang="en-US" smtClean="0"/>
              <a:pPr/>
              <a:t>‹#›</a:t>
            </a:fld>
            <a:endParaRPr lang="en-US"/>
          </a:p>
        </p:txBody>
      </p:sp>
    </p:spTree>
  </p:cSld>
  <p:clrMapOvr>
    <a:masterClrMapping/>
  </p:clrMapOvr>
  <p:transition xmlns:p14="http://schemas.microsoft.com/office/powerpoint/2010/main" advClick="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9EE35-FDE9-4667-992C-F5BECF27B90A}" type="datetimeFigureOut">
              <a:rPr lang="en-US" smtClean="0"/>
              <a:pPr/>
              <a:t>11/12/12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926C4-A9FE-42E1-B770-1BECAF1E84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462088"/>
            <a:ext cx="7772400" cy="502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5315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spcAft>
                <a:spcPct val="0"/>
              </a:spcAft>
              <a:buClrTx/>
              <a:buFontTx/>
              <a:buNone/>
              <a:defRPr sz="1400">
                <a:solidFill>
                  <a:srgbClr val="FFFFFF"/>
                </a:solidFill>
                <a:latin typeface="Arial" charset="0"/>
                <a:ea typeface="+mn-ea"/>
                <a:cs typeface="+mn-cs"/>
              </a:defRPr>
            </a:lvl1pPr>
          </a:lstStyle>
          <a:p>
            <a:pPr fontAlgn="base">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spcAft>
                <a:spcPct val="0"/>
              </a:spcAft>
              <a:buClrTx/>
              <a:buFontTx/>
              <a:buNone/>
              <a:defRPr sz="1400">
                <a:solidFill>
                  <a:srgbClr val="FFFFFF"/>
                </a:solidFill>
                <a:latin typeface="Arial" charset="0"/>
                <a:ea typeface="+mn-ea"/>
                <a:cs typeface="+mn-cs"/>
              </a:defRPr>
            </a:lvl1pPr>
          </a:lstStyle>
          <a:p>
            <a:pPr fontAlgn="base">
              <a:defRPr/>
            </a:pPr>
            <a:endParaRPr lang="en-US"/>
          </a:p>
        </p:txBody>
      </p:sp>
      <p:sp>
        <p:nvSpPr>
          <p:cNvPr id="1030" name="Rectangle 6"/>
          <p:cNvSpPr>
            <a:spLocks noGrp="1" noChangeArrowheads="1"/>
          </p:cNvSpPr>
          <p:nvPr>
            <p:ph type="sldNum" sz="quarter" idx="4"/>
          </p:nvPr>
        </p:nvSpPr>
        <p:spPr bwMode="auto">
          <a:xfrm>
            <a:off x="8382000" y="6381750"/>
            <a:ext cx="762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rgbClr val="FFFFFF"/>
                </a:solidFill>
                <a:latin typeface="Arial" charset="0"/>
                <a:cs typeface="Arial" charset="0"/>
              </a:defRPr>
            </a:lvl1pPr>
          </a:lstStyle>
          <a:p>
            <a:pPr fontAlgn="base">
              <a:spcBef>
                <a:spcPct val="0"/>
              </a:spcBef>
              <a:spcAft>
                <a:spcPct val="0"/>
              </a:spcAft>
              <a:defRPr/>
            </a:pPr>
            <a:fld id="{EC9FF382-9F50-9448-A4B6-3D6DB3DA08C1}" type="slidenum">
              <a:rPr lang="en-US">
                <a:ea typeface="ＭＳ Ｐゴシック" charset="0"/>
              </a:rPr>
              <a:pPr fontAlgn="base">
                <a:spcBef>
                  <a:spcPct val="0"/>
                </a:spcBef>
                <a:spcAft>
                  <a:spcPct val="0"/>
                </a:spcAft>
                <a:defRPr/>
              </a:pPr>
              <a:t>‹#›</a:t>
            </a:fld>
            <a:endParaRPr lang="en-US">
              <a:ea typeface="ＭＳ Ｐゴシック" charset="0"/>
            </a:endParaRPr>
          </a:p>
        </p:txBody>
      </p:sp>
      <p:cxnSp>
        <p:nvCxnSpPr>
          <p:cNvPr id="8" name="Straight Connector 7"/>
          <p:cNvCxnSpPr/>
          <p:nvPr/>
        </p:nvCxnSpPr>
        <p:spPr>
          <a:xfrm>
            <a:off x="422275" y="1495425"/>
            <a:ext cx="8305800" cy="158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ctr" rtl="0" eaLnBrk="0" fontAlgn="base" hangingPunct="0">
        <a:spcBef>
          <a:spcPct val="0"/>
        </a:spcBef>
        <a:spcAft>
          <a:spcPct val="0"/>
        </a:spcAft>
        <a:defRPr sz="4000" b="1">
          <a:solidFill>
            <a:srgbClr val="FFFF00"/>
          </a:solidFill>
          <a:latin typeface="+mj-lt"/>
          <a:ea typeface="MS PGothic" pitchFamily="34" charset="-128"/>
          <a:cs typeface="MS PGothic" charset="0"/>
        </a:defRPr>
      </a:lvl1pPr>
      <a:lvl2pPr algn="ctr" rtl="0" eaLnBrk="0" fontAlgn="base" hangingPunct="0">
        <a:spcBef>
          <a:spcPct val="0"/>
        </a:spcBef>
        <a:spcAft>
          <a:spcPct val="0"/>
        </a:spcAft>
        <a:defRPr sz="4000" b="1">
          <a:solidFill>
            <a:srgbClr val="FFFF00"/>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000" b="1">
          <a:solidFill>
            <a:srgbClr val="FFFF00"/>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000" b="1">
          <a:solidFill>
            <a:srgbClr val="FFFF00"/>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000" b="1">
          <a:solidFill>
            <a:srgbClr val="FFFF00"/>
          </a:solidFill>
          <a:latin typeface="Calibri" pitchFamily="34" charset="0"/>
          <a:ea typeface="MS PGothic" pitchFamily="34" charset="-128"/>
          <a:cs typeface="MS PGothic" charset="0"/>
        </a:defRPr>
      </a:lvl5pPr>
      <a:lvl6pPr marL="457200" algn="ctr" rtl="0" fontAlgn="base">
        <a:spcBef>
          <a:spcPct val="0"/>
        </a:spcBef>
        <a:spcAft>
          <a:spcPct val="0"/>
        </a:spcAft>
        <a:defRPr sz="4000" b="1">
          <a:solidFill>
            <a:srgbClr val="FFFF00"/>
          </a:solidFill>
          <a:latin typeface="Arial" charset="0"/>
        </a:defRPr>
      </a:lvl6pPr>
      <a:lvl7pPr marL="914400" algn="ctr" rtl="0" fontAlgn="base">
        <a:spcBef>
          <a:spcPct val="0"/>
        </a:spcBef>
        <a:spcAft>
          <a:spcPct val="0"/>
        </a:spcAft>
        <a:defRPr sz="4000" b="1">
          <a:solidFill>
            <a:srgbClr val="FFFF00"/>
          </a:solidFill>
          <a:latin typeface="Arial" charset="0"/>
        </a:defRPr>
      </a:lvl7pPr>
      <a:lvl8pPr marL="1371600" algn="ctr" rtl="0" fontAlgn="base">
        <a:spcBef>
          <a:spcPct val="0"/>
        </a:spcBef>
        <a:spcAft>
          <a:spcPct val="0"/>
        </a:spcAft>
        <a:defRPr sz="4000" b="1">
          <a:solidFill>
            <a:srgbClr val="FFFF00"/>
          </a:solidFill>
          <a:latin typeface="Arial" charset="0"/>
        </a:defRPr>
      </a:lvl8pPr>
      <a:lvl9pPr marL="1828800" algn="ctr" rtl="0" fontAlgn="base">
        <a:spcBef>
          <a:spcPct val="0"/>
        </a:spcBef>
        <a:spcAft>
          <a:spcPct val="0"/>
        </a:spcAft>
        <a:defRPr sz="4000" b="1">
          <a:solidFill>
            <a:srgbClr val="FFFF00"/>
          </a:solidFill>
          <a:latin typeface="Arial" charset="0"/>
        </a:defRPr>
      </a:lvl9pPr>
    </p:titleStyle>
    <p:bodyStyle>
      <a:lvl1pPr marL="342900" indent="-342900" algn="l" rtl="0" eaLnBrk="0" fontAlgn="base" hangingPunct="0">
        <a:spcBef>
          <a:spcPct val="20000"/>
        </a:spcBef>
        <a:spcAft>
          <a:spcPct val="0"/>
        </a:spcAft>
        <a:buClr>
          <a:srgbClr val="FFFF00"/>
        </a:buClr>
        <a:buChar char="•"/>
        <a:defRPr sz="3200">
          <a:solidFill>
            <a:schemeClr val="bg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rgbClr val="FFFF00"/>
        </a:buClr>
        <a:buChar char="–"/>
        <a:defRPr sz="2800">
          <a:solidFill>
            <a:schemeClr val="bg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rgbClr val="FFFF00"/>
        </a:buClr>
        <a:buChar char="–"/>
        <a:defRPr sz="2000">
          <a:solidFill>
            <a:schemeClr val="bg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rgbClr val="FFFF00"/>
        </a:buClr>
        <a:buChar char="»"/>
        <a:defRPr sz="2000">
          <a:solidFill>
            <a:schemeClr val="bg1"/>
          </a:solidFill>
          <a:latin typeface="+mn-lt"/>
          <a:ea typeface="MS PGothic" pitchFamily="34" charset="-128"/>
          <a:cs typeface="MS PGothic" charset="0"/>
        </a:defRPr>
      </a:lvl5pPr>
      <a:lvl6pPr marL="2514600" indent="-228600" algn="l" rtl="0" fontAlgn="base">
        <a:spcBef>
          <a:spcPct val="20000"/>
        </a:spcBef>
        <a:spcAft>
          <a:spcPct val="0"/>
        </a:spcAft>
        <a:buClr>
          <a:srgbClr val="FFFF00"/>
        </a:buClr>
        <a:buChar char="»"/>
        <a:defRPr sz="2000">
          <a:solidFill>
            <a:schemeClr val="bg1"/>
          </a:solidFill>
          <a:latin typeface="+mn-lt"/>
        </a:defRPr>
      </a:lvl6pPr>
      <a:lvl7pPr marL="2971800" indent="-228600" algn="l" rtl="0" fontAlgn="base">
        <a:spcBef>
          <a:spcPct val="20000"/>
        </a:spcBef>
        <a:spcAft>
          <a:spcPct val="0"/>
        </a:spcAft>
        <a:buClr>
          <a:srgbClr val="FFFF00"/>
        </a:buClr>
        <a:buChar char="»"/>
        <a:defRPr sz="2000">
          <a:solidFill>
            <a:schemeClr val="bg1"/>
          </a:solidFill>
          <a:latin typeface="+mn-lt"/>
        </a:defRPr>
      </a:lvl7pPr>
      <a:lvl8pPr marL="3429000" indent="-228600" algn="l" rtl="0" fontAlgn="base">
        <a:spcBef>
          <a:spcPct val="20000"/>
        </a:spcBef>
        <a:spcAft>
          <a:spcPct val="0"/>
        </a:spcAft>
        <a:buClr>
          <a:srgbClr val="FFFF00"/>
        </a:buClr>
        <a:buChar char="»"/>
        <a:defRPr sz="2000">
          <a:solidFill>
            <a:schemeClr val="bg1"/>
          </a:solidFill>
          <a:latin typeface="+mn-lt"/>
        </a:defRPr>
      </a:lvl8pPr>
      <a:lvl9pPr marL="3886200" indent="-228600" algn="l" rtl="0" fontAlgn="base">
        <a:spcBef>
          <a:spcPct val="20000"/>
        </a:spcBef>
        <a:spcAft>
          <a:spcPct val="0"/>
        </a:spcAft>
        <a:buClr>
          <a:srgbClr val="FFFF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tif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chart" Target="../charts/char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png"/><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type="title"/>
          </p:nvPr>
        </p:nvSpPr>
        <p:spPr>
          <a:xfrm>
            <a:off x="1219200" y="876300"/>
            <a:ext cx="6781800" cy="5067300"/>
          </a:xfrm>
        </p:spPr>
        <p:txBody>
          <a:bodyPr/>
          <a:lstStyle/>
          <a:p>
            <a:pPr marL="0" indent="0" algn="ctr">
              <a:buFontTx/>
              <a:buNone/>
              <a:defRPr/>
            </a:pPr>
            <a:r>
              <a:rPr lang="en-US" sz="2800" b="1" dirty="0" smtClean="0"/>
              <a:t>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a:t>
            </a:r>
          </a:p>
          <a:p>
            <a:pPr>
              <a:defRPr/>
            </a:pPr>
            <a:endParaRPr lang="en-US" sz="2800" dirty="0"/>
          </a:p>
        </p:txBody>
      </p:sp>
    </p:spTree>
    <p:extLst>
      <p:ext uri="{BB962C8B-B14F-4D97-AF65-F5344CB8AC3E}">
        <p14:creationId xmlns:p14="http://schemas.microsoft.com/office/powerpoint/2010/main" val="106948661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28600"/>
            <a:ext cx="9144000" cy="1143000"/>
          </a:xfrm>
        </p:spPr>
        <p:txBody>
          <a:bodyPr>
            <a:noAutofit/>
          </a:bodyPr>
          <a:lstStyle/>
          <a:p>
            <a:pPr eaLnBrk="1" hangingPunct="1"/>
            <a:r>
              <a:rPr lang="en-US" sz="3200" dirty="0"/>
              <a:t>Progression-Free Survival </a:t>
            </a:r>
            <a:br>
              <a:rPr lang="en-US" sz="3200" dirty="0"/>
            </a:br>
            <a:r>
              <a:rPr lang="en-US" sz="3200" dirty="0"/>
              <a:t>by Independent (IRC) and </a:t>
            </a:r>
            <a:r>
              <a:rPr lang="en-US" sz="3200" dirty="0" smtClean="0"/>
              <a:t>Investigator </a:t>
            </a:r>
            <a:r>
              <a:rPr lang="en-US" sz="3200" dirty="0"/>
              <a:t>(INV) Review</a:t>
            </a:r>
            <a:endParaRPr lang="en-US" sz="3200" dirty="0" smtClean="0"/>
          </a:p>
        </p:txBody>
      </p:sp>
      <p:sp>
        <p:nvSpPr>
          <p:cNvPr id="2" name="Content Placeholder 1"/>
          <p:cNvSpPr>
            <a:spLocks noGrp="1"/>
          </p:cNvSpPr>
          <p:nvPr>
            <p:ph idx="1"/>
          </p:nvPr>
        </p:nvSpPr>
        <p:spPr>
          <a:xfrm>
            <a:off x="685800" y="1874837"/>
            <a:ext cx="7772400" cy="3611563"/>
          </a:xfrm>
        </p:spPr>
        <p:txBody>
          <a:bodyPr>
            <a:normAutofit/>
          </a:bodyPr>
          <a:lstStyle/>
          <a:p>
            <a:r>
              <a:rPr lang="en-US" sz="2700" dirty="0" smtClean="0"/>
              <a:t>3.2</a:t>
            </a:r>
            <a:r>
              <a:rPr lang="en-US" sz="2700" dirty="0"/>
              <a:t>-month absolute difference in median progression-free survival</a:t>
            </a:r>
          </a:p>
          <a:p>
            <a:r>
              <a:rPr lang="en-US" sz="2700" dirty="0" smtClean="0"/>
              <a:t>Investigator</a:t>
            </a:r>
            <a:r>
              <a:rPr lang="en-US" sz="2700" dirty="0"/>
              <a:t>-assessed progression-free survival was a secondary endpoint</a:t>
            </a:r>
          </a:p>
          <a:p>
            <a:r>
              <a:rPr lang="en-US" sz="2700" dirty="0" smtClean="0"/>
              <a:t>Results </a:t>
            </a:r>
            <a:r>
              <a:rPr lang="en-US" sz="2700" dirty="0"/>
              <a:t>from this analysis were consistent with the independent review</a:t>
            </a:r>
          </a:p>
        </p:txBody>
      </p:sp>
      <p:sp>
        <p:nvSpPr>
          <p:cNvPr id="17302" name="TextBox 17301"/>
          <p:cNvSpPr txBox="1"/>
          <p:nvPr/>
        </p:nvSpPr>
        <p:spPr>
          <a:xfrm>
            <a:off x="14502" y="6400800"/>
            <a:ext cx="6019800" cy="369332"/>
          </a:xfrm>
          <a:prstGeom prst="rect">
            <a:avLst/>
          </a:prstGeom>
          <a:noFill/>
        </p:spPr>
        <p:txBody>
          <a:bodyPr wrap="square" rtlCol="0">
            <a:spAutoFit/>
          </a:bodyPr>
          <a:lstStyle/>
          <a:p>
            <a:r>
              <a:rPr lang="en-US" dirty="0" err="1"/>
              <a:t>Verma</a:t>
            </a:r>
            <a:r>
              <a:rPr lang="en-US" dirty="0"/>
              <a:t> S et al. </a:t>
            </a:r>
            <a:r>
              <a:rPr lang="en-US" i="1" dirty="0"/>
              <a:t>N </a:t>
            </a:r>
            <a:r>
              <a:rPr lang="en-US" i="1" dirty="0" err="1"/>
              <a:t>Engl</a:t>
            </a:r>
            <a:r>
              <a:rPr lang="en-US" i="1" dirty="0"/>
              <a:t> J Med </a:t>
            </a:r>
            <a:r>
              <a:rPr lang="en-US" dirty="0"/>
              <a:t>2012;[</a:t>
            </a:r>
            <a:r>
              <a:rPr lang="en-US" dirty="0" err="1"/>
              <a:t>Epub</a:t>
            </a:r>
            <a:r>
              <a:rPr lang="en-US" dirty="0"/>
              <a:t> ahead of print].</a:t>
            </a:r>
          </a:p>
        </p:txBody>
      </p:sp>
    </p:spTree>
    <p:extLst>
      <p:ext uri="{BB962C8B-B14F-4D97-AF65-F5344CB8AC3E}">
        <p14:creationId xmlns:p14="http://schemas.microsoft.com/office/powerpoint/2010/main" val="3560114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56623"/>
            <a:ext cx="9144000" cy="919163"/>
          </a:xfrm>
        </p:spPr>
        <p:txBody>
          <a:bodyPr>
            <a:noAutofit/>
          </a:bodyPr>
          <a:lstStyle/>
          <a:p>
            <a:r>
              <a:rPr lang="en-US" sz="3000" dirty="0" smtClean="0"/>
              <a:t>Objective Response Rate (ORR) and Duration of Response (DOR) in Patients with Measurable Disease</a:t>
            </a:r>
          </a:p>
        </p:txBody>
      </p:sp>
      <p:sp>
        <p:nvSpPr>
          <p:cNvPr id="22533" name="TextBox 7"/>
          <p:cNvSpPr txBox="1">
            <a:spLocks noChangeArrowheads="1"/>
          </p:cNvSpPr>
          <p:nvPr/>
        </p:nvSpPr>
        <p:spPr bwMode="auto">
          <a:xfrm>
            <a:off x="492077" y="1259847"/>
            <a:ext cx="371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dirty="0" smtClean="0">
                <a:solidFill>
                  <a:srgbClr val="080808"/>
                </a:solidFill>
              </a:rPr>
              <a:t>ORR</a:t>
            </a:r>
            <a:endParaRPr lang="en-US" b="1" baseline="30000" dirty="0" smtClean="0">
              <a:solidFill>
                <a:srgbClr val="080808"/>
              </a:solidFill>
            </a:endParaRPr>
          </a:p>
        </p:txBody>
      </p:sp>
      <p:sp>
        <p:nvSpPr>
          <p:cNvPr id="22535" name="TextBox 12"/>
          <p:cNvSpPr txBox="1">
            <a:spLocks noChangeArrowheads="1"/>
          </p:cNvSpPr>
          <p:nvPr/>
        </p:nvSpPr>
        <p:spPr bwMode="auto">
          <a:xfrm>
            <a:off x="5653785" y="1281113"/>
            <a:ext cx="18049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dirty="0" smtClean="0">
                <a:solidFill>
                  <a:srgbClr val="080808"/>
                </a:solidFill>
              </a:rPr>
              <a:t>DOR</a:t>
            </a:r>
          </a:p>
        </p:txBody>
      </p:sp>
      <p:sp>
        <p:nvSpPr>
          <p:cNvPr id="22537" name="TextBox 754"/>
          <p:cNvSpPr txBox="1">
            <a:spLocks noChangeArrowheads="1"/>
          </p:cNvSpPr>
          <p:nvPr/>
        </p:nvSpPr>
        <p:spPr bwMode="auto">
          <a:xfrm>
            <a:off x="4417601" y="5201232"/>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lang="en-US" sz="1200" b="1" dirty="0" smtClean="0">
                <a:solidFill>
                  <a:srgbClr val="000000"/>
                </a:solidFill>
              </a:rPr>
              <a:t>0.0</a:t>
            </a:r>
          </a:p>
        </p:txBody>
      </p:sp>
      <p:sp>
        <p:nvSpPr>
          <p:cNvPr id="22538" name="TextBox 755"/>
          <p:cNvSpPr txBox="1">
            <a:spLocks noChangeArrowheads="1"/>
          </p:cNvSpPr>
          <p:nvPr/>
        </p:nvSpPr>
        <p:spPr bwMode="auto">
          <a:xfrm>
            <a:off x="4417601" y="4651340"/>
            <a:ext cx="2127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lang="en-US" sz="1200" b="1" dirty="0" smtClean="0">
                <a:solidFill>
                  <a:srgbClr val="000000"/>
                </a:solidFill>
              </a:rPr>
              <a:t>0.2</a:t>
            </a:r>
          </a:p>
        </p:txBody>
      </p:sp>
      <p:sp>
        <p:nvSpPr>
          <p:cNvPr id="22539" name="TextBox 756"/>
          <p:cNvSpPr txBox="1">
            <a:spLocks noChangeArrowheads="1"/>
          </p:cNvSpPr>
          <p:nvPr/>
        </p:nvSpPr>
        <p:spPr bwMode="auto">
          <a:xfrm>
            <a:off x="4417601" y="4090952"/>
            <a:ext cx="2127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lang="en-US" sz="1200" b="1" dirty="0" smtClean="0">
                <a:solidFill>
                  <a:srgbClr val="000000"/>
                </a:solidFill>
              </a:rPr>
              <a:t>0.4</a:t>
            </a:r>
          </a:p>
        </p:txBody>
      </p:sp>
      <p:sp>
        <p:nvSpPr>
          <p:cNvPr id="22540" name="TextBox 757"/>
          <p:cNvSpPr txBox="1">
            <a:spLocks noChangeArrowheads="1"/>
          </p:cNvSpPr>
          <p:nvPr/>
        </p:nvSpPr>
        <p:spPr bwMode="auto">
          <a:xfrm>
            <a:off x="4417601" y="355596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lang="en-US" sz="1200" b="1" dirty="0" smtClean="0">
                <a:solidFill>
                  <a:srgbClr val="000000"/>
                </a:solidFill>
              </a:rPr>
              <a:t>0.6</a:t>
            </a:r>
          </a:p>
        </p:txBody>
      </p:sp>
      <p:sp>
        <p:nvSpPr>
          <p:cNvPr id="22541" name="TextBox 758"/>
          <p:cNvSpPr txBox="1">
            <a:spLocks noChangeArrowheads="1"/>
          </p:cNvSpPr>
          <p:nvPr/>
        </p:nvSpPr>
        <p:spPr bwMode="auto">
          <a:xfrm>
            <a:off x="4417601" y="3036852"/>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lang="en-US" sz="1200" b="1" dirty="0" smtClean="0">
                <a:solidFill>
                  <a:srgbClr val="000000"/>
                </a:solidFill>
              </a:rPr>
              <a:t>0.8</a:t>
            </a:r>
          </a:p>
        </p:txBody>
      </p:sp>
      <p:sp>
        <p:nvSpPr>
          <p:cNvPr id="22542" name="TextBox 759"/>
          <p:cNvSpPr txBox="1">
            <a:spLocks noChangeArrowheads="1"/>
          </p:cNvSpPr>
          <p:nvPr/>
        </p:nvSpPr>
        <p:spPr bwMode="auto">
          <a:xfrm>
            <a:off x="4417601" y="251774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lang="en-US" sz="1200" b="1" dirty="0" smtClean="0">
                <a:solidFill>
                  <a:srgbClr val="000000"/>
                </a:solidFill>
              </a:rPr>
              <a:t>1.0</a:t>
            </a:r>
          </a:p>
        </p:txBody>
      </p:sp>
      <p:sp>
        <p:nvSpPr>
          <p:cNvPr id="22543" name="TextBox 779"/>
          <p:cNvSpPr txBox="1">
            <a:spLocks noChangeArrowheads="1"/>
          </p:cNvSpPr>
          <p:nvPr/>
        </p:nvSpPr>
        <p:spPr bwMode="auto">
          <a:xfrm rot="16200000">
            <a:off x="2888045" y="3818614"/>
            <a:ext cx="26860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b="1" dirty="0" smtClean="0">
                <a:solidFill>
                  <a:srgbClr val="000000"/>
                </a:solidFill>
              </a:rPr>
              <a:t>Proportion progression-free</a:t>
            </a:r>
          </a:p>
        </p:txBody>
      </p:sp>
      <p:sp>
        <p:nvSpPr>
          <p:cNvPr id="22555" name="TextBox 779"/>
          <p:cNvSpPr txBox="1">
            <a:spLocks noChangeArrowheads="1"/>
          </p:cNvSpPr>
          <p:nvPr/>
        </p:nvSpPr>
        <p:spPr bwMode="auto">
          <a:xfrm>
            <a:off x="4712876" y="5380002"/>
            <a:ext cx="44402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260350" algn="ctr"/>
                <a:tab pos="482600" algn="ctr"/>
                <a:tab pos="704850" algn="ctr"/>
                <a:tab pos="930275" algn="ctr"/>
                <a:tab pos="1152525" algn="ctr"/>
                <a:tab pos="1374775" algn="ctr"/>
                <a:tab pos="1600200" algn="ctr"/>
                <a:tab pos="1822450" algn="ctr"/>
                <a:tab pos="2047875" algn="ctr"/>
                <a:tab pos="2270125" algn="ctr"/>
                <a:tab pos="2495550" algn="ctr"/>
                <a:tab pos="2717800" algn="ctr"/>
                <a:tab pos="2946400" algn="ctr"/>
                <a:tab pos="3165475" algn="ctr"/>
                <a:tab pos="3390900" algn="ctr"/>
                <a:tab pos="3616325" algn="ctr"/>
                <a:tab pos="3835400" algn="ctr"/>
                <a:tab pos="4057650" algn="ctr"/>
              </a:tabLst>
              <a:defRPr>
                <a:solidFill>
                  <a:schemeClr val="tx1"/>
                </a:solidFill>
                <a:latin typeface="Arial" pitchFamily="34" charset="0"/>
                <a:ea typeface="ＭＳ Ｐゴシック" pitchFamily="34" charset="-128"/>
              </a:defRPr>
            </a:lvl1pPr>
            <a:lvl2pPr marL="742950" indent="-285750" eaLnBrk="0" hangingPunct="0">
              <a:tabLst>
                <a:tab pos="260350" algn="ctr"/>
                <a:tab pos="482600" algn="ctr"/>
                <a:tab pos="704850" algn="ctr"/>
                <a:tab pos="930275" algn="ctr"/>
                <a:tab pos="1152525" algn="ctr"/>
                <a:tab pos="1374775" algn="ctr"/>
                <a:tab pos="1600200" algn="ctr"/>
                <a:tab pos="1822450" algn="ctr"/>
                <a:tab pos="2047875" algn="ctr"/>
                <a:tab pos="2270125" algn="ctr"/>
                <a:tab pos="2495550" algn="ctr"/>
                <a:tab pos="2717800" algn="ctr"/>
                <a:tab pos="2946400" algn="ctr"/>
                <a:tab pos="3165475" algn="ctr"/>
                <a:tab pos="3390900" algn="ctr"/>
                <a:tab pos="3616325" algn="ctr"/>
                <a:tab pos="3835400" algn="ctr"/>
                <a:tab pos="4057650" algn="ctr"/>
              </a:tabLst>
              <a:defRPr>
                <a:solidFill>
                  <a:schemeClr val="tx1"/>
                </a:solidFill>
                <a:latin typeface="Arial" pitchFamily="34" charset="0"/>
                <a:ea typeface="ＭＳ Ｐゴシック" pitchFamily="34" charset="-128"/>
              </a:defRPr>
            </a:lvl2pPr>
            <a:lvl3pPr marL="1143000" indent="-228600" eaLnBrk="0" hangingPunct="0">
              <a:tabLst>
                <a:tab pos="260350" algn="ctr"/>
                <a:tab pos="482600" algn="ctr"/>
                <a:tab pos="704850" algn="ctr"/>
                <a:tab pos="930275" algn="ctr"/>
                <a:tab pos="1152525" algn="ctr"/>
                <a:tab pos="1374775" algn="ctr"/>
                <a:tab pos="1600200" algn="ctr"/>
                <a:tab pos="1822450" algn="ctr"/>
                <a:tab pos="2047875" algn="ctr"/>
                <a:tab pos="2270125" algn="ctr"/>
                <a:tab pos="2495550" algn="ctr"/>
                <a:tab pos="2717800" algn="ctr"/>
                <a:tab pos="2946400" algn="ctr"/>
                <a:tab pos="3165475" algn="ctr"/>
                <a:tab pos="3390900" algn="ctr"/>
                <a:tab pos="3616325" algn="ctr"/>
                <a:tab pos="3835400" algn="ctr"/>
                <a:tab pos="4057650" algn="ctr"/>
              </a:tabLst>
              <a:defRPr>
                <a:solidFill>
                  <a:schemeClr val="tx1"/>
                </a:solidFill>
                <a:latin typeface="Arial" pitchFamily="34" charset="0"/>
                <a:ea typeface="ＭＳ Ｐゴシック" pitchFamily="34" charset="-128"/>
              </a:defRPr>
            </a:lvl3pPr>
            <a:lvl4pPr marL="1600200" indent="-228600" eaLnBrk="0" hangingPunct="0">
              <a:tabLst>
                <a:tab pos="260350" algn="ctr"/>
                <a:tab pos="482600" algn="ctr"/>
                <a:tab pos="704850" algn="ctr"/>
                <a:tab pos="930275" algn="ctr"/>
                <a:tab pos="1152525" algn="ctr"/>
                <a:tab pos="1374775" algn="ctr"/>
                <a:tab pos="1600200" algn="ctr"/>
                <a:tab pos="1822450" algn="ctr"/>
                <a:tab pos="2047875" algn="ctr"/>
                <a:tab pos="2270125" algn="ctr"/>
                <a:tab pos="2495550" algn="ctr"/>
                <a:tab pos="2717800" algn="ctr"/>
                <a:tab pos="2946400" algn="ctr"/>
                <a:tab pos="3165475" algn="ctr"/>
                <a:tab pos="3390900" algn="ctr"/>
                <a:tab pos="3616325" algn="ctr"/>
                <a:tab pos="3835400" algn="ctr"/>
                <a:tab pos="4057650" algn="ctr"/>
              </a:tabLst>
              <a:defRPr>
                <a:solidFill>
                  <a:schemeClr val="tx1"/>
                </a:solidFill>
                <a:latin typeface="Arial" pitchFamily="34" charset="0"/>
                <a:ea typeface="ＭＳ Ｐゴシック" pitchFamily="34" charset="-128"/>
              </a:defRPr>
            </a:lvl4pPr>
            <a:lvl5pPr marL="2057400" indent="-228600" eaLnBrk="0" hangingPunct="0">
              <a:tabLst>
                <a:tab pos="260350" algn="ctr"/>
                <a:tab pos="482600" algn="ctr"/>
                <a:tab pos="704850" algn="ctr"/>
                <a:tab pos="930275" algn="ctr"/>
                <a:tab pos="1152525" algn="ctr"/>
                <a:tab pos="1374775" algn="ctr"/>
                <a:tab pos="1600200" algn="ctr"/>
                <a:tab pos="1822450" algn="ctr"/>
                <a:tab pos="2047875" algn="ctr"/>
                <a:tab pos="2270125" algn="ctr"/>
                <a:tab pos="2495550" algn="ctr"/>
                <a:tab pos="2717800" algn="ctr"/>
                <a:tab pos="2946400" algn="ctr"/>
                <a:tab pos="3165475" algn="ctr"/>
                <a:tab pos="3390900" algn="ctr"/>
                <a:tab pos="3616325" algn="ctr"/>
                <a:tab pos="3835400" algn="ctr"/>
                <a:tab pos="4057650" algn="ctr"/>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260350" algn="ctr"/>
                <a:tab pos="482600" algn="ctr"/>
                <a:tab pos="704850" algn="ctr"/>
                <a:tab pos="930275" algn="ctr"/>
                <a:tab pos="1152525" algn="ctr"/>
                <a:tab pos="1374775" algn="ctr"/>
                <a:tab pos="1600200" algn="ctr"/>
                <a:tab pos="1822450" algn="ctr"/>
                <a:tab pos="2047875" algn="ctr"/>
                <a:tab pos="2270125" algn="ctr"/>
                <a:tab pos="2495550" algn="ctr"/>
                <a:tab pos="2717800" algn="ctr"/>
                <a:tab pos="2946400" algn="ctr"/>
                <a:tab pos="3165475" algn="ctr"/>
                <a:tab pos="3390900" algn="ctr"/>
                <a:tab pos="3616325" algn="ctr"/>
                <a:tab pos="3835400" algn="ctr"/>
                <a:tab pos="4057650" algn="ctr"/>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260350" algn="ctr"/>
                <a:tab pos="482600" algn="ctr"/>
                <a:tab pos="704850" algn="ctr"/>
                <a:tab pos="930275" algn="ctr"/>
                <a:tab pos="1152525" algn="ctr"/>
                <a:tab pos="1374775" algn="ctr"/>
                <a:tab pos="1600200" algn="ctr"/>
                <a:tab pos="1822450" algn="ctr"/>
                <a:tab pos="2047875" algn="ctr"/>
                <a:tab pos="2270125" algn="ctr"/>
                <a:tab pos="2495550" algn="ctr"/>
                <a:tab pos="2717800" algn="ctr"/>
                <a:tab pos="2946400" algn="ctr"/>
                <a:tab pos="3165475" algn="ctr"/>
                <a:tab pos="3390900" algn="ctr"/>
                <a:tab pos="3616325" algn="ctr"/>
                <a:tab pos="3835400" algn="ctr"/>
                <a:tab pos="4057650" algn="ctr"/>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260350" algn="ctr"/>
                <a:tab pos="482600" algn="ctr"/>
                <a:tab pos="704850" algn="ctr"/>
                <a:tab pos="930275" algn="ctr"/>
                <a:tab pos="1152525" algn="ctr"/>
                <a:tab pos="1374775" algn="ctr"/>
                <a:tab pos="1600200" algn="ctr"/>
                <a:tab pos="1822450" algn="ctr"/>
                <a:tab pos="2047875" algn="ctr"/>
                <a:tab pos="2270125" algn="ctr"/>
                <a:tab pos="2495550" algn="ctr"/>
                <a:tab pos="2717800" algn="ctr"/>
                <a:tab pos="2946400" algn="ctr"/>
                <a:tab pos="3165475" algn="ctr"/>
                <a:tab pos="3390900" algn="ctr"/>
                <a:tab pos="3616325" algn="ctr"/>
                <a:tab pos="3835400" algn="ctr"/>
                <a:tab pos="4057650" algn="ctr"/>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260350" algn="ctr"/>
                <a:tab pos="482600" algn="ctr"/>
                <a:tab pos="704850" algn="ctr"/>
                <a:tab pos="930275" algn="ctr"/>
                <a:tab pos="1152525" algn="ctr"/>
                <a:tab pos="1374775" algn="ctr"/>
                <a:tab pos="1600200" algn="ctr"/>
                <a:tab pos="1822450" algn="ctr"/>
                <a:tab pos="2047875" algn="ctr"/>
                <a:tab pos="2270125" algn="ctr"/>
                <a:tab pos="2495550" algn="ctr"/>
                <a:tab pos="2717800" algn="ctr"/>
                <a:tab pos="2946400" algn="ctr"/>
                <a:tab pos="3165475" algn="ctr"/>
                <a:tab pos="3390900" algn="ctr"/>
                <a:tab pos="3616325" algn="ctr"/>
                <a:tab pos="3835400" algn="ctr"/>
                <a:tab pos="4057650" algn="ctr"/>
              </a:tabLs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200" b="1" dirty="0" smtClean="0">
                <a:solidFill>
                  <a:srgbClr val="000000"/>
                </a:solidFill>
              </a:rPr>
              <a:t>0	2	4	6	8	10	12	14	16	18	20	22	24	26	28	30	32	34	36</a:t>
            </a:r>
          </a:p>
        </p:txBody>
      </p:sp>
      <p:graphicFrame>
        <p:nvGraphicFramePr>
          <p:cNvPr id="280" name="Table 279"/>
          <p:cNvGraphicFramePr>
            <a:graphicFrameLocks noGrp="1"/>
          </p:cNvGraphicFramePr>
          <p:nvPr>
            <p:extLst>
              <p:ext uri="{D42A27DB-BD31-4B8C-83A1-F6EECF244321}">
                <p14:modId xmlns:p14="http://schemas.microsoft.com/office/powerpoint/2010/main" val="570000343"/>
              </p:ext>
            </p:extLst>
          </p:nvPr>
        </p:nvGraphicFramePr>
        <p:xfrm>
          <a:off x="5621704" y="1748331"/>
          <a:ext cx="3339548" cy="895614"/>
        </p:xfrm>
        <a:graphic>
          <a:graphicData uri="http://schemas.openxmlformats.org/drawingml/2006/table">
            <a:tbl>
              <a:tblPr/>
              <a:tblGrid>
                <a:gridCol w="1138788"/>
                <a:gridCol w="2200760"/>
              </a:tblGrid>
              <a:tr h="23829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Arial" pitchFamily="34" charset="0"/>
                        <a:ea typeface="ＭＳ Ｐゴシック" pitchFamily="34" charset="-128"/>
                      </a:endParaRPr>
                    </a:p>
                  </a:txBody>
                  <a:tcPr marL="27426" marR="27426" marT="27349" marB="27349"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rPr>
                        <a:t>Median, mos (95% CI)</a:t>
                      </a:r>
                    </a:p>
                  </a:txBody>
                  <a:tcPr marL="27426" marR="27426" marT="27349" marB="27349" anchor="b"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r h="238298">
                <a:tc>
                  <a:txBody>
                    <a:bodyPr/>
                    <a:lstStyle/>
                    <a:p>
                      <a:pPr marL="5715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C00000"/>
                          </a:solidFill>
                          <a:effectLst/>
                          <a:latin typeface="Arial" pitchFamily="34" charset="0"/>
                          <a:ea typeface="ＭＳ Ｐゴシック" pitchFamily="34" charset="-128"/>
                        </a:rPr>
                        <a:t>Cap + Lap</a:t>
                      </a:r>
                      <a:endParaRPr kumimoji="0" lang="en-US" sz="1600" b="1" i="0" u="none" strike="noStrike" cap="none" normalizeH="0" baseline="0" dirty="0" smtClean="0">
                        <a:ln>
                          <a:noFill/>
                        </a:ln>
                        <a:solidFill>
                          <a:srgbClr val="000000"/>
                        </a:solidFill>
                        <a:effectLst/>
                        <a:latin typeface="Arial" pitchFamily="34" charset="0"/>
                        <a:ea typeface="ＭＳ Ｐゴシック" pitchFamily="34" charset="-128"/>
                      </a:endParaRPr>
                    </a:p>
                  </a:txBody>
                  <a:tcPr marL="27426" marR="27426" marT="27349" marB="27349"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rPr>
                        <a:t>6.5 (5.5, 7.2)</a:t>
                      </a:r>
                    </a:p>
                  </a:txBody>
                  <a:tcPr marL="27426" marR="27426" marT="27349" marB="27349" anchor="ctr" horzOverflow="overflow">
                    <a:lnL>
                      <a:noFill/>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r>
              <a:tr h="238298">
                <a:tc>
                  <a:txBody>
                    <a:bodyPr/>
                    <a:lstStyle/>
                    <a:p>
                      <a:pPr marL="5715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99"/>
                          </a:solidFill>
                          <a:effectLst/>
                          <a:latin typeface="Arial" pitchFamily="34" charset="0"/>
                          <a:ea typeface="ＭＳ Ｐゴシック" pitchFamily="34" charset="-128"/>
                        </a:rPr>
                        <a:t>T-DM1</a:t>
                      </a:r>
                      <a:endParaRPr kumimoji="0" lang="en-US" sz="1600" b="1" i="0" u="none" strike="noStrike" cap="none" normalizeH="0" baseline="0" dirty="0" smtClean="0">
                        <a:ln>
                          <a:noFill/>
                        </a:ln>
                        <a:solidFill>
                          <a:srgbClr val="000000"/>
                        </a:solidFill>
                        <a:effectLst/>
                        <a:latin typeface="Arial" pitchFamily="34" charset="0"/>
                        <a:ea typeface="ＭＳ Ｐゴシック" pitchFamily="34" charset="-128"/>
                      </a:endParaRPr>
                    </a:p>
                  </a:txBody>
                  <a:tcPr marL="27426" marR="27426" marT="27349" marB="27349"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rPr>
                        <a:t>12.6 (8.4, 20.8)</a:t>
                      </a:r>
                    </a:p>
                  </a:txBody>
                  <a:tcPr marL="27426" marR="27426" marT="27349" marB="27349" anchor="ctr" horzOverflow="overflow">
                    <a:lnL>
                      <a:noFill/>
                    </a:lnL>
                    <a:lnR>
                      <a:noFill/>
                    </a:lnR>
                    <a:lnT>
                      <a:noFill/>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63" name="TextBox 8"/>
          <p:cNvSpPr txBox="1">
            <a:spLocks noChangeArrowheads="1"/>
          </p:cNvSpPr>
          <p:nvPr/>
        </p:nvSpPr>
        <p:spPr bwMode="auto">
          <a:xfrm rot="16200000">
            <a:off x="-1060498" y="3822064"/>
            <a:ext cx="2755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b="1" dirty="0">
                <a:solidFill>
                  <a:srgbClr val="080808"/>
                </a:solidFill>
              </a:rPr>
              <a:t>Percent</a:t>
            </a:r>
          </a:p>
        </p:txBody>
      </p:sp>
      <p:sp>
        <p:nvSpPr>
          <p:cNvPr id="364" name="TextBox 32776"/>
          <p:cNvSpPr txBox="1">
            <a:spLocks noChangeArrowheads="1"/>
          </p:cNvSpPr>
          <p:nvPr/>
        </p:nvSpPr>
        <p:spPr bwMode="auto">
          <a:xfrm>
            <a:off x="666012" y="1619592"/>
            <a:ext cx="32287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b="1" dirty="0">
                <a:solidFill>
                  <a:srgbClr val="000000"/>
                </a:solidFill>
              </a:rPr>
              <a:t>Difference: 12.7% (95% CI, 6.0, 19.4)</a:t>
            </a:r>
          </a:p>
          <a:p>
            <a:pPr marL="0" lvl="1" algn="ctr" eaLnBrk="1" hangingPunct="1"/>
            <a:r>
              <a:rPr lang="en-US" sz="1200" i="1" dirty="0">
                <a:solidFill>
                  <a:srgbClr val="000000"/>
                </a:solidFill>
              </a:rPr>
              <a:t>P</a:t>
            </a:r>
            <a:r>
              <a:rPr lang="en-US" sz="1200" dirty="0">
                <a:solidFill>
                  <a:srgbClr val="000000"/>
                </a:solidFill>
              </a:rPr>
              <a:t>=0.0002</a:t>
            </a:r>
          </a:p>
        </p:txBody>
      </p:sp>
      <p:graphicFrame>
        <p:nvGraphicFramePr>
          <p:cNvPr id="5" name="Chart 2"/>
          <p:cNvGraphicFramePr>
            <a:graphicFrameLocks/>
          </p:cNvGraphicFramePr>
          <p:nvPr>
            <p:extLst>
              <p:ext uri="{D42A27DB-BD31-4B8C-83A1-F6EECF244321}">
                <p14:modId xmlns:p14="http://schemas.microsoft.com/office/powerpoint/2010/main" val="2805995199"/>
              </p:ext>
            </p:extLst>
          </p:nvPr>
        </p:nvGraphicFramePr>
        <p:xfrm>
          <a:off x="650827" y="2354084"/>
          <a:ext cx="3259137" cy="3098800"/>
        </p:xfrm>
        <a:graphic>
          <a:graphicData uri="http://schemas.openxmlformats.org/drawingml/2006/chart">
            <c:chart xmlns:c="http://schemas.openxmlformats.org/drawingml/2006/chart" xmlns:r="http://schemas.openxmlformats.org/officeDocument/2006/relationships" r:id="rId3"/>
          </a:graphicData>
        </a:graphic>
      </p:graphicFrame>
      <p:sp>
        <p:nvSpPr>
          <p:cNvPr id="366" name="TextBox 755"/>
          <p:cNvSpPr txBox="1">
            <a:spLocks noChangeArrowheads="1"/>
          </p:cNvSpPr>
          <p:nvPr/>
        </p:nvSpPr>
        <p:spPr bwMode="auto">
          <a:xfrm>
            <a:off x="590502" y="5192534"/>
            <a:ext cx="1000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400" b="1" dirty="0">
                <a:solidFill>
                  <a:srgbClr val="000000"/>
                </a:solidFill>
              </a:rPr>
              <a:t>0</a:t>
            </a:r>
          </a:p>
        </p:txBody>
      </p:sp>
      <p:sp>
        <p:nvSpPr>
          <p:cNvPr id="367" name="TextBox 756"/>
          <p:cNvSpPr txBox="1">
            <a:spLocks noChangeArrowheads="1"/>
          </p:cNvSpPr>
          <p:nvPr/>
        </p:nvSpPr>
        <p:spPr bwMode="auto">
          <a:xfrm>
            <a:off x="492077" y="4138457"/>
            <a:ext cx="1984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400" b="1" dirty="0">
                <a:solidFill>
                  <a:srgbClr val="000000"/>
                </a:solidFill>
              </a:rPr>
              <a:t>20</a:t>
            </a:r>
          </a:p>
        </p:txBody>
      </p:sp>
      <p:sp>
        <p:nvSpPr>
          <p:cNvPr id="368" name="TextBox 757"/>
          <p:cNvSpPr txBox="1">
            <a:spLocks noChangeArrowheads="1"/>
          </p:cNvSpPr>
          <p:nvPr/>
        </p:nvSpPr>
        <p:spPr bwMode="auto">
          <a:xfrm>
            <a:off x="492077" y="3576504"/>
            <a:ext cx="198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400" b="1" dirty="0">
                <a:solidFill>
                  <a:srgbClr val="000000"/>
                </a:solidFill>
              </a:rPr>
              <a:t>30</a:t>
            </a:r>
          </a:p>
        </p:txBody>
      </p:sp>
      <p:sp>
        <p:nvSpPr>
          <p:cNvPr id="369" name="TextBox 758"/>
          <p:cNvSpPr txBox="1">
            <a:spLocks noChangeArrowheads="1"/>
          </p:cNvSpPr>
          <p:nvPr/>
        </p:nvSpPr>
        <p:spPr bwMode="auto">
          <a:xfrm>
            <a:off x="492077" y="3041848"/>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400" b="1" dirty="0">
                <a:solidFill>
                  <a:srgbClr val="000000"/>
                </a:solidFill>
              </a:rPr>
              <a:t>40</a:t>
            </a:r>
          </a:p>
        </p:txBody>
      </p:sp>
      <p:sp>
        <p:nvSpPr>
          <p:cNvPr id="370" name="TextBox 759"/>
          <p:cNvSpPr txBox="1">
            <a:spLocks noChangeArrowheads="1"/>
          </p:cNvSpPr>
          <p:nvPr/>
        </p:nvSpPr>
        <p:spPr bwMode="auto">
          <a:xfrm>
            <a:off x="492077" y="2520839"/>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400" b="1" dirty="0">
                <a:solidFill>
                  <a:srgbClr val="000000"/>
                </a:solidFill>
              </a:rPr>
              <a:t>50</a:t>
            </a:r>
          </a:p>
        </p:txBody>
      </p:sp>
      <p:sp>
        <p:nvSpPr>
          <p:cNvPr id="371" name="TextBox 755"/>
          <p:cNvSpPr txBox="1">
            <a:spLocks noChangeArrowheads="1"/>
          </p:cNvSpPr>
          <p:nvPr/>
        </p:nvSpPr>
        <p:spPr bwMode="auto">
          <a:xfrm>
            <a:off x="492077" y="4671526"/>
            <a:ext cx="198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400" b="1" dirty="0">
                <a:solidFill>
                  <a:srgbClr val="000000"/>
                </a:solidFill>
              </a:rPr>
              <a:t>10</a:t>
            </a:r>
          </a:p>
        </p:txBody>
      </p:sp>
      <p:sp>
        <p:nvSpPr>
          <p:cNvPr id="372" name="TextBox 32776"/>
          <p:cNvSpPr txBox="1">
            <a:spLocks noChangeArrowheads="1"/>
          </p:cNvSpPr>
          <p:nvPr/>
        </p:nvSpPr>
        <p:spPr bwMode="auto">
          <a:xfrm>
            <a:off x="2603166" y="5364081"/>
            <a:ext cx="780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tabLst>
                <a:tab pos="1257300" algn="ctr"/>
                <a:tab pos="2762250" algn="ctr"/>
              </a:tabLst>
              <a:defRPr>
                <a:solidFill>
                  <a:schemeClr val="tx1"/>
                </a:solidFill>
                <a:latin typeface="Arial" pitchFamily="34" charset="0"/>
                <a:ea typeface="ＭＳ Ｐゴシック" pitchFamily="34" charset="-128"/>
              </a:defRPr>
            </a:lvl1pPr>
            <a:lvl2pPr marL="742950" indent="-285750" eaLnBrk="0" hangingPunct="0">
              <a:tabLst>
                <a:tab pos="1257300" algn="ctr"/>
                <a:tab pos="2762250" algn="ctr"/>
              </a:tabLst>
              <a:defRPr>
                <a:solidFill>
                  <a:schemeClr val="tx1"/>
                </a:solidFill>
                <a:latin typeface="Arial" pitchFamily="34" charset="0"/>
                <a:ea typeface="ＭＳ Ｐゴシック" pitchFamily="34" charset="-128"/>
              </a:defRPr>
            </a:lvl2pPr>
            <a:lvl3pPr marL="1143000" indent="-228600" eaLnBrk="0" hangingPunct="0">
              <a:tabLst>
                <a:tab pos="1257300" algn="ctr"/>
                <a:tab pos="2762250" algn="ctr"/>
              </a:tabLst>
              <a:defRPr>
                <a:solidFill>
                  <a:schemeClr val="tx1"/>
                </a:solidFill>
                <a:latin typeface="Arial" pitchFamily="34" charset="0"/>
                <a:ea typeface="ＭＳ Ｐゴシック" pitchFamily="34" charset="-128"/>
              </a:defRPr>
            </a:lvl3pPr>
            <a:lvl4pPr marL="1600200" indent="-228600" eaLnBrk="0" hangingPunct="0">
              <a:tabLst>
                <a:tab pos="1257300" algn="ctr"/>
                <a:tab pos="2762250" algn="ctr"/>
              </a:tabLst>
              <a:defRPr>
                <a:solidFill>
                  <a:schemeClr val="tx1"/>
                </a:solidFill>
                <a:latin typeface="Arial" pitchFamily="34" charset="0"/>
                <a:ea typeface="ＭＳ Ｐゴシック" pitchFamily="34" charset="-128"/>
              </a:defRPr>
            </a:lvl4pPr>
            <a:lvl5pPr marL="2057400" indent="-228600" eaLnBrk="0" hangingPunct="0">
              <a:tabLst>
                <a:tab pos="1257300" algn="ctr"/>
                <a:tab pos="2762250" algn="ctr"/>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9pPr>
          </a:lstStyle>
          <a:p>
            <a:pPr eaLnBrk="1" hangingPunct="1">
              <a:spcAft>
                <a:spcPts val="1200"/>
              </a:spcAft>
            </a:pPr>
            <a:r>
              <a:rPr lang="en-US" sz="1400" b="1" dirty="0" smtClean="0">
                <a:solidFill>
                  <a:srgbClr val="000000"/>
                </a:solidFill>
              </a:rPr>
              <a:t>T-DM1</a:t>
            </a:r>
            <a:endParaRPr lang="en-US" sz="1400" b="1" dirty="0">
              <a:solidFill>
                <a:srgbClr val="000000"/>
              </a:solidFill>
            </a:endParaRPr>
          </a:p>
        </p:txBody>
      </p:sp>
      <p:sp>
        <p:nvSpPr>
          <p:cNvPr id="373" name="Freeform 372"/>
          <p:cNvSpPr/>
          <p:nvPr/>
        </p:nvSpPr>
        <p:spPr>
          <a:xfrm flipH="1">
            <a:off x="1520777" y="2149364"/>
            <a:ext cx="1519237" cy="781050"/>
          </a:xfrm>
          <a:custGeom>
            <a:avLst/>
            <a:gdLst>
              <a:gd name="connsiteX0" fmla="*/ 0 w 1518081"/>
              <a:gd name="connsiteY0" fmla="*/ 177554 h 781235"/>
              <a:gd name="connsiteX1" fmla="*/ 0 w 1518081"/>
              <a:gd name="connsiteY1" fmla="*/ 0 h 781235"/>
              <a:gd name="connsiteX2" fmla="*/ 1518081 w 1518081"/>
              <a:gd name="connsiteY2" fmla="*/ 0 h 781235"/>
              <a:gd name="connsiteX3" fmla="*/ 1518081 w 1518081"/>
              <a:gd name="connsiteY3" fmla="*/ 781235 h 781235"/>
            </a:gdLst>
            <a:ahLst/>
            <a:cxnLst>
              <a:cxn ang="0">
                <a:pos x="connsiteX0" y="connsiteY0"/>
              </a:cxn>
              <a:cxn ang="0">
                <a:pos x="connsiteX1" y="connsiteY1"/>
              </a:cxn>
              <a:cxn ang="0">
                <a:pos x="connsiteX2" y="connsiteY2"/>
              </a:cxn>
              <a:cxn ang="0">
                <a:pos x="connsiteX3" y="connsiteY3"/>
              </a:cxn>
            </a:cxnLst>
            <a:rect l="l" t="t" r="r" b="b"/>
            <a:pathLst>
              <a:path w="1518081" h="781235">
                <a:moveTo>
                  <a:pt x="0" y="177554"/>
                </a:moveTo>
                <a:lnTo>
                  <a:pt x="0" y="0"/>
                </a:lnTo>
                <a:lnTo>
                  <a:pt x="1518081" y="0"/>
                </a:lnTo>
                <a:lnTo>
                  <a:pt x="1518081" y="781235"/>
                </a:lnTo>
              </a:path>
            </a:pathLst>
          </a:custGeom>
          <a:noFill/>
          <a:ln w="28575">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dirty="0"/>
          </a:p>
        </p:txBody>
      </p:sp>
      <p:sp>
        <p:nvSpPr>
          <p:cNvPr id="374" name="TextBox 32776"/>
          <p:cNvSpPr txBox="1">
            <a:spLocks noChangeArrowheads="1"/>
          </p:cNvSpPr>
          <p:nvPr/>
        </p:nvSpPr>
        <p:spPr bwMode="auto">
          <a:xfrm>
            <a:off x="2527560" y="4999166"/>
            <a:ext cx="984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00050" algn="ctr"/>
                <a:tab pos="1890713" algn="ctr"/>
              </a:tabLst>
              <a:defRPr>
                <a:solidFill>
                  <a:schemeClr val="tx1"/>
                </a:solidFill>
                <a:latin typeface="Arial" pitchFamily="34" charset="0"/>
                <a:ea typeface="ＭＳ Ｐゴシック" pitchFamily="34" charset="-128"/>
              </a:defRPr>
            </a:lvl1pPr>
            <a:lvl2pPr marL="742950" indent="-285750" eaLnBrk="0" hangingPunct="0">
              <a:tabLst>
                <a:tab pos="400050" algn="ctr"/>
                <a:tab pos="1890713" algn="ctr"/>
              </a:tabLst>
              <a:defRPr>
                <a:solidFill>
                  <a:schemeClr val="tx1"/>
                </a:solidFill>
                <a:latin typeface="Arial" pitchFamily="34" charset="0"/>
                <a:ea typeface="ＭＳ Ｐゴシック" pitchFamily="34" charset="-128"/>
              </a:defRPr>
            </a:lvl2pPr>
            <a:lvl3pPr marL="1143000" indent="-228600" eaLnBrk="0" hangingPunct="0">
              <a:tabLst>
                <a:tab pos="400050" algn="ctr"/>
                <a:tab pos="1890713" algn="ctr"/>
              </a:tabLst>
              <a:defRPr>
                <a:solidFill>
                  <a:schemeClr val="tx1"/>
                </a:solidFill>
                <a:latin typeface="Arial" pitchFamily="34" charset="0"/>
                <a:ea typeface="ＭＳ Ｐゴシック" pitchFamily="34" charset="-128"/>
              </a:defRPr>
            </a:lvl3pPr>
            <a:lvl4pPr marL="1600200" indent="-228600" eaLnBrk="0" hangingPunct="0">
              <a:tabLst>
                <a:tab pos="400050" algn="ctr"/>
                <a:tab pos="1890713" algn="ctr"/>
              </a:tabLst>
              <a:defRPr>
                <a:solidFill>
                  <a:schemeClr val="tx1"/>
                </a:solidFill>
                <a:latin typeface="Arial" pitchFamily="34" charset="0"/>
                <a:ea typeface="ＭＳ Ｐゴシック" pitchFamily="34" charset="-128"/>
              </a:defRPr>
            </a:lvl4pPr>
            <a:lvl5pPr marL="2057400" indent="-228600" eaLnBrk="0" hangingPunct="0">
              <a:tabLst>
                <a:tab pos="400050" algn="ctr"/>
                <a:tab pos="1890713" algn="ctr"/>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400050" algn="ctr"/>
                <a:tab pos="1890713" algn="ctr"/>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400050" algn="ctr"/>
                <a:tab pos="1890713" algn="ctr"/>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400050" algn="ctr"/>
                <a:tab pos="1890713" algn="ctr"/>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400050" algn="ctr"/>
                <a:tab pos="1890713" algn="ctr"/>
              </a:tabLst>
              <a:defRPr>
                <a:solidFill>
                  <a:schemeClr val="tx1"/>
                </a:solidFill>
                <a:latin typeface="Arial" pitchFamily="34" charset="0"/>
                <a:ea typeface="ＭＳ Ｐゴシック" pitchFamily="34" charset="-128"/>
              </a:defRPr>
            </a:lvl9pPr>
          </a:lstStyle>
          <a:p>
            <a:pPr eaLnBrk="1" hangingPunct="1">
              <a:defRPr/>
            </a:pPr>
            <a:r>
              <a:rPr lang="en-US" sz="1050" b="1" dirty="0" smtClean="0">
                <a:solidFill>
                  <a:schemeClr val="bg1"/>
                </a:solidFill>
              </a:rPr>
              <a:t>	173/397	</a:t>
            </a:r>
          </a:p>
        </p:txBody>
      </p:sp>
      <p:sp>
        <p:nvSpPr>
          <p:cNvPr id="375" name="TextBox 32776"/>
          <p:cNvSpPr txBox="1">
            <a:spLocks noChangeArrowheads="1"/>
          </p:cNvSpPr>
          <p:nvPr/>
        </p:nvSpPr>
        <p:spPr bwMode="auto">
          <a:xfrm>
            <a:off x="1188195" y="5007103"/>
            <a:ext cx="68103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00050" algn="ctr"/>
                <a:tab pos="1890713" algn="ctr"/>
              </a:tabLst>
              <a:defRPr>
                <a:solidFill>
                  <a:schemeClr val="tx1"/>
                </a:solidFill>
                <a:latin typeface="Arial" pitchFamily="34" charset="0"/>
                <a:ea typeface="ＭＳ Ｐゴシック" pitchFamily="34" charset="-128"/>
              </a:defRPr>
            </a:lvl1pPr>
            <a:lvl2pPr marL="742950" indent="-285750" eaLnBrk="0" hangingPunct="0">
              <a:tabLst>
                <a:tab pos="400050" algn="ctr"/>
                <a:tab pos="1890713" algn="ctr"/>
              </a:tabLst>
              <a:defRPr>
                <a:solidFill>
                  <a:schemeClr val="tx1"/>
                </a:solidFill>
                <a:latin typeface="Arial" pitchFamily="34" charset="0"/>
                <a:ea typeface="ＭＳ Ｐゴシック" pitchFamily="34" charset="-128"/>
              </a:defRPr>
            </a:lvl2pPr>
            <a:lvl3pPr marL="1143000" indent="-228600" eaLnBrk="0" hangingPunct="0">
              <a:tabLst>
                <a:tab pos="400050" algn="ctr"/>
                <a:tab pos="1890713" algn="ctr"/>
              </a:tabLst>
              <a:defRPr>
                <a:solidFill>
                  <a:schemeClr val="tx1"/>
                </a:solidFill>
                <a:latin typeface="Arial" pitchFamily="34" charset="0"/>
                <a:ea typeface="ＭＳ Ｐゴシック" pitchFamily="34" charset="-128"/>
              </a:defRPr>
            </a:lvl3pPr>
            <a:lvl4pPr marL="1600200" indent="-228600" eaLnBrk="0" hangingPunct="0">
              <a:tabLst>
                <a:tab pos="400050" algn="ctr"/>
                <a:tab pos="1890713" algn="ctr"/>
              </a:tabLst>
              <a:defRPr>
                <a:solidFill>
                  <a:schemeClr val="tx1"/>
                </a:solidFill>
                <a:latin typeface="Arial" pitchFamily="34" charset="0"/>
                <a:ea typeface="ＭＳ Ｐゴシック" pitchFamily="34" charset="-128"/>
              </a:defRPr>
            </a:lvl4pPr>
            <a:lvl5pPr marL="2057400" indent="-228600" eaLnBrk="0" hangingPunct="0">
              <a:tabLst>
                <a:tab pos="400050" algn="ctr"/>
                <a:tab pos="1890713" algn="ctr"/>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400050" algn="ctr"/>
                <a:tab pos="1890713" algn="ctr"/>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400050" algn="ctr"/>
                <a:tab pos="1890713" algn="ctr"/>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400050" algn="ctr"/>
                <a:tab pos="1890713" algn="ctr"/>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400050" algn="ctr"/>
                <a:tab pos="1890713" algn="ctr"/>
              </a:tabLst>
              <a:defRPr>
                <a:solidFill>
                  <a:schemeClr val="tx1"/>
                </a:solidFill>
                <a:latin typeface="Arial" pitchFamily="34" charset="0"/>
                <a:ea typeface="ＭＳ Ｐゴシック" pitchFamily="34" charset="-128"/>
              </a:defRPr>
            </a:lvl9pPr>
          </a:lstStyle>
          <a:p>
            <a:pPr algn="ctr" eaLnBrk="1" hangingPunct="1">
              <a:defRPr/>
            </a:pPr>
            <a:r>
              <a:rPr lang="en-US" sz="1050" b="1" dirty="0" smtClean="0">
                <a:solidFill>
                  <a:schemeClr val="bg1"/>
                </a:solidFill>
              </a:rPr>
              <a:t>120/389</a:t>
            </a:r>
            <a:endParaRPr lang="en-US" sz="1050" b="1" dirty="0">
              <a:solidFill>
                <a:schemeClr val="bg1"/>
              </a:solidFill>
            </a:endParaRPr>
          </a:p>
        </p:txBody>
      </p:sp>
      <p:grpSp>
        <p:nvGrpSpPr>
          <p:cNvPr id="2" name="Group 375"/>
          <p:cNvGrpSpPr/>
          <p:nvPr/>
        </p:nvGrpSpPr>
        <p:grpSpPr>
          <a:xfrm>
            <a:off x="1504757" y="3395859"/>
            <a:ext cx="68262" cy="548638"/>
            <a:chOff x="3095625" y="3450276"/>
            <a:chExt cx="68262" cy="548638"/>
          </a:xfrm>
        </p:grpSpPr>
        <p:cxnSp>
          <p:nvCxnSpPr>
            <p:cNvPr id="377" name="Straight Connector 376"/>
            <p:cNvCxnSpPr/>
            <p:nvPr/>
          </p:nvCxnSpPr>
          <p:spPr bwMode="auto">
            <a:xfrm rot="5400000">
              <a:off x="2859881" y="3720945"/>
              <a:ext cx="54133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bwMode="auto">
            <a:xfrm>
              <a:off x="3095625" y="3457575"/>
              <a:ext cx="68262"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bwMode="auto">
            <a:xfrm>
              <a:off x="3095625" y="3998914"/>
              <a:ext cx="68262"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7"/>
          <p:cNvGrpSpPr/>
          <p:nvPr/>
        </p:nvGrpSpPr>
        <p:grpSpPr>
          <a:xfrm>
            <a:off x="2983009" y="2641815"/>
            <a:ext cx="68262" cy="548640"/>
            <a:chOff x="3086245" y="2641815"/>
            <a:chExt cx="68262" cy="548640"/>
          </a:xfrm>
        </p:grpSpPr>
        <p:cxnSp>
          <p:nvCxnSpPr>
            <p:cNvPr id="381" name="Straight Connector 380"/>
            <p:cNvCxnSpPr/>
            <p:nvPr/>
          </p:nvCxnSpPr>
          <p:spPr bwMode="auto">
            <a:xfrm rot="5400000">
              <a:off x="2846056" y="2915341"/>
              <a:ext cx="548640" cy="15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bwMode="auto">
            <a:xfrm>
              <a:off x="3086245" y="2643440"/>
              <a:ext cx="68262"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bwMode="auto">
            <a:xfrm>
              <a:off x="3086245" y="3181600"/>
              <a:ext cx="68262"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84" name="TextBox 32776"/>
          <p:cNvSpPr txBox="1">
            <a:spLocks noChangeArrowheads="1"/>
          </p:cNvSpPr>
          <p:nvPr/>
        </p:nvSpPr>
        <p:spPr bwMode="auto">
          <a:xfrm>
            <a:off x="2705196" y="2339864"/>
            <a:ext cx="71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257300" algn="ctr"/>
                <a:tab pos="2762250" algn="ctr"/>
              </a:tabLst>
              <a:defRPr>
                <a:solidFill>
                  <a:schemeClr val="tx1"/>
                </a:solidFill>
                <a:latin typeface="Arial" pitchFamily="34" charset="0"/>
                <a:ea typeface="ＭＳ Ｐゴシック" pitchFamily="34" charset="-128"/>
              </a:defRPr>
            </a:lvl1pPr>
            <a:lvl2pPr marL="742950" indent="-285750" eaLnBrk="0" hangingPunct="0">
              <a:tabLst>
                <a:tab pos="1257300" algn="ctr"/>
                <a:tab pos="2762250" algn="ctr"/>
              </a:tabLst>
              <a:defRPr>
                <a:solidFill>
                  <a:schemeClr val="tx1"/>
                </a:solidFill>
                <a:latin typeface="Arial" pitchFamily="34" charset="0"/>
                <a:ea typeface="ＭＳ Ｐゴシック" pitchFamily="34" charset="-128"/>
              </a:defRPr>
            </a:lvl2pPr>
            <a:lvl3pPr marL="1143000" indent="-228600" eaLnBrk="0" hangingPunct="0">
              <a:tabLst>
                <a:tab pos="1257300" algn="ctr"/>
                <a:tab pos="2762250" algn="ctr"/>
              </a:tabLst>
              <a:defRPr>
                <a:solidFill>
                  <a:schemeClr val="tx1"/>
                </a:solidFill>
                <a:latin typeface="Arial" pitchFamily="34" charset="0"/>
                <a:ea typeface="ＭＳ Ｐゴシック" pitchFamily="34" charset="-128"/>
              </a:defRPr>
            </a:lvl3pPr>
            <a:lvl4pPr marL="1600200" indent="-228600" eaLnBrk="0" hangingPunct="0">
              <a:tabLst>
                <a:tab pos="1257300" algn="ctr"/>
                <a:tab pos="2762250" algn="ctr"/>
              </a:tabLst>
              <a:defRPr>
                <a:solidFill>
                  <a:schemeClr val="tx1"/>
                </a:solidFill>
                <a:latin typeface="Arial" pitchFamily="34" charset="0"/>
                <a:ea typeface="ＭＳ Ｐゴシック" pitchFamily="34" charset="-128"/>
              </a:defRPr>
            </a:lvl4pPr>
            <a:lvl5pPr marL="2057400" indent="-228600" eaLnBrk="0" hangingPunct="0">
              <a:tabLst>
                <a:tab pos="1257300" algn="ctr"/>
                <a:tab pos="2762250" algn="ctr"/>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9pPr>
          </a:lstStyle>
          <a:p>
            <a:pPr eaLnBrk="1" hangingPunct="1">
              <a:spcAft>
                <a:spcPts val="1200"/>
              </a:spcAft>
            </a:pPr>
            <a:r>
              <a:rPr lang="en-US" sz="1400" b="1" dirty="0">
                <a:solidFill>
                  <a:srgbClr val="000000"/>
                </a:solidFill>
              </a:rPr>
              <a:t>43.6%</a:t>
            </a:r>
          </a:p>
        </p:txBody>
      </p:sp>
      <p:sp>
        <p:nvSpPr>
          <p:cNvPr id="385" name="TextBox 32776"/>
          <p:cNvSpPr txBox="1">
            <a:spLocks noChangeArrowheads="1"/>
          </p:cNvSpPr>
          <p:nvPr/>
        </p:nvSpPr>
        <p:spPr bwMode="auto">
          <a:xfrm>
            <a:off x="1211070" y="3032631"/>
            <a:ext cx="71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257300" algn="ctr"/>
                <a:tab pos="2762250" algn="ctr"/>
              </a:tabLst>
              <a:defRPr>
                <a:solidFill>
                  <a:schemeClr val="tx1"/>
                </a:solidFill>
                <a:latin typeface="Arial" pitchFamily="34" charset="0"/>
                <a:ea typeface="ＭＳ Ｐゴシック" pitchFamily="34" charset="-128"/>
              </a:defRPr>
            </a:lvl1pPr>
            <a:lvl2pPr marL="742950" indent="-285750" eaLnBrk="0" hangingPunct="0">
              <a:tabLst>
                <a:tab pos="1257300" algn="ctr"/>
                <a:tab pos="2762250" algn="ctr"/>
              </a:tabLst>
              <a:defRPr>
                <a:solidFill>
                  <a:schemeClr val="tx1"/>
                </a:solidFill>
                <a:latin typeface="Arial" pitchFamily="34" charset="0"/>
                <a:ea typeface="ＭＳ Ｐゴシック" pitchFamily="34" charset="-128"/>
              </a:defRPr>
            </a:lvl2pPr>
            <a:lvl3pPr marL="1143000" indent="-228600" eaLnBrk="0" hangingPunct="0">
              <a:tabLst>
                <a:tab pos="1257300" algn="ctr"/>
                <a:tab pos="2762250" algn="ctr"/>
              </a:tabLst>
              <a:defRPr>
                <a:solidFill>
                  <a:schemeClr val="tx1"/>
                </a:solidFill>
                <a:latin typeface="Arial" pitchFamily="34" charset="0"/>
                <a:ea typeface="ＭＳ Ｐゴシック" pitchFamily="34" charset="-128"/>
              </a:defRPr>
            </a:lvl3pPr>
            <a:lvl4pPr marL="1600200" indent="-228600" eaLnBrk="0" hangingPunct="0">
              <a:tabLst>
                <a:tab pos="1257300" algn="ctr"/>
                <a:tab pos="2762250" algn="ctr"/>
              </a:tabLst>
              <a:defRPr>
                <a:solidFill>
                  <a:schemeClr val="tx1"/>
                </a:solidFill>
                <a:latin typeface="Arial" pitchFamily="34" charset="0"/>
                <a:ea typeface="ＭＳ Ｐゴシック" pitchFamily="34" charset="-128"/>
              </a:defRPr>
            </a:lvl4pPr>
            <a:lvl5pPr marL="2057400" indent="-228600" eaLnBrk="0" hangingPunct="0">
              <a:tabLst>
                <a:tab pos="1257300" algn="ctr"/>
                <a:tab pos="2762250" algn="ctr"/>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9pPr>
          </a:lstStyle>
          <a:p>
            <a:pPr eaLnBrk="1" hangingPunct="1">
              <a:spcAft>
                <a:spcPts val="1200"/>
              </a:spcAft>
            </a:pPr>
            <a:r>
              <a:rPr lang="en-US" sz="1400" b="1" dirty="0">
                <a:solidFill>
                  <a:srgbClr val="000000"/>
                </a:solidFill>
              </a:rPr>
              <a:t>30.8%</a:t>
            </a:r>
          </a:p>
        </p:txBody>
      </p:sp>
      <p:grpSp>
        <p:nvGrpSpPr>
          <p:cNvPr id="4" name="Group 379"/>
          <p:cNvGrpSpPr/>
          <p:nvPr/>
        </p:nvGrpSpPr>
        <p:grpSpPr>
          <a:xfrm>
            <a:off x="4646201" y="2559564"/>
            <a:ext cx="4143375" cy="2840040"/>
            <a:chOff x="4557713" y="2389183"/>
            <a:chExt cx="4143375" cy="2840040"/>
          </a:xfrm>
        </p:grpSpPr>
        <p:sp>
          <p:nvSpPr>
            <p:cNvPr id="685" name="Line 8"/>
            <p:cNvSpPr>
              <a:spLocks noChangeShapeType="1"/>
            </p:cNvSpPr>
            <p:nvPr/>
          </p:nvSpPr>
          <p:spPr bwMode="auto">
            <a:xfrm>
              <a:off x="4557713" y="5131785"/>
              <a:ext cx="91866"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86" name="Line 9"/>
            <p:cNvSpPr>
              <a:spLocks noChangeShapeType="1"/>
            </p:cNvSpPr>
            <p:nvPr/>
          </p:nvSpPr>
          <p:spPr bwMode="auto">
            <a:xfrm>
              <a:off x="4557713" y="4580742"/>
              <a:ext cx="91866"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87" name="Line 10"/>
            <p:cNvSpPr>
              <a:spLocks noChangeShapeType="1"/>
            </p:cNvSpPr>
            <p:nvPr/>
          </p:nvSpPr>
          <p:spPr bwMode="auto">
            <a:xfrm>
              <a:off x="4557713" y="4022777"/>
              <a:ext cx="91866"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88" name="Line 11"/>
            <p:cNvSpPr>
              <a:spLocks noChangeShapeType="1"/>
            </p:cNvSpPr>
            <p:nvPr/>
          </p:nvSpPr>
          <p:spPr bwMode="auto">
            <a:xfrm>
              <a:off x="4557713" y="3493708"/>
              <a:ext cx="91866"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89" name="Line 12"/>
            <p:cNvSpPr>
              <a:spLocks noChangeShapeType="1"/>
            </p:cNvSpPr>
            <p:nvPr/>
          </p:nvSpPr>
          <p:spPr bwMode="auto">
            <a:xfrm>
              <a:off x="4557713" y="2967493"/>
              <a:ext cx="91866"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90" name="Line 13"/>
            <p:cNvSpPr>
              <a:spLocks noChangeShapeType="1"/>
            </p:cNvSpPr>
            <p:nvPr/>
          </p:nvSpPr>
          <p:spPr bwMode="auto">
            <a:xfrm>
              <a:off x="4557713" y="2439851"/>
              <a:ext cx="91866"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91" name="Line 14"/>
            <p:cNvSpPr>
              <a:spLocks noChangeShapeType="1"/>
            </p:cNvSpPr>
            <p:nvPr/>
          </p:nvSpPr>
          <p:spPr bwMode="auto">
            <a:xfrm flipV="1">
              <a:off x="4660179"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92" name="Line 15"/>
            <p:cNvSpPr>
              <a:spLocks noChangeShapeType="1"/>
            </p:cNvSpPr>
            <p:nvPr/>
          </p:nvSpPr>
          <p:spPr bwMode="auto">
            <a:xfrm flipV="1">
              <a:off x="4881599"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93" name="Line 16"/>
            <p:cNvSpPr>
              <a:spLocks noChangeShapeType="1"/>
            </p:cNvSpPr>
            <p:nvPr/>
          </p:nvSpPr>
          <p:spPr bwMode="auto">
            <a:xfrm flipV="1">
              <a:off x="5107729"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94" name="Line 17"/>
            <p:cNvSpPr>
              <a:spLocks noChangeShapeType="1"/>
            </p:cNvSpPr>
            <p:nvPr/>
          </p:nvSpPr>
          <p:spPr bwMode="auto">
            <a:xfrm flipV="1">
              <a:off x="5330326"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95" name="Line 18"/>
            <p:cNvSpPr>
              <a:spLocks noChangeShapeType="1"/>
            </p:cNvSpPr>
            <p:nvPr/>
          </p:nvSpPr>
          <p:spPr bwMode="auto">
            <a:xfrm flipV="1">
              <a:off x="5555280"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96" name="Line 19"/>
            <p:cNvSpPr>
              <a:spLocks noChangeShapeType="1"/>
            </p:cNvSpPr>
            <p:nvPr/>
          </p:nvSpPr>
          <p:spPr bwMode="auto">
            <a:xfrm flipV="1">
              <a:off x="5777877"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97" name="Line 20"/>
            <p:cNvSpPr>
              <a:spLocks noChangeShapeType="1"/>
            </p:cNvSpPr>
            <p:nvPr/>
          </p:nvSpPr>
          <p:spPr bwMode="auto">
            <a:xfrm flipV="1">
              <a:off x="6000475"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98" name="Line 21"/>
            <p:cNvSpPr>
              <a:spLocks noChangeShapeType="1"/>
            </p:cNvSpPr>
            <p:nvPr/>
          </p:nvSpPr>
          <p:spPr bwMode="auto">
            <a:xfrm flipV="1">
              <a:off x="6225427"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699" name="Line 22"/>
            <p:cNvSpPr>
              <a:spLocks noChangeShapeType="1"/>
            </p:cNvSpPr>
            <p:nvPr/>
          </p:nvSpPr>
          <p:spPr bwMode="auto">
            <a:xfrm flipV="1">
              <a:off x="6448025"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00" name="Line 23"/>
            <p:cNvSpPr>
              <a:spLocks noChangeShapeType="1"/>
            </p:cNvSpPr>
            <p:nvPr/>
          </p:nvSpPr>
          <p:spPr bwMode="auto">
            <a:xfrm flipV="1">
              <a:off x="6674156"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01" name="Line 24"/>
            <p:cNvSpPr>
              <a:spLocks noChangeShapeType="1"/>
            </p:cNvSpPr>
            <p:nvPr/>
          </p:nvSpPr>
          <p:spPr bwMode="auto">
            <a:xfrm flipV="1">
              <a:off x="6895576"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02" name="Line 25"/>
            <p:cNvSpPr>
              <a:spLocks noChangeShapeType="1"/>
            </p:cNvSpPr>
            <p:nvPr/>
          </p:nvSpPr>
          <p:spPr bwMode="auto">
            <a:xfrm flipV="1">
              <a:off x="7121706"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03" name="Line 26"/>
            <p:cNvSpPr>
              <a:spLocks noChangeShapeType="1"/>
            </p:cNvSpPr>
            <p:nvPr/>
          </p:nvSpPr>
          <p:spPr bwMode="auto">
            <a:xfrm flipV="1">
              <a:off x="7344303"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04" name="Line 27"/>
            <p:cNvSpPr>
              <a:spLocks noChangeShapeType="1"/>
            </p:cNvSpPr>
            <p:nvPr/>
          </p:nvSpPr>
          <p:spPr bwMode="auto">
            <a:xfrm flipV="1">
              <a:off x="7569257"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05" name="Line 28"/>
            <p:cNvSpPr>
              <a:spLocks noChangeShapeType="1"/>
            </p:cNvSpPr>
            <p:nvPr/>
          </p:nvSpPr>
          <p:spPr bwMode="auto">
            <a:xfrm flipV="1">
              <a:off x="7791854"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06" name="Line 29"/>
            <p:cNvSpPr>
              <a:spLocks noChangeShapeType="1"/>
            </p:cNvSpPr>
            <p:nvPr/>
          </p:nvSpPr>
          <p:spPr bwMode="auto">
            <a:xfrm flipV="1">
              <a:off x="8014452"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07" name="Line 30"/>
            <p:cNvSpPr>
              <a:spLocks noChangeShapeType="1"/>
            </p:cNvSpPr>
            <p:nvPr/>
          </p:nvSpPr>
          <p:spPr bwMode="auto">
            <a:xfrm flipV="1">
              <a:off x="8239404"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08" name="Line 31"/>
            <p:cNvSpPr>
              <a:spLocks noChangeShapeType="1"/>
            </p:cNvSpPr>
            <p:nvPr/>
          </p:nvSpPr>
          <p:spPr bwMode="auto">
            <a:xfrm flipV="1">
              <a:off x="8462002"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09" name="Line 32"/>
            <p:cNvSpPr>
              <a:spLocks noChangeShapeType="1"/>
            </p:cNvSpPr>
            <p:nvPr/>
          </p:nvSpPr>
          <p:spPr bwMode="auto">
            <a:xfrm flipV="1">
              <a:off x="8685777" y="5136529"/>
              <a:ext cx="0" cy="92694"/>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10" name="Freeform 256"/>
            <p:cNvSpPr>
              <a:spLocks/>
            </p:cNvSpPr>
            <p:nvPr/>
          </p:nvSpPr>
          <p:spPr bwMode="auto">
            <a:xfrm>
              <a:off x="4649579" y="2425590"/>
              <a:ext cx="4051509" cy="2710938"/>
            </a:xfrm>
            <a:custGeom>
              <a:avLst/>
              <a:gdLst>
                <a:gd name="T0" fmla="*/ 0 w 2550"/>
                <a:gd name="T1" fmla="*/ 0 h 1700"/>
                <a:gd name="T2" fmla="*/ 0 w 2550"/>
                <a:gd name="T3" fmla="*/ 2147483647 h 1700"/>
                <a:gd name="T4" fmla="*/ 2147483647 w 2550"/>
                <a:gd name="T5" fmla="*/ 2147483647 h 1700"/>
                <a:gd name="T6" fmla="*/ 0 60000 65536"/>
                <a:gd name="T7" fmla="*/ 0 60000 65536"/>
                <a:gd name="T8" fmla="*/ 0 60000 65536"/>
                <a:gd name="T9" fmla="*/ 0 w 2550"/>
                <a:gd name="T10" fmla="*/ 0 h 1700"/>
                <a:gd name="T11" fmla="*/ 2550 w 2550"/>
                <a:gd name="T12" fmla="*/ 1700 h 1700"/>
              </a:gdLst>
              <a:ahLst/>
              <a:cxnLst>
                <a:cxn ang="T6">
                  <a:pos x="T0" y="T1"/>
                </a:cxn>
                <a:cxn ang="T7">
                  <a:pos x="T2" y="T3"/>
                </a:cxn>
                <a:cxn ang="T8">
                  <a:pos x="T4" y="T5"/>
                </a:cxn>
              </a:cxnLst>
              <a:rect l="T9" t="T10" r="T11" b="T12"/>
              <a:pathLst>
                <a:path w="2550" h="1700">
                  <a:moveTo>
                    <a:pt x="0" y="0"/>
                  </a:moveTo>
                  <a:lnTo>
                    <a:pt x="0" y="1700"/>
                  </a:lnTo>
                  <a:lnTo>
                    <a:pt x="2550" y="1700"/>
                  </a:lnTo>
                </a:path>
              </a:pathLst>
            </a:custGeom>
            <a:noFill/>
            <a:ln w="285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711" name="Line 508"/>
            <p:cNvSpPr>
              <a:spLocks noChangeShapeType="1"/>
            </p:cNvSpPr>
            <p:nvPr/>
          </p:nvSpPr>
          <p:spPr bwMode="auto">
            <a:xfrm flipH="1">
              <a:off x="4726134"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12" name="Line 509"/>
            <p:cNvSpPr>
              <a:spLocks noChangeShapeType="1"/>
            </p:cNvSpPr>
            <p:nvPr/>
          </p:nvSpPr>
          <p:spPr bwMode="auto">
            <a:xfrm>
              <a:off x="4776778"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13" name="Line 510"/>
            <p:cNvSpPr>
              <a:spLocks noChangeShapeType="1"/>
            </p:cNvSpPr>
            <p:nvPr/>
          </p:nvSpPr>
          <p:spPr bwMode="auto">
            <a:xfrm flipH="1">
              <a:off x="4762645"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14" name="Line 511"/>
            <p:cNvSpPr>
              <a:spLocks noChangeShapeType="1"/>
            </p:cNvSpPr>
            <p:nvPr/>
          </p:nvSpPr>
          <p:spPr bwMode="auto">
            <a:xfrm>
              <a:off x="4813288"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15" name="Line 512"/>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16" name="Line 513"/>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17" name="Line 514"/>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18" name="Line 515"/>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19" name="Line 516"/>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20" name="Line 517"/>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21" name="Line 518"/>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22" name="Line 519"/>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23" name="Line 520"/>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24" name="Line 521"/>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25" name="Line 522"/>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26" name="Line 523"/>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27" name="Line 524"/>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28" name="Line 525"/>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29" name="Line 526"/>
            <p:cNvSpPr>
              <a:spLocks noChangeShapeType="1"/>
            </p:cNvSpPr>
            <p:nvPr/>
          </p:nvSpPr>
          <p:spPr bwMode="auto">
            <a:xfrm flipH="1">
              <a:off x="4774422"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30" name="Line 527"/>
            <p:cNvSpPr>
              <a:spLocks noChangeShapeType="1"/>
            </p:cNvSpPr>
            <p:nvPr/>
          </p:nvSpPr>
          <p:spPr bwMode="auto">
            <a:xfrm>
              <a:off x="4825066"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31" name="Line 528"/>
            <p:cNvSpPr>
              <a:spLocks noChangeShapeType="1"/>
            </p:cNvSpPr>
            <p:nvPr/>
          </p:nvSpPr>
          <p:spPr bwMode="auto">
            <a:xfrm flipH="1">
              <a:off x="4779133"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32" name="Line 529"/>
            <p:cNvSpPr>
              <a:spLocks noChangeShapeType="1"/>
            </p:cNvSpPr>
            <p:nvPr/>
          </p:nvSpPr>
          <p:spPr bwMode="auto">
            <a:xfrm>
              <a:off x="4828600"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33" name="Line 530"/>
            <p:cNvSpPr>
              <a:spLocks noChangeShapeType="1"/>
            </p:cNvSpPr>
            <p:nvPr/>
          </p:nvSpPr>
          <p:spPr bwMode="auto">
            <a:xfrm flipH="1">
              <a:off x="4782666"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34" name="Line 531"/>
            <p:cNvSpPr>
              <a:spLocks noChangeShapeType="1"/>
            </p:cNvSpPr>
            <p:nvPr/>
          </p:nvSpPr>
          <p:spPr bwMode="auto">
            <a:xfrm>
              <a:off x="4833311"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35" name="Line 532"/>
            <p:cNvSpPr>
              <a:spLocks noChangeShapeType="1"/>
            </p:cNvSpPr>
            <p:nvPr/>
          </p:nvSpPr>
          <p:spPr bwMode="auto">
            <a:xfrm flipH="1">
              <a:off x="4794444"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36" name="Line 533"/>
            <p:cNvSpPr>
              <a:spLocks noChangeShapeType="1"/>
            </p:cNvSpPr>
            <p:nvPr/>
          </p:nvSpPr>
          <p:spPr bwMode="auto">
            <a:xfrm>
              <a:off x="4843910"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37" name="Line 534"/>
            <p:cNvSpPr>
              <a:spLocks noChangeShapeType="1"/>
            </p:cNvSpPr>
            <p:nvPr/>
          </p:nvSpPr>
          <p:spPr bwMode="auto">
            <a:xfrm flipH="1">
              <a:off x="4794444"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38" name="Line 535"/>
            <p:cNvSpPr>
              <a:spLocks noChangeShapeType="1"/>
            </p:cNvSpPr>
            <p:nvPr/>
          </p:nvSpPr>
          <p:spPr bwMode="auto">
            <a:xfrm>
              <a:off x="4843910"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39" name="Line 536"/>
            <p:cNvSpPr>
              <a:spLocks noChangeShapeType="1"/>
            </p:cNvSpPr>
            <p:nvPr/>
          </p:nvSpPr>
          <p:spPr bwMode="auto">
            <a:xfrm flipH="1">
              <a:off x="4822710"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40" name="Line 537"/>
            <p:cNvSpPr>
              <a:spLocks noChangeShapeType="1"/>
            </p:cNvSpPr>
            <p:nvPr/>
          </p:nvSpPr>
          <p:spPr bwMode="auto">
            <a:xfrm>
              <a:off x="4873355"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41" name="Line 538"/>
            <p:cNvSpPr>
              <a:spLocks noChangeShapeType="1"/>
            </p:cNvSpPr>
            <p:nvPr/>
          </p:nvSpPr>
          <p:spPr bwMode="auto">
            <a:xfrm flipH="1">
              <a:off x="4891021" y="2506552"/>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42" name="Line 539"/>
            <p:cNvSpPr>
              <a:spLocks noChangeShapeType="1"/>
            </p:cNvSpPr>
            <p:nvPr/>
          </p:nvSpPr>
          <p:spPr bwMode="auto">
            <a:xfrm>
              <a:off x="4939309" y="245334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43" name="Line 540"/>
            <p:cNvSpPr>
              <a:spLocks noChangeShapeType="1"/>
            </p:cNvSpPr>
            <p:nvPr/>
          </p:nvSpPr>
          <p:spPr bwMode="auto">
            <a:xfrm flipH="1">
              <a:off x="4940487" y="2813156"/>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44" name="Line 541"/>
            <p:cNvSpPr>
              <a:spLocks noChangeShapeType="1"/>
            </p:cNvSpPr>
            <p:nvPr/>
          </p:nvSpPr>
          <p:spPr bwMode="auto">
            <a:xfrm>
              <a:off x="4991131" y="2769391"/>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45" name="Line 542"/>
            <p:cNvSpPr>
              <a:spLocks noChangeShapeType="1"/>
            </p:cNvSpPr>
            <p:nvPr/>
          </p:nvSpPr>
          <p:spPr bwMode="auto">
            <a:xfrm flipH="1">
              <a:off x="4951087" y="2837398"/>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46" name="Line 543"/>
            <p:cNvSpPr>
              <a:spLocks noChangeShapeType="1"/>
            </p:cNvSpPr>
            <p:nvPr/>
          </p:nvSpPr>
          <p:spPr bwMode="auto">
            <a:xfrm>
              <a:off x="5000553" y="2795060"/>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47" name="Line 544"/>
            <p:cNvSpPr>
              <a:spLocks noChangeShapeType="1"/>
            </p:cNvSpPr>
            <p:nvPr/>
          </p:nvSpPr>
          <p:spPr bwMode="auto">
            <a:xfrm flipH="1">
              <a:off x="4978175" y="2865919"/>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48" name="Line 545"/>
            <p:cNvSpPr>
              <a:spLocks noChangeShapeType="1"/>
            </p:cNvSpPr>
            <p:nvPr/>
          </p:nvSpPr>
          <p:spPr bwMode="auto">
            <a:xfrm>
              <a:off x="5027641" y="282215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49" name="Line 546"/>
            <p:cNvSpPr>
              <a:spLocks noChangeShapeType="1"/>
            </p:cNvSpPr>
            <p:nvPr/>
          </p:nvSpPr>
          <p:spPr bwMode="auto">
            <a:xfrm flipH="1">
              <a:off x="5026464" y="2967170"/>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50" name="Line 547"/>
            <p:cNvSpPr>
              <a:spLocks noChangeShapeType="1"/>
            </p:cNvSpPr>
            <p:nvPr/>
          </p:nvSpPr>
          <p:spPr bwMode="auto">
            <a:xfrm>
              <a:off x="5074752" y="2927684"/>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51" name="Line 548"/>
            <p:cNvSpPr>
              <a:spLocks noChangeShapeType="1"/>
            </p:cNvSpPr>
            <p:nvPr/>
          </p:nvSpPr>
          <p:spPr bwMode="auto">
            <a:xfrm flipH="1">
              <a:off x="5080641" y="3102645"/>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52" name="Line 549"/>
            <p:cNvSpPr>
              <a:spLocks noChangeShapeType="1"/>
            </p:cNvSpPr>
            <p:nvPr/>
          </p:nvSpPr>
          <p:spPr bwMode="auto">
            <a:xfrm>
              <a:off x="5130107" y="306030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53" name="Line 550"/>
            <p:cNvSpPr>
              <a:spLocks noChangeShapeType="1"/>
            </p:cNvSpPr>
            <p:nvPr/>
          </p:nvSpPr>
          <p:spPr bwMode="auto">
            <a:xfrm flipH="1">
              <a:off x="5090063" y="3158262"/>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54" name="Line 551"/>
            <p:cNvSpPr>
              <a:spLocks noChangeShapeType="1"/>
            </p:cNvSpPr>
            <p:nvPr/>
          </p:nvSpPr>
          <p:spPr bwMode="auto">
            <a:xfrm>
              <a:off x="5140707" y="3115924"/>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55" name="Line 552"/>
            <p:cNvSpPr>
              <a:spLocks noChangeShapeType="1"/>
            </p:cNvSpPr>
            <p:nvPr/>
          </p:nvSpPr>
          <p:spPr bwMode="auto">
            <a:xfrm flipH="1">
              <a:off x="5101841" y="3296589"/>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56" name="Line 553"/>
            <p:cNvSpPr>
              <a:spLocks noChangeShapeType="1"/>
            </p:cNvSpPr>
            <p:nvPr/>
          </p:nvSpPr>
          <p:spPr bwMode="auto">
            <a:xfrm>
              <a:off x="5151307" y="3254251"/>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57" name="Line 554"/>
            <p:cNvSpPr>
              <a:spLocks noChangeShapeType="1"/>
            </p:cNvSpPr>
            <p:nvPr/>
          </p:nvSpPr>
          <p:spPr bwMode="auto">
            <a:xfrm flipH="1">
              <a:off x="5231395" y="3600340"/>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58" name="Line 555"/>
            <p:cNvSpPr>
              <a:spLocks noChangeShapeType="1"/>
            </p:cNvSpPr>
            <p:nvPr/>
          </p:nvSpPr>
          <p:spPr bwMode="auto">
            <a:xfrm>
              <a:off x="5279683" y="355800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59" name="Line 556"/>
            <p:cNvSpPr>
              <a:spLocks noChangeShapeType="1"/>
            </p:cNvSpPr>
            <p:nvPr/>
          </p:nvSpPr>
          <p:spPr bwMode="auto">
            <a:xfrm flipH="1">
              <a:off x="5382149" y="3799989"/>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60" name="Line 557"/>
            <p:cNvSpPr>
              <a:spLocks noChangeShapeType="1"/>
            </p:cNvSpPr>
            <p:nvPr/>
          </p:nvSpPr>
          <p:spPr bwMode="auto">
            <a:xfrm>
              <a:off x="5432792" y="3730111"/>
              <a:ext cx="0" cy="141179"/>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61" name="Line 558"/>
            <p:cNvSpPr>
              <a:spLocks noChangeShapeType="1"/>
            </p:cNvSpPr>
            <p:nvPr/>
          </p:nvSpPr>
          <p:spPr bwMode="auto">
            <a:xfrm flipH="1">
              <a:off x="5382149" y="3799989"/>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62" name="Line 559"/>
            <p:cNvSpPr>
              <a:spLocks noChangeShapeType="1"/>
            </p:cNvSpPr>
            <p:nvPr/>
          </p:nvSpPr>
          <p:spPr bwMode="auto">
            <a:xfrm>
              <a:off x="5432792" y="3756224"/>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63" name="Line 560"/>
            <p:cNvSpPr>
              <a:spLocks noChangeShapeType="1"/>
            </p:cNvSpPr>
            <p:nvPr/>
          </p:nvSpPr>
          <p:spPr bwMode="auto">
            <a:xfrm flipH="1">
              <a:off x="5393926" y="3976820"/>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64" name="Line 561"/>
            <p:cNvSpPr>
              <a:spLocks noChangeShapeType="1"/>
            </p:cNvSpPr>
            <p:nvPr/>
          </p:nvSpPr>
          <p:spPr bwMode="auto">
            <a:xfrm>
              <a:off x="5442214" y="393305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65" name="Line 562"/>
            <p:cNvSpPr>
              <a:spLocks noChangeShapeType="1"/>
            </p:cNvSpPr>
            <p:nvPr/>
          </p:nvSpPr>
          <p:spPr bwMode="auto">
            <a:xfrm flipH="1">
              <a:off x="5532903" y="413083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66" name="Line 563"/>
            <p:cNvSpPr>
              <a:spLocks noChangeShapeType="1"/>
            </p:cNvSpPr>
            <p:nvPr/>
          </p:nvSpPr>
          <p:spPr bwMode="auto">
            <a:xfrm>
              <a:off x="5583546" y="408849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67" name="Line 564"/>
            <p:cNvSpPr>
              <a:spLocks noChangeShapeType="1"/>
            </p:cNvSpPr>
            <p:nvPr/>
          </p:nvSpPr>
          <p:spPr bwMode="auto">
            <a:xfrm flipH="1">
              <a:off x="5541147" y="422495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68" name="Line 565"/>
            <p:cNvSpPr>
              <a:spLocks noChangeShapeType="1"/>
            </p:cNvSpPr>
            <p:nvPr/>
          </p:nvSpPr>
          <p:spPr bwMode="auto">
            <a:xfrm>
              <a:off x="5590613" y="418261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69" name="Line 566"/>
            <p:cNvSpPr>
              <a:spLocks noChangeShapeType="1"/>
            </p:cNvSpPr>
            <p:nvPr/>
          </p:nvSpPr>
          <p:spPr bwMode="auto">
            <a:xfrm flipH="1">
              <a:off x="5557635" y="422495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70" name="Line 567"/>
            <p:cNvSpPr>
              <a:spLocks noChangeShapeType="1"/>
            </p:cNvSpPr>
            <p:nvPr/>
          </p:nvSpPr>
          <p:spPr bwMode="auto">
            <a:xfrm>
              <a:off x="5608280" y="418261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71" name="Line 568"/>
            <p:cNvSpPr>
              <a:spLocks noChangeShapeType="1"/>
            </p:cNvSpPr>
            <p:nvPr/>
          </p:nvSpPr>
          <p:spPr bwMode="auto">
            <a:xfrm flipH="1">
              <a:off x="5589435" y="4259180"/>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72" name="Line 569"/>
            <p:cNvSpPr>
              <a:spLocks noChangeShapeType="1"/>
            </p:cNvSpPr>
            <p:nvPr/>
          </p:nvSpPr>
          <p:spPr bwMode="auto">
            <a:xfrm>
              <a:off x="5637723" y="421541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73" name="Line 570"/>
            <p:cNvSpPr>
              <a:spLocks noChangeShapeType="1"/>
            </p:cNvSpPr>
            <p:nvPr/>
          </p:nvSpPr>
          <p:spPr bwMode="auto">
            <a:xfrm flipH="1">
              <a:off x="5693079" y="4294831"/>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74" name="Line 571"/>
            <p:cNvSpPr>
              <a:spLocks noChangeShapeType="1"/>
            </p:cNvSpPr>
            <p:nvPr/>
          </p:nvSpPr>
          <p:spPr bwMode="auto">
            <a:xfrm>
              <a:off x="5743722" y="425106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75" name="Line 572"/>
            <p:cNvSpPr>
              <a:spLocks noChangeShapeType="1"/>
            </p:cNvSpPr>
            <p:nvPr/>
          </p:nvSpPr>
          <p:spPr bwMode="auto">
            <a:xfrm flipH="1">
              <a:off x="5693079" y="4294831"/>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76" name="Line 573"/>
            <p:cNvSpPr>
              <a:spLocks noChangeShapeType="1"/>
            </p:cNvSpPr>
            <p:nvPr/>
          </p:nvSpPr>
          <p:spPr bwMode="auto">
            <a:xfrm>
              <a:off x="5743722" y="425106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77" name="Line 574"/>
            <p:cNvSpPr>
              <a:spLocks noChangeShapeType="1"/>
            </p:cNvSpPr>
            <p:nvPr/>
          </p:nvSpPr>
          <p:spPr bwMode="auto">
            <a:xfrm flipH="1">
              <a:off x="5697790" y="4333335"/>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78" name="Line 575"/>
            <p:cNvSpPr>
              <a:spLocks noChangeShapeType="1"/>
            </p:cNvSpPr>
            <p:nvPr/>
          </p:nvSpPr>
          <p:spPr bwMode="auto">
            <a:xfrm>
              <a:off x="5747256" y="429099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79" name="Line 576"/>
            <p:cNvSpPr>
              <a:spLocks noChangeShapeType="1"/>
            </p:cNvSpPr>
            <p:nvPr/>
          </p:nvSpPr>
          <p:spPr bwMode="auto">
            <a:xfrm flipH="1">
              <a:off x="5723700" y="4457402"/>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80" name="Line 577"/>
            <p:cNvSpPr>
              <a:spLocks noChangeShapeType="1"/>
            </p:cNvSpPr>
            <p:nvPr/>
          </p:nvSpPr>
          <p:spPr bwMode="auto">
            <a:xfrm>
              <a:off x="5774344" y="4415064"/>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81" name="Line 578"/>
            <p:cNvSpPr>
              <a:spLocks noChangeShapeType="1"/>
            </p:cNvSpPr>
            <p:nvPr/>
          </p:nvSpPr>
          <p:spPr bwMode="auto">
            <a:xfrm flipH="1">
              <a:off x="5749611" y="4457402"/>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82" name="Line 579"/>
            <p:cNvSpPr>
              <a:spLocks noChangeShapeType="1"/>
            </p:cNvSpPr>
            <p:nvPr/>
          </p:nvSpPr>
          <p:spPr bwMode="auto">
            <a:xfrm>
              <a:off x="5797899" y="4415064"/>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83" name="Line 580"/>
            <p:cNvSpPr>
              <a:spLocks noChangeShapeType="1"/>
            </p:cNvSpPr>
            <p:nvPr/>
          </p:nvSpPr>
          <p:spPr bwMode="auto">
            <a:xfrm flipH="1">
              <a:off x="5789655" y="4457402"/>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84" name="Line 581"/>
            <p:cNvSpPr>
              <a:spLocks noChangeShapeType="1"/>
            </p:cNvSpPr>
            <p:nvPr/>
          </p:nvSpPr>
          <p:spPr bwMode="auto">
            <a:xfrm>
              <a:off x="5837943" y="4415064"/>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85" name="Line 582"/>
            <p:cNvSpPr>
              <a:spLocks noChangeShapeType="1"/>
            </p:cNvSpPr>
            <p:nvPr/>
          </p:nvSpPr>
          <p:spPr bwMode="auto">
            <a:xfrm flipH="1">
              <a:off x="6183029" y="4665606"/>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86" name="Line 583"/>
            <p:cNvSpPr>
              <a:spLocks noChangeShapeType="1"/>
            </p:cNvSpPr>
            <p:nvPr/>
          </p:nvSpPr>
          <p:spPr bwMode="auto">
            <a:xfrm>
              <a:off x="6232495" y="462184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87" name="Line 584"/>
            <p:cNvSpPr>
              <a:spLocks noChangeShapeType="1"/>
            </p:cNvSpPr>
            <p:nvPr/>
          </p:nvSpPr>
          <p:spPr bwMode="auto">
            <a:xfrm flipH="1">
              <a:off x="6207761" y="4665606"/>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88" name="Line 585"/>
            <p:cNvSpPr>
              <a:spLocks noChangeShapeType="1"/>
            </p:cNvSpPr>
            <p:nvPr/>
          </p:nvSpPr>
          <p:spPr bwMode="auto">
            <a:xfrm>
              <a:off x="6258405" y="462184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89" name="Line 586"/>
            <p:cNvSpPr>
              <a:spLocks noChangeShapeType="1"/>
            </p:cNvSpPr>
            <p:nvPr/>
          </p:nvSpPr>
          <p:spPr bwMode="auto">
            <a:xfrm flipH="1">
              <a:off x="6300805" y="4665606"/>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90" name="Line 587"/>
            <p:cNvSpPr>
              <a:spLocks noChangeShapeType="1"/>
            </p:cNvSpPr>
            <p:nvPr/>
          </p:nvSpPr>
          <p:spPr bwMode="auto">
            <a:xfrm>
              <a:off x="6349093" y="462184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91" name="Line 588"/>
            <p:cNvSpPr>
              <a:spLocks noChangeShapeType="1"/>
            </p:cNvSpPr>
            <p:nvPr/>
          </p:nvSpPr>
          <p:spPr bwMode="auto">
            <a:xfrm flipH="1">
              <a:off x="6316116" y="4665606"/>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92" name="Line 589"/>
            <p:cNvSpPr>
              <a:spLocks noChangeShapeType="1"/>
            </p:cNvSpPr>
            <p:nvPr/>
          </p:nvSpPr>
          <p:spPr bwMode="auto">
            <a:xfrm>
              <a:off x="6364404" y="462184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93" name="Line 590"/>
            <p:cNvSpPr>
              <a:spLocks noChangeShapeType="1"/>
            </p:cNvSpPr>
            <p:nvPr/>
          </p:nvSpPr>
          <p:spPr bwMode="auto">
            <a:xfrm flipH="1">
              <a:off x="6668267" y="4766857"/>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94" name="Line 591"/>
            <p:cNvSpPr>
              <a:spLocks noChangeShapeType="1"/>
            </p:cNvSpPr>
            <p:nvPr/>
          </p:nvSpPr>
          <p:spPr bwMode="auto">
            <a:xfrm>
              <a:off x="6716555" y="47245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95" name="Line 592"/>
            <p:cNvSpPr>
              <a:spLocks noChangeShapeType="1"/>
            </p:cNvSpPr>
            <p:nvPr/>
          </p:nvSpPr>
          <p:spPr bwMode="auto">
            <a:xfrm flipH="1">
              <a:off x="6671800" y="4766857"/>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96" name="Line 593"/>
            <p:cNvSpPr>
              <a:spLocks noChangeShapeType="1"/>
            </p:cNvSpPr>
            <p:nvPr/>
          </p:nvSpPr>
          <p:spPr bwMode="auto">
            <a:xfrm>
              <a:off x="6720089" y="47245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97" name="Line 594"/>
            <p:cNvSpPr>
              <a:spLocks noChangeShapeType="1"/>
            </p:cNvSpPr>
            <p:nvPr/>
          </p:nvSpPr>
          <p:spPr bwMode="auto">
            <a:xfrm flipH="1">
              <a:off x="7273638" y="4766857"/>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98" name="Line 595"/>
            <p:cNvSpPr>
              <a:spLocks noChangeShapeType="1"/>
            </p:cNvSpPr>
            <p:nvPr/>
          </p:nvSpPr>
          <p:spPr bwMode="auto">
            <a:xfrm>
              <a:off x="7323104" y="47245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799" name="Line 596"/>
            <p:cNvSpPr>
              <a:spLocks noChangeShapeType="1"/>
            </p:cNvSpPr>
            <p:nvPr/>
          </p:nvSpPr>
          <p:spPr bwMode="auto">
            <a:xfrm flipH="1">
              <a:off x="47567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00" name="Line 597"/>
            <p:cNvSpPr>
              <a:spLocks noChangeShapeType="1"/>
            </p:cNvSpPr>
            <p:nvPr/>
          </p:nvSpPr>
          <p:spPr bwMode="auto">
            <a:xfrm>
              <a:off x="48062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01" name="Line 598"/>
            <p:cNvSpPr>
              <a:spLocks noChangeShapeType="1"/>
            </p:cNvSpPr>
            <p:nvPr/>
          </p:nvSpPr>
          <p:spPr bwMode="auto">
            <a:xfrm flipH="1">
              <a:off x="4759111"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02" name="Line 599"/>
            <p:cNvSpPr>
              <a:spLocks noChangeShapeType="1"/>
            </p:cNvSpPr>
            <p:nvPr/>
          </p:nvSpPr>
          <p:spPr bwMode="auto">
            <a:xfrm>
              <a:off x="4809755"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03" name="Line 600"/>
            <p:cNvSpPr>
              <a:spLocks noChangeShapeType="1"/>
            </p:cNvSpPr>
            <p:nvPr/>
          </p:nvSpPr>
          <p:spPr bwMode="auto">
            <a:xfrm flipH="1">
              <a:off x="4759111"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04" name="Line 601"/>
            <p:cNvSpPr>
              <a:spLocks noChangeShapeType="1"/>
            </p:cNvSpPr>
            <p:nvPr/>
          </p:nvSpPr>
          <p:spPr bwMode="auto">
            <a:xfrm>
              <a:off x="4809755"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05" name="Line 602"/>
            <p:cNvSpPr>
              <a:spLocks noChangeShapeType="1"/>
            </p:cNvSpPr>
            <p:nvPr/>
          </p:nvSpPr>
          <p:spPr bwMode="auto">
            <a:xfrm flipH="1">
              <a:off x="4759111"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06" name="Line 603"/>
            <p:cNvSpPr>
              <a:spLocks noChangeShapeType="1"/>
            </p:cNvSpPr>
            <p:nvPr/>
          </p:nvSpPr>
          <p:spPr bwMode="auto">
            <a:xfrm>
              <a:off x="4809755"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07" name="Line 604"/>
            <p:cNvSpPr>
              <a:spLocks noChangeShapeType="1"/>
            </p:cNvSpPr>
            <p:nvPr/>
          </p:nvSpPr>
          <p:spPr bwMode="auto">
            <a:xfrm flipH="1">
              <a:off x="4762645"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08" name="Line 605"/>
            <p:cNvSpPr>
              <a:spLocks noChangeShapeType="1"/>
            </p:cNvSpPr>
            <p:nvPr/>
          </p:nvSpPr>
          <p:spPr bwMode="auto">
            <a:xfrm>
              <a:off x="4813288"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09" name="Line 606"/>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10" name="Line 607"/>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11" name="Line 608"/>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12" name="Line 609"/>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13" name="Line 610"/>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14" name="Line 611"/>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15" name="Line 612"/>
            <p:cNvSpPr>
              <a:spLocks noChangeShapeType="1"/>
            </p:cNvSpPr>
            <p:nvPr/>
          </p:nvSpPr>
          <p:spPr bwMode="auto">
            <a:xfrm flipH="1">
              <a:off x="4767356"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16" name="Line 613"/>
            <p:cNvSpPr>
              <a:spLocks noChangeShapeType="1"/>
            </p:cNvSpPr>
            <p:nvPr/>
          </p:nvSpPr>
          <p:spPr bwMode="auto">
            <a:xfrm>
              <a:off x="4816822"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17" name="Line 614"/>
            <p:cNvSpPr>
              <a:spLocks noChangeShapeType="1"/>
            </p:cNvSpPr>
            <p:nvPr/>
          </p:nvSpPr>
          <p:spPr bwMode="auto">
            <a:xfrm flipH="1">
              <a:off x="4770889"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18" name="Line 615"/>
            <p:cNvSpPr>
              <a:spLocks noChangeShapeType="1"/>
            </p:cNvSpPr>
            <p:nvPr/>
          </p:nvSpPr>
          <p:spPr bwMode="auto">
            <a:xfrm>
              <a:off x="4821533"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19" name="Line 616"/>
            <p:cNvSpPr>
              <a:spLocks noChangeShapeType="1"/>
            </p:cNvSpPr>
            <p:nvPr/>
          </p:nvSpPr>
          <p:spPr bwMode="auto">
            <a:xfrm flipH="1">
              <a:off x="4774422" y="24338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20" name="Line 617"/>
            <p:cNvSpPr>
              <a:spLocks noChangeShapeType="1"/>
            </p:cNvSpPr>
            <p:nvPr/>
          </p:nvSpPr>
          <p:spPr bwMode="auto">
            <a:xfrm>
              <a:off x="4825066"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21" name="Line 618"/>
            <p:cNvSpPr>
              <a:spLocks noChangeShapeType="1"/>
            </p:cNvSpPr>
            <p:nvPr/>
          </p:nvSpPr>
          <p:spPr bwMode="auto">
            <a:xfrm flipH="1">
              <a:off x="4779133" y="24338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22" name="Line 619"/>
            <p:cNvSpPr>
              <a:spLocks noChangeShapeType="1"/>
            </p:cNvSpPr>
            <p:nvPr/>
          </p:nvSpPr>
          <p:spPr bwMode="auto">
            <a:xfrm>
              <a:off x="4828600"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23" name="Line 620"/>
            <p:cNvSpPr>
              <a:spLocks noChangeShapeType="1"/>
            </p:cNvSpPr>
            <p:nvPr/>
          </p:nvSpPr>
          <p:spPr bwMode="auto">
            <a:xfrm flipH="1">
              <a:off x="4794444" y="244808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24" name="Line 621"/>
            <p:cNvSpPr>
              <a:spLocks noChangeShapeType="1"/>
            </p:cNvSpPr>
            <p:nvPr/>
          </p:nvSpPr>
          <p:spPr bwMode="auto">
            <a:xfrm>
              <a:off x="4843910" y="238918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25" name="Line 622"/>
            <p:cNvSpPr>
              <a:spLocks noChangeShapeType="1"/>
            </p:cNvSpPr>
            <p:nvPr/>
          </p:nvSpPr>
          <p:spPr bwMode="auto">
            <a:xfrm flipH="1">
              <a:off x="4867465" y="244808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26" name="Line 623"/>
            <p:cNvSpPr>
              <a:spLocks noChangeShapeType="1"/>
            </p:cNvSpPr>
            <p:nvPr/>
          </p:nvSpPr>
          <p:spPr bwMode="auto">
            <a:xfrm>
              <a:off x="4915754" y="2403444"/>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27" name="Line 624"/>
            <p:cNvSpPr>
              <a:spLocks noChangeShapeType="1"/>
            </p:cNvSpPr>
            <p:nvPr/>
          </p:nvSpPr>
          <p:spPr bwMode="auto">
            <a:xfrm flipH="1">
              <a:off x="4918110" y="2480883"/>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28" name="Line 625"/>
            <p:cNvSpPr>
              <a:spLocks noChangeShapeType="1"/>
            </p:cNvSpPr>
            <p:nvPr/>
          </p:nvSpPr>
          <p:spPr bwMode="auto">
            <a:xfrm>
              <a:off x="4967576" y="2452910"/>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29" name="Line 626"/>
            <p:cNvSpPr>
              <a:spLocks noChangeShapeType="1"/>
            </p:cNvSpPr>
            <p:nvPr/>
          </p:nvSpPr>
          <p:spPr bwMode="auto">
            <a:xfrm flipH="1">
              <a:off x="4918110" y="2480883"/>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30" name="Line 627"/>
            <p:cNvSpPr>
              <a:spLocks noChangeShapeType="1"/>
            </p:cNvSpPr>
            <p:nvPr/>
          </p:nvSpPr>
          <p:spPr bwMode="auto">
            <a:xfrm>
              <a:off x="4967576" y="2452910"/>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31" name="Line 628"/>
            <p:cNvSpPr>
              <a:spLocks noChangeShapeType="1"/>
            </p:cNvSpPr>
            <p:nvPr/>
          </p:nvSpPr>
          <p:spPr bwMode="auto">
            <a:xfrm flipH="1">
              <a:off x="4918110" y="2480883"/>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32" name="Line 629"/>
            <p:cNvSpPr>
              <a:spLocks noChangeShapeType="1"/>
            </p:cNvSpPr>
            <p:nvPr/>
          </p:nvSpPr>
          <p:spPr bwMode="auto">
            <a:xfrm>
              <a:off x="4967576" y="2452910"/>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33" name="Line 630"/>
            <p:cNvSpPr>
              <a:spLocks noChangeShapeType="1"/>
            </p:cNvSpPr>
            <p:nvPr/>
          </p:nvSpPr>
          <p:spPr bwMode="auto">
            <a:xfrm flipH="1">
              <a:off x="4921643" y="253364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34" name="Line 631"/>
            <p:cNvSpPr>
              <a:spLocks noChangeShapeType="1"/>
            </p:cNvSpPr>
            <p:nvPr/>
          </p:nvSpPr>
          <p:spPr bwMode="auto">
            <a:xfrm>
              <a:off x="4972287" y="2502822"/>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35" name="Line 632"/>
            <p:cNvSpPr>
              <a:spLocks noChangeShapeType="1"/>
            </p:cNvSpPr>
            <p:nvPr/>
          </p:nvSpPr>
          <p:spPr bwMode="auto">
            <a:xfrm flipH="1">
              <a:off x="4921643" y="253364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36" name="Line 633"/>
            <p:cNvSpPr>
              <a:spLocks noChangeShapeType="1"/>
            </p:cNvSpPr>
            <p:nvPr/>
          </p:nvSpPr>
          <p:spPr bwMode="auto">
            <a:xfrm>
              <a:off x="4972287" y="2502822"/>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37" name="Line 634"/>
            <p:cNvSpPr>
              <a:spLocks noChangeShapeType="1"/>
            </p:cNvSpPr>
            <p:nvPr/>
          </p:nvSpPr>
          <p:spPr bwMode="auto">
            <a:xfrm flipH="1">
              <a:off x="4921643" y="253364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38" name="Line 635"/>
            <p:cNvSpPr>
              <a:spLocks noChangeShapeType="1"/>
            </p:cNvSpPr>
            <p:nvPr/>
          </p:nvSpPr>
          <p:spPr bwMode="auto">
            <a:xfrm>
              <a:off x="4972287" y="2502822"/>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39" name="Line 636"/>
            <p:cNvSpPr>
              <a:spLocks noChangeShapeType="1"/>
            </p:cNvSpPr>
            <p:nvPr/>
          </p:nvSpPr>
          <p:spPr bwMode="auto">
            <a:xfrm flipH="1">
              <a:off x="4925176" y="2583560"/>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40" name="Line 637"/>
            <p:cNvSpPr>
              <a:spLocks noChangeShapeType="1"/>
            </p:cNvSpPr>
            <p:nvPr/>
          </p:nvSpPr>
          <p:spPr bwMode="auto">
            <a:xfrm>
              <a:off x="4975820" y="255558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41" name="Line 638"/>
            <p:cNvSpPr>
              <a:spLocks noChangeShapeType="1"/>
            </p:cNvSpPr>
            <p:nvPr/>
          </p:nvSpPr>
          <p:spPr bwMode="auto">
            <a:xfrm flipH="1">
              <a:off x="4925176" y="2583560"/>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42" name="Line 639"/>
            <p:cNvSpPr>
              <a:spLocks noChangeShapeType="1"/>
            </p:cNvSpPr>
            <p:nvPr/>
          </p:nvSpPr>
          <p:spPr bwMode="auto">
            <a:xfrm>
              <a:off x="4975820" y="255558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43" name="Line 640"/>
            <p:cNvSpPr>
              <a:spLocks noChangeShapeType="1"/>
            </p:cNvSpPr>
            <p:nvPr/>
          </p:nvSpPr>
          <p:spPr bwMode="auto">
            <a:xfrm flipH="1">
              <a:off x="4929887" y="2583560"/>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44" name="Line 641"/>
            <p:cNvSpPr>
              <a:spLocks noChangeShapeType="1"/>
            </p:cNvSpPr>
            <p:nvPr/>
          </p:nvSpPr>
          <p:spPr bwMode="auto">
            <a:xfrm>
              <a:off x="4979353" y="255558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45" name="Line 642"/>
            <p:cNvSpPr>
              <a:spLocks noChangeShapeType="1"/>
            </p:cNvSpPr>
            <p:nvPr/>
          </p:nvSpPr>
          <p:spPr bwMode="auto">
            <a:xfrm flipH="1">
              <a:off x="4933420" y="2583560"/>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46" name="Line 643"/>
            <p:cNvSpPr>
              <a:spLocks noChangeShapeType="1"/>
            </p:cNvSpPr>
            <p:nvPr/>
          </p:nvSpPr>
          <p:spPr bwMode="auto">
            <a:xfrm>
              <a:off x="4984064" y="25389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47" name="Line 644"/>
            <p:cNvSpPr>
              <a:spLocks noChangeShapeType="1"/>
            </p:cNvSpPr>
            <p:nvPr/>
          </p:nvSpPr>
          <p:spPr bwMode="auto">
            <a:xfrm flipH="1">
              <a:off x="4940487" y="26035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48" name="Line 645"/>
            <p:cNvSpPr>
              <a:spLocks noChangeShapeType="1"/>
            </p:cNvSpPr>
            <p:nvPr/>
          </p:nvSpPr>
          <p:spPr bwMode="auto">
            <a:xfrm>
              <a:off x="4991131" y="2557458"/>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49" name="Line 646"/>
            <p:cNvSpPr>
              <a:spLocks noChangeShapeType="1"/>
            </p:cNvSpPr>
            <p:nvPr/>
          </p:nvSpPr>
          <p:spPr bwMode="auto">
            <a:xfrm flipH="1">
              <a:off x="4946376" y="2603524"/>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50" name="Line 647"/>
            <p:cNvSpPr>
              <a:spLocks noChangeShapeType="1"/>
            </p:cNvSpPr>
            <p:nvPr/>
          </p:nvSpPr>
          <p:spPr bwMode="auto">
            <a:xfrm>
              <a:off x="4997019" y="2557458"/>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51" name="Line 648"/>
            <p:cNvSpPr>
              <a:spLocks noChangeShapeType="1"/>
            </p:cNvSpPr>
            <p:nvPr/>
          </p:nvSpPr>
          <p:spPr bwMode="auto">
            <a:xfrm flipH="1">
              <a:off x="4951087" y="260352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52" name="Line 649"/>
            <p:cNvSpPr>
              <a:spLocks noChangeShapeType="1"/>
            </p:cNvSpPr>
            <p:nvPr/>
          </p:nvSpPr>
          <p:spPr bwMode="auto">
            <a:xfrm>
              <a:off x="5000553" y="2557458"/>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53" name="Line 650"/>
            <p:cNvSpPr>
              <a:spLocks noChangeShapeType="1"/>
            </p:cNvSpPr>
            <p:nvPr/>
          </p:nvSpPr>
          <p:spPr bwMode="auto">
            <a:xfrm flipH="1">
              <a:off x="4969931" y="2639176"/>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54" name="Line 651"/>
            <p:cNvSpPr>
              <a:spLocks noChangeShapeType="1"/>
            </p:cNvSpPr>
            <p:nvPr/>
          </p:nvSpPr>
          <p:spPr bwMode="auto">
            <a:xfrm>
              <a:off x="5020575" y="259310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55" name="Line 652"/>
            <p:cNvSpPr>
              <a:spLocks noChangeShapeType="1"/>
            </p:cNvSpPr>
            <p:nvPr/>
          </p:nvSpPr>
          <p:spPr bwMode="auto">
            <a:xfrm flipH="1">
              <a:off x="4973464" y="2639176"/>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56" name="Line 653"/>
            <p:cNvSpPr>
              <a:spLocks noChangeShapeType="1"/>
            </p:cNvSpPr>
            <p:nvPr/>
          </p:nvSpPr>
          <p:spPr bwMode="auto">
            <a:xfrm>
              <a:off x="5024108" y="259310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57" name="Line 654"/>
            <p:cNvSpPr>
              <a:spLocks noChangeShapeType="1"/>
            </p:cNvSpPr>
            <p:nvPr/>
          </p:nvSpPr>
          <p:spPr bwMode="auto">
            <a:xfrm flipH="1">
              <a:off x="4981709" y="2639176"/>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58" name="Line 655"/>
            <p:cNvSpPr>
              <a:spLocks noChangeShapeType="1"/>
            </p:cNvSpPr>
            <p:nvPr/>
          </p:nvSpPr>
          <p:spPr bwMode="auto">
            <a:xfrm>
              <a:off x="5032352" y="259310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59" name="Line 656"/>
            <p:cNvSpPr>
              <a:spLocks noChangeShapeType="1"/>
            </p:cNvSpPr>
            <p:nvPr/>
          </p:nvSpPr>
          <p:spPr bwMode="auto">
            <a:xfrm flipH="1">
              <a:off x="5014686" y="2657715"/>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60" name="Line 657"/>
            <p:cNvSpPr>
              <a:spLocks noChangeShapeType="1"/>
            </p:cNvSpPr>
            <p:nvPr/>
          </p:nvSpPr>
          <p:spPr bwMode="auto">
            <a:xfrm>
              <a:off x="5065330" y="2610222"/>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61" name="Line 658"/>
            <p:cNvSpPr>
              <a:spLocks noChangeShapeType="1"/>
            </p:cNvSpPr>
            <p:nvPr/>
          </p:nvSpPr>
          <p:spPr bwMode="auto">
            <a:xfrm flipH="1">
              <a:off x="5066508" y="2733296"/>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62" name="Line 659"/>
            <p:cNvSpPr>
              <a:spLocks noChangeShapeType="1"/>
            </p:cNvSpPr>
            <p:nvPr/>
          </p:nvSpPr>
          <p:spPr bwMode="auto">
            <a:xfrm>
              <a:off x="5114796" y="268722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63" name="Line 660"/>
            <p:cNvSpPr>
              <a:spLocks noChangeShapeType="1"/>
            </p:cNvSpPr>
            <p:nvPr/>
          </p:nvSpPr>
          <p:spPr bwMode="auto">
            <a:xfrm flipH="1">
              <a:off x="5078286" y="2865919"/>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64" name="Line 661"/>
            <p:cNvSpPr>
              <a:spLocks noChangeShapeType="1"/>
            </p:cNvSpPr>
            <p:nvPr/>
          </p:nvSpPr>
          <p:spPr bwMode="auto">
            <a:xfrm>
              <a:off x="5126574" y="281985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65" name="Line 662"/>
            <p:cNvSpPr>
              <a:spLocks noChangeShapeType="1"/>
            </p:cNvSpPr>
            <p:nvPr/>
          </p:nvSpPr>
          <p:spPr bwMode="auto">
            <a:xfrm flipH="1">
              <a:off x="5078286" y="2865919"/>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66" name="Line 663"/>
            <p:cNvSpPr>
              <a:spLocks noChangeShapeType="1"/>
            </p:cNvSpPr>
            <p:nvPr/>
          </p:nvSpPr>
          <p:spPr bwMode="auto">
            <a:xfrm>
              <a:off x="5126574" y="281985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67" name="Line 664"/>
            <p:cNvSpPr>
              <a:spLocks noChangeShapeType="1"/>
            </p:cNvSpPr>
            <p:nvPr/>
          </p:nvSpPr>
          <p:spPr bwMode="auto">
            <a:xfrm flipH="1">
              <a:off x="5078286" y="2865919"/>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68" name="Line 665"/>
            <p:cNvSpPr>
              <a:spLocks noChangeShapeType="1"/>
            </p:cNvSpPr>
            <p:nvPr/>
          </p:nvSpPr>
          <p:spPr bwMode="auto">
            <a:xfrm>
              <a:off x="5126574" y="281985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69" name="Line 666"/>
            <p:cNvSpPr>
              <a:spLocks noChangeShapeType="1"/>
            </p:cNvSpPr>
            <p:nvPr/>
          </p:nvSpPr>
          <p:spPr bwMode="auto">
            <a:xfrm flipH="1">
              <a:off x="5078286" y="2865919"/>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70" name="Line 667"/>
            <p:cNvSpPr>
              <a:spLocks noChangeShapeType="1"/>
            </p:cNvSpPr>
            <p:nvPr/>
          </p:nvSpPr>
          <p:spPr bwMode="auto">
            <a:xfrm>
              <a:off x="5126574" y="281985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71" name="Line 668"/>
            <p:cNvSpPr>
              <a:spLocks noChangeShapeType="1"/>
            </p:cNvSpPr>
            <p:nvPr/>
          </p:nvSpPr>
          <p:spPr bwMode="auto">
            <a:xfrm flipH="1">
              <a:off x="5080641" y="2865919"/>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72" name="Line 669"/>
            <p:cNvSpPr>
              <a:spLocks noChangeShapeType="1"/>
            </p:cNvSpPr>
            <p:nvPr/>
          </p:nvSpPr>
          <p:spPr bwMode="auto">
            <a:xfrm>
              <a:off x="5130107" y="281985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73" name="Line 670"/>
            <p:cNvSpPr>
              <a:spLocks noChangeShapeType="1"/>
            </p:cNvSpPr>
            <p:nvPr/>
          </p:nvSpPr>
          <p:spPr bwMode="auto">
            <a:xfrm flipH="1">
              <a:off x="5084174" y="2865919"/>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74" name="Line 671"/>
            <p:cNvSpPr>
              <a:spLocks noChangeShapeType="1"/>
            </p:cNvSpPr>
            <p:nvPr/>
          </p:nvSpPr>
          <p:spPr bwMode="auto">
            <a:xfrm>
              <a:off x="5132463" y="2819853"/>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75" name="Line 672"/>
            <p:cNvSpPr>
              <a:spLocks noChangeShapeType="1"/>
            </p:cNvSpPr>
            <p:nvPr/>
          </p:nvSpPr>
          <p:spPr bwMode="auto">
            <a:xfrm flipH="1">
              <a:off x="5097130" y="2904423"/>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76" name="Line 673"/>
            <p:cNvSpPr>
              <a:spLocks noChangeShapeType="1"/>
            </p:cNvSpPr>
            <p:nvPr/>
          </p:nvSpPr>
          <p:spPr bwMode="auto">
            <a:xfrm>
              <a:off x="5147773" y="285835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77" name="Line 674"/>
            <p:cNvSpPr>
              <a:spLocks noChangeShapeType="1"/>
            </p:cNvSpPr>
            <p:nvPr/>
          </p:nvSpPr>
          <p:spPr bwMode="auto">
            <a:xfrm flipH="1">
              <a:off x="5120685" y="2922962"/>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78" name="Line 675"/>
            <p:cNvSpPr>
              <a:spLocks noChangeShapeType="1"/>
            </p:cNvSpPr>
            <p:nvPr/>
          </p:nvSpPr>
          <p:spPr bwMode="auto">
            <a:xfrm>
              <a:off x="5171329" y="2878321"/>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79" name="Line 677"/>
            <p:cNvSpPr>
              <a:spLocks noChangeShapeType="1"/>
            </p:cNvSpPr>
            <p:nvPr/>
          </p:nvSpPr>
          <p:spPr bwMode="auto">
            <a:xfrm flipH="1">
              <a:off x="5177217" y="2984283"/>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80" name="Line 678"/>
            <p:cNvSpPr>
              <a:spLocks noChangeShapeType="1"/>
            </p:cNvSpPr>
            <p:nvPr/>
          </p:nvSpPr>
          <p:spPr bwMode="auto">
            <a:xfrm>
              <a:off x="5225506" y="2939642"/>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81" name="Line 679"/>
            <p:cNvSpPr>
              <a:spLocks noChangeShapeType="1"/>
            </p:cNvSpPr>
            <p:nvPr/>
          </p:nvSpPr>
          <p:spPr bwMode="auto">
            <a:xfrm flipH="1">
              <a:off x="5217261" y="3007100"/>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82" name="Line 680"/>
            <p:cNvSpPr>
              <a:spLocks noChangeShapeType="1"/>
            </p:cNvSpPr>
            <p:nvPr/>
          </p:nvSpPr>
          <p:spPr bwMode="auto">
            <a:xfrm>
              <a:off x="5265550" y="2961032"/>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83" name="Line 681"/>
            <p:cNvSpPr>
              <a:spLocks noChangeShapeType="1"/>
            </p:cNvSpPr>
            <p:nvPr/>
          </p:nvSpPr>
          <p:spPr bwMode="auto">
            <a:xfrm flipH="1">
              <a:off x="5231394" y="3048455"/>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84" name="Line 682"/>
            <p:cNvSpPr>
              <a:spLocks noChangeShapeType="1"/>
            </p:cNvSpPr>
            <p:nvPr/>
          </p:nvSpPr>
          <p:spPr bwMode="auto">
            <a:xfrm>
              <a:off x="5279683" y="299953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85" name="Line 683"/>
            <p:cNvSpPr>
              <a:spLocks noChangeShapeType="1"/>
            </p:cNvSpPr>
            <p:nvPr/>
          </p:nvSpPr>
          <p:spPr bwMode="auto">
            <a:xfrm flipH="1">
              <a:off x="5231394" y="3048455"/>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86" name="Line 684"/>
            <p:cNvSpPr>
              <a:spLocks noChangeShapeType="1"/>
            </p:cNvSpPr>
            <p:nvPr/>
          </p:nvSpPr>
          <p:spPr bwMode="auto">
            <a:xfrm>
              <a:off x="5279683" y="299953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87" name="Line 685"/>
            <p:cNvSpPr>
              <a:spLocks noChangeShapeType="1"/>
            </p:cNvSpPr>
            <p:nvPr/>
          </p:nvSpPr>
          <p:spPr bwMode="auto">
            <a:xfrm flipH="1">
              <a:off x="5231394" y="3048455"/>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88" name="Line 686"/>
            <p:cNvSpPr>
              <a:spLocks noChangeShapeType="1"/>
            </p:cNvSpPr>
            <p:nvPr/>
          </p:nvSpPr>
          <p:spPr bwMode="auto">
            <a:xfrm>
              <a:off x="5279683" y="299953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89" name="Line 687"/>
            <p:cNvSpPr>
              <a:spLocks noChangeShapeType="1"/>
            </p:cNvSpPr>
            <p:nvPr/>
          </p:nvSpPr>
          <p:spPr bwMode="auto">
            <a:xfrm flipH="1">
              <a:off x="5231394" y="3048455"/>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90" name="Line 688"/>
            <p:cNvSpPr>
              <a:spLocks noChangeShapeType="1"/>
            </p:cNvSpPr>
            <p:nvPr/>
          </p:nvSpPr>
          <p:spPr bwMode="auto">
            <a:xfrm>
              <a:off x="5279683" y="299953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91" name="Line 689"/>
            <p:cNvSpPr>
              <a:spLocks noChangeShapeType="1"/>
            </p:cNvSpPr>
            <p:nvPr/>
          </p:nvSpPr>
          <p:spPr bwMode="auto">
            <a:xfrm flipH="1">
              <a:off x="5238461" y="3092663"/>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92" name="Line 690"/>
            <p:cNvSpPr>
              <a:spLocks noChangeShapeType="1"/>
            </p:cNvSpPr>
            <p:nvPr/>
          </p:nvSpPr>
          <p:spPr bwMode="auto">
            <a:xfrm>
              <a:off x="5286750" y="304659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93" name="Line 691"/>
            <p:cNvSpPr>
              <a:spLocks noChangeShapeType="1"/>
            </p:cNvSpPr>
            <p:nvPr/>
          </p:nvSpPr>
          <p:spPr bwMode="auto">
            <a:xfrm flipH="1">
              <a:off x="5258483" y="3111202"/>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94" name="Line 692"/>
            <p:cNvSpPr>
              <a:spLocks noChangeShapeType="1"/>
            </p:cNvSpPr>
            <p:nvPr/>
          </p:nvSpPr>
          <p:spPr bwMode="auto">
            <a:xfrm>
              <a:off x="5306771" y="3042751"/>
              <a:ext cx="0" cy="141179"/>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95" name="Line 693"/>
            <p:cNvSpPr>
              <a:spLocks noChangeShapeType="1"/>
            </p:cNvSpPr>
            <p:nvPr/>
          </p:nvSpPr>
          <p:spPr bwMode="auto">
            <a:xfrm flipH="1">
              <a:off x="5258483" y="3111202"/>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96" name="Line 694"/>
            <p:cNvSpPr>
              <a:spLocks noChangeShapeType="1"/>
            </p:cNvSpPr>
            <p:nvPr/>
          </p:nvSpPr>
          <p:spPr bwMode="auto">
            <a:xfrm>
              <a:off x="5306771" y="3042751"/>
              <a:ext cx="0" cy="141179"/>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97" name="Line 695"/>
            <p:cNvSpPr>
              <a:spLocks noChangeShapeType="1"/>
            </p:cNvSpPr>
            <p:nvPr/>
          </p:nvSpPr>
          <p:spPr bwMode="auto">
            <a:xfrm flipH="1">
              <a:off x="5264372" y="3178227"/>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98" name="Line 696"/>
            <p:cNvSpPr>
              <a:spLocks noChangeShapeType="1"/>
            </p:cNvSpPr>
            <p:nvPr/>
          </p:nvSpPr>
          <p:spPr bwMode="auto">
            <a:xfrm>
              <a:off x="5313838" y="313215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899" name="Line 697"/>
            <p:cNvSpPr>
              <a:spLocks noChangeShapeType="1"/>
            </p:cNvSpPr>
            <p:nvPr/>
          </p:nvSpPr>
          <p:spPr bwMode="auto">
            <a:xfrm flipH="1">
              <a:off x="5378615" y="3246678"/>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00" name="Line 698"/>
            <p:cNvSpPr>
              <a:spLocks noChangeShapeType="1"/>
            </p:cNvSpPr>
            <p:nvPr/>
          </p:nvSpPr>
          <p:spPr bwMode="auto">
            <a:xfrm>
              <a:off x="5428081" y="320203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01" name="Line 699"/>
            <p:cNvSpPr>
              <a:spLocks noChangeShapeType="1"/>
            </p:cNvSpPr>
            <p:nvPr/>
          </p:nvSpPr>
          <p:spPr bwMode="auto">
            <a:xfrm flipH="1">
              <a:off x="5378615" y="3246678"/>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02" name="Line 700"/>
            <p:cNvSpPr>
              <a:spLocks noChangeShapeType="1"/>
            </p:cNvSpPr>
            <p:nvPr/>
          </p:nvSpPr>
          <p:spPr bwMode="auto">
            <a:xfrm>
              <a:off x="5428081" y="320203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03" name="Line 701"/>
            <p:cNvSpPr>
              <a:spLocks noChangeShapeType="1"/>
            </p:cNvSpPr>
            <p:nvPr/>
          </p:nvSpPr>
          <p:spPr bwMode="auto">
            <a:xfrm flipH="1">
              <a:off x="5385682" y="3272347"/>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04" name="Line 702"/>
            <p:cNvSpPr>
              <a:spLocks noChangeShapeType="1"/>
            </p:cNvSpPr>
            <p:nvPr/>
          </p:nvSpPr>
          <p:spPr bwMode="auto">
            <a:xfrm>
              <a:off x="5433970" y="322342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05" name="Line 703"/>
            <p:cNvSpPr>
              <a:spLocks noChangeShapeType="1"/>
            </p:cNvSpPr>
            <p:nvPr/>
          </p:nvSpPr>
          <p:spPr bwMode="auto">
            <a:xfrm flipH="1">
              <a:off x="5385682" y="3272347"/>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06" name="Line 704"/>
            <p:cNvSpPr>
              <a:spLocks noChangeShapeType="1"/>
            </p:cNvSpPr>
            <p:nvPr/>
          </p:nvSpPr>
          <p:spPr bwMode="auto">
            <a:xfrm>
              <a:off x="5433970" y="322342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07" name="Line 705"/>
            <p:cNvSpPr>
              <a:spLocks noChangeShapeType="1"/>
            </p:cNvSpPr>
            <p:nvPr/>
          </p:nvSpPr>
          <p:spPr bwMode="auto">
            <a:xfrm flipH="1">
              <a:off x="5385682" y="3272347"/>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08" name="Line 706"/>
            <p:cNvSpPr>
              <a:spLocks noChangeShapeType="1"/>
            </p:cNvSpPr>
            <p:nvPr/>
          </p:nvSpPr>
          <p:spPr bwMode="auto">
            <a:xfrm>
              <a:off x="5433970" y="322342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09" name="Line 707"/>
            <p:cNvSpPr>
              <a:spLocks noChangeShapeType="1"/>
            </p:cNvSpPr>
            <p:nvPr/>
          </p:nvSpPr>
          <p:spPr bwMode="auto">
            <a:xfrm flipH="1">
              <a:off x="5385682" y="3272347"/>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10" name="Line 708"/>
            <p:cNvSpPr>
              <a:spLocks noChangeShapeType="1"/>
            </p:cNvSpPr>
            <p:nvPr/>
          </p:nvSpPr>
          <p:spPr bwMode="auto">
            <a:xfrm>
              <a:off x="5433970" y="322342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11" name="Line 709"/>
            <p:cNvSpPr>
              <a:spLocks noChangeShapeType="1"/>
            </p:cNvSpPr>
            <p:nvPr/>
          </p:nvSpPr>
          <p:spPr bwMode="auto">
            <a:xfrm flipH="1">
              <a:off x="5389215" y="3272347"/>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12" name="Line 710"/>
            <p:cNvSpPr>
              <a:spLocks noChangeShapeType="1"/>
            </p:cNvSpPr>
            <p:nvPr/>
          </p:nvSpPr>
          <p:spPr bwMode="auto">
            <a:xfrm>
              <a:off x="5437503" y="322342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13" name="Line 711"/>
            <p:cNvSpPr>
              <a:spLocks noChangeShapeType="1"/>
            </p:cNvSpPr>
            <p:nvPr/>
          </p:nvSpPr>
          <p:spPr bwMode="auto">
            <a:xfrm flipH="1">
              <a:off x="5430437" y="3420657"/>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14" name="Line 712"/>
            <p:cNvSpPr>
              <a:spLocks noChangeShapeType="1"/>
            </p:cNvSpPr>
            <p:nvPr/>
          </p:nvSpPr>
          <p:spPr bwMode="auto">
            <a:xfrm>
              <a:off x="5478725" y="3375540"/>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15" name="Line 713"/>
            <p:cNvSpPr>
              <a:spLocks noChangeShapeType="1"/>
            </p:cNvSpPr>
            <p:nvPr/>
          </p:nvSpPr>
          <p:spPr bwMode="auto">
            <a:xfrm flipH="1">
              <a:off x="5536436" y="3470569"/>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16" name="Line 714"/>
            <p:cNvSpPr>
              <a:spLocks noChangeShapeType="1"/>
            </p:cNvSpPr>
            <p:nvPr/>
          </p:nvSpPr>
          <p:spPr bwMode="auto">
            <a:xfrm>
              <a:off x="5587079" y="3425452"/>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17" name="Line 715"/>
            <p:cNvSpPr>
              <a:spLocks noChangeShapeType="1"/>
            </p:cNvSpPr>
            <p:nvPr/>
          </p:nvSpPr>
          <p:spPr bwMode="auto">
            <a:xfrm flipH="1">
              <a:off x="5548213" y="3520481"/>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18" name="Line 716"/>
            <p:cNvSpPr>
              <a:spLocks noChangeShapeType="1"/>
            </p:cNvSpPr>
            <p:nvPr/>
          </p:nvSpPr>
          <p:spPr bwMode="auto">
            <a:xfrm>
              <a:off x="5596501" y="347821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19" name="Line 717"/>
            <p:cNvSpPr>
              <a:spLocks noChangeShapeType="1"/>
            </p:cNvSpPr>
            <p:nvPr/>
          </p:nvSpPr>
          <p:spPr bwMode="auto">
            <a:xfrm flipH="1">
              <a:off x="5562346" y="3520481"/>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20" name="Line 718"/>
            <p:cNvSpPr>
              <a:spLocks noChangeShapeType="1"/>
            </p:cNvSpPr>
            <p:nvPr/>
          </p:nvSpPr>
          <p:spPr bwMode="auto">
            <a:xfrm>
              <a:off x="5611812" y="347821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21" name="Line 719"/>
            <p:cNvSpPr>
              <a:spLocks noChangeShapeType="1"/>
            </p:cNvSpPr>
            <p:nvPr/>
          </p:nvSpPr>
          <p:spPr bwMode="auto">
            <a:xfrm flipH="1">
              <a:off x="5569413" y="3520481"/>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22" name="Line 720"/>
            <p:cNvSpPr>
              <a:spLocks noChangeShapeType="1"/>
            </p:cNvSpPr>
            <p:nvPr/>
          </p:nvSpPr>
          <p:spPr bwMode="auto">
            <a:xfrm>
              <a:off x="5617701" y="347821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23" name="Line 721"/>
            <p:cNvSpPr>
              <a:spLocks noChangeShapeType="1"/>
            </p:cNvSpPr>
            <p:nvPr/>
          </p:nvSpPr>
          <p:spPr bwMode="auto">
            <a:xfrm flipH="1">
              <a:off x="5641256" y="3549002"/>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24" name="Line 722"/>
            <p:cNvSpPr>
              <a:spLocks noChangeShapeType="1"/>
            </p:cNvSpPr>
            <p:nvPr/>
          </p:nvSpPr>
          <p:spPr bwMode="auto">
            <a:xfrm>
              <a:off x="5691900" y="3505311"/>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25" name="Line 723"/>
            <p:cNvSpPr>
              <a:spLocks noChangeShapeType="1"/>
            </p:cNvSpPr>
            <p:nvPr/>
          </p:nvSpPr>
          <p:spPr bwMode="auto">
            <a:xfrm flipH="1">
              <a:off x="5687189" y="3600340"/>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26" name="Line 724"/>
            <p:cNvSpPr>
              <a:spLocks noChangeShapeType="1"/>
            </p:cNvSpPr>
            <p:nvPr/>
          </p:nvSpPr>
          <p:spPr bwMode="auto">
            <a:xfrm>
              <a:off x="5735477" y="3558076"/>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27" name="Line 725"/>
            <p:cNvSpPr>
              <a:spLocks noChangeShapeType="1"/>
            </p:cNvSpPr>
            <p:nvPr/>
          </p:nvSpPr>
          <p:spPr bwMode="auto">
            <a:xfrm flipH="1">
              <a:off x="5697789" y="3631714"/>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28" name="Line 726"/>
            <p:cNvSpPr>
              <a:spLocks noChangeShapeType="1"/>
            </p:cNvSpPr>
            <p:nvPr/>
          </p:nvSpPr>
          <p:spPr bwMode="auto">
            <a:xfrm>
              <a:off x="5747255" y="3561836"/>
              <a:ext cx="0" cy="138327"/>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29" name="Line 727"/>
            <p:cNvSpPr>
              <a:spLocks noChangeShapeType="1"/>
            </p:cNvSpPr>
            <p:nvPr/>
          </p:nvSpPr>
          <p:spPr bwMode="auto">
            <a:xfrm flipH="1">
              <a:off x="5713100" y="3658808"/>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30" name="Line 728"/>
            <p:cNvSpPr>
              <a:spLocks noChangeShapeType="1"/>
            </p:cNvSpPr>
            <p:nvPr/>
          </p:nvSpPr>
          <p:spPr bwMode="auto">
            <a:xfrm>
              <a:off x="5762566" y="3609972"/>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31" name="Line 729"/>
            <p:cNvSpPr>
              <a:spLocks noChangeShapeType="1"/>
            </p:cNvSpPr>
            <p:nvPr/>
          </p:nvSpPr>
          <p:spPr bwMode="auto">
            <a:xfrm flipH="1">
              <a:off x="5716633" y="365880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32" name="Line 730"/>
            <p:cNvSpPr>
              <a:spLocks noChangeShapeType="1"/>
            </p:cNvSpPr>
            <p:nvPr/>
          </p:nvSpPr>
          <p:spPr bwMode="auto">
            <a:xfrm>
              <a:off x="5767277" y="3609972"/>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33" name="Line 731"/>
            <p:cNvSpPr>
              <a:spLocks noChangeShapeType="1"/>
            </p:cNvSpPr>
            <p:nvPr/>
          </p:nvSpPr>
          <p:spPr bwMode="auto">
            <a:xfrm flipH="1">
              <a:off x="5720167" y="365880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34" name="Line 732"/>
            <p:cNvSpPr>
              <a:spLocks noChangeShapeType="1"/>
            </p:cNvSpPr>
            <p:nvPr/>
          </p:nvSpPr>
          <p:spPr bwMode="auto">
            <a:xfrm>
              <a:off x="5770810" y="3609972"/>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35" name="Line 733"/>
            <p:cNvSpPr>
              <a:spLocks noChangeShapeType="1"/>
            </p:cNvSpPr>
            <p:nvPr/>
          </p:nvSpPr>
          <p:spPr bwMode="auto">
            <a:xfrm flipH="1">
              <a:off x="5832054" y="3688756"/>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36" name="Line 734"/>
            <p:cNvSpPr>
              <a:spLocks noChangeShapeType="1"/>
            </p:cNvSpPr>
            <p:nvPr/>
          </p:nvSpPr>
          <p:spPr bwMode="auto">
            <a:xfrm>
              <a:off x="5882698" y="3639038"/>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37" name="Line 735"/>
            <p:cNvSpPr>
              <a:spLocks noChangeShapeType="1"/>
            </p:cNvSpPr>
            <p:nvPr/>
          </p:nvSpPr>
          <p:spPr bwMode="auto">
            <a:xfrm flipH="1">
              <a:off x="5859143" y="3720129"/>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38" name="Line 736"/>
            <p:cNvSpPr>
              <a:spLocks noChangeShapeType="1"/>
            </p:cNvSpPr>
            <p:nvPr/>
          </p:nvSpPr>
          <p:spPr bwMode="auto">
            <a:xfrm>
              <a:off x="5909786" y="366406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39" name="Line 737"/>
            <p:cNvSpPr>
              <a:spLocks noChangeShapeType="1"/>
            </p:cNvSpPr>
            <p:nvPr/>
          </p:nvSpPr>
          <p:spPr bwMode="auto">
            <a:xfrm flipH="1">
              <a:off x="5870921" y="3720129"/>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40" name="Line 738"/>
            <p:cNvSpPr>
              <a:spLocks noChangeShapeType="1"/>
            </p:cNvSpPr>
            <p:nvPr/>
          </p:nvSpPr>
          <p:spPr bwMode="auto">
            <a:xfrm>
              <a:off x="5919209" y="3664067"/>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41" name="Line 739"/>
            <p:cNvSpPr>
              <a:spLocks noChangeShapeType="1"/>
            </p:cNvSpPr>
            <p:nvPr/>
          </p:nvSpPr>
          <p:spPr bwMode="auto">
            <a:xfrm flipH="1">
              <a:off x="6002830" y="375292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42" name="Line 740"/>
            <p:cNvSpPr>
              <a:spLocks noChangeShapeType="1"/>
            </p:cNvSpPr>
            <p:nvPr/>
          </p:nvSpPr>
          <p:spPr bwMode="auto">
            <a:xfrm>
              <a:off x="6053474" y="3683052"/>
              <a:ext cx="0" cy="141179"/>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43" name="Line 741"/>
            <p:cNvSpPr>
              <a:spLocks noChangeShapeType="1"/>
            </p:cNvSpPr>
            <p:nvPr/>
          </p:nvSpPr>
          <p:spPr bwMode="auto">
            <a:xfrm flipH="1">
              <a:off x="6002830" y="375292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44" name="Line 742"/>
            <p:cNvSpPr>
              <a:spLocks noChangeShapeType="1"/>
            </p:cNvSpPr>
            <p:nvPr/>
          </p:nvSpPr>
          <p:spPr bwMode="auto">
            <a:xfrm>
              <a:off x="6053474" y="3683052"/>
              <a:ext cx="0" cy="141179"/>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45" name="Line 743"/>
            <p:cNvSpPr>
              <a:spLocks noChangeShapeType="1"/>
            </p:cNvSpPr>
            <p:nvPr/>
          </p:nvSpPr>
          <p:spPr bwMode="auto">
            <a:xfrm flipH="1">
              <a:off x="6002830" y="375292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46" name="Line 744"/>
            <p:cNvSpPr>
              <a:spLocks noChangeShapeType="1"/>
            </p:cNvSpPr>
            <p:nvPr/>
          </p:nvSpPr>
          <p:spPr bwMode="auto">
            <a:xfrm>
              <a:off x="6053474" y="369019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47" name="Line 745"/>
            <p:cNvSpPr>
              <a:spLocks noChangeShapeType="1"/>
            </p:cNvSpPr>
            <p:nvPr/>
          </p:nvSpPr>
          <p:spPr bwMode="auto">
            <a:xfrm flipH="1">
              <a:off x="6015785" y="378572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48" name="Line 746"/>
            <p:cNvSpPr>
              <a:spLocks noChangeShapeType="1"/>
            </p:cNvSpPr>
            <p:nvPr/>
          </p:nvSpPr>
          <p:spPr bwMode="auto">
            <a:xfrm>
              <a:off x="6066430" y="374142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49" name="Line 747"/>
            <p:cNvSpPr>
              <a:spLocks noChangeShapeType="1"/>
            </p:cNvSpPr>
            <p:nvPr/>
          </p:nvSpPr>
          <p:spPr bwMode="auto">
            <a:xfrm flipH="1">
              <a:off x="6042874" y="378572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50" name="Line 748"/>
            <p:cNvSpPr>
              <a:spLocks noChangeShapeType="1"/>
            </p:cNvSpPr>
            <p:nvPr/>
          </p:nvSpPr>
          <p:spPr bwMode="auto">
            <a:xfrm>
              <a:off x="6093518" y="374142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51" name="Line 749"/>
            <p:cNvSpPr>
              <a:spLocks noChangeShapeType="1"/>
            </p:cNvSpPr>
            <p:nvPr/>
          </p:nvSpPr>
          <p:spPr bwMode="auto">
            <a:xfrm flipH="1">
              <a:off x="6102940" y="3785728"/>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52" name="Line 750"/>
            <p:cNvSpPr>
              <a:spLocks noChangeShapeType="1"/>
            </p:cNvSpPr>
            <p:nvPr/>
          </p:nvSpPr>
          <p:spPr bwMode="auto">
            <a:xfrm>
              <a:off x="6151229" y="374142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53" name="Line 751"/>
            <p:cNvSpPr>
              <a:spLocks noChangeShapeType="1"/>
            </p:cNvSpPr>
            <p:nvPr/>
          </p:nvSpPr>
          <p:spPr bwMode="auto">
            <a:xfrm flipH="1">
              <a:off x="6108829" y="378572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54" name="Line 752"/>
            <p:cNvSpPr>
              <a:spLocks noChangeShapeType="1"/>
            </p:cNvSpPr>
            <p:nvPr/>
          </p:nvSpPr>
          <p:spPr bwMode="auto">
            <a:xfrm>
              <a:off x="6157117" y="374142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55" name="Line 753"/>
            <p:cNvSpPr>
              <a:spLocks noChangeShapeType="1"/>
            </p:cNvSpPr>
            <p:nvPr/>
          </p:nvSpPr>
          <p:spPr bwMode="auto">
            <a:xfrm flipH="1">
              <a:off x="6183028" y="3785728"/>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56" name="Line 754"/>
            <p:cNvSpPr>
              <a:spLocks noChangeShapeType="1"/>
            </p:cNvSpPr>
            <p:nvPr/>
          </p:nvSpPr>
          <p:spPr bwMode="auto">
            <a:xfrm>
              <a:off x="6232494" y="374142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57" name="Line 755"/>
            <p:cNvSpPr>
              <a:spLocks noChangeShapeType="1"/>
            </p:cNvSpPr>
            <p:nvPr/>
          </p:nvSpPr>
          <p:spPr bwMode="auto">
            <a:xfrm flipH="1">
              <a:off x="6186561" y="378572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58" name="Line 756"/>
            <p:cNvSpPr>
              <a:spLocks noChangeShapeType="1"/>
            </p:cNvSpPr>
            <p:nvPr/>
          </p:nvSpPr>
          <p:spPr bwMode="auto">
            <a:xfrm>
              <a:off x="6237205" y="374142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59" name="Line 757"/>
            <p:cNvSpPr>
              <a:spLocks noChangeShapeType="1"/>
            </p:cNvSpPr>
            <p:nvPr/>
          </p:nvSpPr>
          <p:spPr bwMode="auto">
            <a:xfrm flipH="1">
              <a:off x="6307871" y="3785728"/>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60" name="Line 758"/>
            <p:cNvSpPr>
              <a:spLocks noChangeShapeType="1"/>
            </p:cNvSpPr>
            <p:nvPr/>
          </p:nvSpPr>
          <p:spPr bwMode="auto">
            <a:xfrm>
              <a:off x="6356160" y="374142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61" name="Line 759"/>
            <p:cNvSpPr>
              <a:spLocks noChangeShapeType="1"/>
            </p:cNvSpPr>
            <p:nvPr/>
          </p:nvSpPr>
          <p:spPr bwMode="auto">
            <a:xfrm flipH="1">
              <a:off x="6312582" y="3785728"/>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62" name="Line 760"/>
            <p:cNvSpPr>
              <a:spLocks noChangeShapeType="1"/>
            </p:cNvSpPr>
            <p:nvPr/>
          </p:nvSpPr>
          <p:spPr bwMode="auto">
            <a:xfrm>
              <a:off x="6360871" y="374142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63" name="Line 761"/>
            <p:cNvSpPr>
              <a:spLocks noChangeShapeType="1"/>
            </p:cNvSpPr>
            <p:nvPr/>
          </p:nvSpPr>
          <p:spPr bwMode="auto">
            <a:xfrm flipH="1">
              <a:off x="6337315" y="3829935"/>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64" name="Line 762"/>
            <p:cNvSpPr>
              <a:spLocks noChangeShapeType="1"/>
            </p:cNvSpPr>
            <p:nvPr/>
          </p:nvSpPr>
          <p:spPr bwMode="auto">
            <a:xfrm>
              <a:off x="6385603" y="378338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65" name="Line 763"/>
            <p:cNvSpPr>
              <a:spLocks noChangeShapeType="1"/>
            </p:cNvSpPr>
            <p:nvPr/>
          </p:nvSpPr>
          <p:spPr bwMode="auto">
            <a:xfrm flipH="1">
              <a:off x="6430358" y="3829935"/>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66" name="Line 764"/>
            <p:cNvSpPr>
              <a:spLocks noChangeShapeType="1"/>
            </p:cNvSpPr>
            <p:nvPr/>
          </p:nvSpPr>
          <p:spPr bwMode="auto">
            <a:xfrm>
              <a:off x="6478647" y="378338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67" name="Line 765"/>
            <p:cNvSpPr>
              <a:spLocks noChangeShapeType="1"/>
            </p:cNvSpPr>
            <p:nvPr/>
          </p:nvSpPr>
          <p:spPr bwMode="auto">
            <a:xfrm flipH="1">
              <a:off x="6463336" y="3829935"/>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68" name="Line 766"/>
            <p:cNvSpPr>
              <a:spLocks noChangeShapeType="1"/>
            </p:cNvSpPr>
            <p:nvPr/>
          </p:nvSpPr>
          <p:spPr bwMode="auto">
            <a:xfrm>
              <a:off x="6512802" y="378338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69" name="Line 767"/>
            <p:cNvSpPr>
              <a:spLocks noChangeShapeType="1"/>
            </p:cNvSpPr>
            <p:nvPr/>
          </p:nvSpPr>
          <p:spPr bwMode="auto">
            <a:xfrm flipH="1">
              <a:off x="6470402" y="3882700"/>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70" name="Line 768"/>
            <p:cNvSpPr>
              <a:spLocks noChangeShapeType="1"/>
            </p:cNvSpPr>
            <p:nvPr/>
          </p:nvSpPr>
          <p:spPr bwMode="auto">
            <a:xfrm>
              <a:off x="6521047" y="3834304"/>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71" name="Line 769"/>
            <p:cNvSpPr>
              <a:spLocks noChangeShapeType="1"/>
            </p:cNvSpPr>
            <p:nvPr/>
          </p:nvSpPr>
          <p:spPr bwMode="auto">
            <a:xfrm flipH="1">
              <a:off x="6491602" y="3882700"/>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72" name="Line 770"/>
            <p:cNvSpPr>
              <a:spLocks noChangeShapeType="1"/>
            </p:cNvSpPr>
            <p:nvPr/>
          </p:nvSpPr>
          <p:spPr bwMode="auto">
            <a:xfrm>
              <a:off x="6539891" y="3834304"/>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73" name="Line 771"/>
            <p:cNvSpPr>
              <a:spLocks noChangeShapeType="1"/>
            </p:cNvSpPr>
            <p:nvPr/>
          </p:nvSpPr>
          <p:spPr bwMode="auto">
            <a:xfrm flipH="1">
              <a:off x="6491602" y="3882700"/>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74" name="Line 772"/>
            <p:cNvSpPr>
              <a:spLocks noChangeShapeType="1"/>
            </p:cNvSpPr>
            <p:nvPr/>
          </p:nvSpPr>
          <p:spPr bwMode="auto">
            <a:xfrm>
              <a:off x="6539891" y="3834304"/>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75" name="Line 773"/>
            <p:cNvSpPr>
              <a:spLocks noChangeShapeType="1"/>
            </p:cNvSpPr>
            <p:nvPr/>
          </p:nvSpPr>
          <p:spPr bwMode="auto">
            <a:xfrm flipH="1">
              <a:off x="6638823" y="3993933"/>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76" name="Line 774"/>
            <p:cNvSpPr>
              <a:spLocks noChangeShapeType="1"/>
            </p:cNvSpPr>
            <p:nvPr/>
          </p:nvSpPr>
          <p:spPr bwMode="auto">
            <a:xfrm>
              <a:off x="6689466" y="39462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77" name="Line 775"/>
            <p:cNvSpPr>
              <a:spLocks noChangeShapeType="1"/>
            </p:cNvSpPr>
            <p:nvPr/>
          </p:nvSpPr>
          <p:spPr bwMode="auto">
            <a:xfrm flipH="1">
              <a:off x="6642356" y="3993933"/>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78" name="Line 776"/>
            <p:cNvSpPr>
              <a:spLocks noChangeShapeType="1"/>
            </p:cNvSpPr>
            <p:nvPr/>
          </p:nvSpPr>
          <p:spPr bwMode="auto">
            <a:xfrm>
              <a:off x="6693000" y="39462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79" name="Line 777"/>
            <p:cNvSpPr>
              <a:spLocks noChangeShapeType="1"/>
            </p:cNvSpPr>
            <p:nvPr/>
          </p:nvSpPr>
          <p:spPr bwMode="auto">
            <a:xfrm flipH="1">
              <a:off x="6668267" y="3993933"/>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80" name="Line 778"/>
            <p:cNvSpPr>
              <a:spLocks noChangeShapeType="1"/>
            </p:cNvSpPr>
            <p:nvPr/>
          </p:nvSpPr>
          <p:spPr bwMode="auto">
            <a:xfrm>
              <a:off x="6716555" y="39462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81" name="Line 779"/>
            <p:cNvSpPr>
              <a:spLocks noChangeShapeType="1"/>
            </p:cNvSpPr>
            <p:nvPr/>
          </p:nvSpPr>
          <p:spPr bwMode="auto">
            <a:xfrm flipH="1">
              <a:off x="6714200" y="3993933"/>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82" name="Line 780"/>
            <p:cNvSpPr>
              <a:spLocks noChangeShapeType="1"/>
            </p:cNvSpPr>
            <p:nvPr/>
          </p:nvSpPr>
          <p:spPr bwMode="auto">
            <a:xfrm>
              <a:off x="6764843" y="39462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83" name="Line 781"/>
            <p:cNvSpPr>
              <a:spLocks noChangeShapeType="1"/>
            </p:cNvSpPr>
            <p:nvPr/>
          </p:nvSpPr>
          <p:spPr bwMode="auto">
            <a:xfrm flipH="1">
              <a:off x="6753066" y="3993933"/>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84" name="Line 782"/>
            <p:cNvSpPr>
              <a:spLocks noChangeShapeType="1"/>
            </p:cNvSpPr>
            <p:nvPr/>
          </p:nvSpPr>
          <p:spPr bwMode="auto">
            <a:xfrm>
              <a:off x="6801354" y="39462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85" name="Line 783"/>
            <p:cNvSpPr>
              <a:spLocks noChangeShapeType="1"/>
            </p:cNvSpPr>
            <p:nvPr/>
          </p:nvSpPr>
          <p:spPr bwMode="auto">
            <a:xfrm flipH="1">
              <a:off x="6753066" y="3993933"/>
              <a:ext cx="96577"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86" name="Line 784"/>
            <p:cNvSpPr>
              <a:spLocks noChangeShapeType="1"/>
            </p:cNvSpPr>
            <p:nvPr/>
          </p:nvSpPr>
          <p:spPr bwMode="auto">
            <a:xfrm>
              <a:off x="6801354" y="39462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87" name="Line 785"/>
            <p:cNvSpPr>
              <a:spLocks noChangeShapeType="1"/>
            </p:cNvSpPr>
            <p:nvPr/>
          </p:nvSpPr>
          <p:spPr bwMode="auto">
            <a:xfrm flipH="1">
              <a:off x="6755421" y="3993933"/>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88" name="Line 786"/>
            <p:cNvSpPr>
              <a:spLocks noChangeShapeType="1"/>
            </p:cNvSpPr>
            <p:nvPr/>
          </p:nvSpPr>
          <p:spPr bwMode="auto">
            <a:xfrm>
              <a:off x="6804887" y="3946219"/>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89" name="Line 787"/>
            <p:cNvSpPr>
              <a:spLocks noChangeShapeType="1"/>
            </p:cNvSpPr>
            <p:nvPr/>
          </p:nvSpPr>
          <p:spPr bwMode="auto">
            <a:xfrm flipH="1">
              <a:off x="7026307" y="4173616"/>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90" name="Line 789"/>
            <p:cNvSpPr>
              <a:spLocks noChangeShapeType="1"/>
            </p:cNvSpPr>
            <p:nvPr/>
          </p:nvSpPr>
          <p:spPr bwMode="auto">
            <a:xfrm flipH="1">
              <a:off x="7058107" y="4173616"/>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91" name="Line 791"/>
            <p:cNvSpPr>
              <a:spLocks noChangeShapeType="1"/>
            </p:cNvSpPr>
            <p:nvPr/>
          </p:nvSpPr>
          <p:spPr bwMode="auto">
            <a:xfrm flipH="1">
              <a:off x="7093440" y="4173616"/>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92" name="Line 793"/>
            <p:cNvSpPr>
              <a:spLocks noChangeShapeType="1"/>
            </p:cNvSpPr>
            <p:nvPr/>
          </p:nvSpPr>
          <p:spPr bwMode="auto">
            <a:xfrm flipH="1">
              <a:off x="7219460" y="4173616"/>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93" name="Line 795"/>
            <p:cNvSpPr>
              <a:spLocks noChangeShapeType="1"/>
            </p:cNvSpPr>
            <p:nvPr/>
          </p:nvSpPr>
          <p:spPr bwMode="auto">
            <a:xfrm flipH="1">
              <a:off x="7241838" y="4173616"/>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94" name="Line 797"/>
            <p:cNvSpPr>
              <a:spLocks noChangeShapeType="1"/>
            </p:cNvSpPr>
            <p:nvPr/>
          </p:nvSpPr>
          <p:spPr bwMode="auto">
            <a:xfrm flipH="1">
              <a:off x="7241838" y="4173616"/>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95" name="Line 799"/>
            <p:cNvSpPr>
              <a:spLocks noChangeShapeType="1"/>
            </p:cNvSpPr>
            <p:nvPr/>
          </p:nvSpPr>
          <p:spPr bwMode="auto">
            <a:xfrm flipH="1">
              <a:off x="7277171" y="4173616"/>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96" name="Line 801"/>
            <p:cNvSpPr>
              <a:spLocks noChangeShapeType="1"/>
            </p:cNvSpPr>
            <p:nvPr/>
          </p:nvSpPr>
          <p:spPr bwMode="auto">
            <a:xfrm flipH="1">
              <a:off x="7285415" y="4173616"/>
              <a:ext cx="97755"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97" name="Line 803"/>
            <p:cNvSpPr>
              <a:spLocks noChangeShapeType="1"/>
            </p:cNvSpPr>
            <p:nvPr/>
          </p:nvSpPr>
          <p:spPr bwMode="auto">
            <a:xfrm flipH="1">
              <a:off x="7313682" y="4173616"/>
              <a:ext cx="98932" cy="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98" name="Line 788"/>
            <p:cNvSpPr>
              <a:spLocks noChangeShapeType="1"/>
            </p:cNvSpPr>
            <p:nvPr/>
          </p:nvSpPr>
          <p:spPr bwMode="auto">
            <a:xfrm>
              <a:off x="7074596" y="412670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999" name="Line 790"/>
            <p:cNvSpPr>
              <a:spLocks noChangeShapeType="1"/>
            </p:cNvSpPr>
            <p:nvPr/>
          </p:nvSpPr>
          <p:spPr bwMode="auto">
            <a:xfrm>
              <a:off x="7107573" y="412670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000" name="Line 792"/>
            <p:cNvSpPr>
              <a:spLocks noChangeShapeType="1"/>
            </p:cNvSpPr>
            <p:nvPr/>
          </p:nvSpPr>
          <p:spPr bwMode="auto">
            <a:xfrm>
              <a:off x="7144084" y="412670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001" name="Line 794"/>
            <p:cNvSpPr>
              <a:spLocks noChangeShapeType="1"/>
            </p:cNvSpPr>
            <p:nvPr/>
          </p:nvSpPr>
          <p:spPr bwMode="auto">
            <a:xfrm>
              <a:off x="7267749" y="412670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002" name="Line 796"/>
            <p:cNvSpPr>
              <a:spLocks noChangeShapeType="1"/>
            </p:cNvSpPr>
            <p:nvPr/>
          </p:nvSpPr>
          <p:spPr bwMode="auto">
            <a:xfrm>
              <a:off x="7291304" y="412670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003" name="Line 798"/>
            <p:cNvSpPr>
              <a:spLocks noChangeShapeType="1"/>
            </p:cNvSpPr>
            <p:nvPr/>
          </p:nvSpPr>
          <p:spPr bwMode="auto">
            <a:xfrm>
              <a:off x="7291304" y="412670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004" name="Line 800"/>
            <p:cNvSpPr>
              <a:spLocks noChangeShapeType="1"/>
            </p:cNvSpPr>
            <p:nvPr/>
          </p:nvSpPr>
          <p:spPr bwMode="auto">
            <a:xfrm>
              <a:off x="7327815" y="412670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005" name="Line 802"/>
            <p:cNvSpPr>
              <a:spLocks noChangeShapeType="1"/>
            </p:cNvSpPr>
            <p:nvPr/>
          </p:nvSpPr>
          <p:spPr bwMode="auto">
            <a:xfrm>
              <a:off x="7334881" y="412670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006" name="Line 804"/>
            <p:cNvSpPr>
              <a:spLocks noChangeShapeType="1"/>
            </p:cNvSpPr>
            <p:nvPr/>
          </p:nvSpPr>
          <p:spPr bwMode="auto">
            <a:xfrm>
              <a:off x="7364326" y="4126705"/>
              <a:ext cx="0" cy="90000"/>
            </a:xfrm>
            <a:prstGeom prst="line">
              <a:avLst/>
            </a:prstGeom>
            <a:noFill/>
            <a:ln w="9525" cap="flat" cmpd="sng" algn="ctr">
              <a:solidFill>
                <a:schemeClr val="bg1">
                  <a:lumMod val="65000"/>
                </a:schemeClr>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en-US" dirty="0"/>
            </a:p>
          </p:txBody>
        </p:sp>
        <p:sp>
          <p:nvSpPr>
            <p:cNvPr id="1007" name="Freeform 805"/>
            <p:cNvSpPr>
              <a:spLocks/>
            </p:cNvSpPr>
            <p:nvPr/>
          </p:nvSpPr>
          <p:spPr bwMode="auto">
            <a:xfrm>
              <a:off x="4653112" y="2430972"/>
              <a:ext cx="2885523" cy="2653896"/>
            </a:xfrm>
            <a:custGeom>
              <a:avLst/>
              <a:gdLst>
                <a:gd name="T0" fmla="*/ 2147483647 w 2450"/>
                <a:gd name="T1" fmla="*/ 0 h 1861"/>
                <a:gd name="T2" fmla="*/ 2147483647 w 2450"/>
                <a:gd name="T3" fmla="*/ 2147483647 h 1861"/>
                <a:gd name="T4" fmla="*/ 2147483647 w 2450"/>
                <a:gd name="T5" fmla="*/ 2147483647 h 1861"/>
                <a:gd name="T6" fmla="*/ 2147483647 w 2450"/>
                <a:gd name="T7" fmla="*/ 2147483647 h 1861"/>
                <a:gd name="T8" fmla="*/ 2147483647 w 2450"/>
                <a:gd name="T9" fmla="*/ 2147483647 h 1861"/>
                <a:gd name="T10" fmla="*/ 2147483647 w 2450"/>
                <a:gd name="T11" fmla="*/ 2147483647 h 1861"/>
                <a:gd name="T12" fmla="*/ 2147483647 w 2450"/>
                <a:gd name="T13" fmla="*/ 2147483647 h 1861"/>
                <a:gd name="T14" fmla="*/ 2147483647 w 2450"/>
                <a:gd name="T15" fmla="*/ 2147483647 h 1861"/>
                <a:gd name="T16" fmla="*/ 2147483647 w 2450"/>
                <a:gd name="T17" fmla="*/ 2147483647 h 1861"/>
                <a:gd name="T18" fmla="*/ 2147483647 w 2450"/>
                <a:gd name="T19" fmla="*/ 2147483647 h 1861"/>
                <a:gd name="T20" fmla="*/ 2147483647 w 2450"/>
                <a:gd name="T21" fmla="*/ 2147483647 h 1861"/>
                <a:gd name="T22" fmla="*/ 2147483647 w 2450"/>
                <a:gd name="T23" fmla="*/ 2147483647 h 1861"/>
                <a:gd name="T24" fmla="*/ 2147483647 w 2450"/>
                <a:gd name="T25" fmla="*/ 2147483647 h 1861"/>
                <a:gd name="T26" fmla="*/ 2147483647 w 2450"/>
                <a:gd name="T27" fmla="*/ 2147483647 h 1861"/>
                <a:gd name="T28" fmla="*/ 2147483647 w 2450"/>
                <a:gd name="T29" fmla="*/ 2147483647 h 1861"/>
                <a:gd name="T30" fmla="*/ 2147483647 w 2450"/>
                <a:gd name="T31" fmla="*/ 2147483647 h 1861"/>
                <a:gd name="T32" fmla="*/ 2147483647 w 2450"/>
                <a:gd name="T33" fmla="*/ 2147483647 h 1861"/>
                <a:gd name="T34" fmla="*/ 2147483647 w 2450"/>
                <a:gd name="T35" fmla="*/ 2147483647 h 1861"/>
                <a:gd name="T36" fmla="*/ 2147483647 w 2450"/>
                <a:gd name="T37" fmla="*/ 2147483647 h 1861"/>
                <a:gd name="T38" fmla="*/ 2147483647 w 2450"/>
                <a:gd name="T39" fmla="*/ 2147483647 h 1861"/>
                <a:gd name="T40" fmla="*/ 2147483647 w 2450"/>
                <a:gd name="T41" fmla="*/ 2147483647 h 1861"/>
                <a:gd name="T42" fmla="*/ 2147483647 w 2450"/>
                <a:gd name="T43" fmla="*/ 2147483647 h 1861"/>
                <a:gd name="T44" fmla="*/ 2147483647 w 2450"/>
                <a:gd name="T45" fmla="*/ 2147483647 h 1861"/>
                <a:gd name="T46" fmla="*/ 2147483647 w 2450"/>
                <a:gd name="T47" fmla="*/ 2147483647 h 1861"/>
                <a:gd name="T48" fmla="*/ 2147483647 w 2450"/>
                <a:gd name="T49" fmla="*/ 2147483647 h 1861"/>
                <a:gd name="T50" fmla="*/ 2147483647 w 2450"/>
                <a:gd name="T51" fmla="*/ 2147483647 h 1861"/>
                <a:gd name="T52" fmla="*/ 2147483647 w 2450"/>
                <a:gd name="T53" fmla="*/ 2147483647 h 1861"/>
                <a:gd name="T54" fmla="*/ 2147483647 w 2450"/>
                <a:gd name="T55" fmla="*/ 2147483647 h 1861"/>
                <a:gd name="T56" fmla="*/ 2147483647 w 2450"/>
                <a:gd name="T57" fmla="*/ 2147483647 h 1861"/>
                <a:gd name="T58" fmla="*/ 2147483647 w 2450"/>
                <a:gd name="T59" fmla="*/ 2147483647 h 1861"/>
                <a:gd name="T60" fmla="*/ 2147483647 w 2450"/>
                <a:gd name="T61" fmla="*/ 2147483647 h 1861"/>
                <a:gd name="T62" fmla="*/ 2147483647 w 2450"/>
                <a:gd name="T63" fmla="*/ 2147483647 h 1861"/>
                <a:gd name="T64" fmla="*/ 2147483647 w 2450"/>
                <a:gd name="T65" fmla="*/ 2147483647 h 1861"/>
                <a:gd name="T66" fmla="*/ 2147483647 w 2450"/>
                <a:gd name="T67" fmla="*/ 2147483647 h 1861"/>
                <a:gd name="T68" fmla="*/ 2147483647 w 2450"/>
                <a:gd name="T69" fmla="*/ 2147483647 h 1861"/>
                <a:gd name="T70" fmla="*/ 2147483647 w 2450"/>
                <a:gd name="T71" fmla="*/ 2147483647 h 1861"/>
                <a:gd name="T72" fmla="*/ 2147483647 w 2450"/>
                <a:gd name="T73" fmla="*/ 2147483647 h 1861"/>
                <a:gd name="T74" fmla="*/ 2147483647 w 2450"/>
                <a:gd name="T75" fmla="*/ 2147483647 h 1861"/>
                <a:gd name="T76" fmla="*/ 2147483647 w 2450"/>
                <a:gd name="T77" fmla="*/ 2147483647 h 1861"/>
                <a:gd name="T78" fmla="*/ 2147483647 w 2450"/>
                <a:gd name="T79" fmla="*/ 2147483647 h 1861"/>
                <a:gd name="T80" fmla="*/ 2147483647 w 2450"/>
                <a:gd name="T81" fmla="*/ 2147483647 h 1861"/>
                <a:gd name="T82" fmla="*/ 2147483647 w 2450"/>
                <a:gd name="T83" fmla="*/ 2147483647 h 1861"/>
                <a:gd name="T84" fmla="*/ 2147483647 w 2450"/>
                <a:gd name="T85" fmla="*/ 2147483647 h 1861"/>
                <a:gd name="T86" fmla="*/ 2147483647 w 2450"/>
                <a:gd name="T87" fmla="*/ 2147483647 h 1861"/>
                <a:gd name="T88" fmla="*/ 2147483647 w 2450"/>
                <a:gd name="T89" fmla="*/ 2147483647 h 1861"/>
                <a:gd name="T90" fmla="*/ 2147483647 w 2450"/>
                <a:gd name="T91" fmla="*/ 2147483647 h 1861"/>
                <a:gd name="T92" fmla="*/ 2147483647 w 2450"/>
                <a:gd name="T93" fmla="*/ 2147483647 h 1861"/>
                <a:gd name="T94" fmla="*/ 2147483647 w 2450"/>
                <a:gd name="T95" fmla="*/ 2147483647 h 1861"/>
                <a:gd name="T96" fmla="*/ 2147483647 w 2450"/>
                <a:gd name="T97" fmla="*/ 2147483647 h 1861"/>
                <a:gd name="T98" fmla="*/ 2147483647 w 2450"/>
                <a:gd name="T99" fmla="*/ 2147483647 h 1861"/>
                <a:gd name="T100" fmla="*/ 2147483647 w 2450"/>
                <a:gd name="T101" fmla="*/ 2147483647 h 1861"/>
                <a:gd name="T102" fmla="*/ 2147483647 w 2450"/>
                <a:gd name="T103" fmla="*/ 2147483647 h 1861"/>
                <a:gd name="T104" fmla="*/ 2147483647 w 2450"/>
                <a:gd name="T105" fmla="*/ 2147483647 h 1861"/>
                <a:gd name="T106" fmla="*/ 2147483647 w 2450"/>
                <a:gd name="T107" fmla="*/ 2147483647 h 1861"/>
                <a:gd name="T108" fmla="*/ 2147483647 w 2450"/>
                <a:gd name="T109" fmla="*/ 2147483647 h 1861"/>
                <a:gd name="T110" fmla="*/ 2147483647 w 2450"/>
                <a:gd name="T111" fmla="*/ 2147483647 h 18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50" h="1861">
                  <a:moveTo>
                    <a:pt x="0" y="0"/>
                  </a:moveTo>
                  <a:lnTo>
                    <a:pt x="153" y="0"/>
                  </a:lnTo>
                  <a:lnTo>
                    <a:pt x="153" y="12"/>
                  </a:lnTo>
                  <a:lnTo>
                    <a:pt x="264" y="12"/>
                  </a:lnTo>
                  <a:lnTo>
                    <a:pt x="264" y="35"/>
                  </a:lnTo>
                  <a:lnTo>
                    <a:pt x="271" y="35"/>
                  </a:lnTo>
                  <a:lnTo>
                    <a:pt x="271" y="72"/>
                  </a:lnTo>
                  <a:lnTo>
                    <a:pt x="274" y="72"/>
                  </a:lnTo>
                  <a:lnTo>
                    <a:pt x="274" y="107"/>
                  </a:lnTo>
                  <a:lnTo>
                    <a:pt x="287" y="107"/>
                  </a:lnTo>
                  <a:lnTo>
                    <a:pt x="287" y="121"/>
                  </a:lnTo>
                  <a:lnTo>
                    <a:pt x="309" y="121"/>
                  </a:lnTo>
                  <a:lnTo>
                    <a:pt x="309" y="132"/>
                  </a:lnTo>
                  <a:lnTo>
                    <a:pt x="312" y="132"/>
                  </a:lnTo>
                  <a:lnTo>
                    <a:pt x="312" y="146"/>
                  </a:lnTo>
                  <a:lnTo>
                    <a:pt x="340" y="146"/>
                  </a:lnTo>
                  <a:lnTo>
                    <a:pt x="340" y="159"/>
                  </a:lnTo>
                  <a:lnTo>
                    <a:pt x="361" y="159"/>
                  </a:lnTo>
                  <a:lnTo>
                    <a:pt x="361" y="173"/>
                  </a:lnTo>
                  <a:lnTo>
                    <a:pt x="379" y="173"/>
                  </a:lnTo>
                  <a:lnTo>
                    <a:pt x="379" y="198"/>
                  </a:lnTo>
                  <a:lnTo>
                    <a:pt x="391" y="198"/>
                  </a:lnTo>
                  <a:lnTo>
                    <a:pt x="391" y="210"/>
                  </a:lnTo>
                  <a:lnTo>
                    <a:pt x="394" y="210"/>
                  </a:lnTo>
                  <a:lnTo>
                    <a:pt x="394" y="223"/>
                  </a:lnTo>
                  <a:lnTo>
                    <a:pt x="397" y="223"/>
                  </a:lnTo>
                  <a:lnTo>
                    <a:pt x="397" y="237"/>
                  </a:lnTo>
                  <a:lnTo>
                    <a:pt x="402" y="237"/>
                  </a:lnTo>
                  <a:lnTo>
                    <a:pt x="402" y="305"/>
                  </a:lnTo>
                  <a:lnTo>
                    <a:pt x="417" y="305"/>
                  </a:lnTo>
                  <a:lnTo>
                    <a:pt x="417" y="316"/>
                  </a:lnTo>
                  <a:lnTo>
                    <a:pt x="420" y="316"/>
                  </a:lnTo>
                  <a:lnTo>
                    <a:pt x="420" y="332"/>
                  </a:lnTo>
                  <a:lnTo>
                    <a:pt x="427" y="332"/>
                  </a:lnTo>
                  <a:lnTo>
                    <a:pt x="427" y="345"/>
                  </a:lnTo>
                  <a:lnTo>
                    <a:pt x="465" y="345"/>
                  </a:lnTo>
                  <a:lnTo>
                    <a:pt x="465" y="359"/>
                  </a:lnTo>
                  <a:lnTo>
                    <a:pt x="468" y="359"/>
                  </a:lnTo>
                  <a:lnTo>
                    <a:pt x="468" y="375"/>
                  </a:lnTo>
                  <a:lnTo>
                    <a:pt x="476" y="375"/>
                  </a:lnTo>
                  <a:lnTo>
                    <a:pt x="476" y="388"/>
                  </a:lnTo>
                  <a:lnTo>
                    <a:pt x="496" y="388"/>
                  </a:lnTo>
                  <a:lnTo>
                    <a:pt x="496" y="404"/>
                  </a:lnTo>
                  <a:lnTo>
                    <a:pt x="532" y="404"/>
                  </a:lnTo>
                  <a:lnTo>
                    <a:pt x="532" y="431"/>
                  </a:lnTo>
                  <a:lnTo>
                    <a:pt x="535" y="431"/>
                  </a:lnTo>
                  <a:lnTo>
                    <a:pt x="535" y="446"/>
                  </a:lnTo>
                  <a:lnTo>
                    <a:pt x="538" y="446"/>
                  </a:lnTo>
                  <a:lnTo>
                    <a:pt x="538" y="462"/>
                  </a:lnTo>
                  <a:lnTo>
                    <a:pt x="542" y="462"/>
                  </a:lnTo>
                  <a:lnTo>
                    <a:pt x="542" y="477"/>
                  </a:lnTo>
                  <a:lnTo>
                    <a:pt x="556" y="477"/>
                  </a:lnTo>
                  <a:lnTo>
                    <a:pt x="556" y="493"/>
                  </a:lnTo>
                  <a:lnTo>
                    <a:pt x="560" y="493"/>
                  </a:lnTo>
                  <a:lnTo>
                    <a:pt x="560" y="524"/>
                  </a:lnTo>
                  <a:lnTo>
                    <a:pt x="607" y="524"/>
                  </a:lnTo>
                  <a:lnTo>
                    <a:pt x="607" y="541"/>
                  </a:lnTo>
                  <a:lnTo>
                    <a:pt x="635" y="541"/>
                  </a:lnTo>
                  <a:lnTo>
                    <a:pt x="635" y="557"/>
                  </a:lnTo>
                  <a:lnTo>
                    <a:pt x="658" y="557"/>
                  </a:lnTo>
                  <a:lnTo>
                    <a:pt x="658" y="572"/>
                  </a:lnTo>
                  <a:lnTo>
                    <a:pt x="663" y="572"/>
                  </a:lnTo>
                  <a:lnTo>
                    <a:pt x="663" y="588"/>
                  </a:lnTo>
                  <a:lnTo>
                    <a:pt x="670" y="588"/>
                  </a:lnTo>
                  <a:lnTo>
                    <a:pt x="670" y="605"/>
                  </a:lnTo>
                  <a:lnTo>
                    <a:pt x="673" y="605"/>
                  </a:lnTo>
                  <a:lnTo>
                    <a:pt x="673" y="623"/>
                  </a:lnTo>
                  <a:lnTo>
                    <a:pt x="676" y="623"/>
                  </a:lnTo>
                  <a:lnTo>
                    <a:pt x="676" y="640"/>
                  </a:lnTo>
                  <a:lnTo>
                    <a:pt x="681" y="640"/>
                  </a:lnTo>
                  <a:lnTo>
                    <a:pt x="681" y="656"/>
                  </a:lnTo>
                  <a:lnTo>
                    <a:pt x="685" y="656"/>
                  </a:lnTo>
                  <a:lnTo>
                    <a:pt x="685" y="675"/>
                  </a:lnTo>
                  <a:lnTo>
                    <a:pt x="688" y="675"/>
                  </a:lnTo>
                  <a:lnTo>
                    <a:pt x="688" y="694"/>
                  </a:lnTo>
                  <a:lnTo>
                    <a:pt x="749" y="694"/>
                  </a:lnTo>
                  <a:lnTo>
                    <a:pt x="749" y="710"/>
                  </a:lnTo>
                  <a:lnTo>
                    <a:pt x="780" y="710"/>
                  </a:lnTo>
                  <a:lnTo>
                    <a:pt x="780" y="727"/>
                  </a:lnTo>
                  <a:lnTo>
                    <a:pt x="801" y="727"/>
                  </a:lnTo>
                  <a:lnTo>
                    <a:pt x="801" y="764"/>
                  </a:lnTo>
                  <a:lnTo>
                    <a:pt x="836" y="764"/>
                  </a:lnTo>
                  <a:lnTo>
                    <a:pt x="836" y="784"/>
                  </a:lnTo>
                  <a:lnTo>
                    <a:pt x="888" y="784"/>
                  </a:lnTo>
                  <a:lnTo>
                    <a:pt x="888" y="801"/>
                  </a:lnTo>
                  <a:lnTo>
                    <a:pt x="919" y="801"/>
                  </a:lnTo>
                  <a:lnTo>
                    <a:pt x="919" y="820"/>
                  </a:lnTo>
                  <a:lnTo>
                    <a:pt x="923" y="820"/>
                  </a:lnTo>
                  <a:lnTo>
                    <a:pt x="923" y="842"/>
                  </a:lnTo>
                  <a:lnTo>
                    <a:pt x="941" y="842"/>
                  </a:lnTo>
                  <a:lnTo>
                    <a:pt x="941" y="861"/>
                  </a:lnTo>
                  <a:lnTo>
                    <a:pt x="1041" y="861"/>
                  </a:lnTo>
                  <a:lnTo>
                    <a:pt x="1041" y="882"/>
                  </a:lnTo>
                  <a:lnTo>
                    <a:pt x="1062" y="882"/>
                  </a:lnTo>
                  <a:lnTo>
                    <a:pt x="1062" y="904"/>
                  </a:lnTo>
                  <a:lnTo>
                    <a:pt x="1185" y="904"/>
                  </a:lnTo>
                  <a:lnTo>
                    <a:pt x="1185" y="927"/>
                  </a:lnTo>
                  <a:lnTo>
                    <a:pt x="1197" y="927"/>
                  </a:lnTo>
                  <a:lnTo>
                    <a:pt x="1197" y="950"/>
                  </a:lnTo>
                  <a:lnTo>
                    <a:pt x="1456" y="950"/>
                  </a:lnTo>
                  <a:lnTo>
                    <a:pt x="1456" y="981"/>
                  </a:lnTo>
                  <a:lnTo>
                    <a:pt x="1583" y="981"/>
                  </a:lnTo>
                  <a:lnTo>
                    <a:pt x="1583" y="1016"/>
                  </a:lnTo>
                  <a:lnTo>
                    <a:pt x="1647" y="1016"/>
                  </a:lnTo>
                  <a:lnTo>
                    <a:pt x="1647" y="1057"/>
                  </a:lnTo>
                  <a:lnTo>
                    <a:pt x="1686" y="1057"/>
                  </a:lnTo>
                  <a:lnTo>
                    <a:pt x="1686" y="1096"/>
                  </a:lnTo>
                  <a:lnTo>
                    <a:pt x="1978" y="1096"/>
                  </a:lnTo>
                  <a:lnTo>
                    <a:pt x="1978" y="1160"/>
                  </a:lnTo>
                  <a:lnTo>
                    <a:pt x="2041" y="1160"/>
                  </a:lnTo>
                  <a:lnTo>
                    <a:pt x="2041" y="1222"/>
                  </a:lnTo>
                  <a:lnTo>
                    <a:pt x="2450" y="1222"/>
                  </a:lnTo>
                  <a:lnTo>
                    <a:pt x="2450" y="1861"/>
                  </a:lnTo>
                </a:path>
              </a:pathLst>
            </a:cu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08" name="Freeform 806"/>
            <p:cNvSpPr>
              <a:spLocks/>
            </p:cNvSpPr>
            <p:nvPr/>
          </p:nvSpPr>
          <p:spPr bwMode="auto">
            <a:xfrm>
              <a:off x="4654290" y="2433824"/>
              <a:ext cx="2674703" cy="2335885"/>
            </a:xfrm>
            <a:custGeom>
              <a:avLst/>
              <a:gdLst>
                <a:gd name="T0" fmla="*/ 2147483647 w 2271"/>
                <a:gd name="T1" fmla="*/ 0 h 1638"/>
                <a:gd name="T2" fmla="*/ 2147483647 w 2271"/>
                <a:gd name="T3" fmla="*/ 2147483647 h 1638"/>
                <a:gd name="T4" fmla="*/ 2147483647 w 2271"/>
                <a:gd name="T5" fmla="*/ 2147483647 h 1638"/>
                <a:gd name="T6" fmla="*/ 2147483647 w 2271"/>
                <a:gd name="T7" fmla="*/ 2147483647 h 1638"/>
                <a:gd name="T8" fmla="*/ 2147483647 w 2271"/>
                <a:gd name="T9" fmla="*/ 2147483647 h 1638"/>
                <a:gd name="T10" fmla="*/ 2147483647 w 2271"/>
                <a:gd name="T11" fmla="*/ 2147483647 h 1638"/>
                <a:gd name="T12" fmla="*/ 2147483647 w 2271"/>
                <a:gd name="T13" fmla="*/ 2147483647 h 1638"/>
                <a:gd name="T14" fmla="*/ 2147483647 w 2271"/>
                <a:gd name="T15" fmla="*/ 2147483647 h 1638"/>
                <a:gd name="T16" fmla="*/ 2147483647 w 2271"/>
                <a:gd name="T17" fmla="*/ 2147483647 h 1638"/>
                <a:gd name="T18" fmla="*/ 2147483647 w 2271"/>
                <a:gd name="T19" fmla="*/ 2147483647 h 1638"/>
                <a:gd name="T20" fmla="*/ 2147483647 w 2271"/>
                <a:gd name="T21" fmla="*/ 2147483647 h 1638"/>
                <a:gd name="T22" fmla="*/ 2147483647 w 2271"/>
                <a:gd name="T23" fmla="*/ 2147483647 h 1638"/>
                <a:gd name="T24" fmla="*/ 2147483647 w 2271"/>
                <a:gd name="T25" fmla="*/ 2147483647 h 1638"/>
                <a:gd name="T26" fmla="*/ 2147483647 w 2271"/>
                <a:gd name="T27" fmla="*/ 2147483647 h 1638"/>
                <a:gd name="T28" fmla="*/ 2147483647 w 2271"/>
                <a:gd name="T29" fmla="*/ 2147483647 h 1638"/>
                <a:gd name="T30" fmla="*/ 2147483647 w 2271"/>
                <a:gd name="T31" fmla="*/ 2147483647 h 1638"/>
                <a:gd name="T32" fmla="*/ 2147483647 w 2271"/>
                <a:gd name="T33" fmla="*/ 2147483647 h 1638"/>
                <a:gd name="T34" fmla="*/ 2147483647 w 2271"/>
                <a:gd name="T35" fmla="*/ 2147483647 h 1638"/>
                <a:gd name="T36" fmla="*/ 2147483647 w 2271"/>
                <a:gd name="T37" fmla="*/ 2147483647 h 1638"/>
                <a:gd name="T38" fmla="*/ 2147483647 w 2271"/>
                <a:gd name="T39" fmla="*/ 2147483647 h 1638"/>
                <a:gd name="T40" fmla="*/ 2147483647 w 2271"/>
                <a:gd name="T41" fmla="*/ 2147483647 h 1638"/>
                <a:gd name="T42" fmla="*/ 2147483647 w 2271"/>
                <a:gd name="T43" fmla="*/ 2147483647 h 1638"/>
                <a:gd name="T44" fmla="*/ 2147483647 w 2271"/>
                <a:gd name="T45" fmla="*/ 2147483647 h 1638"/>
                <a:gd name="T46" fmla="*/ 2147483647 w 2271"/>
                <a:gd name="T47" fmla="*/ 2147483647 h 1638"/>
                <a:gd name="T48" fmla="*/ 2147483647 w 2271"/>
                <a:gd name="T49" fmla="*/ 2147483647 h 1638"/>
                <a:gd name="T50" fmla="*/ 2147483647 w 2271"/>
                <a:gd name="T51" fmla="*/ 2147483647 h 1638"/>
                <a:gd name="T52" fmla="*/ 2147483647 w 2271"/>
                <a:gd name="T53" fmla="*/ 2147483647 h 1638"/>
                <a:gd name="T54" fmla="*/ 2147483647 w 2271"/>
                <a:gd name="T55" fmla="*/ 2147483647 h 1638"/>
                <a:gd name="T56" fmla="*/ 2147483647 w 2271"/>
                <a:gd name="T57" fmla="*/ 2147483647 h 1638"/>
                <a:gd name="T58" fmla="*/ 2147483647 w 2271"/>
                <a:gd name="T59" fmla="*/ 2147483647 h 1638"/>
                <a:gd name="T60" fmla="*/ 2147483647 w 2271"/>
                <a:gd name="T61" fmla="*/ 2147483647 h 1638"/>
                <a:gd name="T62" fmla="*/ 2147483647 w 2271"/>
                <a:gd name="T63" fmla="*/ 2147483647 h 1638"/>
                <a:gd name="T64" fmla="*/ 2147483647 w 2271"/>
                <a:gd name="T65" fmla="*/ 2147483647 h 1638"/>
                <a:gd name="T66" fmla="*/ 2147483647 w 2271"/>
                <a:gd name="T67" fmla="*/ 2147483647 h 1638"/>
                <a:gd name="T68" fmla="*/ 2147483647 w 2271"/>
                <a:gd name="T69" fmla="*/ 2147483647 h 1638"/>
                <a:gd name="T70" fmla="*/ 2147483647 w 2271"/>
                <a:gd name="T71" fmla="*/ 2147483647 h 1638"/>
                <a:gd name="T72" fmla="*/ 2147483647 w 2271"/>
                <a:gd name="T73" fmla="*/ 2147483647 h 1638"/>
                <a:gd name="T74" fmla="*/ 2147483647 w 2271"/>
                <a:gd name="T75" fmla="*/ 2147483647 h 1638"/>
                <a:gd name="T76" fmla="*/ 2147483647 w 2271"/>
                <a:gd name="T77" fmla="*/ 2147483647 h 1638"/>
                <a:gd name="T78" fmla="*/ 2147483647 w 2271"/>
                <a:gd name="T79" fmla="*/ 2147483647 h 1638"/>
                <a:gd name="T80" fmla="*/ 2147483647 w 2271"/>
                <a:gd name="T81" fmla="*/ 2147483647 h 1638"/>
                <a:gd name="T82" fmla="*/ 2147483647 w 2271"/>
                <a:gd name="T83" fmla="*/ 2147483647 h 1638"/>
                <a:gd name="T84" fmla="*/ 2147483647 w 2271"/>
                <a:gd name="T85" fmla="*/ 2147483647 h 1638"/>
                <a:gd name="T86" fmla="*/ 2147483647 w 2271"/>
                <a:gd name="T87" fmla="*/ 2147483647 h 1638"/>
                <a:gd name="T88" fmla="*/ 2147483647 w 2271"/>
                <a:gd name="T89" fmla="*/ 2147483647 h 1638"/>
                <a:gd name="T90" fmla="*/ 2147483647 w 2271"/>
                <a:gd name="T91" fmla="*/ 2147483647 h 1638"/>
                <a:gd name="T92" fmla="*/ 2147483647 w 2271"/>
                <a:gd name="T93" fmla="*/ 2147483647 h 1638"/>
                <a:gd name="T94" fmla="*/ 2147483647 w 2271"/>
                <a:gd name="T95" fmla="*/ 2147483647 h 1638"/>
                <a:gd name="T96" fmla="*/ 2147483647 w 2271"/>
                <a:gd name="T97" fmla="*/ 2147483647 h 1638"/>
                <a:gd name="T98" fmla="*/ 2147483647 w 2271"/>
                <a:gd name="T99" fmla="*/ 2147483647 h 1638"/>
                <a:gd name="T100" fmla="*/ 2147483647 w 2271"/>
                <a:gd name="T101" fmla="*/ 2147483647 h 1638"/>
                <a:gd name="T102" fmla="*/ 2147483647 w 2271"/>
                <a:gd name="T103" fmla="*/ 2147483647 h 1638"/>
                <a:gd name="T104" fmla="*/ 2147483647 w 2271"/>
                <a:gd name="T105" fmla="*/ 2147483647 h 1638"/>
                <a:gd name="T106" fmla="*/ 2147483647 w 2271"/>
                <a:gd name="T107" fmla="*/ 2147483647 h 1638"/>
                <a:gd name="T108" fmla="*/ 2147483647 w 2271"/>
                <a:gd name="T109" fmla="*/ 2147483647 h 1638"/>
                <a:gd name="T110" fmla="*/ 2147483647 w 2271"/>
                <a:gd name="T111" fmla="*/ 2147483647 h 1638"/>
                <a:gd name="T112" fmla="*/ 2147483647 w 2271"/>
                <a:gd name="T113" fmla="*/ 2147483647 h 163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71" h="1638">
                  <a:moveTo>
                    <a:pt x="0" y="0"/>
                  </a:moveTo>
                  <a:lnTo>
                    <a:pt x="202" y="0"/>
                  </a:lnTo>
                  <a:lnTo>
                    <a:pt x="202" y="16"/>
                  </a:lnTo>
                  <a:lnTo>
                    <a:pt x="207" y="16"/>
                  </a:lnTo>
                  <a:lnTo>
                    <a:pt x="207" y="35"/>
                  </a:lnTo>
                  <a:lnTo>
                    <a:pt x="232" y="35"/>
                  </a:lnTo>
                  <a:lnTo>
                    <a:pt x="232" y="51"/>
                  </a:lnTo>
                  <a:lnTo>
                    <a:pt x="250" y="51"/>
                  </a:lnTo>
                  <a:lnTo>
                    <a:pt x="250" y="70"/>
                  </a:lnTo>
                  <a:lnTo>
                    <a:pt x="257" y="70"/>
                  </a:lnTo>
                  <a:lnTo>
                    <a:pt x="257" y="105"/>
                  </a:lnTo>
                  <a:lnTo>
                    <a:pt x="263" y="105"/>
                  </a:lnTo>
                  <a:lnTo>
                    <a:pt x="263" y="123"/>
                  </a:lnTo>
                  <a:lnTo>
                    <a:pt x="266" y="123"/>
                  </a:lnTo>
                  <a:lnTo>
                    <a:pt x="266" y="142"/>
                  </a:lnTo>
                  <a:lnTo>
                    <a:pt x="268" y="142"/>
                  </a:lnTo>
                  <a:lnTo>
                    <a:pt x="268" y="192"/>
                  </a:lnTo>
                  <a:lnTo>
                    <a:pt x="271" y="192"/>
                  </a:lnTo>
                  <a:lnTo>
                    <a:pt x="271" y="229"/>
                  </a:lnTo>
                  <a:lnTo>
                    <a:pt x="276" y="229"/>
                  </a:lnTo>
                  <a:lnTo>
                    <a:pt x="276" y="266"/>
                  </a:lnTo>
                  <a:lnTo>
                    <a:pt x="289" y="266"/>
                  </a:lnTo>
                  <a:lnTo>
                    <a:pt x="289" y="283"/>
                  </a:lnTo>
                  <a:lnTo>
                    <a:pt x="301" y="283"/>
                  </a:lnTo>
                  <a:lnTo>
                    <a:pt x="301" y="303"/>
                  </a:lnTo>
                  <a:lnTo>
                    <a:pt x="339" y="303"/>
                  </a:lnTo>
                  <a:lnTo>
                    <a:pt x="339" y="322"/>
                  </a:lnTo>
                  <a:lnTo>
                    <a:pt x="342" y="322"/>
                  </a:lnTo>
                  <a:lnTo>
                    <a:pt x="342" y="340"/>
                  </a:lnTo>
                  <a:lnTo>
                    <a:pt x="350" y="340"/>
                  </a:lnTo>
                  <a:lnTo>
                    <a:pt x="350" y="357"/>
                  </a:lnTo>
                  <a:lnTo>
                    <a:pt x="357" y="357"/>
                  </a:lnTo>
                  <a:lnTo>
                    <a:pt x="357" y="374"/>
                  </a:lnTo>
                  <a:lnTo>
                    <a:pt x="378" y="374"/>
                  </a:lnTo>
                  <a:lnTo>
                    <a:pt x="378" y="413"/>
                  </a:lnTo>
                  <a:lnTo>
                    <a:pt x="401" y="413"/>
                  </a:lnTo>
                  <a:lnTo>
                    <a:pt x="401" y="450"/>
                  </a:lnTo>
                  <a:lnTo>
                    <a:pt x="403" y="450"/>
                  </a:lnTo>
                  <a:lnTo>
                    <a:pt x="403" y="469"/>
                  </a:lnTo>
                  <a:lnTo>
                    <a:pt x="408" y="469"/>
                  </a:lnTo>
                  <a:lnTo>
                    <a:pt x="408" y="487"/>
                  </a:lnTo>
                  <a:lnTo>
                    <a:pt x="413" y="487"/>
                  </a:lnTo>
                  <a:lnTo>
                    <a:pt x="413" y="506"/>
                  </a:lnTo>
                  <a:lnTo>
                    <a:pt x="416" y="506"/>
                  </a:lnTo>
                  <a:lnTo>
                    <a:pt x="416" y="526"/>
                  </a:lnTo>
                  <a:lnTo>
                    <a:pt x="419" y="526"/>
                  </a:lnTo>
                  <a:lnTo>
                    <a:pt x="419" y="545"/>
                  </a:lnTo>
                  <a:lnTo>
                    <a:pt x="422" y="545"/>
                  </a:lnTo>
                  <a:lnTo>
                    <a:pt x="422" y="603"/>
                  </a:lnTo>
                  <a:lnTo>
                    <a:pt x="426" y="603"/>
                  </a:lnTo>
                  <a:lnTo>
                    <a:pt x="426" y="644"/>
                  </a:lnTo>
                  <a:lnTo>
                    <a:pt x="437" y="644"/>
                  </a:lnTo>
                  <a:lnTo>
                    <a:pt x="437" y="661"/>
                  </a:lnTo>
                  <a:lnTo>
                    <a:pt x="457" y="661"/>
                  </a:lnTo>
                  <a:lnTo>
                    <a:pt x="457" y="683"/>
                  </a:lnTo>
                  <a:lnTo>
                    <a:pt x="519" y="683"/>
                  </a:lnTo>
                  <a:lnTo>
                    <a:pt x="519" y="721"/>
                  </a:lnTo>
                  <a:lnTo>
                    <a:pt x="523" y="721"/>
                  </a:lnTo>
                  <a:lnTo>
                    <a:pt x="523" y="741"/>
                  </a:lnTo>
                  <a:lnTo>
                    <a:pt x="524" y="741"/>
                  </a:lnTo>
                  <a:lnTo>
                    <a:pt x="524" y="758"/>
                  </a:lnTo>
                  <a:lnTo>
                    <a:pt x="528" y="758"/>
                  </a:lnTo>
                  <a:lnTo>
                    <a:pt x="528" y="778"/>
                  </a:lnTo>
                  <a:lnTo>
                    <a:pt x="531" y="778"/>
                  </a:lnTo>
                  <a:lnTo>
                    <a:pt x="531" y="816"/>
                  </a:lnTo>
                  <a:lnTo>
                    <a:pt x="534" y="816"/>
                  </a:lnTo>
                  <a:lnTo>
                    <a:pt x="534" y="857"/>
                  </a:lnTo>
                  <a:lnTo>
                    <a:pt x="541" y="857"/>
                  </a:lnTo>
                  <a:lnTo>
                    <a:pt x="541" y="878"/>
                  </a:lnTo>
                  <a:lnTo>
                    <a:pt x="569" y="878"/>
                  </a:lnTo>
                  <a:lnTo>
                    <a:pt x="569" y="898"/>
                  </a:lnTo>
                  <a:lnTo>
                    <a:pt x="590" y="898"/>
                  </a:lnTo>
                  <a:lnTo>
                    <a:pt x="590" y="919"/>
                  </a:lnTo>
                  <a:lnTo>
                    <a:pt x="621" y="919"/>
                  </a:lnTo>
                  <a:lnTo>
                    <a:pt x="621" y="937"/>
                  </a:lnTo>
                  <a:lnTo>
                    <a:pt x="649" y="937"/>
                  </a:lnTo>
                  <a:lnTo>
                    <a:pt x="649" y="958"/>
                  </a:lnTo>
                  <a:lnTo>
                    <a:pt x="662" y="958"/>
                  </a:lnTo>
                  <a:lnTo>
                    <a:pt x="662" y="1082"/>
                  </a:lnTo>
                  <a:lnTo>
                    <a:pt x="677" y="1082"/>
                  </a:lnTo>
                  <a:lnTo>
                    <a:pt x="677" y="1103"/>
                  </a:lnTo>
                  <a:lnTo>
                    <a:pt x="684" y="1103"/>
                  </a:lnTo>
                  <a:lnTo>
                    <a:pt x="684" y="1125"/>
                  </a:lnTo>
                  <a:lnTo>
                    <a:pt x="687" y="1125"/>
                  </a:lnTo>
                  <a:lnTo>
                    <a:pt x="687" y="1146"/>
                  </a:lnTo>
                  <a:lnTo>
                    <a:pt x="725" y="1146"/>
                  </a:lnTo>
                  <a:lnTo>
                    <a:pt x="725" y="1167"/>
                  </a:lnTo>
                  <a:lnTo>
                    <a:pt x="787" y="1167"/>
                  </a:lnTo>
                  <a:lnTo>
                    <a:pt x="787" y="1190"/>
                  </a:lnTo>
                  <a:lnTo>
                    <a:pt x="790" y="1190"/>
                  </a:lnTo>
                  <a:lnTo>
                    <a:pt x="790" y="1233"/>
                  </a:lnTo>
                  <a:lnTo>
                    <a:pt x="794" y="1233"/>
                  </a:lnTo>
                  <a:lnTo>
                    <a:pt x="794" y="1256"/>
                  </a:lnTo>
                  <a:lnTo>
                    <a:pt x="813" y="1256"/>
                  </a:lnTo>
                  <a:lnTo>
                    <a:pt x="813" y="1280"/>
                  </a:lnTo>
                  <a:lnTo>
                    <a:pt x="836" y="1280"/>
                  </a:lnTo>
                  <a:lnTo>
                    <a:pt x="836" y="1307"/>
                  </a:lnTo>
                  <a:lnTo>
                    <a:pt x="928" y="1307"/>
                  </a:lnTo>
                  <a:lnTo>
                    <a:pt x="928" y="1332"/>
                  </a:lnTo>
                  <a:lnTo>
                    <a:pt x="935" y="1332"/>
                  </a:lnTo>
                  <a:lnTo>
                    <a:pt x="935" y="1361"/>
                  </a:lnTo>
                  <a:lnTo>
                    <a:pt x="946" y="1361"/>
                  </a:lnTo>
                  <a:lnTo>
                    <a:pt x="946" y="1419"/>
                  </a:lnTo>
                  <a:lnTo>
                    <a:pt x="1009" y="1419"/>
                  </a:lnTo>
                  <a:lnTo>
                    <a:pt x="1009" y="1454"/>
                  </a:lnTo>
                  <a:lnTo>
                    <a:pt x="1055" y="1454"/>
                  </a:lnTo>
                  <a:lnTo>
                    <a:pt x="1055" y="1491"/>
                  </a:lnTo>
                  <a:lnTo>
                    <a:pt x="1078" y="1491"/>
                  </a:lnTo>
                  <a:lnTo>
                    <a:pt x="1078" y="1528"/>
                  </a:lnTo>
                  <a:lnTo>
                    <a:pt x="1324" y="1528"/>
                  </a:lnTo>
                  <a:lnTo>
                    <a:pt x="1324" y="1565"/>
                  </a:lnTo>
                  <a:lnTo>
                    <a:pt x="1463" y="1565"/>
                  </a:lnTo>
                  <a:lnTo>
                    <a:pt x="1463" y="1638"/>
                  </a:lnTo>
                  <a:lnTo>
                    <a:pt x="2271" y="1638"/>
                  </a:lnTo>
                </a:path>
              </a:pathLst>
            </a:custGeom>
            <a:noFill/>
            <a:ln w="25400">
              <a:solidFill>
                <a:srgbClr val="BE162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376" name="TextBox 32776"/>
          <p:cNvSpPr txBox="1">
            <a:spLocks noChangeArrowheads="1"/>
          </p:cNvSpPr>
          <p:nvPr/>
        </p:nvSpPr>
        <p:spPr bwMode="auto">
          <a:xfrm>
            <a:off x="1011739" y="5364081"/>
            <a:ext cx="10885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257300" algn="ctr"/>
                <a:tab pos="2762250" algn="ctr"/>
              </a:tabLst>
              <a:defRPr>
                <a:solidFill>
                  <a:schemeClr val="tx1"/>
                </a:solidFill>
                <a:latin typeface="Arial" pitchFamily="34" charset="0"/>
                <a:ea typeface="ＭＳ Ｐゴシック" pitchFamily="34" charset="-128"/>
              </a:defRPr>
            </a:lvl1pPr>
            <a:lvl2pPr marL="742950" indent="-285750" eaLnBrk="0" hangingPunct="0">
              <a:tabLst>
                <a:tab pos="1257300" algn="ctr"/>
                <a:tab pos="2762250" algn="ctr"/>
              </a:tabLst>
              <a:defRPr>
                <a:solidFill>
                  <a:schemeClr val="tx1"/>
                </a:solidFill>
                <a:latin typeface="Arial" pitchFamily="34" charset="0"/>
                <a:ea typeface="ＭＳ Ｐゴシック" pitchFamily="34" charset="-128"/>
              </a:defRPr>
            </a:lvl2pPr>
            <a:lvl3pPr marL="1143000" indent="-228600" eaLnBrk="0" hangingPunct="0">
              <a:tabLst>
                <a:tab pos="1257300" algn="ctr"/>
                <a:tab pos="2762250" algn="ctr"/>
              </a:tabLst>
              <a:defRPr>
                <a:solidFill>
                  <a:schemeClr val="tx1"/>
                </a:solidFill>
                <a:latin typeface="Arial" pitchFamily="34" charset="0"/>
                <a:ea typeface="ＭＳ Ｐゴシック" pitchFamily="34" charset="-128"/>
              </a:defRPr>
            </a:lvl3pPr>
            <a:lvl4pPr marL="1600200" indent="-228600" eaLnBrk="0" hangingPunct="0">
              <a:tabLst>
                <a:tab pos="1257300" algn="ctr"/>
                <a:tab pos="2762250" algn="ctr"/>
              </a:tabLst>
              <a:defRPr>
                <a:solidFill>
                  <a:schemeClr val="tx1"/>
                </a:solidFill>
                <a:latin typeface="Arial" pitchFamily="34" charset="0"/>
                <a:ea typeface="ＭＳ Ｐゴシック" pitchFamily="34" charset="-128"/>
              </a:defRPr>
            </a:lvl4pPr>
            <a:lvl5pPr marL="2057400" indent="-228600" eaLnBrk="0" hangingPunct="0">
              <a:tabLst>
                <a:tab pos="1257300" algn="ctr"/>
                <a:tab pos="2762250" algn="ctr"/>
              </a:tabLst>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1257300" algn="ctr"/>
                <a:tab pos="2762250" algn="ctr"/>
              </a:tabLst>
              <a:defRPr>
                <a:solidFill>
                  <a:schemeClr val="tx1"/>
                </a:solidFill>
                <a:latin typeface="Arial" pitchFamily="34" charset="0"/>
                <a:ea typeface="ＭＳ Ｐゴシック" pitchFamily="34" charset="-128"/>
              </a:defRPr>
            </a:lvl9pPr>
          </a:lstStyle>
          <a:p>
            <a:pPr eaLnBrk="1" hangingPunct="1">
              <a:spcAft>
                <a:spcPts val="1200"/>
              </a:spcAft>
            </a:pPr>
            <a:r>
              <a:rPr lang="en-US" sz="1400" b="1" dirty="0" smtClean="0">
                <a:solidFill>
                  <a:srgbClr val="000000"/>
                </a:solidFill>
              </a:rPr>
              <a:t>Cap + Lap</a:t>
            </a:r>
            <a:endParaRPr lang="en-US" sz="1400" b="1" dirty="0">
              <a:solidFill>
                <a:srgbClr val="000000"/>
              </a:solidFill>
            </a:endParaRPr>
          </a:p>
        </p:txBody>
      </p:sp>
      <p:sp>
        <p:nvSpPr>
          <p:cNvPr id="387" name="TextBox 781"/>
          <p:cNvSpPr txBox="1">
            <a:spLocks noChangeArrowheads="1"/>
          </p:cNvSpPr>
          <p:nvPr/>
        </p:nvSpPr>
        <p:spPr bwMode="auto">
          <a:xfrm>
            <a:off x="4664459" y="6010770"/>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120</a:t>
            </a:r>
          </a:p>
        </p:txBody>
      </p:sp>
      <p:sp>
        <p:nvSpPr>
          <p:cNvPr id="388" name="TextBox 782"/>
          <p:cNvSpPr txBox="1">
            <a:spLocks noChangeArrowheads="1"/>
          </p:cNvSpPr>
          <p:nvPr/>
        </p:nvSpPr>
        <p:spPr bwMode="auto">
          <a:xfrm>
            <a:off x="4881835" y="6010770"/>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105</a:t>
            </a:r>
          </a:p>
        </p:txBody>
      </p:sp>
      <p:sp>
        <p:nvSpPr>
          <p:cNvPr id="389" name="TextBox 783"/>
          <p:cNvSpPr txBox="1">
            <a:spLocks noChangeArrowheads="1"/>
          </p:cNvSpPr>
          <p:nvPr/>
        </p:nvSpPr>
        <p:spPr bwMode="auto">
          <a:xfrm>
            <a:off x="5166905" y="6010770"/>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77</a:t>
            </a:r>
          </a:p>
        </p:txBody>
      </p:sp>
      <p:sp>
        <p:nvSpPr>
          <p:cNvPr id="390" name="TextBox 784"/>
          <p:cNvSpPr txBox="1">
            <a:spLocks noChangeArrowheads="1"/>
          </p:cNvSpPr>
          <p:nvPr/>
        </p:nvSpPr>
        <p:spPr bwMode="auto">
          <a:xfrm>
            <a:off x="5359176" y="6010770"/>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48</a:t>
            </a:r>
          </a:p>
        </p:txBody>
      </p:sp>
      <p:sp>
        <p:nvSpPr>
          <p:cNvPr id="391" name="TextBox 785"/>
          <p:cNvSpPr txBox="1">
            <a:spLocks noChangeArrowheads="1"/>
          </p:cNvSpPr>
          <p:nvPr/>
        </p:nvSpPr>
        <p:spPr bwMode="auto">
          <a:xfrm>
            <a:off x="5585522" y="6010770"/>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32</a:t>
            </a:r>
          </a:p>
        </p:txBody>
      </p:sp>
      <p:sp>
        <p:nvSpPr>
          <p:cNvPr id="392" name="TextBox 786"/>
          <p:cNvSpPr txBox="1">
            <a:spLocks noChangeArrowheads="1"/>
          </p:cNvSpPr>
          <p:nvPr/>
        </p:nvSpPr>
        <p:spPr bwMode="auto">
          <a:xfrm>
            <a:off x="5805370" y="6010770"/>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14</a:t>
            </a:r>
          </a:p>
        </p:txBody>
      </p:sp>
      <p:sp>
        <p:nvSpPr>
          <p:cNvPr id="393" name="TextBox 787"/>
          <p:cNvSpPr txBox="1">
            <a:spLocks noChangeArrowheads="1"/>
          </p:cNvSpPr>
          <p:nvPr/>
        </p:nvSpPr>
        <p:spPr bwMode="auto">
          <a:xfrm>
            <a:off x="6099532"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9</a:t>
            </a:r>
          </a:p>
        </p:txBody>
      </p:sp>
      <p:sp>
        <p:nvSpPr>
          <p:cNvPr id="394" name="TextBox 788"/>
          <p:cNvSpPr txBox="1">
            <a:spLocks noChangeArrowheads="1"/>
          </p:cNvSpPr>
          <p:nvPr/>
        </p:nvSpPr>
        <p:spPr bwMode="auto">
          <a:xfrm>
            <a:off x="6323415"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8</a:t>
            </a:r>
          </a:p>
        </p:txBody>
      </p:sp>
      <p:sp>
        <p:nvSpPr>
          <p:cNvPr id="395" name="TextBox 789"/>
          <p:cNvSpPr txBox="1">
            <a:spLocks noChangeArrowheads="1"/>
          </p:cNvSpPr>
          <p:nvPr/>
        </p:nvSpPr>
        <p:spPr bwMode="auto">
          <a:xfrm>
            <a:off x="6543407"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3</a:t>
            </a:r>
          </a:p>
        </p:txBody>
      </p:sp>
      <p:sp>
        <p:nvSpPr>
          <p:cNvPr id="396" name="TextBox 790"/>
          <p:cNvSpPr txBox="1">
            <a:spLocks noChangeArrowheads="1"/>
          </p:cNvSpPr>
          <p:nvPr/>
        </p:nvSpPr>
        <p:spPr bwMode="auto">
          <a:xfrm>
            <a:off x="6768654"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3</a:t>
            </a:r>
          </a:p>
        </p:txBody>
      </p:sp>
      <p:sp>
        <p:nvSpPr>
          <p:cNvPr id="397" name="TextBox 791"/>
          <p:cNvSpPr txBox="1">
            <a:spLocks noChangeArrowheads="1"/>
          </p:cNvSpPr>
          <p:nvPr/>
        </p:nvSpPr>
        <p:spPr bwMode="auto">
          <a:xfrm>
            <a:off x="6990199"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1</a:t>
            </a:r>
          </a:p>
        </p:txBody>
      </p:sp>
      <p:sp>
        <p:nvSpPr>
          <p:cNvPr id="398" name="TextBox 792"/>
          <p:cNvSpPr txBox="1">
            <a:spLocks noChangeArrowheads="1"/>
          </p:cNvSpPr>
          <p:nvPr/>
        </p:nvSpPr>
        <p:spPr bwMode="auto">
          <a:xfrm>
            <a:off x="7186630" y="6010770"/>
            <a:ext cx="5829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a:solidFill>
                  <a:srgbClr val="000000"/>
                </a:solidFill>
              </a:rPr>
              <a:t>1</a:t>
            </a:r>
            <a:endParaRPr lang="en-US" sz="900" b="1" dirty="0" smtClean="0">
              <a:solidFill>
                <a:srgbClr val="000000"/>
              </a:solidFill>
            </a:endParaRPr>
          </a:p>
        </p:txBody>
      </p:sp>
      <p:sp>
        <p:nvSpPr>
          <p:cNvPr id="399" name="TextBox 793"/>
          <p:cNvSpPr txBox="1">
            <a:spLocks noChangeArrowheads="1"/>
          </p:cNvSpPr>
          <p:nvPr/>
        </p:nvSpPr>
        <p:spPr bwMode="auto">
          <a:xfrm>
            <a:off x="7408900"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00" name="TextBox 794"/>
          <p:cNvSpPr txBox="1">
            <a:spLocks noChangeArrowheads="1"/>
          </p:cNvSpPr>
          <p:nvPr/>
        </p:nvSpPr>
        <p:spPr bwMode="auto">
          <a:xfrm>
            <a:off x="7625625"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01" name="TextBox 795"/>
          <p:cNvSpPr txBox="1">
            <a:spLocks noChangeArrowheads="1"/>
          </p:cNvSpPr>
          <p:nvPr/>
        </p:nvSpPr>
        <p:spPr bwMode="auto">
          <a:xfrm>
            <a:off x="7854498"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02" name="TextBox 796"/>
          <p:cNvSpPr txBox="1">
            <a:spLocks noChangeArrowheads="1"/>
          </p:cNvSpPr>
          <p:nvPr/>
        </p:nvSpPr>
        <p:spPr bwMode="auto">
          <a:xfrm>
            <a:off x="8081102"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03" name="TextBox 800"/>
          <p:cNvSpPr txBox="1">
            <a:spLocks noChangeArrowheads="1"/>
          </p:cNvSpPr>
          <p:nvPr/>
        </p:nvSpPr>
        <p:spPr bwMode="auto">
          <a:xfrm>
            <a:off x="4664459" y="6186101"/>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173</a:t>
            </a:r>
          </a:p>
        </p:txBody>
      </p:sp>
      <p:sp>
        <p:nvSpPr>
          <p:cNvPr id="404" name="TextBox 801"/>
          <p:cNvSpPr txBox="1">
            <a:spLocks noChangeArrowheads="1"/>
          </p:cNvSpPr>
          <p:nvPr/>
        </p:nvSpPr>
        <p:spPr bwMode="auto">
          <a:xfrm>
            <a:off x="4881835" y="6186101"/>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159</a:t>
            </a:r>
          </a:p>
        </p:txBody>
      </p:sp>
      <p:sp>
        <p:nvSpPr>
          <p:cNvPr id="405" name="TextBox 802"/>
          <p:cNvSpPr txBox="1">
            <a:spLocks noChangeArrowheads="1"/>
          </p:cNvSpPr>
          <p:nvPr/>
        </p:nvSpPr>
        <p:spPr bwMode="auto">
          <a:xfrm>
            <a:off x="5102785" y="6186101"/>
            <a:ext cx="19236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126</a:t>
            </a:r>
          </a:p>
        </p:txBody>
      </p:sp>
      <p:sp>
        <p:nvSpPr>
          <p:cNvPr id="406" name="TextBox 803"/>
          <p:cNvSpPr txBox="1">
            <a:spLocks noChangeArrowheads="1"/>
          </p:cNvSpPr>
          <p:nvPr/>
        </p:nvSpPr>
        <p:spPr bwMode="auto">
          <a:xfrm>
            <a:off x="5359176" y="618610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84</a:t>
            </a:r>
          </a:p>
        </p:txBody>
      </p:sp>
      <p:sp>
        <p:nvSpPr>
          <p:cNvPr id="407" name="TextBox 804"/>
          <p:cNvSpPr txBox="1">
            <a:spLocks noChangeArrowheads="1"/>
          </p:cNvSpPr>
          <p:nvPr/>
        </p:nvSpPr>
        <p:spPr bwMode="auto">
          <a:xfrm>
            <a:off x="5585522" y="618610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65</a:t>
            </a:r>
          </a:p>
        </p:txBody>
      </p:sp>
      <p:sp>
        <p:nvSpPr>
          <p:cNvPr id="408" name="TextBox 805"/>
          <p:cNvSpPr txBox="1">
            <a:spLocks noChangeArrowheads="1"/>
          </p:cNvSpPr>
          <p:nvPr/>
        </p:nvSpPr>
        <p:spPr bwMode="auto">
          <a:xfrm>
            <a:off x="5805370" y="618610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47</a:t>
            </a:r>
          </a:p>
        </p:txBody>
      </p:sp>
      <p:sp>
        <p:nvSpPr>
          <p:cNvPr id="409" name="TextBox 806"/>
          <p:cNvSpPr txBox="1">
            <a:spLocks noChangeArrowheads="1"/>
          </p:cNvSpPr>
          <p:nvPr/>
        </p:nvSpPr>
        <p:spPr bwMode="auto">
          <a:xfrm>
            <a:off x="6035412" y="618610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42</a:t>
            </a:r>
          </a:p>
        </p:txBody>
      </p:sp>
      <p:sp>
        <p:nvSpPr>
          <p:cNvPr id="410" name="TextBox 807"/>
          <p:cNvSpPr txBox="1">
            <a:spLocks noChangeArrowheads="1"/>
          </p:cNvSpPr>
          <p:nvPr/>
        </p:nvSpPr>
        <p:spPr bwMode="auto">
          <a:xfrm>
            <a:off x="6259295" y="618610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33</a:t>
            </a:r>
          </a:p>
        </p:txBody>
      </p:sp>
      <p:sp>
        <p:nvSpPr>
          <p:cNvPr id="411" name="TextBox 808"/>
          <p:cNvSpPr txBox="1">
            <a:spLocks noChangeArrowheads="1"/>
          </p:cNvSpPr>
          <p:nvPr/>
        </p:nvSpPr>
        <p:spPr bwMode="auto">
          <a:xfrm>
            <a:off x="6479287" y="618610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27</a:t>
            </a:r>
          </a:p>
        </p:txBody>
      </p:sp>
      <p:sp>
        <p:nvSpPr>
          <p:cNvPr id="412" name="TextBox 809"/>
          <p:cNvSpPr txBox="1">
            <a:spLocks noChangeArrowheads="1"/>
          </p:cNvSpPr>
          <p:nvPr/>
        </p:nvSpPr>
        <p:spPr bwMode="auto">
          <a:xfrm>
            <a:off x="6704534" y="618610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19</a:t>
            </a:r>
          </a:p>
        </p:txBody>
      </p:sp>
      <p:sp>
        <p:nvSpPr>
          <p:cNvPr id="413" name="TextBox 810"/>
          <p:cNvSpPr txBox="1">
            <a:spLocks noChangeArrowheads="1"/>
          </p:cNvSpPr>
          <p:nvPr/>
        </p:nvSpPr>
        <p:spPr bwMode="auto">
          <a:xfrm>
            <a:off x="6926079" y="6186101"/>
            <a:ext cx="12824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12</a:t>
            </a:r>
          </a:p>
        </p:txBody>
      </p:sp>
      <p:sp>
        <p:nvSpPr>
          <p:cNvPr id="414" name="TextBox 811"/>
          <p:cNvSpPr txBox="1">
            <a:spLocks noChangeArrowheads="1"/>
          </p:cNvSpPr>
          <p:nvPr/>
        </p:nvSpPr>
        <p:spPr bwMode="auto">
          <a:xfrm>
            <a:off x="7186630" y="6186101"/>
            <a:ext cx="5829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8</a:t>
            </a:r>
          </a:p>
        </p:txBody>
      </p:sp>
      <p:sp>
        <p:nvSpPr>
          <p:cNvPr id="415" name="TextBox 812"/>
          <p:cNvSpPr txBox="1">
            <a:spLocks noChangeArrowheads="1"/>
          </p:cNvSpPr>
          <p:nvPr/>
        </p:nvSpPr>
        <p:spPr bwMode="auto">
          <a:xfrm>
            <a:off x="7408900" y="618610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2</a:t>
            </a:r>
          </a:p>
        </p:txBody>
      </p:sp>
      <p:sp>
        <p:nvSpPr>
          <p:cNvPr id="416" name="TextBox 813"/>
          <p:cNvSpPr txBox="1">
            <a:spLocks noChangeArrowheads="1"/>
          </p:cNvSpPr>
          <p:nvPr/>
        </p:nvSpPr>
        <p:spPr bwMode="auto">
          <a:xfrm>
            <a:off x="7625625" y="618610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17" name="TextBox 814"/>
          <p:cNvSpPr txBox="1">
            <a:spLocks noChangeArrowheads="1"/>
          </p:cNvSpPr>
          <p:nvPr/>
        </p:nvSpPr>
        <p:spPr bwMode="auto">
          <a:xfrm>
            <a:off x="7854498" y="618610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18" name="TextBox 815"/>
          <p:cNvSpPr txBox="1">
            <a:spLocks noChangeArrowheads="1"/>
          </p:cNvSpPr>
          <p:nvPr/>
        </p:nvSpPr>
        <p:spPr bwMode="auto">
          <a:xfrm>
            <a:off x="8081102" y="618610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19" name="TextBox 819"/>
          <p:cNvSpPr txBox="1">
            <a:spLocks noChangeArrowheads="1"/>
          </p:cNvSpPr>
          <p:nvPr/>
        </p:nvSpPr>
        <p:spPr bwMode="auto">
          <a:xfrm>
            <a:off x="3984029" y="6010770"/>
            <a:ext cx="55463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900" b="1" dirty="0" smtClean="0">
                <a:solidFill>
                  <a:srgbClr val="C00000"/>
                </a:solidFill>
              </a:rPr>
              <a:t>Cap + Lap</a:t>
            </a:r>
          </a:p>
        </p:txBody>
      </p:sp>
      <p:sp>
        <p:nvSpPr>
          <p:cNvPr id="420" name="TextBox 820"/>
          <p:cNvSpPr txBox="1">
            <a:spLocks noChangeArrowheads="1"/>
          </p:cNvSpPr>
          <p:nvPr/>
        </p:nvSpPr>
        <p:spPr bwMode="auto">
          <a:xfrm>
            <a:off x="3984029" y="6186101"/>
            <a:ext cx="35266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900" b="1" dirty="0" smtClean="0">
                <a:solidFill>
                  <a:srgbClr val="000099"/>
                </a:solidFill>
              </a:rPr>
              <a:t>T-DM1</a:t>
            </a:r>
          </a:p>
        </p:txBody>
      </p:sp>
      <p:sp>
        <p:nvSpPr>
          <p:cNvPr id="421" name="TextBox 821"/>
          <p:cNvSpPr txBox="1">
            <a:spLocks noChangeArrowheads="1"/>
          </p:cNvSpPr>
          <p:nvPr/>
        </p:nvSpPr>
        <p:spPr bwMode="auto">
          <a:xfrm>
            <a:off x="3984029" y="5864895"/>
            <a:ext cx="5578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900" b="1" dirty="0" smtClean="0">
                <a:solidFill>
                  <a:srgbClr val="000000"/>
                </a:solidFill>
              </a:rPr>
              <a:t>No. at risk</a:t>
            </a:r>
          </a:p>
        </p:txBody>
      </p:sp>
      <p:sp>
        <p:nvSpPr>
          <p:cNvPr id="422" name="TextBox 796"/>
          <p:cNvSpPr txBox="1">
            <a:spLocks noChangeArrowheads="1"/>
          </p:cNvSpPr>
          <p:nvPr/>
        </p:nvSpPr>
        <p:spPr bwMode="auto">
          <a:xfrm>
            <a:off x="8302720"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23" name="TextBox 815"/>
          <p:cNvSpPr txBox="1">
            <a:spLocks noChangeArrowheads="1"/>
          </p:cNvSpPr>
          <p:nvPr/>
        </p:nvSpPr>
        <p:spPr bwMode="auto">
          <a:xfrm>
            <a:off x="8302720" y="618610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24" name="TextBox 796"/>
          <p:cNvSpPr txBox="1">
            <a:spLocks noChangeArrowheads="1"/>
          </p:cNvSpPr>
          <p:nvPr/>
        </p:nvSpPr>
        <p:spPr bwMode="auto">
          <a:xfrm>
            <a:off x="8517800"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25" name="TextBox 815"/>
          <p:cNvSpPr txBox="1">
            <a:spLocks noChangeArrowheads="1"/>
          </p:cNvSpPr>
          <p:nvPr/>
        </p:nvSpPr>
        <p:spPr bwMode="auto">
          <a:xfrm>
            <a:off x="8517800" y="618610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26" name="TextBox 796"/>
          <p:cNvSpPr txBox="1">
            <a:spLocks noChangeArrowheads="1"/>
          </p:cNvSpPr>
          <p:nvPr/>
        </p:nvSpPr>
        <p:spPr bwMode="auto">
          <a:xfrm>
            <a:off x="8747369" y="6010770"/>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sp>
        <p:nvSpPr>
          <p:cNvPr id="427" name="TextBox 815"/>
          <p:cNvSpPr txBox="1">
            <a:spLocks noChangeArrowheads="1"/>
          </p:cNvSpPr>
          <p:nvPr/>
        </p:nvSpPr>
        <p:spPr bwMode="auto">
          <a:xfrm>
            <a:off x="8747369" y="6186101"/>
            <a:ext cx="6412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900" b="1" dirty="0" smtClean="0">
                <a:solidFill>
                  <a:srgbClr val="000000"/>
                </a:solidFill>
              </a:rPr>
              <a:t>0</a:t>
            </a:r>
          </a:p>
        </p:txBody>
      </p:sp>
      <p:cxnSp>
        <p:nvCxnSpPr>
          <p:cNvPr id="429" name="Straight Connector 428"/>
          <p:cNvCxnSpPr/>
          <p:nvPr/>
        </p:nvCxnSpPr>
        <p:spPr bwMode="auto">
          <a:xfrm>
            <a:off x="3017934" y="2971687"/>
            <a:ext cx="0" cy="209913"/>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p:nvCxnSpPr>
        <p:spPr bwMode="auto">
          <a:xfrm>
            <a:off x="2983009" y="3182677"/>
            <a:ext cx="68262"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8" name="TextBox 32776"/>
          <p:cNvSpPr txBox="1">
            <a:spLocks noChangeArrowheads="1"/>
          </p:cNvSpPr>
          <p:nvPr/>
        </p:nvSpPr>
        <p:spPr bwMode="auto">
          <a:xfrm>
            <a:off x="4724400" y="5562600"/>
            <a:ext cx="411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400" b="1" dirty="0" smtClean="0">
                <a:solidFill>
                  <a:srgbClr val="000000"/>
                </a:solidFill>
              </a:rPr>
              <a:t>Time (</a:t>
            </a:r>
            <a:r>
              <a:rPr lang="en-US" sz="1400" b="1" dirty="0" err="1" smtClean="0">
                <a:solidFill>
                  <a:srgbClr val="000000"/>
                </a:solidFill>
              </a:rPr>
              <a:t>mos</a:t>
            </a:r>
            <a:r>
              <a:rPr lang="en-US" sz="1400" b="1" dirty="0" smtClean="0">
                <a:solidFill>
                  <a:srgbClr val="000000"/>
                </a:solidFill>
              </a:rPr>
              <a:t>)</a:t>
            </a:r>
            <a:endParaRPr lang="en-US" sz="1200" dirty="0">
              <a:solidFill>
                <a:srgbClr val="000000"/>
              </a:solidFill>
            </a:endParaRPr>
          </a:p>
        </p:txBody>
      </p:sp>
      <p:sp>
        <p:nvSpPr>
          <p:cNvPr id="430" name="TextBox 429"/>
          <p:cNvSpPr txBox="1"/>
          <p:nvPr/>
        </p:nvSpPr>
        <p:spPr>
          <a:xfrm>
            <a:off x="0" y="6488668"/>
            <a:ext cx="7467600" cy="369332"/>
          </a:xfrm>
          <a:prstGeom prst="rect">
            <a:avLst/>
          </a:prstGeom>
          <a:noFill/>
        </p:spPr>
        <p:txBody>
          <a:bodyPr wrap="square" rtlCol="0">
            <a:spAutoFit/>
          </a:bodyPr>
          <a:lstStyle/>
          <a:p>
            <a:r>
              <a:rPr lang="en-US" dirty="0"/>
              <a:t>With </a:t>
            </a:r>
            <a:r>
              <a:rPr lang="en-US" dirty="0" smtClean="0"/>
              <a:t>permission from Blackwell KL et al. </a:t>
            </a:r>
            <a:r>
              <a:rPr lang="en-US" dirty="0" err="1" smtClean="0"/>
              <a:t>Proc</a:t>
            </a:r>
            <a:r>
              <a:rPr lang="en-US" dirty="0" smtClean="0"/>
              <a:t> ASCO 2012;Abstract LBA1.</a:t>
            </a:r>
            <a:endParaRPr lang="en-US" dirty="0"/>
          </a:p>
        </p:txBody>
      </p:sp>
    </p:spTree>
    <p:extLst>
      <p:ext uri="{BB962C8B-B14F-4D97-AF65-F5344CB8AC3E}">
        <p14:creationId xmlns:p14="http://schemas.microsoft.com/office/powerpoint/2010/main" val="325351424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r>
              <a:rPr lang="en-US" sz="3200" dirty="0" smtClean="0"/>
              <a:t>Overall Survival: Second Interim Analysis</a:t>
            </a:r>
            <a:endParaRPr lang="en-US" sz="1600" dirty="0" smtClean="0"/>
          </a:p>
        </p:txBody>
      </p:sp>
      <p:sp>
        <p:nvSpPr>
          <p:cNvPr id="2" name="Content Placeholder 1"/>
          <p:cNvSpPr>
            <a:spLocks noGrp="1"/>
          </p:cNvSpPr>
          <p:nvPr>
            <p:ph idx="1"/>
          </p:nvPr>
        </p:nvSpPr>
        <p:spPr>
          <a:xfrm>
            <a:off x="533400" y="1493837"/>
            <a:ext cx="8229600" cy="4525963"/>
          </a:xfrm>
        </p:spPr>
        <p:txBody>
          <a:bodyPr/>
          <a:lstStyle/>
          <a:p>
            <a:pPr marL="0" indent="0">
              <a:buNone/>
            </a:pPr>
            <a:r>
              <a:rPr lang="en-US" b="1" dirty="0" smtClean="0"/>
              <a:t>Median overall survival</a:t>
            </a:r>
          </a:p>
          <a:p>
            <a:r>
              <a:rPr lang="en-US" dirty="0" err="1" smtClean="0"/>
              <a:t>Lapatinib</a:t>
            </a:r>
            <a:r>
              <a:rPr lang="en-US" dirty="0" err="1"/>
              <a:t>-capecitabine</a:t>
            </a:r>
            <a:r>
              <a:rPr lang="en-US" dirty="0"/>
              <a:t>: 25.1 months</a:t>
            </a:r>
          </a:p>
          <a:p>
            <a:r>
              <a:rPr lang="en-US" dirty="0"/>
              <a:t>T-DM1: 30.9 months</a:t>
            </a:r>
          </a:p>
          <a:p>
            <a:pPr lvl="1"/>
            <a:r>
              <a:rPr lang="en-US" dirty="0" smtClean="0"/>
              <a:t>Stratified </a:t>
            </a:r>
            <a:r>
              <a:rPr lang="en-US" dirty="0"/>
              <a:t>HR, 0.68 (95% CI, 0.55-0.85)</a:t>
            </a:r>
          </a:p>
          <a:p>
            <a:pPr lvl="1"/>
            <a:r>
              <a:rPr lang="en-US" dirty="0" smtClean="0"/>
              <a:t>p </a:t>
            </a:r>
            <a:r>
              <a:rPr lang="en-US" dirty="0"/>
              <a:t>&lt; 0.001</a:t>
            </a:r>
          </a:p>
          <a:p>
            <a:pPr lvl="1"/>
            <a:r>
              <a:rPr lang="en-US" dirty="0" smtClean="0"/>
              <a:t>Efficacy </a:t>
            </a:r>
            <a:r>
              <a:rPr lang="en-US" dirty="0"/>
              <a:t>stopping boundary, p = 0.0037 or </a:t>
            </a:r>
            <a:r>
              <a:rPr lang="en-US" dirty="0" smtClean="0"/>
              <a:t/>
            </a:r>
            <a:br>
              <a:rPr lang="en-US" dirty="0" smtClean="0"/>
            </a:br>
            <a:r>
              <a:rPr lang="en-US" dirty="0" smtClean="0"/>
              <a:t>hazard </a:t>
            </a:r>
            <a:r>
              <a:rPr lang="en-US" dirty="0"/>
              <a:t>ratio, 0.73</a:t>
            </a:r>
          </a:p>
        </p:txBody>
      </p:sp>
      <p:sp>
        <p:nvSpPr>
          <p:cNvPr id="21429" name="Rectangle 21428"/>
          <p:cNvSpPr/>
          <p:nvPr/>
        </p:nvSpPr>
        <p:spPr>
          <a:xfrm>
            <a:off x="0" y="6519446"/>
            <a:ext cx="6629400" cy="338554"/>
          </a:xfrm>
          <a:prstGeom prst="rect">
            <a:avLst/>
          </a:prstGeom>
        </p:spPr>
        <p:txBody>
          <a:bodyPr wrap="square">
            <a:spAutoFit/>
          </a:bodyPr>
          <a:lstStyle/>
          <a:p>
            <a:r>
              <a:rPr lang="en-US" sz="1600" dirty="0" err="1">
                <a:latin typeface="Arial"/>
                <a:cs typeface="Arial"/>
              </a:rPr>
              <a:t>Verma</a:t>
            </a:r>
            <a:r>
              <a:rPr lang="en-US" sz="1600" dirty="0">
                <a:latin typeface="Arial"/>
                <a:cs typeface="Arial"/>
              </a:rPr>
              <a:t> S et al. </a:t>
            </a:r>
            <a:r>
              <a:rPr lang="en-US" sz="1600" i="1" dirty="0" smtClean="0">
                <a:latin typeface="Arial"/>
                <a:cs typeface="Arial"/>
              </a:rPr>
              <a:t>N </a:t>
            </a:r>
            <a:r>
              <a:rPr lang="en-US" sz="1600" i="1" dirty="0" err="1">
                <a:latin typeface="Arial"/>
                <a:cs typeface="Arial"/>
              </a:rPr>
              <a:t>Engl</a:t>
            </a:r>
            <a:r>
              <a:rPr lang="en-US" sz="1600" i="1" dirty="0">
                <a:latin typeface="Arial"/>
                <a:cs typeface="Arial"/>
              </a:rPr>
              <a:t> J Med</a:t>
            </a:r>
            <a:r>
              <a:rPr lang="en-US" sz="1600" dirty="0">
                <a:latin typeface="Arial"/>
                <a:cs typeface="Arial"/>
              </a:rPr>
              <a:t> 2012;[</a:t>
            </a:r>
            <a:r>
              <a:rPr lang="en-US" sz="1600" dirty="0" err="1">
                <a:latin typeface="Arial"/>
                <a:cs typeface="Arial"/>
              </a:rPr>
              <a:t>Epub</a:t>
            </a:r>
            <a:r>
              <a:rPr lang="en-US" sz="1600" dirty="0">
                <a:latin typeface="Arial"/>
                <a:cs typeface="Arial"/>
              </a:rPr>
              <a:t> ahead of print</a:t>
            </a:r>
            <a:r>
              <a:rPr lang="en-US" sz="1600" dirty="0" smtClean="0">
                <a:latin typeface="Arial"/>
                <a:cs typeface="Arial"/>
              </a:rPr>
              <a:t>].</a:t>
            </a:r>
            <a:endParaRPr lang="en-US" sz="1600" dirty="0">
              <a:latin typeface="Arial"/>
              <a:cs typeface="Arial"/>
            </a:endParaRPr>
          </a:p>
        </p:txBody>
      </p:sp>
    </p:spTree>
    <p:extLst>
      <p:ext uri="{BB962C8B-B14F-4D97-AF65-F5344CB8AC3E}">
        <p14:creationId xmlns:p14="http://schemas.microsoft.com/office/powerpoint/2010/main" val="220127070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body" idx="1"/>
          </p:nvPr>
        </p:nvSpPr>
        <p:spPr>
          <a:xfrm>
            <a:off x="82550" y="4451350"/>
            <a:ext cx="8859838" cy="1466850"/>
          </a:xfrm>
        </p:spPr>
        <p:txBody>
          <a:bodyPr>
            <a:normAutofit fontScale="92500" lnSpcReduction="10000"/>
          </a:bodyPr>
          <a:lstStyle/>
          <a:p>
            <a:pPr>
              <a:spcBef>
                <a:spcPct val="0"/>
              </a:spcBef>
              <a:spcAft>
                <a:spcPts val="600"/>
              </a:spcAft>
            </a:pPr>
            <a:r>
              <a:rPr lang="en-US" sz="1600" dirty="0" smtClean="0">
                <a:solidFill>
                  <a:schemeClr val="tx1"/>
                </a:solidFill>
                <a:ea typeface="ＭＳ Ｐゴシック" charset="-128"/>
              </a:rPr>
              <a:t>Randomized, phase II, international, open-label </a:t>
            </a:r>
            <a:r>
              <a:rPr lang="en-US" sz="1600" dirty="0" err="1" smtClean="0">
                <a:solidFill>
                  <a:schemeClr val="tx1"/>
                </a:solidFill>
                <a:ea typeface="ＭＳ Ｐゴシック" charset="-128"/>
              </a:rPr>
              <a:t>study</a:t>
            </a:r>
            <a:r>
              <a:rPr lang="en-US" sz="1600" baseline="30000" dirty="0" err="1" smtClean="0">
                <a:solidFill>
                  <a:schemeClr val="tx1"/>
                </a:solidFill>
                <a:ea typeface="ＭＳ Ｐゴシック" charset="-128"/>
              </a:rPr>
              <a:t>b</a:t>
            </a:r>
            <a:endParaRPr lang="en-US" sz="1600" baseline="30000" dirty="0" smtClean="0">
              <a:solidFill>
                <a:schemeClr val="tx1"/>
              </a:solidFill>
              <a:ea typeface="ＭＳ Ｐゴシック" charset="-128"/>
            </a:endParaRPr>
          </a:p>
          <a:p>
            <a:pPr>
              <a:spcBef>
                <a:spcPct val="0"/>
              </a:spcBef>
              <a:spcAft>
                <a:spcPts val="600"/>
              </a:spcAft>
            </a:pPr>
            <a:r>
              <a:rPr lang="en-US" sz="1600" dirty="0" smtClean="0">
                <a:solidFill>
                  <a:schemeClr val="tx1"/>
                </a:solidFill>
                <a:ea typeface="ＭＳ Ｐゴシック" charset="-128"/>
              </a:rPr>
              <a:t>Stratification factors: World region, prior adjuvant </a:t>
            </a:r>
            <a:r>
              <a:rPr lang="en-US" sz="1600" dirty="0" err="1" smtClean="0">
                <a:solidFill>
                  <a:schemeClr val="tx1"/>
                </a:solidFill>
                <a:ea typeface="ＭＳ Ｐゴシック" charset="-128"/>
              </a:rPr>
              <a:t>trastuzumab</a:t>
            </a:r>
            <a:r>
              <a:rPr lang="en-US" sz="1600" dirty="0" smtClean="0">
                <a:solidFill>
                  <a:schemeClr val="tx1"/>
                </a:solidFill>
                <a:ea typeface="ＭＳ Ｐゴシック" charset="-128"/>
              </a:rPr>
              <a:t> therapy, disease-free interval </a:t>
            </a:r>
            <a:endParaRPr lang="en-US" sz="1600" dirty="0" smtClean="0">
              <a:ea typeface="ＭＳ Ｐゴシック" charset="-128"/>
            </a:endParaRPr>
          </a:p>
          <a:p>
            <a:pPr eaLnBrk="1" hangingPunct="1">
              <a:spcBef>
                <a:spcPct val="0"/>
              </a:spcBef>
              <a:spcAft>
                <a:spcPts val="600"/>
              </a:spcAft>
            </a:pPr>
            <a:r>
              <a:rPr lang="en-US" sz="1600" dirty="0" smtClean="0">
                <a:solidFill>
                  <a:schemeClr val="tx1"/>
                </a:solidFill>
                <a:ea typeface="ＭＳ Ｐゴシック" charset="-128"/>
              </a:rPr>
              <a:t>Primary end points: PFS by investigator assessment, and safety</a:t>
            </a:r>
          </a:p>
          <a:p>
            <a:pPr>
              <a:spcBef>
                <a:spcPct val="0"/>
              </a:spcBef>
              <a:spcAft>
                <a:spcPts val="600"/>
              </a:spcAft>
            </a:pPr>
            <a:r>
              <a:rPr lang="en-US" sz="1600" dirty="0" smtClean="0">
                <a:solidFill>
                  <a:schemeClr val="tx1"/>
                </a:solidFill>
                <a:ea typeface="ＭＳ Ｐゴシック" charset="-128"/>
              </a:rPr>
              <a:t>Data analyses were based on clinical data cutoff Nov 15, 2010 prior to T-DM1 crossover</a:t>
            </a:r>
          </a:p>
          <a:p>
            <a:pPr>
              <a:spcBef>
                <a:spcPct val="0"/>
              </a:spcBef>
              <a:spcAft>
                <a:spcPts val="600"/>
              </a:spcAft>
            </a:pPr>
            <a:r>
              <a:rPr lang="en-US" sz="1600" dirty="0" smtClean="0">
                <a:solidFill>
                  <a:schemeClr val="tx1"/>
                </a:solidFill>
                <a:ea typeface="ＭＳ Ｐゴシック" charset="-128"/>
              </a:rPr>
              <a:t>Key secondary end points: OS, ORR, DOR, CBR, and QOL</a:t>
            </a:r>
          </a:p>
        </p:txBody>
      </p:sp>
      <p:sp>
        <p:nvSpPr>
          <p:cNvPr id="27650" name="Rectangle 6"/>
          <p:cNvSpPr>
            <a:spLocks noGrp="1" noChangeArrowheads="1"/>
          </p:cNvSpPr>
          <p:nvPr>
            <p:ph type="title"/>
          </p:nvPr>
        </p:nvSpPr>
        <p:spPr>
          <a:xfrm>
            <a:off x="457200" y="228600"/>
            <a:ext cx="8229600" cy="639762"/>
          </a:xfrm>
        </p:spPr>
        <p:txBody>
          <a:bodyPr>
            <a:normAutofit/>
          </a:bodyPr>
          <a:lstStyle/>
          <a:p>
            <a:r>
              <a:rPr lang="en-US" sz="3200" dirty="0"/>
              <a:t>TDM4450g/</a:t>
            </a:r>
            <a:r>
              <a:rPr lang="en-US" sz="3200" dirty="0" smtClean="0"/>
              <a:t>BO21976 </a:t>
            </a:r>
            <a:r>
              <a:rPr lang="en-US" sz="3200" dirty="0" smtClean="0">
                <a:ea typeface="ＭＳ Ｐゴシック" charset="-128"/>
              </a:rPr>
              <a:t>Study Design</a:t>
            </a:r>
          </a:p>
        </p:txBody>
      </p:sp>
      <p:grpSp>
        <p:nvGrpSpPr>
          <p:cNvPr id="3" name="Group 22"/>
          <p:cNvGrpSpPr>
            <a:grpSpLocks/>
          </p:cNvGrpSpPr>
          <p:nvPr/>
        </p:nvGrpSpPr>
        <p:grpSpPr bwMode="auto">
          <a:xfrm>
            <a:off x="2392363" y="1776413"/>
            <a:ext cx="1031875" cy="1584325"/>
            <a:chOff x="1808" y="1053"/>
            <a:chExt cx="1274" cy="515"/>
          </a:xfrm>
        </p:grpSpPr>
        <p:sp>
          <p:nvSpPr>
            <p:cNvPr id="27675" name="Line 7"/>
            <p:cNvSpPr>
              <a:spLocks noChangeShapeType="1"/>
            </p:cNvSpPr>
            <p:nvPr/>
          </p:nvSpPr>
          <p:spPr bwMode="auto">
            <a:xfrm>
              <a:off x="1807" y="1319"/>
              <a:ext cx="810" cy="0"/>
            </a:xfrm>
            <a:prstGeom prst="line">
              <a:avLst/>
            </a:prstGeom>
            <a:noFill/>
            <a:ln w="38100">
              <a:solidFill>
                <a:schemeClr val="tx1"/>
              </a:solidFill>
              <a:round/>
              <a:headEnd/>
              <a:tailEnd/>
            </a:ln>
          </p:spPr>
          <p:txBody>
            <a:bodyPr/>
            <a:lstStyle/>
            <a:p>
              <a:endParaRPr lang="en-US"/>
            </a:p>
          </p:txBody>
        </p:sp>
        <p:sp>
          <p:nvSpPr>
            <p:cNvPr id="27676" name="Line 8"/>
            <p:cNvSpPr>
              <a:spLocks noChangeShapeType="1"/>
            </p:cNvSpPr>
            <p:nvPr/>
          </p:nvSpPr>
          <p:spPr bwMode="auto">
            <a:xfrm flipV="1">
              <a:off x="2590" y="1053"/>
              <a:ext cx="493" cy="276"/>
            </a:xfrm>
            <a:prstGeom prst="line">
              <a:avLst/>
            </a:prstGeom>
            <a:noFill/>
            <a:ln w="38100">
              <a:solidFill>
                <a:schemeClr val="tx1"/>
              </a:solidFill>
              <a:round/>
              <a:headEnd/>
              <a:tailEnd type="triangle" w="med" len="med"/>
            </a:ln>
          </p:spPr>
          <p:txBody>
            <a:bodyPr/>
            <a:lstStyle/>
            <a:p>
              <a:endParaRPr lang="en-US"/>
            </a:p>
          </p:txBody>
        </p:sp>
        <p:sp>
          <p:nvSpPr>
            <p:cNvPr id="27677" name="Line 9"/>
            <p:cNvSpPr>
              <a:spLocks noChangeShapeType="1"/>
            </p:cNvSpPr>
            <p:nvPr/>
          </p:nvSpPr>
          <p:spPr bwMode="auto">
            <a:xfrm>
              <a:off x="2590" y="1315"/>
              <a:ext cx="493" cy="253"/>
            </a:xfrm>
            <a:prstGeom prst="line">
              <a:avLst/>
            </a:prstGeom>
            <a:noFill/>
            <a:ln w="38100">
              <a:solidFill>
                <a:schemeClr val="tx1"/>
              </a:solidFill>
              <a:round/>
              <a:headEnd/>
              <a:tailEnd type="triangle" w="med" len="med"/>
            </a:ln>
          </p:spPr>
          <p:txBody>
            <a:bodyPr/>
            <a:lstStyle/>
            <a:p>
              <a:endParaRPr lang="en-US"/>
            </a:p>
          </p:txBody>
        </p:sp>
      </p:grpSp>
      <p:sp>
        <p:nvSpPr>
          <p:cNvPr id="27652" name="Rectangle 4"/>
          <p:cNvSpPr>
            <a:spLocks noChangeArrowheads="1"/>
          </p:cNvSpPr>
          <p:nvPr/>
        </p:nvSpPr>
        <p:spPr bwMode="auto">
          <a:xfrm>
            <a:off x="331788" y="1241425"/>
            <a:ext cx="8248650" cy="2486025"/>
          </a:xfrm>
          <a:prstGeom prst="rect">
            <a:avLst/>
          </a:prstGeom>
          <a:noFill/>
          <a:ln w="9525">
            <a:noFill/>
            <a:miter lim="800000"/>
            <a:headEnd/>
            <a:tailEnd/>
          </a:ln>
        </p:spPr>
        <p:txBody>
          <a:bodyPr wrap="none" anchor="ctr"/>
          <a:lstStyle/>
          <a:p>
            <a:endParaRPr lang="en-GB" b="0"/>
          </a:p>
        </p:txBody>
      </p:sp>
      <p:sp>
        <p:nvSpPr>
          <p:cNvPr id="27653" name="Text Box 6"/>
          <p:cNvSpPr txBox="1">
            <a:spLocks noChangeArrowheads="1"/>
          </p:cNvSpPr>
          <p:nvPr/>
        </p:nvSpPr>
        <p:spPr bwMode="auto">
          <a:xfrm>
            <a:off x="2355850" y="2247900"/>
            <a:ext cx="915988" cy="274638"/>
          </a:xfrm>
          <a:prstGeom prst="rect">
            <a:avLst/>
          </a:prstGeom>
          <a:noFill/>
          <a:ln w="9525">
            <a:noFill/>
            <a:miter lim="800000"/>
            <a:headEnd/>
            <a:tailEnd/>
          </a:ln>
        </p:spPr>
        <p:txBody>
          <a:bodyPr lIns="0" tIns="0" rIns="0" bIns="0" anchor="b">
            <a:spAutoFit/>
          </a:bodyPr>
          <a:lstStyle/>
          <a:p>
            <a:pPr algn="ctr"/>
            <a:r>
              <a:rPr lang="en-US"/>
              <a:t>1:1 </a:t>
            </a:r>
          </a:p>
        </p:txBody>
      </p:sp>
      <p:sp>
        <p:nvSpPr>
          <p:cNvPr id="2" name="AutoShape 10"/>
          <p:cNvSpPr>
            <a:spLocks noChangeArrowheads="1"/>
          </p:cNvSpPr>
          <p:nvPr/>
        </p:nvSpPr>
        <p:spPr bwMode="auto">
          <a:xfrm>
            <a:off x="338390" y="1399841"/>
            <a:ext cx="2228430" cy="2411292"/>
          </a:xfrm>
          <a:prstGeom prst="flowChartAlternateProcess">
            <a:avLst/>
          </a:prstGeom>
          <a:solidFill>
            <a:schemeClr val="accent1">
              <a:lumMod val="75000"/>
            </a:schemeClr>
          </a:solidFill>
          <a:ln w="9525">
            <a:solidFill>
              <a:schemeClr val="tx1"/>
            </a:solidFill>
            <a:miter lim="800000"/>
            <a:headEnd/>
            <a:tailEnd/>
          </a:ln>
          <a:scene3d>
            <a:camera prst="orthographicFront"/>
            <a:lightRig rig="threePt" dir="t"/>
          </a:scene3d>
          <a:sp3d>
            <a:bevelT/>
          </a:sp3d>
        </p:spPr>
        <p:txBody>
          <a:bodyPr anchor="ctr"/>
          <a:lstStyle>
            <a:lvl1pPr eaLnBrk="0" hangingPunct="0">
              <a:defRPr b="1">
                <a:solidFill>
                  <a:schemeClr val="tx1"/>
                </a:solidFill>
                <a:latin typeface="Arial" charset="0"/>
                <a:ea typeface="ヒラギノ角ゴ Pro W3" pitchFamily="-64" charset="-128"/>
              </a:defRPr>
            </a:lvl1pPr>
            <a:lvl2pPr marL="742950" indent="-285750" eaLnBrk="0" hangingPunct="0">
              <a:defRPr b="1">
                <a:solidFill>
                  <a:schemeClr val="tx1"/>
                </a:solidFill>
                <a:latin typeface="Arial" charset="0"/>
                <a:ea typeface="ヒラギノ角ゴ Pro W3" pitchFamily="-64" charset="-128"/>
              </a:defRPr>
            </a:lvl2pPr>
            <a:lvl3pPr marL="1143000" indent="-228600" eaLnBrk="0" hangingPunct="0">
              <a:defRPr b="1">
                <a:solidFill>
                  <a:schemeClr val="tx1"/>
                </a:solidFill>
                <a:latin typeface="Arial" charset="0"/>
                <a:ea typeface="ヒラギノ角ゴ Pro W3" pitchFamily="-64" charset="-128"/>
              </a:defRPr>
            </a:lvl3pPr>
            <a:lvl4pPr marL="1600200" indent="-228600" eaLnBrk="0" hangingPunct="0">
              <a:defRPr b="1">
                <a:solidFill>
                  <a:schemeClr val="tx1"/>
                </a:solidFill>
                <a:latin typeface="Arial" charset="0"/>
                <a:ea typeface="ヒラギノ角ゴ Pro W3" pitchFamily="-64" charset="-128"/>
              </a:defRPr>
            </a:lvl4pPr>
            <a:lvl5pPr marL="2057400" indent="-228600" eaLnBrk="0" hangingPunct="0">
              <a:defRPr b="1">
                <a:solidFill>
                  <a:schemeClr val="tx1"/>
                </a:solidFill>
                <a:latin typeface="Arial" charset="0"/>
                <a:ea typeface="ヒラギノ角ゴ Pro W3" pitchFamily="-64" charset="-128"/>
              </a:defRPr>
            </a:lvl5pPr>
            <a:lvl6pPr marL="2514600" indent="-228600" algn="ctr" eaLnBrk="0" fontAlgn="base" hangingPunct="0">
              <a:spcBef>
                <a:spcPct val="0"/>
              </a:spcBef>
              <a:spcAft>
                <a:spcPct val="0"/>
              </a:spcAft>
              <a:defRPr b="1">
                <a:solidFill>
                  <a:schemeClr val="tx1"/>
                </a:solidFill>
                <a:latin typeface="Arial" charset="0"/>
                <a:ea typeface="ヒラギノ角ゴ Pro W3" pitchFamily="-64" charset="-128"/>
              </a:defRPr>
            </a:lvl6pPr>
            <a:lvl7pPr marL="2971800" indent="-228600" algn="ctr" eaLnBrk="0" fontAlgn="base" hangingPunct="0">
              <a:spcBef>
                <a:spcPct val="0"/>
              </a:spcBef>
              <a:spcAft>
                <a:spcPct val="0"/>
              </a:spcAft>
              <a:defRPr b="1">
                <a:solidFill>
                  <a:schemeClr val="tx1"/>
                </a:solidFill>
                <a:latin typeface="Arial" charset="0"/>
                <a:ea typeface="ヒラギノ角ゴ Pro W3" pitchFamily="-64" charset="-128"/>
              </a:defRPr>
            </a:lvl7pPr>
            <a:lvl8pPr marL="3429000" indent="-228600" algn="ctr" eaLnBrk="0" fontAlgn="base" hangingPunct="0">
              <a:spcBef>
                <a:spcPct val="0"/>
              </a:spcBef>
              <a:spcAft>
                <a:spcPct val="0"/>
              </a:spcAft>
              <a:defRPr b="1">
                <a:solidFill>
                  <a:schemeClr val="tx1"/>
                </a:solidFill>
                <a:latin typeface="Arial" charset="0"/>
                <a:ea typeface="ヒラギノ角ゴ Pro W3" pitchFamily="-64" charset="-128"/>
              </a:defRPr>
            </a:lvl8pPr>
            <a:lvl9pPr marL="3886200" indent="-228600" algn="ctr" eaLnBrk="0" fontAlgn="base" hangingPunct="0">
              <a:spcBef>
                <a:spcPct val="0"/>
              </a:spcBef>
              <a:spcAft>
                <a:spcPct val="0"/>
              </a:spcAft>
              <a:defRPr b="1">
                <a:solidFill>
                  <a:schemeClr val="tx1"/>
                </a:solidFill>
                <a:latin typeface="Arial" charset="0"/>
                <a:ea typeface="ヒラギノ角ゴ Pro W3" pitchFamily="-64" charset="-128"/>
              </a:defRPr>
            </a:lvl9pPr>
          </a:lstStyle>
          <a:p>
            <a:pPr algn="ctr" eaLnBrk="1" hangingPunct="1">
              <a:defRPr/>
            </a:pPr>
            <a:r>
              <a:rPr lang="en-US" dirty="0" smtClean="0">
                <a:solidFill>
                  <a:schemeClr val="bg2"/>
                </a:solidFill>
                <a:cs typeface="+mn-cs"/>
              </a:rPr>
              <a:t>HER2-positive, recurrent locally advanced breast cancer or MBC (N = 137)</a:t>
            </a:r>
            <a:endParaRPr lang="en-GB" dirty="0" smtClean="0">
              <a:solidFill>
                <a:schemeClr val="bg2"/>
              </a:solidFill>
              <a:cs typeface="+mn-cs"/>
            </a:endParaRPr>
          </a:p>
        </p:txBody>
      </p:sp>
      <p:grpSp>
        <p:nvGrpSpPr>
          <p:cNvPr id="4" name="Group 26"/>
          <p:cNvGrpSpPr>
            <a:grpSpLocks/>
          </p:cNvGrpSpPr>
          <p:nvPr/>
        </p:nvGrpSpPr>
        <p:grpSpPr bwMode="auto">
          <a:xfrm>
            <a:off x="3414713" y="1106488"/>
            <a:ext cx="5500687" cy="1755775"/>
            <a:chOff x="3414713" y="2444750"/>
            <a:chExt cx="5500687" cy="1755775"/>
          </a:xfrm>
        </p:grpSpPr>
        <p:pic>
          <p:nvPicPr>
            <p:cNvPr id="27666" name="AutoShape 12"/>
            <p:cNvPicPr>
              <a:picLocks noChangeArrowheads="1"/>
            </p:cNvPicPr>
            <p:nvPr/>
          </p:nvPicPr>
          <p:blipFill>
            <a:blip r:embed="rId3" cstate="print"/>
            <a:srcRect/>
            <a:stretch>
              <a:fillRect/>
            </a:stretch>
          </p:blipFill>
          <p:spPr bwMode="auto">
            <a:xfrm>
              <a:off x="3414713" y="2444750"/>
              <a:ext cx="2778125" cy="1755775"/>
            </a:xfrm>
            <a:prstGeom prst="rect">
              <a:avLst/>
            </a:prstGeom>
            <a:noFill/>
            <a:ln w="9525">
              <a:noFill/>
              <a:miter lim="800000"/>
              <a:headEnd/>
              <a:tailEnd/>
            </a:ln>
          </p:spPr>
        </p:pic>
        <p:sp>
          <p:nvSpPr>
            <p:cNvPr id="27667" name="Text Box 22"/>
            <p:cNvSpPr txBox="1">
              <a:spLocks noChangeArrowheads="1"/>
            </p:cNvSpPr>
            <p:nvPr/>
          </p:nvSpPr>
          <p:spPr bwMode="auto">
            <a:xfrm>
              <a:off x="3481388" y="2795588"/>
              <a:ext cx="2632075" cy="1135062"/>
            </a:xfrm>
            <a:prstGeom prst="rect">
              <a:avLst/>
            </a:prstGeom>
            <a:noFill/>
            <a:ln w="9525">
              <a:noFill/>
              <a:miter lim="800000"/>
              <a:headEnd/>
              <a:tailEnd/>
            </a:ln>
          </p:spPr>
          <p:txBody>
            <a:bodyPr wrap="none" anchor="ctr"/>
            <a:lstStyle/>
            <a:p>
              <a:pPr algn="ctr">
                <a:lnSpc>
                  <a:spcPct val="70000"/>
                </a:lnSpc>
              </a:pPr>
              <a:r>
                <a:rPr lang="en-US" dirty="0" err="1">
                  <a:solidFill>
                    <a:srgbClr val="000000"/>
                  </a:solidFill>
                </a:rPr>
                <a:t>Trastuzumab</a:t>
              </a:r>
              <a:r>
                <a:rPr lang="en-US" dirty="0">
                  <a:solidFill>
                    <a:srgbClr val="000000"/>
                  </a:solidFill>
                </a:rPr>
                <a:t> </a:t>
              </a:r>
            </a:p>
            <a:p>
              <a:pPr algn="ctr" eaLnBrk="0" hangingPunct="0">
                <a:lnSpc>
                  <a:spcPct val="95000"/>
                </a:lnSpc>
              </a:pPr>
              <a:r>
                <a:rPr lang="en-US" sz="1400" b="0" dirty="0">
                  <a:solidFill>
                    <a:srgbClr val="000000"/>
                  </a:solidFill>
                  <a:ea typeface="ＭＳ Ｐゴシック" charset="-128"/>
                </a:rPr>
                <a:t>8 mg/kg loading dose; </a:t>
              </a:r>
              <a:br>
                <a:rPr lang="en-US" sz="1400" b="0" dirty="0">
                  <a:solidFill>
                    <a:srgbClr val="000000"/>
                  </a:solidFill>
                  <a:ea typeface="ＭＳ Ｐゴシック" charset="-128"/>
                </a:rPr>
              </a:br>
              <a:r>
                <a:rPr lang="en-US" sz="1400" b="0" dirty="0">
                  <a:solidFill>
                    <a:srgbClr val="000000"/>
                  </a:solidFill>
                  <a:ea typeface="ＭＳ Ｐゴシック" charset="-128"/>
                </a:rPr>
                <a:t>6 mg/kg q3w</a:t>
              </a:r>
              <a:r>
                <a:rPr lang="en-US" sz="1200" b="0" dirty="0">
                  <a:solidFill>
                    <a:srgbClr val="000000"/>
                  </a:solidFill>
                  <a:ea typeface="ＭＳ Ｐゴシック" charset="-128"/>
                </a:rPr>
                <a:t>  IV</a:t>
              </a:r>
              <a:r>
                <a:rPr lang="en-US" sz="1200" dirty="0">
                  <a:solidFill>
                    <a:srgbClr val="000000"/>
                  </a:solidFill>
                </a:rPr>
                <a:t/>
              </a:r>
              <a:br>
                <a:rPr lang="en-US" sz="1200" dirty="0">
                  <a:solidFill>
                    <a:srgbClr val="000000"/>
                  </a:solidFill>
                </a:rPr>
              </a:br>
              <a:r>
                <a:rPr lang="en-US" sz="800" dirty="0">
                  <a:solidFill>
                    <a:srgbClr val="000000"/>
                  </a:solidFill>
                </a:rPr>
                <a:t> </a:t>
              </a:r>
            </a:p>
            <a:p>
              <a:pPr algn="ctr" eaLnBrk="0" hangingPunct="0">
                <a:lnSpc>
                  <a:spcPct val="95000"/>
                </a:lnSpc>
              </a:pPr>
              <a:r>
                <a:rPr lang="en-US" sz="1400" dirty="0">
                  <a:solidFill>
                    <a:srgbClr val="000000"/>
                  </a:solidFill>
                </a:rPr>
                <a:t>+</a:t>
              </a:r>
              <a:r>
                <a:rPr lang="en-US" dirty="0">
                  <a:solidFill>
                    <a:srgbClr val="000000"/>
                  </a:solidFill>
                </a:rPr>
                <a:t> </a:t>
              </a:r>
              <a:r>
                <a:rPr lang="en-US" dirty="0" err="1">
                  <a:solidFill>
                    <a:srgbClr val="000000"/>
                  </a:solidFill>
                </a:rPr>
                <a:t>Docetaxel</a:t>
              </a:r>
              <a:r>
                <a:rPr lang="en-US" dirty="0">
                  <a:solidFill>
                    <a:srgbClr val="000000"/>
                  </a:solidFill>
                </a:rPr>
                <a:t> </a:t>
              </a:r>
            </a:p>
            <a:p>
              <a:pPr algn="ctr" eaLnBrk="0" hangingPunct="0">
                <a:lnSpc>
                  <a:spcPct val="70000"/>
                </a:lnSpc>
                <a:spcBef>
                  <a:spcPct val="20000"/>
                </a:spcBef>
                <a:spcAft>
                  <a:spcPct val="35000"/>
                </a:spcAft>
                <a:buClr>
                  <a:srgbClr val="E3C76C"/>
                </a:buClr>
              </a:pPr>
              <a:r>
                <a:rPr lang="en-US" sz="1400" b="0" dirty="0">
                  <a:solidFill>
                    <a:srgbClr val="000000"/>
                  </a:solidFill>
                  <a:ea typeface="ＭＳ Ｐゴシック" charset="-128"/>
                </a:rPr>
                <a:t>75 or 100 mg/m</a:t>
              </a:r>
              <a:r>
                <a:rPr lang="en-US" sz="1400" b="0" baseline="30000" dirty="0">
                  <a:solidFill>
                    <a:srgbClr val="000000"/>
                  </a:solidFill>
                  <a:ea typeface="ＭＳ Ｐゴシック" charset="-128"/>
                </a:rPr>
                <a:t>2</a:t>
              </a:r>
              <a:r>
                <a:rPr lang="en-US" sz="1400" b="0" dirty="0">
                  <a:solidFill>
                    <a:srgbClr val="000000"/>
                  </a:solidFill>
                  <a:ea typeface="ＭＳ Ｐゴシック" charset="-128"/>
                </a:rPr>
                <a:t> q3w</a:t>
              </a:r>
            </a:p>
            <a:p>
              <a:pPr algn="ctr" eaLnBrk="0" hangingPunct="0">
                <a:lnSpc>
                  <a:spcPct val="70000"/>
                </a:lnSpc>
                <a:spcBef>
                  <a:spcPct val="20000"/>
                </a:spcBef>
                <a:spcAft>
                  <a:spcPct val="35000"/>
                </a:spcAft>
                <a:buClr>
                  <a:srgbClr val="E3C76C"/>
                </a:buClr>
              </a:pPr>
              <a:r>
                <a:rPr lang="en-US" dirty="0">
                  <a:solidFill>
                    <a:srgbClr val="000000"/>
                  </a:solidFill>
                  <a:ea typeface="ＭＳ Ｐゴシック" charset="-128"/>
                </a:rPr>
                <a:t>(</a:t>
              </a:r>
              <a:r>
                <a:rPr lang="en-US" dirty="0" smtClean="0">
                  <a:solidFill>
                    <a:srgbClr val="000000"/>
                  </a:solidFill>
                  <a:ea typeface="ＭＳ Ｐゴシック" charset="-128"/>
                </a:rPr>
                <a:t>n = 70</a:t>
              </a:r>
              <a:r>
                <a:rPr lang="en-US" dirty="0">
                  <a:solidFill>
                    <a:srgbClr val="000000"/>
                  </a:solidFill>
                  <a:ea typeface="ＭＳ Ｐゴシック" charset="-128"/>
                </a:rPr>
                <a:t>)</a:t>
              </a:r>
              <a:endParaRPr lang="en-GB" dirty="0">
                <a:solidFill>
                  <a:srgbClr val="000000"/>
                </a:solidFill>
              </a:endParaRPr>
            </a:p>
          </p:txBody>
        </p:sp>
        <p:sp>
          <p:nvSpPr>
            <p:cNvPr id="27668" name="Line 23"/>
            <p:cNvSpPr>
              <a:spLocks noChangeShapeType="1"/>
            </p:cNvSpPr>
            <p:nvPr/>
          </p:nvSpPr>
          <p:spPr bwMode="auto">
            <a:xfrm>
              <a:off x="6202363" y="3227388"/>
              <a:ext cx="384175" cy="0"/>
            </a:xfrm>
            <a:prstGeom prst="line">
              <a:avLst/>
            </a:prstGeom>
            <a:noFill/>
            <a:ln w="38100">
              <a:solidFill>
                <a:schemeClr val="tx1"/>
              </a:solidFill>
              <a:round/>
              <a:headEnd/>
              <a:tailEnd type="triangle" w="med" len="med"/>
            </a:ln>
          </p:spPr>
          <p:txBody>
            <a:bodyPr/>
            <a:lstStyle/>
            <a:p>
              <a:endParaRPr lang="en-US"/>
            </a:p>
          </p:txBody>
        </p:sp>
        <p:pic>
          <p:nvPicPr>
            <p:cNvPr id="27669" name="AutoShape 11"/>
            <p:cNvPicPr>
              <a:picLocks noChangeArrowheads="1"/>
            </p:cNvPicPr>
            <p:nvPr/>
          </p:nvPicPr>
          <p:blipFill>
            <a:blip r:embed="rId4" cstate="print"/>
            <a:srcRect/>
            <a:stretch>
              <a:fillRect/>
            </a:stretch>
          </p:blipFill>
          <p:spPr bwMode="auto">
            <a:xfrm>
              <a:off x="7658100" y="2741613"/>
              <a:ext cx="1257300" cy="927100"/>
            </a:xfrm>
            <a:prstGeom prst="rect">
              <a:avLst/>
            </a:prstGeom>
            <a:noFill/>
            <a:ln w="9525">
              <a:noFill/>
              <a:miter lim="800000"/>
              <a:headEnd/>
              <a:tailEnd/>
            </a:ln>
          </p:spPr>
        </p:pic>
        <p:sp>
          <p:nvSpPr>
            <p:cNvPr id="27670" name="Text Box 9"/>
            <p:cNvSpPr txBox="1">
              <a:spLocks noChangeArrowheads="1"/>
            </p:cNvSpPr>
            <p:nvPr/>
          </p:nvSpPr>
          <p:spPr bwMode="auto">
            <a:xfrm>
              <a:off x="7762875" y="2998788"/>
              <a:ext cx="1019175" cy="419100"/>
            </a:xfrm>
            <a:prstGeom prst="rect">
              <a:avLst/>
            </a:prstGeom>
            <a:noFill/>
            <a:ln w="9525">
              <a:noFill/>
              <a:miter lim="800000"/>
              <a:headEnd/>
              <a:tailEnd/>
            </a:ln>
          </p:spPr>
          <p:txBody>
            <a:bodyPr wrap="none" anchor="ctr"/>
            <a:lstStyle/>
            <a:p>
              <a:pPr algn="ctr"/>
              <a:r>
                <a:rPr lang="en-US" sz="1400" dirty="0"/>
                <a:t>Crossover to</a:t>
              </a:r>
            </a:p>
            <a:p>
              <a:pPr algn="ctr"/>
              <a:r>
                <a:rPr lang="en-US" sz="1400" dirty="0"/>
                <a:t>T-DM1 </a:t>
              </a:r>
            </a:p>
            <a:p>
              <a:pPr algn="ctr"/>
              <a:r>
                <a:rPr lang="en-US" sz="1400" dirty="0"/>
                <a:t>(optional)</a:t>
              </a:r>
              <a:endParaRPr lang="en-US" sz="1400" b="0" dirty="0"/>
            </a:p>
          </p:txBody>
        </p:sp>
        <p:grpSp>
          <p:nvGrpSpPr>
            <p:cNvPr id="5" name="Group 32"/>
            <p:cNvGrpSpPr>
              <a:grpSpLocks/>
            </p:cNvGrpSpPr>
            <p:nvPr/>
          </p:nvGrpSpPr>
          <p:grpSpPr bwMode="auto">
            <a:xfrm>
              <a:off x="6586538" y="2782888"/>
              <a:ext cx="693737" cy="887412"/>
              <a:chOff x="4080" y="1344"/>
              <a:chExt cx="432" cy="480"/>
            </a:xfrm>
          </p:grpSpPr>
          <p:sp>
            <p:nvSpPr>
              <p:cNvPr id="27673" name="Text Box 29"/>
              <p:cNvSpPr txBox="1">
                <a:spLocks noChangeArrowheads="1"/>
              </p:cNvSpPr>
              <p:nvPr/>
            </p:nvSpPr>
            <p:spPr bwMode="auto">
              <a:xfrm>
                <a:off x="4128" y="1440"/>
                <a:ext cx="288" cy="287"/>
              </a:xfrm>
              <a:prstGeom prst="rect">
                <a:avLst/>
              </a:prstGeom>
              <a:noFill/>
              <a:ln w="9525">
                <a:noFill/>
                <a:miter lim="800000"/>
                <a:headEnd/>
                <a:tailEnd/>
              </a:ln>
            </p:spPr>
            <p:txBody>
              <a:bodyPr wrap="none" anchor="ctr"/>
              <a:lstStyle/>
              <a:p>
                <a:pPr algn="ctr"/>
                <a:r>
                  <a:rPr lang="en-US">
                    <a:solidFill>
                      <a:schemeClr val="bg2"/>
                    </a:solidFill>
                  </a:rPr>
                  <a:t/>
                </a:r>
                <a:br>
                  <a:rPr lang="en-US">
                    <a:solidFill>
                      <a:schemeClr val="bg2"/>
                    </a:solidFill>
                  </a:rPr>
                </a:br>
                <a:r>
                  <a:rPr lang="en-US"/>
                  <a:t>PD</a:t>
                </a:r>
                <a:r>
                  <a:rPr lang="en-US" baseline="30000"/>
                  <a:t>a</a:t>
                </a:r>
              </a:p>
              <a:p>
                <a:pPr algn="ctr"/>
                <a:endParaRPr lang="en-US"/>
              </a:p>
            </p:txBody>
          </p:sp>
          <p:sp>
            <p:nvSpPr>
              <p:cNvPr id="27674" name="AutoShape 31"/>
              <p:cNvSpPr>
                <a:spLocks noChangeArrowheads="1"/>
              </p:cNvSpPr>
              <p:nvPr/>
            </p:nvSpPr>
            <p:spPr bwMode="auto">
              <a:xfrm>
                <a:off x="4080" y="1344"/>
                <a:ext cx="432" cy="480"/>
              </a:xfrm>
              <a:prstGeom prst="roundRect">
                <a:avLst>
                  <a:gd name="adj" fmla="val 16667"/>
                </a:avLst>
              </a:prstGeom>
              <a:noFill/>
              <a:ln w="25400">
                <a:solidFill>
                  <a:schemeClr val="tx1"/>
                </a:solidFill>
                <a:round/>
                <a:headEnd/>
                <a:tailEnd/>
              </a:ln>
            </p:spPr>
            <p:txBody>
              <a:bodyPr wrap="none" anchor="ctr"/>
              <a:lstStyle/>
              <a:p>
                <a:endParaRPr lang="en-GB" b="0">
                  <a:ea typeface="ＭＳ Ｐゴシック" charset="-128"/>
                </a:endParaRPr>
              </a:p>
            </p:txBody>
          </p:sp>
        </p:grpSp>
        <p:sp>
          <p:nvSpPr>
            <p:cNvPr id="27672" name="Line 33"/>
            <p:cNvSpPr>
              <a:spLocks noChangeShapeType="1"/>
            </p:cNvSpPr>
            <p:nvPr/>
          </p:nvSpPr>
          <p:spPr bwMode="auto">
            <a:xfrm>
              <a:off x="7280275" y="3227388"/>
              <a:ext cx="384175" cy="0"/>
            </a:xfrm>
            <a:prstGeom prst="line">
              <a:avLst/>
            </a:prstGeom>
            <a:noFill/>
            <a:ln w="38100">
              <a:solidFill>
                <a:schemeClr val="tx1"/>
              </a:solidFill>
              <a:round/>
              <a:headEnd/>
              <a:tailEnd type="triangle" w="med" len="med"/>
            </a:ln>
          </p:spPr>
          <p:txBody>
            <a:bodyPr/>
            <a:lstStyle/>
            <a:p>
              <a:endParaRPr lang="en-US"/>
            </a:p>
          </p:txBody>
        </p:sp>
      </p:grpSp>
      <p:grpSp>
        <p:nvGrpSpPr>
          <p:cNvPr id="6" name="Group 28"/>
          <p:cNvGrpSpPr>
            <a:grpSpLocks/>
          </p:cNvGrpSpPr>
          <p:nvPr/>
        </p:nvGrpSpPr>
        <p:grpSpPr bwMode="auto">
          <a:xfrm>
            <a:off x="3436938" y="2906713"/>
            <a:ext cx="3833812" cy="985837"/>
            <a:chOff x="3436938" y="1296988"/>
            <a:chExt cx="3833812" cy="985837"/>
          </a:xfrm>
        </p:grpSpPr>
        <p:pic>
          <p:nvPicPr>
            <p:cNvPr id="27660" name="AutoShape 11"/>
            <p:cNvPicPr>
              <a:picLocks noChangeArrowheads="1"/>
            </p:cNvPicPr>
            <p:nvPr/>
          </p:nvPicPr>
          <p:blipFill>
            <a:blip r:embed="rId5" cstate="print"/>
            <a:srcRect/>
            <a:stretch>
              <a:fillRect/>
            </a:stretch>
          </p:blipFill>
          <p:spPr bwMode="auto">
            <a:xfrm>
              <a:off x="3436938" y="1296988"/>
              <a:ext cx="2765425" cy="985837"/>
            </a:xfrm>
            <a:prstGeom prst="rect">
              <a:avLst/>
            </a:prstGeom>
            <a:noFill/>
            <a:ln w="9525">
              <a:noFill/>
              <a:miter lim="800000"/>
              <a:headEnd/>
              <a:tailEnd/>
            </a:ln>
          </p:spPr>
        </p:pic>
        <p:sp>
          <p:nvSpPr>
            <p:cNvPr id="27661" name="Text Box 21"/>
            <p:cNvSpPr txBox="1">
              <a:spLocks noChangeArrowheads="1"/>
            </p:cNvSpPr>
            <p:nvPr/>
          </p:nvSpPr>
          <p:spPr bwMode="auto">
            <a:xfrm>
              <a:off x="3890963" y="1401763"/>
              <a:ext cx="1870075" cy="796925"/>
            </a:xfrm>
            <a:prstGeom prst="rect">
              <a:avLst/>
            </a:prstGeom>
            <a:noFill/>
            <a:ln w="9525">
              <a:noFill/>
              <a:miter lim="800000"/>
              <a:headEnd/>
              <a:tailEnd/>
            </a:ln>
          </p:spPr>
          <p:txBody>
            <a:bodyPr wrap="none" anchor="ctr"/>
            <a:lstStyle/>
            <a:p>
              <a:pPr algn="ctr"/>
              <a:r>
                <a:rPr lang="en-US" dirty="0">
                  <a:solidFill>
                    <a:srgbClr val="000000"/>
                  </a:solidFill>
                  <a:cs typeface="Tahoma" pitchFamily="34" charset="0"/>
                </a:rPr>
                <a:t/>
              </a:r>
              <a:br>
                <a:rPr lang="en-US" dirty="0">
                  <a:solidFill>
                    <a:srgbClr val="000000"/>
                  </a:solidFill>
                  <a:cs typeface="Tahoma" pitchFamily="34" charset="0"/>
                </a:rPr>
              </a:br>
              <a:r>
                <a:rPr lang="en-US" dirty="0">
                  <a:solidFill>
                    <a:srgbClr val="000000"/>
                  </a:solidFill>
                  <a:cs typeface="Tahoma" pitchFamily="34" charset="0"/>
                </a:rPr>
                <a:t>T-DM1</a:t>
              </a:r>
            </a:p>
            <a:p>
              <a:pPr algn="ctr" eaLnBrk="0" hangingPunct="0">
                <a:lnSpc>
                  <a:spcPct val="80000"/>
                </a:lnSpc>
                <a:spcBef>
                  <a:spcPct val="20000"/>
                </a:spcBef>
                <a:spcAft>
                  <a:spcPct val="35000"/>
                </a:spcAft>
                <a:buClr>
                  <a:srgbClr val="E3C76C"/>
                </a:buClr>
              </a:pPr>
              <a:r>
                <a:rPr lang="en-US" sz="1400" b="0" dirty="0">
                  <a:solidFill>
                    <a:srgbClr val="000000"/>
                  </a:solidFill>
                  <a:ea typeface="ＭＳ Ｐゴシック" charset="-128"/>
                </a:rPr>
                <a:t>3.6 mg/kg q3w IV</a:t>
              </a:r>
            </a:p>
            <a:p>
              <a:pPr algn="ctr" eaLnBrk="0" hangingPunct="0">
                <a:lnSpc>
                  <a:spcPct val="80000"/>
                </a:lnSpc>
                <a:spcBef>
                  <a:spcPct val="20000"/>
                </a:spcBef>
                <a:spcAft>
                  <a:spcPct val="35000"/>
                </a:spcAft>
                <a:buClr>
                  <a:srgbClr val="E3C76C"/>
                </a:buClr>
              </a:pPr>
              <a:r>
                <a:rPr lang="en-US" dirty="0">
                  <a:solidFill>
                    <a:srgbClr val="000000"/>
                  </a:solidFill>
                  <a:ea typeface="ＭＳ Ｐゴシック" charset="-128"/>
                </a:rPr>
                <a:t>(</a:t>
              </a:r>
              <a:r>
                <a:rPr lang="en-US" dirty="0" smtClean="0">
                  <a:solidFill>
                    <a:srgbClr val="000000"/>
                  </a:solidFill>
                  <a:ea typeface="ＭＳ Ｐゴシック" charset="-128"/>
                </a:rPr>
                <a:t>n = 67</a:t>
              </a:r>
              <a:r>
                <a:rPr lang="en-US" dirty="0">
                  <a:solidFill>
                    <a:srgbClr val="000000"/>
                  </a:solidFill>
                  <a:ea typeface="ＭＳ Ｐゴシック" charset="-128"/>
                </a:rPr>
                <a:t>)</a:t>
              </a:r>
            </a:p>
            <a:p>
              <a:pPr algn="ctr" eaLnBrk="0" hangingPunct="0">
                <a:lnSpc>
                  <a:spcPct val="80000"/>
                </a:lnSpc>
                <a:spcBef>
                  <a:spcPct val="20000"/>
                </a:spcBef>
                <a:spcAft>
                  <a:spcPct val="35000"/>
                </a:spcAft>
                <a:buClr>
                  <a:srgbClr val="E3C76C"/>
                </a:buClr>
              </a:pPr>
              <a:endParaRPr lang="en-US" sz="1400" b="0" dirty="0">
                <a:solidFill>
                  <a:srgbClr val="000000"/>
                </a:solidFill>
                <a:cs typeface="Tahoma" pitchFamily="34" charset="0"/>
              </a:endParaRPr>
            </a:p>
          </p:txBody>
        </p:sp>
        <p:sp>
          <p:nvSpPr>
            <p:cNvPr id="27662" name="Line 23"/>
            <p:cNvSpPr>
              <a:spLocks noChangeShapeType="1"/>
            </p:cNvSpPr>
            <p:nvPr/>
          </p:nvSpPr>
          <p:spPr bwMode="auto">
            <a:xfrm>
              <a:off x="6192838" y="1798638"/>
              <a:ext cx="384175" cy="0"/>
            </a:xfrm>
            <a:prstGeom prst="line">
              <a:avLst/>
            </a:prstGeom>
            <a:noFill/>
            <a:ln w="38100">
              <a:solidFill>
                <a:schemeClr val="tx1"/>
              </a:solidFill>
              <a:round/>
              <a:headEnd/>
              <a:tailEnd type="triangle" w="med" len="med"/>
            </a:ln>
          </p:spPr>
          <p:txBody>
            <a:bodyPr/>
            <a:lstStyle/>
            <a:p>
              <a:endParaRPr lang="en-US"/>
            </a:p>
          </p:txBody>
        </p:sp>
        <p:grpSp>
          <p:nvGrpSpPr>
            <p:cNvPr id="7" name="Group 32"/>
            <p:cNvGrpSpPr>
              <a:grpSpLocks/>
            </p:cNvGrpSpPr>
            <p:nvPr/>
          </p:nvGrpSpPr>
          <p:grpSpPr bwMode="auto">
            <a:xfrm>
              <a:off x="6577013" y="1354138"/>
              <a:ext cx="693737" cy="887412"/>
              <a:chOff x="4080" y="1344"/>
              <a:chExt cx="432" cy="480"/>
            </a:xfrm>
          </p:grpSpPr>
          <p:sp>
            <p:nvSpPr>
              <p:cNvPr id="27664" name="Text Box 29"/>
              <p:cNvSpPr txBox="1">
                <a:spLocks noChangeArrowheads="1"/>
              </p:cNvSpPr>
              <p:nvPr/>
            </p:nvSpPr>
            <p:spPr bwMode="auto">
              <a:xfrm>
                <a:off x="4128" y="1440"/>
                <a:ext cx="288" cy="287"/>
              </a:xfrm>
              <a:prstGeom prst="rect">
                <a:avLst/>
              </a:prstGeom>
              <a:noFill/>
              <a:ln w="9525">
                <a:noFill/>
                <a:miter lim="800000"/>
                <a:headEnd/>
                <a:tailEnd/>
              </a:ln>
            </p:spPr>
            <p:txBody>
              <a:bodyPr wrap="none" anchor="ctr"/>
              <a:lstStyle/>
              <a:p>
                <a:pPr algn="ctr"/>
                <a:r>
                  <a:rPr lang="en-US">
                    <a:solidFill>
                      <a:schemeClr val="bg2"/>
                    </a:solidFill>
                  </a:rPr>
                  <a:t/>
                </a:r>
                <a:br>
                  <a:rPr lang="en-US">
                    <a:solidFill>
                      <a:schemeClr val="bg2"/>
                    </a:solidFill>
                  </a:rPr>
                </a:br>
                <a:r>
                  <a:rPr lang="en-US"/>
                  <a:t>PD</a:t>
                </a:r>
                <a:r>
                  <a:rPr lang="en-US" baseline="30000"/>
                  <a:t>a</a:t>
                </a:r>
              </a:p>
              <a:p>
                <a:pPr algn="ctr"/>
                <a:endParaRPr lang="en-US"/>
              </a:p>
            </p:txBody>
          </p:sp>
          <p:sp>
            <p:nvSpPr>
              <p:cNvPr id="27665" name="AutoShape 31"/>
              <p:cNvSpPr>
                <a:spLocks noChangeArrowheads="1"/>
              </p:cNvSpPr>
              <p:nvPr/>
            </p:nvSpPr>
            <p:spPr bwMode="auto">
              <a:xfrm>
                <a:off x="4080" y="1344"/>
                <a:ext cx="432" cy="480"/>
              </a:xfrm>
              <a:prstGeom prst="roundRect">
                <a:avLst>
                  <a:gd name="adj" fmla="val 16667"/>
                </a:avLst>
              </a:prstGeom>
              <a:noFill/>
              <a:ln w="25400">
                <a:solidFill>
                  <a:schemeClr val="tx1"/>
                </a:solidFill>
                <a:round/>
                <a:headEnd/>
                <a:tailEnd/>
              </a:ln>
            </p:spPr>
            <p:txBody>
              <a:bodyPr wrap="none" anchor="ctr"/>
              <a:lstStyle/>
              <a:p>
                <a:endParaRPr lang="en-GB" b="0">
                  <a:ea typeface="ＭＳ Ｐゴシック" charset="-128"/>
                </a:endParaRPr>
              </a:p>
            </p:txBody>
          </p:sp>
        </p:grpSp>
      </p:grpSp>
      <p:sp>
        <p:nvSpPr>
          <p:cNvPr id="27659" name="TextBox 31"/>
          <p:cNvSpPr txBox="1">
            <a:spLocks noChangeArrowheads="1"/>
          </p:cNvSpPr>
          <p:nvPr/>
        </p:nvSpPr>
        <p:spPr bwMode="auto">
          <a:xfrm>
            <a:off x="88900" y="6280150"/>
            <a:ext cx="8750300" cy="553998"/>
          </a:xfrm>
          <a:prstGeom prst="rect">
            <a:avLst/>
          </a:prstGeom>
          <a:noFill/>
          <a:ln w="9525">
            <a:noFill/>
            <a:miter lim="800000"/>
            <a:headEnd/>
            <a:tailEnd/>
          </a:ln>
        </p:spPr>
        <p:txBody>
          <a:bodyPr>
            <a:spAutoFit/>
          </a:bodyPr>
          <a:lstStyle/>
          <a:p>
            <a:r>
              <a:rPr lang="en-US" sz="1500" b="0" baseline="30000" dirty="0" err="1"/>
              <a:t>a</a:t>
            </a:r>
            <a:r>
              <a:rPr lang="en-US" sz="1500" b="0" dirty="0" err="1"/>
              <a:t>Patients</a:t>
            </a:r>
            <a:r>
              <a:rPr lang="en-US" sz="1500" b="0" dirty="0"/>
              <a:t> were treated until PD or unacceptable toxicity.</a:t>
            </a:r>
            <a:endParaRPr lang="en-US" sz="1500" b="0" baseline="30000" dirty="0">
              <a:solidFill>
                <a:srgbClr val="FF0000"/>
              </a:solidFill>
            </a:endParaRPr>
          </a:p>
          <a:p>
            <a:r>
              <a:rPr lang="en-US" sz="1500" b="0" baseline="30000" dirty="0" err="1"/>
              <a:t>b</a:t>
            </a:r>
            <a:r>
              <a:rPr lang="en-US" sz="1500" b="0" dirty="0" err="1"/>
              <a:t>This</a:t>
            </a:r>
            <a:r>
              <a:rPr lang="en-US" sz="1500" b="0" dirty="0"/>
              <a:t> was a </a:t>
            </a:r>
            <a:r>
              <a:rPr lang="en-US" sz="1500" b="0" dirty="0" smtClean="0"/>
              <a:t>hypothesis-generating </a:t>
            </a:r>
            <a:r>
              <a:rPr lang="en-US" sz="1500" b="0" dirty="0"/>
              <a:t>study; the final PFS analysis was to take place after 72 events had occurred.</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92162"/>
          </a:xfrm>
        </p:spPr>
        <p:txBody>
          <a:bodyPr>
            <a:normAutofit fontScale="90000"/>
          </a:bodyPr>
          <a:lstStyle/>
          <a:p>
            <a:r>
              <a:rPr lang="en-US" sz="3600" dirty="0"/>
              <a:t>Progression-Free Survival by Investigator</a:t>
            </a:r>
            <a:br>
              <a:rPr lang="en-US" sz="3600" dirty="0"/>
            </a:br>
            <a:r>
              <a:rPr lang="en-US" sz="2400" dirty="0"/>
              <a:t>Randomized Patients</a:t>
            </a:r>
          </a:p>
        </p:txBody>
      </p:sp>
      <p:pic>
        <p:nvPicPr>
          <p:cNvPr id="4" name="Picture 3" descr="Mille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35" y="1444625"/>
            <a:ext cx="7777065" cy="3773032"/>
          </a:xfrm>
          <a:prstGeom prst="rect">
            <a:avLst/>
          </a:prstGeom>
        </p:spPr>
      </p:pic>
      <p:sp>
        <p:nvSpPr>
          <p:cNvPr id="5" name="Text Box 14"/>
          <p:cNvSpPr txBox="1">
            <a:spLocks noChangeArrowheads="1"/>
          </p:cNvSpPr>
          <p:nvPr/>
        </p:nvSpPr>
        <p:spPr bwMode="invGray">
          <a:xfrm>
            <a:off x="4076629" y="5380038"/>
            <a:ext cx="1252679" cy="307777"/>
          </a:xfrm>
          <a:prstGeom prst="rect">
            <a:avLst/>
          </a:prstGeom>
          <a:noFill/>
          <a:ln w="9525">
            <a:noFill/>
            <a:miter lim="800000"/>
            <a:headEnd/>
            <a:tailEnd/>
          </a:ln>
          <a:effectLst>
            <a:prstShdw prst="shdw17" dist="17961" dir="2700000">
              <a:srgbClr val="999999"/>
            </a:prstShdw>
          </a:effectLst>
        </p:spPr>
        <p:txBody>
          <a:bodyPr wrap="none">
            <a:spAutoFit/>
          </a:bodyPr>
          <a:lstStyle/>
          <a:p>
            <a:pPr algn="ctr"/>
            <a:r>
              <a:rPr lang="en-US" sz="1400">
                <a:latin typeface="Calibri" pitchFamily="34" charset="0"/>
                <a:ea typeface="ヒラギノ角ゴ Pro W3"/>
                <a:cs typeface="ヒラギノ角ゴ Pro W3"/>
              </a:rPr>
              <a:t>Time (months)</a:t>
            </a:r>
          </a:p>
        </p:txBody>
      </p:sp>
      <p:sp>
        <p:nvSpPr>
          <p:cNvPr id="6" name="Text Box 17"/>
          <p:cNvSpPr txBox="1">
            <a:spLocks noChangeArrowheads="1"/>
          </p:cNvSpPr>
          <p:nvPr/>
        </p:nvSpPr>
        <p:spPr bwMode="invGray">
          <a:xfrm rot="16200000">
            <a:off x="-601270" y="3183831"/>
            <a:ext cx="2266165" cy="307777"/>
          </a:xfrm>
          <a:prstGeom prst="rect">
            <a:avLst/>
          </a:prstGeom>
          <a:noFill/>
          <a:ln w="9525">
            <a:noFill/>
            <a:miter lim="800000"/>
            <a:headEnd/>
            <a:tailEnd/>
          </a:ln>
          <a:effectLst>
            <a:prstShdw prst="shdw17" dist="17961" dir="2700000">
              <a:srgbClr val="999999"/>
            </a:prstShdw>
          </a:effectLst>
        </p:spPr>
        <p:txBody>
          <a:bodyPr wrap="none">
            <a:spAutoFit/>
          </a:bodyPr>
          <a:lstStyle/>
          <a:p>
            <a:pPr algn="ctr"/>
            <a:r>
              <a:rPr lang="en-US" sz="1400" dirty="0">
                <a:latin typeface="Calibri" pitchFamily="34" charset="0"/>
                <a:ea typeface="ヒラギノ角ゴ Pro W3"/>
                <a:cs typeface="ヒラギノ角ゴ Pro W3"/>
              </a:rPr>
              <a:t> Proportion progression-free</a:t>
            </a:r>
          </a:p>
        </p:txBody>
      </p:sp>
      <p:sp>
        <p:nvSpPr>
          <p:cNvPr id="7" name="Text Box 112"/>
          <p:cNvSpPr txBox="1">
            <a:spLocks noChangeArrowheads="1"/>
          </p:cNvSpPr>
          <p:nvPr/>
        </p:nvSpPr>
        <p:spPr bwMode="invGray">
          <a:xfrm>
            <a:off x="645532" y="1347788"/>
            <a:ext cx="415498" cy="3970317"/>
          </a:xfrm>
          <a:prstGeom prst="rect">
            <a:avLst/>
          </a:prstGeom>
          <a:noFill/>
          <a:ln w="9525">
            <a:noFill/>
            <a:miter lim="800000"/>
            <a:headEnd/>
            <a:tailEnd/>
          </a:ln>
          <a:effectLst>
            <a:prstShdw prst="shdw17" dist="17961" dir="2700000">
              <a:srgbClr val="999999"/>
            </a:prstShdw>
          </a:effectLst>
        </p:spPr>
        <p:txBody>
          <a:bodyPr wrap="none">
            <a:spAutoFit/>
          </a:bodyPr>
          <a:lstStyle/>
          <a:p>
            <a:pPr algn="ctr">
              <a:spcAft>
                <a:spcPct val="240000"/>
              </a:spcAft>
            </a:pPr>
            <a:r>
              <a:rPr lang="en-US" sz="1400">
                <a:latin typeface="Calibri" pitchFamily="34" charset="0"/>
                <a:ea typeface="ヒラギノ角ゴ Pro W3"/>
                <a:cs typeface="ヒラギノ角ゴ Pro W3"/>
              </a:rPr>
              <a:t>1.0</a:t>
            </a:r>
          </a:p>
          <a:p>
            <a:pPr algn="ctr">
              <a:spcAft>
                <a:spcPct val="240000"/>
              </a:spcAft>
            </a:pPr>
            <a:r>
              <a:rPr lang="en-US" sz="1400">
                <a:latin typeface="Calibri" pitchFamily="34" charset="0"/>
                <a:ea typeface="ヒラギノ角ゴ Pro W3"/>
                <a:cs typeface="ヒラギノ角ゴ Pro W3"/>
              </a:rPr>
              <a:t>0.8</a:t>
            </a:r>
          </a:p>
          <a:p>
            <a:pPr algn="ctr">
              <a:spcAft>
                <a:spcPct val="240000"/>
              </a:spcAft>
            </a:pPr>
            <a:r>
              <a:rPr lang="en-US" sz="1400">
                <a:latin typeface="Calibri" pitchFamily="34" charset="0"/>
                <a:ea typeface="ヒラギノ角ゴ Pro W3"/>
                <a:cs typeface="ヒラギノ角ゴ Pro W3"/>
              </a:rPr>
              <a:t>0.6</a:t>
            </a:r>
          </a:p>
          <a:p>
            <a:pPr algn="ctr">
              <a:spcAft>
                <a:spcPct val="240000"/>
              </a:spcAft>
            </a:pPr>
            <a:r>
              <a:rPr lang="en-US" sz="1400">
                <a:latin typeface="Calibri" pitchFamily="34" charset="0"/>
                <a:ea typeface="ヒラギノ角ゴ Pro W3"/>
                <a:cs typeface="ヒラギノ角ゴ Pro W3"/>
              </a:rPr>
              <a:t>0.4</a:t>
            </a:r>
          </a:p>
          <a:p>
            <a:pPr algn="ctr">
              <a:spcAft>
                <a:spcPct val="240000"/>
              </a:spcAft>
            </a:pPr>
            <a:r>
              <a:rPr lang="en-US" sz="1400">
                <a:latin typeface="Calibri" pitchFamily="34" charset="0"/>
                <a:ea typeface="ヒラギノ角ゴ Pro W3"/>
                <a:cs typeface="ヒラギノ角ゴ Pro W3"/>
              </a:rPr>
              <a:t>0.2</a:t>
            </a:r>
          </a:p>
          <a:p>
            <a:pPr algn="ctr">
              <a:spcAft>
                <a:spcPct val="240000"/>
              </a:spcAft>
            </a:pPr>
            <a:r>
              <a:rPr lang="en-US" sz="1400">
                <a:latin typeface="Calibri" pitchFamily="34" charset="0"/>
                <a:ea typeface="ヒラギノ角ゴ Pro W3"/>
                <a:cs typeface="ヒラギノ角ゴ Pro W3"/>
              </a:rPr>
              <a:t>0.0</a:t>
            </a:r>
          </a:p>
        </p:txBody>
      </p:sp>
      <p:sp>
        <p:nvSpPr>
          <p:cNvPr id="8" name="Rectangle 104"/>
          <p:cNvSpPr>
            <a:spLocks noChangeArrowheads="1"/>
          </p:cNvSpPr>
          <p:nvPr/>
        </p:nvSpPr>
        <p:spPr bwMode="invGray">
          <a:xfrm>
            <a:off x="600075" y="5178425"/>
            <a:ext cx="8543925" cy="304800"/>
          </a:xfrm>
          <a:prstGeom prst="rect">
            <a:avLst/>
          </a:prstGeom>
          <a:noFill/>
          <a:ln w="9525">
            <a:noFill/>
            <a:miter lim="800000"/>
            <a:headEnd/>
            <a:tailEnd/>
          </a:ln>
          <a:effectLst>
            <a:prstShdw prst="shdw17" dist="17961" dir="2700000">
              <a:srgbClr val="999999"/>
            </a:prstShdw>
          </a:effectLst>
        </p:spPr>
        <p:txBody>
          <a:bodyPr>
            <a:spAutoFit/>
          </a:bodyPr>
          <a:lstStyle/>
          <a:p>
            <a:pPr>
              <a:tabLst>
                <a:tab pos="395288" algn="ctr"/>
                <a:tab pos="1152525" algn="ctr"/>
                <a:tab pos="1909763" algn="ctr"/>
                <a:tab pos="2667000" algn="ctr"/>
                <a:tab pos="3424238" algn="ctr"/>
                <a:tab pos="4181475" algn="ctr"/>
                <a:tab pos="4938713" algn="ctr"/>
                <a:tab pos="5695950" algn="ctr"/>
                <a:tab pos="6448425" algn="ctr"/>
                <a:tab pos="7205663" algn="ctr"/>
                <a:tab pos="7962900" algn="ctr"/>
              </a:tabLst>
            </a:pPr>
            <a:r>
              <a:rPr lang="en-US" sz="1400" dirty="0">
                <a:latin typeface="Calibri" pitchFamily="34" charset="0"/>
                <a:ea typeface="ヒラギノ角ゴ Pro W3"/>
                <a:cs typeface="ヒラギノ角ゴ Pro W3"/>
              </a:rPr>
              <a:t>	0	2	4	6	8	10	12	14	16	18	20</a:t>
            </a:r>
          </a:p>
        </p:txBody>
      </p:sp>
      <p:sp>
        <p:nvSpPr>
          <p:cNvPr id="9" name="Text Box 110"/>
          <p:cNvSpPr txBox="1">
            <a:spLocks noChangeArrowheads="1"/>
          </p:cNvSpPr>
          <p:nvPr/>
        </p:nvSpPr>
        <p:spPr bwMode="invGray">
          <a:xfrm>
            <a:off x="352425" y="5489575"/>
            <a:ext cx="8639175" cy="803275"/>
          </a:xfrm>
          <a:prstGeom prst="rect">
            <a:avLst/>
          </a:prstGeom>
          <a:noFill/>
          <a:ln w="9525">
            <a:noFill/>
            <a:miter lim="800000"/>
            <a:headEnd/>
            <a:tailEnd/>
          </a:ln>
          <a:effectLst>
            <a:prstShdw prst="shdw17" dist="17961" dir="2700000">
              <a:srgbClr val="999999"/>
            </a:prstShdw>
          </a:effectLst>
        </p:spPr>
        <p:txBody>
          <a:bodyPr wrap="square">
            <a:spAutoFit/>
          </a:bodyPr>
          <a:lstStyle/>
          <a:p>
            <a:pPr>
              <a:spcAft>
                <a:spcPct val="25000"/>
              </a:spcAft>
              <a:tabLst>
                <a:tab pos="690563" algn="ctr"/>
                <a:tab pos="1441450" algn="ctr"/>
                <a:tab pos="2193925" algn="ctr"/>
                <a:tab pos="2955925" algn="ctr"/>
                <a:tab pos="3719513" algn="ctr"/>
                <a:tab pos="4460875" algn="ctr"/>
                <a:tab pos="5189538" algn="ctr"/>
                <a:tab pos="5942013" algn="ctr"/>
                <a:tab pos="6665913" algn="ctr"/>
                <a:tab pos="7424738" algn="ctr"/>
                <a:tab pos="8162925" algn="ctr"/>
              </a:tabLst>
            </a:pPr>
            <a:r>
              <a:rPr lang="en-US" sz="1400" dirty="0">
                <a:latin typeface="Calibri" pitchFamily="34" charset="0"/>
                <a:ea typeface="ヒラギノ角ゴ Pro W3"/>
                <a:cs typeface="ヒラギノ角ゴ Pro W3"/>
              </a:rPr>
              <a:t>Number of patients at risk</a:t>
            </a:r>
          </a:p>
          <a:p>
            <a:pPr>
              <a:spcAft>
                <a:spcPct val="5000"/>
              </a:spcAft>
              <a:tabLst>
                <a:tab pos="690563" algn="ctr"/>
                <a:tab pos="1441450" algn="ctr"/>
                <a:tab pos="2193925" algn="ctr"/>
                <a:tab pos="2955925" algn="ctr"/>
                <a:tab pos="3719513" algn="ctr"/>
                <a:tab pos="4460875" algn="ctr"/>
                <a:tab pos="5189538" algn="ctr"/>
                <a:tab pos="5942013" algn="ctr"/>
                <a:tab pos="6665913" algn="ctr"/>
                <a:tab pos="7424738" algn="ctr"/>
                <a:tab pos="8162925" algn="ctr"/>
              </a:tabLst>
            </a:pPr>
            <a:r>
              <a:rPr lang="en-US" sz="1400" dirty="0">
                <a:latin typeface="Calibri" pitchFamily="34" charset="0"/>
                <a:ea typeface="ヒラギノ角ゴ Pro W3"/>
                <a:cs typeface="ヒラギノ角ゴ Pro W3"/>
              </a:rPr>
              <a:t>T+D	70	66	63	53	43	27	12	4	2	2	0</a:t>
            </a:r>
          </a:p>
          <a:p>
            <a:pPr>
              <a:spcAft>
                <a:spcPct val="5000"/>
              </a:spcAft>
              <a:tabLst>
                <a:tab pos="690563" algn="ctr"/>
                <a:tab pos="1441450" algn="ctr"/>
                <a:tab pos="2193925" algn="ctr"/>
                <a:tab pos="2955925" algn="ctr"/>
                <a:tab pos="3719513" algn="ctr"/>
                <a:tab pos="4460875" algn="ctr"/>
                <a:tab pos="5189538" algn="ctr"/>
                <a:tab pos="5942013" algn="ctr"/>
                <a:tab pos="6665913" algn="ctr"/>
                <a:tab pos="7424738" algn="ctr"/>
                <a:tab pos="8162925" algn="ctr"/>
              </a:tabLst>
            </a:pPr>
            <a:r>
              <a:rPr lang="en-US" sz="1400" dirty="0">
                <a:latin typeface="Calibri" pitchFamily="34" charset="0"/>
                <a:ea typeface="ヒラギノ角ゴ Pro W3"/>
                <a:cs typeface="ヒラギノ角ゴ Pro W3"/>
              </a:rPr>
              <a:t>T-DM1	67	60	51	46	42	35	22	15	6	3	0</a:t>
            </a:r>
          </a:p>
        </p:txBody>
      </p:sp>
      <p:sp>
        <p:nvSpPr>
          <p:cNvPr id="10" name="TextBox 3"/>
          <p:cNvSpPr txBox="1">
            <a:spLocks noChangeArrowheads="1"/>
          </p:cNvSpPr>
          <p:nvPr/>
        </p:nvSpPr>
        <p:spPr bwMode="invGray">
          <a:xfrm>
            <a:off x="355600" y="6248400"/>
            <a:ext cx="4368800" cy="276999"/>
          </a:xfrm>
          <a:prstGeom prst="rect">
            <a:avLst/>
          </a:prstGeom>
          <a:noFill/>
          <a:ln w="9525">
            <a:noFill/>
            <a:miter lim="800000"/>
            <a:headEnd/>
            <a:tailEnd/>
          </a:ln>
        </p:spPr>
        <p:txBody>
          <a:bodyPr wrap="square">
            <a:spAutoFit/>
          </a:bodyPr>
          <a:lstStyle/>
          <a:p>
            <a:r>
              <a:rPr lang="en-US" sz="1200" dirty="0">
                <a:latin typeface="Calibri" pitchFamily="34" charset="0"/>
                <a:ea typeface="ヒラギノ角ゴ Pro W3"/>
                <a:cs typeface="ヒラギノ角ゴ Pro W3"/>
              </a:rPr>
              <a:t>Hazard ratio and log-rank </a:t>
            </a:r>
            <a:r>
              <a:rPr lang="en-US" sz="1200" i="1" dirty="0">
                <a:latin typeface="Calibri" pitchFamily="34" charset="0"/>
                <a:ea typeface="ヒラギノ角ゴ Pro W3"/>
                <a:cs typeface="ヒラギノ角ゴ Pro W3"/>
              </a:rPr>
              <a:t>P</a:t>
            </a:r>
            <a:r>
              <a:rPr lang="en-US" sz="1200" dirty="0">
                <a:latin typeface="Calibri" pitchFamily="34" charset="0"/>
                <a:ea typeface="ヒラギノ角ゴ Pro W3"/>
                <a:cs typeface="ヒラギノ角ゴ Pro W3"/>
              </a:rPr>
              <a:t> value were from stratified analysis.</a:t>
            </a:r>
          </a:p>
        </p:txBody>
      </p:sp>
      <p:sp>
        <p:nvSpPr>
          <p:cNvPr id="18" name="TextBox 16"/>
          <p:cNvSpPr txBox="1">
            <a:spLocks noChangeArrowheads="1"/>
          </p:cNvSpPr>
          <p:nvPr/>
        </p:nvSpPr>
        <p:spPr bwMode="auto">
          <a:xfrm>
            <a:off x="1524000" y="3292296"/>
            <a:ext cx="1610237" cy="1200329"/>
          </a:xfrm>
          <a:prstGeom prst="rect">
            <a:avLst/>
          </a:prstGeom>
          <a:noFill/>
          <a:ln w="9525">
            <a:solidFill>
              <a:schemeClr val="tx1"/>
            </a:solidFill>
            <a:miter lim="800000"/>
            <a:headEnd/>
            <a:tailEnd/>
          </a:ln>
        </p:spPr>
        <p:txBody>
          <a:bodyPr wrap="none">
            <a:spAutoFit/>
          </a:bodyPr>
          <a:lstStyle/>
          <a:p>
            <a:r>
              <a:rPr lang="en-US" dirty="0"/>
              <a:t>Response rates</a:t>
            </a:r>
            <a:br>
              <a:rPr lang="en-US" dirty="0"/>
            </a:br>
            <a:endParaRPr lang="en-US" dirty="0"/>
          </a:p>
          <a:p>
            <a:r>
              <a:rPr lang="en-US" dirty="0" smtClean="0"/>
              <a:t>T-DM1</a:t>
            </a:r>
            <a:r>
              <a:rPr lang="en-US" dirty="0"/>
              <a:t>	64%</a:t>
            </a:r>
          </a:p>
          <a:p>
            <a:r>
              <a:rPr lang="en-US" dirty="0" smtClean="0"/>
              <a:t>T+D</a:t>
            </a:r>
            <a:r>
              <a:rPr lang="en-US" dirty="0"/>
              <a:t>	58%</a:t>
            </a:r>
          </a:p>
        </p:txBody>
      </p:sp>
      <p:sp>
        <p:nvSpPr>
          <p:cNvPr id="19" name="TextBox 18"/>
          <p:cNvSpPr txBox="1"/>
          <p:nvPr/>
        </p:nvSpPr>
        <p:spPr>
          <a:xfrm>
            <a:off x="3810000" y="6534835"/>
            <a:ext cx="5334000" cy="323165"/>
          </a:xfrm>
          <a:prstGeom prst="rect">
            <a:avLst/>
          </a:prstGeom>
          <a:noFill/>
        </p:spPr>
        <p:txBody>
          <a:bodyPr wrap="square" rtlCol="0">
            <a:spAutoFit/>
          </a:bodyPr>
          <a:lstStyle/>
          <a:p>
            <a:r>
              <a:rPr lang="en-US" sz="1500" dirty="0"/>
              <a:t>With permission from </a:t>
            </a:r>
            <a:r>
              <a:rPr lang="en-US" sz="1500" dirty="0" err="1" smtClean="0"/>
              <a:t>Hurvitz</a:t>
            </a:r>
            <a:r>
              <a:rPr lang="en-US" sz="1500" dirty="0" smtClean="0"/>
              <a:t> </a:t>
            </a:r>
            <a:r>
              <a:rPr lang="en-US" sz="1500" dirty="0"/>
              <a:t>SA et al. ESMO 2011;Abstract 5001. </a:t>
            </a:r>
          </a:p>
        </p:txBody>
      </p:sp>
      <p:sp>
        <p:nvSpPr>
          <p:cNvPr id="20" name="Rectangle 20"/>
          <p:cNvSpPr>
            <a:spLocks noChangeArrowheads="1"/>
          </p:cNvSpPr>
          <p:nvPr/>
        </p:nvSpPr>
        <p:spPr bwMode="invGray">
          <a:xfrm>
            <a:off x="4043363" y="1419225"/>
            <a:ext cx="2090737" cy="770980"/>
          </a:xfrm>
          <a:prstGeom prst="rect">
            <a:avLst/>
          </a:prstGeom>
          <a:noFill/>
          <a:ln w="9525">
            <a:noFill/>
            <a:miter lim="800000"/>
            <a:headEnd/>
            <a:tailEnd/>
          </a:ln>
          <a:effectLst>
            <a:prstShdw prst="shdw17" dist="17961" dir="2700000">
              <a:srgbClr val="999999">
                <a:alpha val="74997"/>
              </a:srgbClr>
            </a:prstShdw>
          </a:effectLst>
        </p:spPr>
        <p:txBody>
          <a:bodyPr>
            <a:spAutoFit/>
          </a:bodyPr>
          <a:lstStyle/>
          <a:p>
            <a:pPr>
              <a:spcAft>
                <a:spcPct val="15000"/>
              </a:spcAft>
              <a:tabLst>
                <a:tab pos="1084263" algn="l"/>
                <a:tab pos="2400300" algn="l"/>
              </a:tabLst>
            </a:pPr>
            <a:r>
              <a:rPr lang="en-US" sz="1400">
                <a:latin typeface="Calibri" pitchFamily="34" charset="0"/>
                <a:ea typeface="ヒラギノ角ゴ Pro W3"/>
                <a:cs typeface="ヒラギノ角ゴ Pro W3"/>
              </a:rPr>
              <a:t>Trastuzumab </a:t>
            </a:r>
            <a:br>
              <a:rPr lang="en-US" sz="1400">
                <a:latin typeface="Calibri" pitchFamily="34" charset="0"/>
                <a:ea typeface="ヒラギノ角ゴ Pro W3"/>
                <a:cs typeface="ヒラギノ角ゴ Pro W3"/>
              </a:rPr>
            </a:br>
            <a:r>
              <a:rPr lang="en-US" sz="1400">
                <a:latin typeface="Calibri" pitchFamily="34" charset="0"/>
                <a:ea typeface="ヒラギノ角ゴ Pro W3"/>
                <a:cs typeface="ヒラギノ角ゴ Pro W3"/>
              </a:rPr>
              <a:t>+ docetaxel 	(n=70)</a:t>
            </a:r>
          </a:p>
          <a:p>
            <a:pPr>
              <a:spcAft>
                <a:spcPct val="15000"/>
              </a:spcAft>
              <a:tabLst>
                <a:tab pos="1084263" algn="l"/>
                <a:tab pos="2400300" algn="l"/>
              </a:tabLst>
            </a:pPr>
            <a:r>
              <a:rPr lang="en-US" sz="1400">
                <a:latin typeface="Calibri" pitchFamily="34" charset="0"/>
                <a:ea typeface="ヒラギノ角ゴ Pro W3"/>
                <a:cs typeface="ヒラギノ角ゴ Pro W3"/>
              </a:rPr>
              <a:t>T-DM1       	(n=67)</a:t>
            </a:r>
          </a:p>
        </p:txBody>
      </p:sp>
      <p:sp>
        <p:nvSpPr>
          <p:cNvPr id="21" name="Line 21"/>
          <p:cNvSpPr>
            <a:spLocks noChangeShapeType="1"/>
          </p:cNvSpPr>
          <p:nvPr/>
        </p:nvSpPr>
        <p:spPr bwMode="invGray">
          <a:xfrm>
            <a:off x="3798888" y="2036763"/>
            <a:ext cx="307975" cy="0"/>
          </a:xfrm>
          <a:prstGeom prst="line">
            <a:avLst/>
          </a:prstGeom>
          <a:noFill/>
          <a:ln w="25400">
            <a:solidFill>
              <a:srgbClr val="B51F24"/>
            </a:solidFill>
            <a:round/>
            <a:headEnd/>
            <a:tailEnd/>
          </a:ln>
        </p:spPr>
        <p:txBody>
          <a:bodyPr wrap="none" anchor="ctr"/>
          <a:lstStyle/>
          <a:p>
            <a:endParaRPr lang="en-US"/>
          </a:p>
        </p:txBody>
      </p:sp>
      <p:sp>
        <p:nvSpPr>
          <p:cNvPr id="22" name="Line 22"/>
          <p:cNvSpPr>
            <a:spLocks noChangeShapeType="1"/>
          </p:cNvSpPr>
          <p:nvPr/>
        </p:nvSpPr>
        <p:spPr bwMode="invGray">
          <a:xfrm>
            <a:off x="3798888" y="1568450"/>
            <a:ext cx="307975" cy="0"/>
          </a:xfrm>
          <a:prstGeom prst="line">
            <a:avLst/>
          </a:prstGeom>
          <a:noFill/>
          <a:ln w="25400">
            <a:solidFill>
              <a:srgbClr val="2C5CB2"/>
            </a:solidFill>
            <a:round/>
            <a:headEnd/>
            <a:tailEnd/>
          </a:ln>
        </p:spPr>
        <p:txBody>
          <a:bodyPr wrap="none" anchor="ctr"/>
          <a:lstStyle/>
          <a:p>
            <a:endParaRPr lang="en-US"/>
          </a:p>
        </p:txBody>
      </p:sp>
      <p:graphicFrame>
        <p:nvGraphicFramePr>
          <p:cNvPr id="23" name="Group 27"/>
          <p:cNvGraphicFramePr>
            <a:graphicFrameLocks noGrp="1"/>
          </p:cNvGraphicFramePr>
          <p:nvPr>
            <p:extLst>
              <p:ext uri="{D42A27DB-BD31-4B8C-83A1-F6EECF244321}">
                <p14:modId xmlns:p14="http://schemas.microsoft.com/office/powerpoint/2010/main" val="3766513069"/>
              </p:ext>
            </p:extLst>
          </p:nvPr>
        </p:nvGraphicFramePr>
        <p:xfrm>
          <a:off x="5527675" y="990600"/>
          <a:ext cx="3463925" cy="1141794"/>
        </p:xfrm>
        <a:graphic>
          <a:graphicData uri="http://schemas.openxmlformats.org/drawingml/2006/table">
            <a:tbl>
              <a:tblPr/>
              <a:tblGrid>
                <a:gridCol w="1009650"/>
                <a:gridCol w="808038"/>
                <a:gridCol w="766762"/>
                <a:gridCol w="879475"/>
              </a:tblGrid>
              <a:tr h="465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ヒラギノ角ゴ Pro W3"/>
                          <a:cs typeface="ヒラギノ角ゴ Pro W3"/>
                        </a:rPr>
                        <a:t>Median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ヒラギノ角ゴ Pro W3"/>
                          <a:cs typeface="ヒラギノ角ゴ Pro W3"/>
                        </a:rPr>
                        <a:t>PFS, </a:t>
                      </a:r>
                      <a:r>
                        <a:rPr kumimoji="0" lang="en-US" sz="1200" b="1" i="0" u="none" strike="noStrike" cap="none" normalizeH="0" baseline="0" dirty="0" err="1" smtClean="0">
                          <a:ln>
                            <a:noFill/>
                          </a:ln>
                          <a:solidFill>
                            <a:srgbClr val="000000"/>
                          </a:solidFill>
                          <a:effectLst/>
                          <a:latin typeface="Arial" pitchFamily="34" charset="0"/>
                          <a:ea typeface="ヒラギノ角ゴ Pro W3"/>
                          <a:cs typeface="ヒラギノ角ゴ Pro W3"/>
                        </a:rPr>
                        <a:t>mos</a:t>
                      </a:r>
                      <a:endParaRPr kumimoji="0" lang="en-US" sz="1200" b="1" i="0" u="none" strike="noStrike" cap="none" normalizeH="0" baseline="0" dirty="0" smtClean="0">
                        <a:ln>
                          <a:noFill/>
                        </a:ln>
                        <a:solidFill>
                          <a:srgbClr val="000000"/>
                        </a:solidFill>
                        <a:effectLst/>
                        <a:latin typeface="Arial" pitchFamily="34" charset="0"/>
                        <a:ea typeface="ヒラギノ角ゴ Pro W3"/>
                        <a:cs typeface="ヒラギノ角ゴ Pro W3"/>
                      </a:endParaRP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ヒラギノ角ゴ Pro W3"/>
                          <a:cs typeface="ヒラギノ角ゴ Pro W3"/>
                        </a:rPr>
                        <a:t>Hazard ratio</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ヒラギノ角ゴ Pro W3"/>
                          <a:cs typeface="ヒラギノ角ゴ Pro W3"/>
                        </a:rPr>
                        <a:t/>
                      </a:r>
                      <a:br>
                        <a:rPr kumimoji="0" lang="en-US" sz="1200" b="1" i="0" u="none" strike="noStrike" cap="none" normalizeH="0" baseline="0" smtClean="0">
                          <a:ln>
                            <a:noFill/>
                          </a:ln>
                          <a:solidFill>
                            <a:srgbClr val="000000"/>
                          </a:solidFill>
                          <a:effectLst/>
                          <a:latin typeface="Arial" pitchFamily="34" charset="0"/>
                          <a:ea typeface="ヒラギノ角ゴ Pro W3"/>
                          <a:cs typeface="ヒラギノ角ゴ Pro W3"/>
                        </a:rPr>
                      </a:br>
                      <a:r>
                        <a:rPr kumimoji="0" lang="en-US" sz="1200" b="1" i="0" u="none" strike="noStrike" cap="none" normalizeH="0" baseline="0" smtClean="0">
                          <a:ln>
                            <a:noFill/>
                          </a:ln>
                          <a:solidFill>
                            <a:srgbClr val="000000"/>
                          </a:solidFill>
                          <a:effectLst/>
                          <a:latin typeface="Arial" pitchFamily="34" charset="0"/>
                          <a:ea typeface="ヒラギノ角ゴ Pro W3"/>
                          <a:cs typeface="ヒラギノ角ゴ Pro W3"/>
                        </a:rPr>
                        <a:t>95% CI</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ヒラギノ角ゴ Pro W3"/>
                          <a:cs typeface="ヒラギノ角ゴ Pro W3"/>
                        </a:rPr>
                        <a:t>Log-rank </a:t>
                      </a:r>
                      <a:r>
                        <a:rPr kumimoji="0" lang="en-US" sz="1200" b="1" i="1" u="none" strike="noStrike" cap="none" normalizeH="0" baseline="0" smtClean="0">
                          <a:ln>
                            <a:noFill/>
                          </a:ln>
                          <a:solidFill>
                            <a:srgbClr val="000000"/>
                          </a:solidFill>
                          <a:effectLst/>
                          <a:latin typeface="Arial" pitchFamily="34" charset="0"/>
                          <a:ea typeface="ヒラギノ角ゴ Pro W3"/>
                          <a:cs typeface="ヒラギノ角ゴ Pro W3"/>
                        </a:rPr>
                        <a:t>P</a:t>
                      </a:r>
                      <a:r>
                        <a:rPr kumimoji="0" lang="en-US" sz="1200" b="1" i="0" u="none" strike="noStrike" cap="none" normalizeH="0" baseline="0" smtClean="0">
                          <a:ln>
                            <a:noFill/>
                          </a:ln>
                          <a:solidFill>
                            <a:srgbClr val="000000"/>
                          </a:solidFill>
                          <a:effectLst/>
                          <a:latin typeface="Arial" pitchFamily="34" charset="0"/>
                          <a:ea typeface="ヒラギノ角ゴ Pro W3"/>
                          <a:cs typeface="ヒラギノ角ゴ Pro W3"/>
                        </a:rPr>
                        <a:t> value</a:t>
                      </a:r>
                    </a:p>
                  </a:txBody>
                  <a:tcPr marL="0" marR="0" marT="0" marB="0" horzOverflow="overflow">
                    <a:lnL>
                      <a:noFill/>
                    </a:lnL>
                    <a:lnR>
                      <a:noFill/>
                    </a:lnR>
                    <a:lnT>
                      <a:noFill/>
                    </a:lnT>
                    <a:lnB>
                      <a:noFill/>
                    </a:lnB>
                    <a:lnTlToBr>
                      <a:noFill/>
                    </a:lnTlToBr>
                    <a:lnBlToTr>
                      <a:noFill/>
                    </a:lnBlToTr>
                    <a:noFill/>
                  </a:tcPr>
                </a:tc>
              </a:tr>
              <a:tr h="361950">
                <a:tc>
                  <a:txBody>
                    <a:bodyPr/>
                    <a:lstStyle/>
                    <a:p>
                      <a:pPr marL="0" marR="0" lvl="0" indent="0" algn="ctr" defTabSz="914400" rtl="0" eaLnBrk="1" fontAlgn="base" latinLnBrk="0" hangingPunct="1">
                        <a:lnSpc>
                          <a:spcPct val="100000"/>
                        </a:lnSpc>
                        <a:spcBef>
                          <a:spcPct val="20000"/>
                        </a:spcBef>
                        <a:spcAft>
                          <a:spcPct val="1500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ヒラギノ角ゴ Pro W3"/>
                          <a:cs typeface="ヒラギノ角ゴ Pro W3"/>
                        </a:rPr>
                        <a:t> </a:t>
                      </a:r>
                    </a:p>
                    <a:p>
                      <a:pPr marL="0" marR="0" lvl="0" indent="0" algn="ctr" defTabSz="914400" rtl="0" eaLnBrk="1" fontAlgn="base" latinLnBrk="0" hangingPunct="1">
                        <a:lnSpc>
                          <a:spcPct val="100000"/>
                        </a:lnSpc>
                        <a:spcBef>
                          <a:spcPct val="20000"/>
                        </a:spcBef>
                        <a:spcAft>
                          <a:spcPct val="1500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ヒラギノ角ゴ Pro W3"/>
                          <a:cs typeface="ヒラギノ角ゴ Pro W3"/>
                        </a:rPr>
                        <a:t> 9.2</a:t>
                      </a:r>
                    </a:p>
                    <a:p>
                      <a:pPr marL="0" marR="0" lvl="0" indent="0" algn="ctr" defTabSz="914400" rtl="0" eaLnBrk="1" fontAlgn="base" latinLnBrk="0" hangingPunct="1">
                        <a:lnSpc>
                          <a:spcPct val="100000"/>
                        </a:lnSpc>
                        <a:spcBef>
                          <a:spcPct val="20000"/>
                        </a:spcBef>
                        <a:spcAft>
                          <a:spcPct val="1500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ヒラギノ角ゴ Pro W3"/>
                          <a:cs typeface="ヒラギノ角ゴ Pro W3"/>
                        </a:rPr>
                        <a:t>14.2</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5000"/>
                        </a:spcAft>
                        <a:buClrTx/>
                        <a:buSzTx/>
                        <a:buFontTx/>
                        <a:buNone/>
                        <a:tabLst/>
                      </a:pPr>
                      <a:endParaRPr kumimoji="0" lang="en-US" sz="1200" b="0" i="0" u="none" strike="noStrike" cap="none" normalizeH="0" baseline="0" smtClean="0">
                        <a:ln>
                          <a:noFill/>
                        </a:ln>
                        <a:solidFill>
                          <a:srgbClr val="000000"/>
                        </a:solidFill>
                        <a:effectLst/>
                        <a:latin typeface="Arial" pitchFamily="34" charset="0"/>
                        <a:ea typeface="ヒラギノ角ゴ Pro W3"/>
                        <a:cs typeface="ヒラギノ角ゴ Pro W3"/>
                      </a:endParaRPr>
                    </a:p>
                    <a:p>
                      <a:pPr marL="0" marR="0" lvl="0" indent="0" algn="ctr" defTabSz="914400" rtl="0" eaLnBrk="1" fontAlgn="base" latinLnBrk="0" hangingPunct="1">
                        <a:lnSpc>
                          <a:spcPct val="100000"/>
                        </a:lnSpc>
                        <a:spcBef>
                          <a:spcPct val="20000"/>
                        </a:spcBef>
                        <a:spcAft>
                          <a:spcPct val="1500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ヒラギノ角ゴ Pro W3"/>
                          <a:cs typeface="ヒラギノ角ゴ Pro W3"/>
                        </a:rPr>
                        <a:t>0.594</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15000"/>
                        </a:spcAft>
                        <a:buClrTx/>
                        <a:buSzTx/>
                        <a:buFontTx/>
                        <a:buNone/>
                        <a:tabLst/>
                      </a:pPr>
                      <a:endParaRPr kumimoji="0" lang="en-US" sz="1200" b="0" i="0" u="none" strike="noStrike" cap="none" normalizeH="0" baseline="0" smtClean="0">
                        <a:ln>
                          <a:noFill/>
                        </a:ln>
                        <a:solidFill>
                          <a:srgbClr val="000000"/>
                        </a:solidFill>
                        <a:effectLst/>
                        <a:latin typeface="Arial" pitchFamily="34" charset="0"/>
                        <a:ea typeface="ヒラギノ角ゴ Pro W3"/>
                        <a:cs typeface="ヒラギノ角ゴ Pro W3"/>
                      </a:endParaRPr>
                    </a:p>
                    <a:p>
                      <a:pPr marL="0" marR="0" lvl="0" indent="0" algn="l" defTabSz="914400" rtl="0" eaLnBrk="1" fontAlgn="base" latinLnBrk="0" hangingPunct="1">
                        <a:lnSpc>
                          <a:spcPct val="100000"/>
                        </a:lnSpc>
                        <a:spcBef>
                          <a:spcPct val="20000"/>
                        </a:spcBef>
                        <a:spcAft>
                          <a:spcPct val="1500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ヒラギノ角ゴ Pro W3"/>
                          <a:cs typeface="ヒラギノ角ゴ Pro W3"/>
                        </a:rPr>
                        <a:t> 0.364–</a:t>
                      </a:r>
                      <a:br>
                        <a:rPr kumimoji="0" lang="en-US" sz="1200" b="0" i="0" u="none" strike="noStrike" cap="none" normalizeH="0" baseline="0" smtClean="0">
                          <a:ln>
                            <a:noFill/>
                          </a:ln>
                          <a:solidFill>
                            <a:srgbClr val="000000"/>
                          </a:solidFill>
                          <a:effectLst/>
                          <a:latin typeface="Arial" pitchFamily="34" charset="0"/>
                          <a:ea typeface="ヒラギノ角ゴ Pro W3"/>
                          <a:cs typeface="ヒラギノ角ゴ Pro W3"/>
                        </a:rPr>
                      </a:br>
                      <a:r>
                        <a:rPr kumimoji="0" lang="en-US" sz="1200" b="0" i="0" u="none" strike="noStrike" cap="none" normalizeH="0" baseline="0" smtClean="0">
                          <a:ln>
                            <a:noFill/>
                          </a:ln>
                          <a:solidFill>
                            <a:srgbClr val="000000"/>
                          </a:solidFill>
                          <a:effectLst/>
                          <a:latin typeface="Arial" pitchFamily="34" charset="0"/>
                          <a:ea typeface="ヒラギノ角ゴ Pro W3"/>
                          <a:cs typeface="ヒラギノ角ゴ Pro W3"/>
                        </a:rPr>
                        <a:t> 0.968</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500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a typeface="ヒラギノ角ゴ Pro W3"/>
                        <a:cs typeface="ヒラギノ角ゴ Pro W3"/>
                      </a:endParaRPr>
                    </a:p>
                    <a:p>
                      <a:pPr marL="0" marR="0" lvl="0" indent="0" algn="ctr" defTabSz="914400" rtl="0" eaLnBrk="1" fontAlgn="base" latinLnBrk="0" hangingPunct="1">
                        <a:lnSpc>
                          <a:spcPct val="100000"/>
                        </a:lnSpc>
                        <a:spcBef>
                          <a:spcPct val="20000"/>
                        </a:spcBef>
                        <a:spcAft>
                          <a:spcPct val="1500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ヒラギノ角ゴ Pro W3"/>
                          <a:cs typeface="ヒラギノ角ゴ Pro W3"/>
                        </a:rPr>
                        <a:t>0.0353</a:t>
                      </a:r>
                    </a:p>
                  </a:txBody>
                  <a:tcPr marL="0" marR="0" marT="0" marB="0" anchor="ctr" horzOverflow="overflow">
                    <a:lnL>
                      <a:noFill/>
                    </a:lnL>
                    <a:lnR>
                      <a:noFill/>
                    </a:lnR>
                    <a:lnT>
                      <a:noFill/>
                    </a:lnT>
                    <a:lnB>
                      <a:noFill/>
                    </a:lnB>
                    <a:lnTlToBr>
                      <a:noFill/>
                    </a:lnTlToBr>
                    <a:lnBlToTr>
                      <a:noFill/>
                    </a:lnBlToTr>
                    <a:noFill/>
                  </a:tcPr>
                </a:tc>
              </a:tr>
            </a:tbl>
          </a:graphicData>
        </a:graphic>
      </p:graphicFrame>
      <p:grpSp>
        <p:nvGrpSpPr>
          <p:cNvPr id="24" name="Group 22"/>
          <p:cNvGrpSpPr>
            <a:grpSpLocks/>
          </p:cNvGrpSpPr>
          <p:nvPr/>
        </p:nvGrpSpPr>
        <p:grpSpPr bwMode="auto">
          <a:xfrm>
            <a:off x="3792538" y="1433513"/>
            <a:ext cx="5137150" cy="773112"/>
            <a:chOff x="2295" y="953"/>
            <a:chExt cx="3336" cy="589"/>
          </a:xfrm>
        </p:grpSpPr>
        <p:sp>
          <p:nvSpPr>
            <p:cNvPr id="25" name="Line 23"/>
            <p:cNvSpPr>
              <a:spLocks noChangeShapeType="1"/>
            </p:cNvSpPr>
            <p:nvPr/>
          </p:nvSpPr>
          <p:spPr bwMode="auto">
            <a:xfrm flipH="1">
              <a:off x="2295" y="953"/>
              <a:ext cx="3336" cy="0"/>
            </a:xfrm>
            <a:prstGeom prst="line">
              <a:avLst/>
            </a:prstGeom>
            <a:noFill/>
            <a:ln w="19050">
              <a:solidFill>
                <a:schemeClr val="tx1"/>
              </a:solidFill>
              <a:round/>
              <a:headEnd/>
              <a:tailEnd/>
            </a:ln>
          </p:spPr>
          <p:txBody>
            <a:bodyPr wrap="none" anchor="ctr"/>
            <a:lstStyle/>
            <a:p>
              <a:endParaRPr lang="en-US"/>
            </a:p>
          </p:txBody>
        </p:sp>
        <p:sp>
          <p:nvSpPr>
            <p:cNvPr id="26" name="Line 24"/>
            <p:cNvSpPr>
              <a:spLocks noChangeShapeType="1"/>
            </p:cNvSpPr>
            <p:nvPr/>
          </p:nvSpPr>
          <p:spPr bwMode="auto">
            <a:xfrm flipH="1">
              <a:off x="2295" y="1542"/>
              <a:ext cx="3336" cy="0"/>
            </a:xfrm>
            <a:prstGeom prst="line">
              <a:avLst/>
            </a:prstGeom>
            <a:noFill/>
            <a:ln w="19050">
              <a:solidFill>
                <a:schemeClr val="tx1"/>
              </a:solidFill>
              <a:round/>
              <a:headEnd/>
              <a:tailEnd/>
            </a:ln>
          </p:spPr>
          <p:txBody>
            <a:bodyPr wrap="none" anchor="ctr"/>
            <a:lstStyle/>
            <a:p>
              <a:endParaRPr lang="en-US"/>
            </a:p>
          </p:txBody>
        </p:sp>
      </p:grpSp>
    </p:spTree>
    <p:extLst>
      <p:ext uri="{BB962C8B-B14F-4D97-AF65-F5344CB8AC3E}">
        <p14:creationId xmlns:p14="http://schemas.microsoft.com/office/powerpoint/2010/main" val="210152320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3610862"/>
          </a:xfrm>
          <a:prstGeom prst="rect">
            <a:avLst/>
          </a:prstGeom>
        </p:spPr>
      </p:pic>
    </p:spTree>
    <p:extLst>
      <p:ext uri="{BB962C8B-B14F-4D97-AF65-F5344CB8AC3E}">
        <p14:creationId xmlns:p14="http://schemas.microsoft.com/office/powerpoint/2010/main" val="350779903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rstein_Slide15.png"/>
          <p:cNvPicPr>
            <a:picLocks noChangeAspect="1"/>
          </p:cNvPicPr>
          <p:nvPr/>
        </p:nvPicPr>
        <p:blipFill rotWithShape="1">
          <a:blip r:embed="rId3" cstate="print">
            <a:extLst>
              <a:ext uri="{28A0092B-C50C-407E-A947-70E740481C1C}">
                <a14:useLocalDpi xmlns:a14="http://schemas.microsoft.com/office/drawing/2010/main" val="0"/>
              </a:ext>
            </a:extLst>
          </a:blip>
          <a:srcRect l="5337" t="3428" r="3646" b="31934"/>
          <a:stretch/>
        </p:blipFill>
        <p:spPr>
          <a:xfrm>
            <a:off x="381000" y="228600"/>
            <a:ext cx="8390293" cy="6165636"/>
          </a:xfrm>
          <a:prstGeom prst="rect">
            <a:avLst/>
          </a:prstGeom>
        </p:spPr>
      </p:pic>
      <p:sp>
        <p:nvSpPr>
          <p:cNvPr id="18435" name="TextBox 5"/>
          <p:cNvSpPr txBox="1">
            <a:spLocks noChangeArrowheads="1"/>
          </p:cNvSpPr>
          <p:nvPr/>
        </p:nvSpPr>
        <p:spPr bwMode="auto">
          <a:xfrm>
            <a:off x="76200" y="6524388"/>
            <a:ext cx="4507464" cy="338554"/>
          </a:xfrm>
          <a:prstGeom prst="rect">
            <a:avLst/>
          </a:prstGeom>
          <a:noFill/>
          <a:ln w="9525">
            <a:noFill/>
            <a:miter lim="800000"/>
            <a:headEnd/>
            <a:tailEnd/>
          </a:ln>
        </p:spPr>
        <p:txBody>
          <a:bodyPr wrap="none">
            <a:spAutoFit/>
          </a:bodyPr>
          <a:lstStyle/>
          <a:p>
            <a:r>
              <a:rPr lang="en-US" sz="1600" dirty="0">
                <a:latin typeface="Arial"/>
                <a:cs typeface="Arial"/>
              </a:rPr>
              <a:t>Cortes </a:t>
            </a:r>
            <a:r>
              <a:rPr lang="en-US" sz="1600" dirty="0" smtClean="0">
                <a:latin typeface="Arial"/>
                <a:cs typeface="Arial"/>
              </a:rPr>
              <a:t>J </a:t>
            </a:r>
            <a:r>
              <a:rPr lang="en-US" sz="1600" dirty="0">
                <a:latin typeface="Arial"/>
                <a:cs typeface="Arial"/>
              </a:rPr>
              <a:t>et al. </a:t>
            </a:r>
            <a:r>
              <a:rPr lang="en-US" sz="1600" i="1" dirty="0">
                <a:latin typeface="Arial"/>
                <a:cs typeface="Arial"/>
              </a:rPr>
              <a:t>J </a:t>
            </a:r>
            <a:r>
              <a:rPr lang="en-US" sz="1600" i="1" dirty="0" err="1">
                <a:latin typeface="Arial"/>
                <a:cs typeface="Arial"/>
              </a:rPr>
              <a:t>Clin</a:t>
            </a:r>
            <a:r>
              <a:rPr lang="en-US" sz="1600" i="1" dirty="0">
                <a:latin typeface="Arial"/>
                <a:cs typeface="Arial"/>
              </a:rPr>
              <a:t> </a:t>
            </a:r>
            <a:r>
              <a:rPr lang="en-US" sz="1600" i="1" dirty="0" err="1">
                <a:latin typeface="Arial"/>
                <a:cs typeface="Arial"/>
              </a:rPr>
              <a:t>Oncol</a:t>
            </a:r>
            <a:r>
              <a:rPr lang="en-US" sz="1600" i="1" dirty="0" smtClean="0">
                <a:latin typeface="Arial"/>
                <a:cs typeface="Arial"/>
              </a:rPr>
              <a:t> </a:t>
            </a:r>
            <a:r>
              <a:rPr lang="en-US" sz="1600" dirty="0" smtClean="0">
                <a:latin typeface="Arial"/>
                <a:cs typeface="Arial"/>
              </a:rPr>
              <a:t>2012;30</a:t>
            </a:r>
            <a:r>
              <a:rPr lang="en-US" sz="1600" dirty="0">
                <a:latin typeface="Arial"/>
                <a:cs typeface="Arial"/>
              </a:rPr>
              <a:t>:1594-</a:t>
            </a:r>
            <a:r>
              <a:rPr lang="en-US" sz="1600" dirty="0" smtClean="0">
                <a:latin typeface="Arial"/>
                <a:cs typeface="Arial"/>
              </a:rPr>
              <a:t>1600.</a:t>
            </a:r>
            <a:endParaRPr lang="en-US" sz="1600" dirty="0">
              <a:latin typeface="Arial"/>
              <a:cs typeface="Arial"/>
            </a:endParaRPr>
          </a:p>
        </p:txBody>
      </p:sp>
      <p:sp>
        <p:nvSpPr>
          <p:cNvPr id="4" name="Oval 3"/>
          <p:cNvSpPr/>
          <p:nvPr/>
        </p:nvSpPr>
        <p:spPr>
          <a:xfrm>
            <a:off x="8001000" y="3565525"/>
            <a:ext cx="838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6" y="914400"/>
            <a:ext cx="9144000" cy="4567557"/>
          </a:xfrm>
          <a:prstGeom prst="rect">
            <a:avLst/>
          </a:prstGeom>
        </p:spPr>
      </p:pic>
    </p:spTree>
    <p:extLst>
      <p:ext uri="{BB962C8B-B14F-4D97-AF65-F5344CB8AC3E}">
        <p14:creationId xmlns:p14="http://schemas.microsoft.com/office/powerpoint/2010/main" val="395359196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28600" y="6553200"/>
            <a:ext cx="5105400" cy="225062"/>
          </a:xfrm>
          <a:prstGeom prst="rect">
            <a:avLst/>
          </a:prstGeom>
          <a:noFill/>
          <a:ln w="9525">
            <a:noFill/>
            <a:miter lim="800000"/>
            <a:headEnd/>
            <a:tailEnd/>
          </a:ln>
        </p:spPr>
        <p:txBody>
          <a:bodyPr wrap="square" lIns="0" tIns="0" rIns="0" bIns="0">
            <a:spAutoFit/>
          </a:bodyPr>
          <a:lstStyle/>
          <a:p>
            <a:pPr hangingPunct="0">
              <a:lnSpc>
                <a:spcPct val="97000"/>
              </a:lnSpc>
              <a:buClr>
                <a:srgbClr val="FFFFFF"/>
              </a:buClr>
              <a:buSzPct val="45000"/>
              <a:buFont typeface="StarSymbol"/>
              <a:buNone/>
              <a:tabLst>
                <a:tab pos="723900" algn="l"/>
                <a:tab pos="1447800" algn="l"/>
                <a:tab pos="2171700" algn="l"/>
                <a:tab pos="2895600" algn="l"/>
                <a:tab pos="3619500" algn="l"/>
              </a:tabLst>
            </a:pPr>
            <a:r>
              <a:rPr lang="en-GB" sz="1500" dirty="0" err="1">
                <a:latin typeface="Arial"/>
                <a:cs typeface="Arial"/>
              </a:rPr>
              <a:t>Baselga</a:t>
            </a:r>
            <a:r>
              <a:rPr lang="en-GB" sz="1500" dirty="0">
                <a:latin typeface="Arial"/>
                <a:cs typeface="Arial"/>
              </a:rPr>
              <a:t> J et </a:t>
            </a:r>
            <a:r>
              <a:rPr lang="en-GB" sz="1500" dirty="0" smtClean="0">
                <a:latin typeface="Arial"/>
                <a:cs typeface="Arial"/>
              </a:rPr>
              <a:t>al. </a:t>
            </a:r>
            <a:r>
              <a:rPr lang="en-GB" sz="1500" i="1" dirty="0" smtClean="0">
                <a:latin typeface="Arial"/>
                <a:cs typeface="Arial"/>
              </a:rPr>
              <a:t>N </a:t>
            </a:r>
            <a:r>
              <a:rPr lang="en-GB" sz="1500" i="1" dirty="0" err="1">
                <a:latin typeface="Arial"/>
                <a:cs typeface="Arial"/>
              </a:rPr>
              <a:t>Engl</a:t>
            </a:r>
            <a:r>
              <a:rPr lang="en-GB" sz="1500" i="1" dirty="0">
                <a:latin typeface="Arial"/>
                <a:cs typeface="Arial"/>
              </a:rPr>
              <a:t> J Med </a:t>
            </a:r>
            <a:r>
              <a:rPr lang="en-GB" sz="1500" dirty="0">
                <a:latin typeface="Arial"/>
                <a:cs typeface="Arial"/>
              </a:rPr>
              <a:t>2012;366:109-</a:t>
            </a:r>
            <a:r>
              <a:rPr lang="en-GB" sz="1500" dirty="0" smtClean="0">
                <a:latin typeface="Arial"/>
                <a:cs typeface="Arial"/>
              </a:rPr>
              <a:t>119</a:t>
            </a:r>
            <a:r>
              <a:rPr lang="en-GB" sz="1500" dirty="0" smtClean="0"/>
              <a:t>.</a:t>
            </a:r>
            <a:endParaRPr lang="en-GB" sz="1500" dirty="0"/>
          </a:p>
        </p:txBody>
      </p:sp>
      <p:sp>
        <p:nvSpPr>
          <p:cNvPr id="2" name="Title 1"/>
          <p:cNvSpPr>
            <a:spLocks noGrp="1"/>
          </p:cNvSpPr>
          <p:nvPr>
            <p:ph type="title"/>
          </p:nvPr>
        </p:nvSpPr>
        <p:spPr/>
        <p:txBody>
          <a:bodyPr>
            <a:noAutofit/>
          </a:bodyPr>
          <a:lstStyle/>
          <a:p>
            <a:r>
              <a:rPr lang="en-US" sz="3200" dirty="0"/>
              <a:t>CLEOPATRA: </a:t>
            </a:r>
            <a:r>
              <a:rPr lang="en-US" sz="3200" dirty="0" smtClean="0"/>
              <a:t>Independently Assessed </a:t>
            </a:r>
            <a:br>
              <a:rPr lang="en-US" sz="3200" dirty="0" smtClean="0"/>
            </a:br>
            <a:r>
              <a:rPr lang="en-US" sz="3200" dirty="0" smtClean="0"/>
              <a:t>Disease</a:t>
            </a:r>
            <a:r>
              <a:rPr lang="en-US" sz="3200" dirty="0"/>
              <a:t>-Free Survival</a:t>
            </a:r>
            <a:br>
              <a:rPr lang="en-US" sz="3200" dirty="0"/>
            </a:br>
            <a:endParaRPr lang="en-US" sz="3200" dirty="0"/>
          </a:p>
        </p:txBody>
      </p:sp>
      <p:sp>
        <p:nvSpPr>
          <p:cNvPr id="3" name="Content Placeholder 2"/>
          <p:cNvSpPr>
            <a:spLocks noGrp="1"/>
          </p:cNvSpPr>
          <p:nvPr>
            <p:ph idx="1"/>
          </p:nvPr>
        </p:nvSpPr>
        <p:spPr>
          <a:xfrm>
            <a:off x="762000" y="1600200"/>
            <a:ext cx="7391400" cy="4525963"/>
          </a:xfrm>
        </p:spPr>
        <p:txBody>
          <a:bodyPr/>
          <a:lstStyle/>
          <a:p>
            <a:pPr marL="0" indent="0">
              <a:buNone/>
            </a:pPr>
            <a:r>
              <a:rPr lang="en-US" b="1" dirty="0"/>
              <a:t>Progression-free survival</a:t>
            </a:r>
          </a:p>
          <a:p>
            <a:r>
              <a:rPr lang="en-US" dirty="0" err="1"/>
              <a:t>Pertuzumab</a:t>
            </a:r>
            <a:r>
              <a:rPr lang="en-US" dirty="0"/>
              <a:t>, 18.5 </a:t>
            </a:r>
            <a:r>
              <a:rPr lang="en-US" dirty="0" err="1"/>
              <a:t>mo</a:t>
            </a:r>
            <a:endParaRPr lang="en-US" dirty="0"/>
          </a:p>
          <a:p>
            <a:r>
              <a:rPr lang="en-US" dirty="0"/>
              <a:t>Control, 12.4 </a:t>
            </a:r>
            <a:r>
              <a:rPr lang="en-US" dirty="0" err="1"/>
              <a:t>mo</a:t>
            </a:r>
            <a:endParaRPr lang="en-US" dirty="0"/>
          </a:p>
          <a:p>
            <a:pPr lvl="1"/>
            <a:r>
              <a:rPr lang="hr-HR" dirty="0" smtClean="0"/>
              <a:t>Hazard </a:t>
            </a:r>
            <a:r>
              <a:rPr lang="hr-HR" dirty="0"/>
              <a:t>ratio, 0.62 (95% CI, 0.51-0.75)</a:t>
            </a:r>
          </a:p>
          <a:p>
            <a:pPr lvl="1"/>
            <a:r>
              <a:rPr lang="hr-HR" dirty="0" smtClean="0"/>
              <a:t>p </a:t>
            </a:r>
            <a:r>
              <a:rPr lang="hr-HR" dirty="0"/>
              <a:t>&lt; 0.001</a:t>
            </a: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t>MARIANNE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22281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14400" y="5410200"/>
            <a:ext cx="2863541" cy="923330"/>
          </a:xfrm>
          <a:prstGeom prst="rect">
            <a:avLst/>
          </a:prstGeom>
          <a:noFill/>
        </p:spPr>
        <p:txBody>
          <a:bodyPr wrap="none" rtlCol="0">
            <a:spAutoFit/>
          </a:bodyPr>
          <a:lstStyle/>
          <a:p>
            <a:r>
              <a:rPr lang="en-US" dirty="0" smtClean="0"/>
              <a:t>Sponsor: Roche/Genentech</a:t>
            </a:r>
          </a:p>
          <a:p>
            <a:r>
              <a:rPr lang="en-US" dirty="0" smtClean="0"/>
              <a:t>1</a:t>
            </a:r>
            <a:r>
              <a:rPr lang="en-US" baseline="30000" dirty="0" smtClean="0"/>
              <a:t>o</a:t>
            </a:r>
            <a:r>
              <a:rPr lang="en-US" dirty="0" smtClean="0"/>
              <a:t> </a:t>
            </a:r>
            <a:r>
              <a:rPr lang="en-US" dirty="0"/>
              <a:t>e</a:t>
            </a:r>
            <a:r>
              <a:rPr lang="en-US" dirty="0" smtClean="0"/>
              <a:t>nd point: PFS</a:t>
            </a:r>
          </a:p>
          <a:p>
            <a:r>
              <a:rPr lang="en-US" dirty="0" smtClean="0"/>
              <a:t>N ~ 1095</a:t>
            </a: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6400800"/>
          </a:xfrm>
        </p:spPr>
        <p:txBody>
          <a:bodyPr>
            <a:normAutofit/>
          </a:bodyPr>
          <a:lstStyle/>
          <a:p>
            <a:r>
              <a:rPr lang="en-US" b="1" dirty="0" smtClean="0"/>
              <a:t>Year in Review – Breast Cancer</a:t>
            </a:r>
            <a:r>
              <a:rPr lang="en-US" dirty="0" smtClean="0"/>
              <a:t/>
            </a:r>
            <a:br>
              <a:rPr lang="en-US" dirty="0" smtClean="0"/>
            </a:br>
            <a:r>
              <a:rPr lang="en-US" dirty="0" smtClean="0"/>
              <a:t/>
            </a:r>
            <a:br>
              <a:rPr lang="en-US" dirty="0" smtClean="0"/>
            </a:br>
            <a:r>
              <a:rPr lang="en-US" sz="3600" b="1" dirty="0" smtClean="0"/>
              <a:t>Kathy D Miller, MD</a:t>
            </a:r>
            <a:br>
              <a:rPr lang="en-US" sz="3600" b="1" dirty="0" smtClean="0"/>
            </a:br>
            <a:r>
              <a:rPr lang="en-US" sz="3600" dirty="0"/>
              <a:t>Sheila D Ward Scholar of Medicine</a:t>
            </a:r>
            <a:br>
              <a:rPr lang="en-US" sz="3600" dirty="0"/>
            </a:br>
            <a:r>
              <a:rPr lang="en-US" sz="3600" dirty="0"/>
              <a:t>Associate Professor of Medicine</a:t>
            </a:r>
            <a:br>
              <a:rPr lang="en-US" sz="3600" dirty="0"/>
            </a:br>
            <a:r>
              <a:rPr lang="en-US" sz="3600" dirty="0"/>
              <a:t>The Indiana University Melvin and</a:t>
            </a:r>
            <a:br>
              <a:rPr lang="en-US" sz="3600" dirty="0"/>
            </a:br>
            <a:r>
              <a:rPr lang="en-US" sz="3600" dirty="0"/>
              <a:t>Bren Simon Cancer Center</a:t>
            </a:r>
            <a:br>
              <a:rPr lang="en-US" sz="3600" dirty="0"/>
            </a:br>
            <a:r>
              <a:rPr lang="en-US" sz="3600" dirty="0" smtClean="0"/>
              <a:t/>
            </a:r>
            <a:br>
              <a:rPr lang="en-US" sz="3600" dirty="0" smtClean="0"/>
            </a:br>
            <a:r>
              <a:rPr lang="en-US" dirty="0" smtClean="0"/>
              <a:t>Orlando, Florida</a:t>
            </a:r>
            <a:br>
              <a:rPr lang="en-US" dirty="0" smtClean="0"/>
            </a:br>
            <a:r>
              <a:rPr lang="en-US" dirty="0" smtClean="0"/>
              <a:t>October 27, 2012</a:t>
            </a: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22"/>
            <a:ext cx="9220200" cy="894978"/>
          </a:xfrm>
        </p:spPr>
        <p:txBody>
          <a:bodyPr>
            <a:normAutofit/>
          </a:bodyPr>
          <a:lstStyle/>
          <a:p>
            <a:r>
              <a:rPr lang="en-US" sz="3200" dirty="0" smtClean="0"/>
              <a:t>ESMO 2012 - Breast</a:t>
            </a:r>
            <a:endParaRPr lang="en-US" sz="3200" dirty="0"/>
          </a:p>
        </p:txBody>
      </p:sp>
      <p:sp>
        <p:nvSpPr>
          <p:cNvPr id="3" name="Content Placeholder 2"/>
          <p:cNvSpPr>
            <a:spLocks noGrp="1"/>
          </p:cNvSpPr>
          <p:nvPr>
            <p:ph idx="1"/>
          </p:nvPr>
        </p:nvSpPr>
        <p:spPr>
          <a:xfrm>
            <a:off x="457200" y="914400"/>
            <a:ext cx="8229600" cy="5486400"/>
          </a:xfrm>
        </p:spPr>
        <p:txBody>
          <a:bodyPr>
            <a:noAutofit/>
          </a:bodyPr>
          <a:lstStyle/>
          <a:p>
            <a:pPr>
              <a:spcBef>
                <a:spcPts val="800"/>
              </a:spcBef>
            </a:pPr>
            <a:r>
              <a:rPr lang="en-US" sz="2000" dirty="0" smtClean="0">
                <a:latin typeface="Calibri"/>
                <a:cs typeface="Calibri"/>
              </a:rPr>
              <a:t>EMILIA: T-DM1 </a:t>
            </a:r>
            <a:r>
              <a:rPr lang="en-US" sz="2000" dirty="0" err="1" smtClean="0">
                <a:latin typeface="Calibri"/>
                <a:cs typeface="Calibri"/>
              </a:rPr>
              <a:t>vs</a:t>
            </a:r>
            <a:r>
              <a:rPr lang="en-US" sz="2000" dirty="0" smtClean="0">
                <a:latin typeface="Calibri"/>
                <a:cs typeface="Calibri"/>
              </a:rPr>
              <a:t> Cape/Lap - 2</a:t>
            </a:r>
            <a:r>
              <a:rPr lang="en-US" sz="2000" baseline="30000" dirty="0" smtClean="0">
                <a:latin typeface="Calibri"/>
                <a:cs typeface="Calibri"/>
              </a:rPr>
              <a:t>nd</a:t>
            </a:r>
            <a:r>
              <a:rPr lang="en-US" sz="2000" dirty="0" smtClean="0">
                <a:latin typeface="Calibri"/>
                <a:cs typeface="Calibri"/>
              </a:rPr>
              <a:t> Interim OS Analysis</a:t>
            </a:r>
            <a:r>
              <a:rPr lang="en-US" sz="2000" dirty="0">
                <a:latin typeface="Calibri"/>
                <a:cs typeface="Calibri"/>
              </a:rPr>
              <a:t>. </a:t>
            </a:r>
            <a:r>
              <a:rPr lang="en-US" sz="2000" dirty="0" err="1">
                <a:latin typeface="Calibri"/>
                <a:cs typeface="Calibri"/>
              </a:rPr>
              <a:t>Verma</a:t>
            </a:r>
            <a:r>
              <a:rPr lang="en-US" sz="2000" dirty="0">
                <a:latin typeface="Calibri"/>
                <a:cs typeface="Calibri"/>
              </a:rPr>
              <a:t> S et al. Abstract LBA12.</a:t>
            </a:r>
            <a:endParaRPr lang="en-US" sz="2000" dirty="0" smtClean="0">
              <a:latin typeface="Calibri"/>
              <a:cs typeface="Calibri"/>
            </a:endParaRPr>
          </a:p>
          <a:p>
            <a:pPr lvl="1">
              <a:spcBef>
                <a:spcPts val="200"/>
              </a:spcBef>
            </a:pPr>
            <a:r>
              <a:rPr lang="en-US" sz="1700" dirty="0" smtClean="0">
                <a:latin typeface="Calibri"/>
                <a:cs typeface="Calibri"/>
              </a:rPr>
              <a:t>30.9 </a:t>
            </a:r>
            <a:r>
              <a:rPr lang="en-US" sz="1700" dirty="0" err="1" smtClean="0">
                <a:latin typeface="Calibri"/>
                <a:cs typeface="Calibri"/>
              </a:rPr>
              <a:t>mo</a:t>
            </a:r>
            <a:r>
              <a:rPr lang="en-US" sz="1700" dirty="0" smtClean="0">
                <a:latin typeface="Calibri"/>
                <a:cs typeface="Calibri"/>
              </a:rPr>
              <a:t> vs</a:t>
            </a:r>
            <a:r>
              <a:rPr lang="en-US" sz="1700" dirty="0">
                <a:latin typeface="Calibri"/>
                <a:cs typeface="Calibri"/>
              </a:rPr>
              <a:t>. 25.1 </a:t>
            </a:r>
            <a:r>
              <a:rPr lang="en-US" sz="1700" dirty="0" err="1" smtClean="0">
                <a:latin typeface="Calibri"/>
                <a:cs typeface="Calibri"/>
              </a:rPr>
              <a:t>mo</a:t>
            </a:r>
            <a:r>
              <a:rPr lang="en-US" sz="1700" dirty="0" smtClean="0">
                <a:latin typeface="Calibri"/>
                <a:cs typeface="Calibri"/>
              </a:rPr>
              <a:t> (HR: 0.68; P</a:t>
            </a:r>
            <a:r>
              <a:rPr lang="en-US" sz="1700" dirty="0">
                <a:latin typeface="Calibri"/>
                <a:cs typeface="Calibri"/>
              </a:rPr>
              <a:t>&lt;0.001</a:t>
            </a:r>
            <a:r>
              <a:rPr lang="en-US" sz="1700" dirty="0" smtClean="0">
                <a:latin typeface="Calibri"/>
                <a:cs typeface="Calibri"/>
              </a:rPr>
              <a:t>)</a:t>
            </a:r>
          </a:p>
          <a:p>
            <a:pPr lvl="1">
              <a:spcBef>
                <a:spcPts val="200"/>
              </a:spcBef>
            </a:pPr>
            <a:r>
              <a:rPr lang="en-US" sz="1700" dirty="0" smtClean="0">
                <a:latin typeface="Calibri"/>
                <a:cs typeface="Calibri"/>
              </a:rPr>
              <a:t>T</a:t>
            </a:r>
            <a:r>
              <a:rPr lang="en-US" sz="1700" dirty="0">
                <a:latin typeface="Calibri"/>
                <a:cs typeface="Calibri"/>
              </a:rPr>
              <a:t>-DM1 significantly prolonged </a:t>
            </a:r>
            <a:r>
              <a:rPr lang="en-US" sz="1700" dirty="0" smtClean="0">
                <a:latin typeface="Calibri"/>
                <a:cs typeface="Calibri"/>
              </a:rPr>
              <a:t>PFS and OS with </a:t>
            </a:r>
            <a:r>
              <a:rPr lang="en-US" sz="1700" dirty="0">
                <a:latin typeface="Calibri"/>
                <a:cs typeface="Calibri"/>
              </a:rPr>
              <a:t>less </a:t>
            </a:r>
            <a:r>
              <a:rPr lang="en-US" sz="1700" dirty="0" smtClean="0">
                <a:latin typeface="Calibri"/>
                <a:cs typeface="Calibri"/>
              </a:rPr>
              <a:t>toxicity than </a:t>
            </a:r>
            <a:r>
              <a:rPr lang="en-US" sz="1700" dirty="0" err="1" smtClean="0">
                <a:latin typeface="Calibri"/>
                <a:cs typeface="Calibri"/>
              </a:rPr>
              <a:t>lapatinib</a:t>
            </a:r>
            <a:r>
              <a:rPr lang="en-US" sz="1700" dirty="0" smtClean="0">
                <a:latin typeface="Calibri"/>
                <a:cs typeface="Calibri"/>
              </a:rPr>
              <a:t> plus </a:t>
            </a:r>
            <a:r>
              <a:rPr lang="en-US" sz="1700" dirty="0" err="1" smtClean="0">
                <a:latin typeface="Calibri"/>
                <a:cs typeface="Calibri"/>
              </a:rPr>
              <a:t>capecitabine</a:t>
            </a:r>
            <a:r>
              <a:rPr lang="en-US" sz="1700" dirty="0" smtClean="0">
                <a:latin typeface="Calibri"/>
                <a:cs typeface="Calibri"/>
              </a:rPr>
              <a:t> in </a:t>
            </a:r>
            <a:r>
              <a:rPr lang="en-US" sz="1700" dirty="0">
                <a:latin typeface="Calibri"/>
                <a:cs typeface="Calibri"/>
              </a:rPr>
              <a:t>patients with HER2-positive advanced </a:t>
            </a:r>
            <a:r>
              <a:rPr lang="en-US" sz="1700" dirty="0" smtClean="0">
                <a:latin typeface="Calibri"/>
                <a:cs typeface="Calibri"/>
              </a:rPr>
              <a:t>breast cancer </a:t>
            </a:r>
            <a:r>
              <a:rPr lang="en-US" sz="1700" dirty="0">
                <a:latin typeface="Calibri"/>
                <a:cs typeface="Calibri"/>
              </a:rPr>
              <a:t>previously treated with </a:t>
            </a:r>
            <a:r>
              <a:rPr lang="en-US" sz="1700" dirty="0" err="1" smtClean="0">
                <a:latin typeface="Calibri"/>
                <a:cs typeface="Calibri"/>
              </a:rPr>
              <a:t>trastuzumab</a:t>
            </a:r>
            <a:r>
              <a:rPr lang="en-US" sz="1700" dirty="0" smtClean="0">
                <a:latin typeface="Calibri"/>
                <a:cs typeface="Calibri"/>
              </a:rPr>
              <a:t> and </a:t>
            </a:r>
            <a:r>
              <a:rPr lang="en-US" sz="1700" dirty="0">
                <a:latin typeface="Calibri"/>
                <a:cs typeface="Calibri"/>
              </a:rPr>
              <a:t>a </a:t>
            </a:r>
            <a:r>
              <a:rPr lang="en-US" sz="1700" dirty="0" err="1" smtClean="0">
                <a:latin typeface="Calibri"/>
                <a:cs typeface="Calibri"/>
              </a:rPr>
              <a:t>taxane</a:t>
            </a:r>
            <a:endParaRPr lang="en-US" sz="1700" dirty="0" smtClean="0">
              <a:latin typeface="Calibri"/>
              <a:cs typeface="Calibri"/>
            </a:endParaRPr>
          </a:p>
          <a:p>
            <a:pPr>
              <a:spcBef>
                <a:spcPts val="800"/>
              </a:spcBef>
            </a:pPr>
            <a:r>
              <a:rPr lang="en-US" sz="2000" dirty="0" smtClean="0">
                <a:latin typeface="Calibri"/>
                <a:cs typeface="Calibri"/>
              </a:rPr>
              <a:t>PHARE: 6 </a:t>
            </a:r>
            <a:r>
              <a:rPr lang="en-US" sz="2000" dirty="0" err="1" smtClean="0">
                <a:latin typeface="Calibri"/>
                <a:cs typeface="Calibri"/>
              </a:rPr>
              <a:t>mos</a:t>
            </a:r>
            <a:r>
              <a:rPr lang="en-US" sz="2000" dirty="0" smtClean="0">
                <a:latin typeface="Calibri"/>
                <a:cs typeface="Calibri"/>
              </a:rPr>
              <a:t> </a:t>
            </a:r>
            <a:r>
              <a:rPr lang="en-US" sz="2000" dirty="0" err="1" smtClean="0">
                <a:latin typeface="Calibri"/>
                <a:cs typeface="Calibri"/>
              </a:rPr>
              <a:t>vs</a:t>
            </a:r>
            <a:r>
              <a:rPr lang="en-US" sz="2000" dirty="0" smtClean="0">
                <a:latin typeface="Calibri"/>
                <a:cs typeface="Calibri"/>
              </a:rPr>
              <a:t> 12 </a:t>
            </a:r>
            <a:r>
              <a:rPr lang="en-US" sz="2000" dirty="0" err="1" smtClean="0">
                <a:latin typeface="Calibri"/>
                <a:cs typeface="Calibri"/>
              </a:rPr>
              <a:t>mos</a:t>
            </a:r>
            <a:r>
              <a:rPr lang="en-US" sz="2000" dirty="0" smtClean="0">
                <a:latin typeface="Calibri"/>
                <a:cs typeface="Calibri"/>
              </a:rPr>
              <a:t> </a:t>
            </a:r>
            <a:r>
              <a:rPr lang="en-US" sz="2000" dirty="0" err="1" smtClean="0">
                <a:latin typeface="Calibri"/>
                <a:cs typeface="Calibri"/>
              </a:rPr>
              <a:t>trastuzumab</a:t>
            </a:r>
            <a:r>
              <a:rPr lang="en-US" sz="2000" dirty="0" smtClean="0">
                <a:latin typeface="Calibri"/>
                <a:cs typeface="Calibri"/>
              </a:rPr>
              <a:t> at 3.5 </a:t>
            </a:r>
            <a:r>
              <a:rPr lang="en-US" sz="2000" dirty="0" err="1" smtClean="0">
                <a:latin typeface="Calibri"/>
                <a:cs typeface="Calibri"/>
              </a:rPr>
              <a:t>yrs</a:t>
            </a:r>
            <a:r>
              <a:rPr lang="en-US" sz="2000" dirty="0" smtClean="0">
                <a:latin typeface="Calibri"/>
                <a:cs typeface="Calibri"/>
              </a:rPr>
              <a:t> median follow-up</a:t>
            </a:r>
            <a:r>
              <a:rPr lang="en-US" sz="2000" dirty="0">
                <a:latin typeface="Calibri"/>
                <a:cs typeface="Calibri"/>
              </a:rPr>
              <a:t>. Pivot X et al. Abstract LBA5.</a:t>
            </a:r>
            <a:endParaRPr lang="en-US" sz="2000" dirty="0" smtClean="0">
              <a:latin typeface="Calibri"/>
              <a:cs typeface="Calibri"/>
            </a:endParaRPr>
          </a:p>
          <a:p>
            <a:pPr lvl="1">
              <a:spcBef>
                <a:spcPts val="200"/>
              </a:spcBef>
            </a:pPr>
            <a:r>
              <a:rPr lang="en-US" sz="1700" dirty="0" smtClean="0">
                <a:latin typeface="Calibri"/>
                <a:cs typeface="Calibri"/>
              </a:rPr>
              <a:t>HR: 1.28; P </a:t>
            </a:r>
            <a:r>
              <a:rPr lang="en-US" sz="1700" dirty="0">
                <a:latin typeface="Calibri"/>
                <a:cs typeface="Calibri"/>
              </a:rPr>
              <a:t>= </a:t>
            </a:r>
            <a:r>
              <a:rPr lang="en-US" sz="1700" dirty="0" smtClean="0">
                <a:latin typeface="Calibri"/>
                <a:cs typeface="Calibri"/>
              </a:rPr>
              <a:t>0.29</a:t>
            </a:r>
          </a:p>
          <a:p>
            <a:pPr lvl="1">
              <a:spcBef>
                <a:spcPts val="200"/>
              </a:spcBef>
            </a:pPr>
            <a:r>
              <a:rPr lang="en-US" sz="1700" dirty="0" smtClean="0">
                <a:latin typeface="Calibri"/>
                <a:cs typeface="Calibri"/>
              </a:rPr>
              <a:t>Results inconclusive </a:t>
            </a:r>
            <a:r>
              <a:rPr lang="en-US" sz="1700" dirty="0">
                <a:latin typeface="Calibri"/>
                <a:cs typeface="Calibri"/>
              </a:rPr>
              <a:t>for non-inferiority hypothesis</a:t>
            </a:r>
          </a:p>
          <a:p>
            <a:pPr lvl="1">
              <a:spcBef>
                <a:spcPts val="200"/>
              </a:spcBef>
            </a:pPr>
            <a:r>
              <a:rPr lang="en-US" sz="1700" dirty="0">
                <a:latin typeface="Calibri"/>
                <a:cs typeface="Calibri"/>
              </a:rPr>
              <a:t>T</a:t>
            </a:r>
            <a:r>
              <a:rPr lang="en-US" sz="1700" dirty="0" smtClean="0">
                <a:latin typeface="Calibri"/>
                <a:cs typeface="Calibri"/>
              </a:rPr>
              <a:t>rend </a:t>
            </a:r>
            <a:r>
              <a:rPr lang="en-US" sz="1700" dirty="0">
                <a:latin typeface="Calibri"/>
                <a:cs typeface="Calibri"/>
              </a:rPr>
              <a:t>favoring the standard 12 months </a:t>
            </a:r>
            <a:r>
              <a:rPr lang="en-US" sz="1700" dirty="0" smtClean="0">
                <a:latin typeface="Calibri"/>
                <a:cs typeface="Calibri"/>
              </a:rPr>
              <a:t>treatment</a:t>
            </a:r>
          </a:p>
          <a:p>
            <a:pPr>
              <a:spcBef>
                <a:spcPts val="800"/>
              </a:spcBef>
            </a:pPr>
            <a:r>
              <a:rPr lang="en-US" sz="2000" dirty="0" smtClean="0">
                <a:latin typeface="Calibri"/>
                <a:cs typeface="Calibri"/>
              </a:rPr>
              <a:t>HERA: </a:t>
            </a:r>
            <a:r>
              <a:rPr lang="en-US" sz="2000" dirty="0">
                <a:latin typeface="Calibri"/>
                <a:cs typeface="Calibri"/>
              </a:rPr>
              <a:t>2 </a:t>
            </a:r>
            <a:r>
              <a:rPr lang="en-US" sz="2000" dirty="0" err="1" smtClean="0">
                <a:latin typeface="Calibri"/>
                <a:cs typeface="Calibri"/>
              </a:rPr>
              <a:t>yrs</a:t>
            </a:r>
            <a:r>
              <a:rPr lang="en-US" sz="2000" dirty="0" smtClean="0">
                <a:latin typeface="Calibri"/>
                <a:cs typeface="Calibri"/>
              </a:rPr>
              <a:t> versus 1 </a:t>
            </a:r>
            <a:r>
              <a:rPr lang="en-US" sz="2000" dirty="0" err="1" smtClean="0">
                <a:latin typeface="Calibri"/>
                <a:cs typeface="Calibri"/>
              </a:rPr>
              <a:t>yr</a:t>
            </a:r>
            <a:r>
              <a:rPr lang="en-US" sz="2000" dirty="0" smtClean="0">
                <a:latin typeface="Calibri"/>
                <a:cs typeface="Calibri"/>
              </a:rPr>
              <a:t> </a:t>
            </a:r>
            <a:r>
              <a:rPr lang="en-US" sz="2000" dirty="0" err="1" smtClean="0">
                <a:latin typeface="Calibri"/>
                <a:cs typeface="Calibri"/>
              </a:rPr>
              <a:t>trastuzumab</a:t>
            </a:r>
            <a:r>
              <a:rPr lang="en-US" sz="2000" dirty="0" smtClean="0">
                <a:latin typeface="Calibri"/>
                <a:cs typeface="Calibri"/>
              </a:rPr>
              <a:t> </a:t>
            </a:r>
            <a:r>
              <a:rPr lang="en-US" sz="2000" dirty="0">
                <a:latin typeface="Calibri"/>
                <a:cs typeface="Calibri"/>
              </a:rPr>
              <a:t>after adjuvant chemotherapy </a:t>
            </a:r>
            <a:r>
              <a:rPr lang="en-US" sz="2000" dirty="0" smtClean="0">
                <a:latin typeface="Calibri"/>
                <a:cs typeface="Calibri"/>
              </a:rPr>
              <a:t>at 8 </a:t>
            </a:r>
            <a:r>
              <a:rPr lang="en-US" sz="2000" dirty="0" err="1" smtClean="0">
                <a:latin typeface="Calibri"/>
                <a:cs typeface="Calibri"/>
              </a:rPr>
              <a:t>yrs</a:t>
            </a:r>
            <a:r>
              <a:rPr lang="en-US" sz="2000" dirty="0" smtClean="0">
                <a:latin typeface="Calibri"/>
                <a:cs typeface="Calibri"/>
              </a:rPr>
              <a:t> median follow-up</a:t>
            </a:r>
            <a:r>
              <a:rPr lang="en-US" sz="2000" dirty="0">
                <a:latin typeface="Calibri"/>
                <a:cs typeface="Calibri"/>
              </a:rPr>
              <a:t>. </a:t>
            </a:r>
            <a:r>
              <a:rPr lang="en-US" sz="2000" dirty="0" err="1">
                <a:latin typeface="Calibri"/>
                <a:cs typeface="Calibri"/>
              </a:rPr>
              <a:t>Gelber</a:t>
            </a:r>
            <a:r>
              <a:rPr lang="en-US" sz="2000" dirty="0">
                <a:latin typeface="Calibri"/>
                <a:cs typeface="Calibri"/>
              </a:rPr>
              <a:t> RD et al. Abstract LBA6.</a:t>
            </a:r>
            <a:endParaRPr lang="en-US" sz="2000" dirty="0" smtClean="0">
              <a:latin typeface="Calibri"/>
              <a:cs typeface="Calibri"/>
            </a:endParaRPr>
          </a:p>
          <a:p>
            <a:pPr lvl="1">
              <a:spcBef>
                <a:spcPts val="200"/>
              </a:spcBef>
            </a:pPr>
            <a:r>
              <a:rPr lang="en-US" sz="1700" dirty="0" smtClean="0">
                <a:latin typeface="Calibri"/>
                <a:cs typeface="Calibri"/>
              </a:rPr>
              <a:t>HR: 0.99; P </a:t>
            </a:r>
            <a:r>
              <a:rPr lang="en-US" sz="1700" dirty="0">
                <a:latin typeface="Calibri"/>
                <a:cs typeface="Calibri"/>
              </a:rPr>
              <a:t>= </a:t>
            </a:r>
            <a:r>
              <a:rPr lang="en-US" sz="1700" dirty="0" smtClean="0">
                <a:latin typeface="Calibri"/>
                <a:cs typeface="Calibri"/>
              </a:rPr>
              <a:t>0.86</a:t>
            </a:r>
          </a:p>
          <a:p>
            <a:pPr lvl="1">
              <a:spcBef>
                <a:spcPts val="200"/>
              </a:spcBef>
            </a:pPr>
            <a:r>
              <a:rPr lang="en-US" sz="1700" dirty="0" smtClean="0">
                <a:latin typeface="Calibri"/>
                <a:cs typeface="Calibri"/>
              </a:rPr>
              <a:t>No </a:t>
            </a:r>
            <a:r>
              <a:rPr lang="en-US" sz="1700" dirty="0">
                <a:latin typeface="Calibri"/>
                <a:cs typeface="Calibri"/>
              </a:rPr>
              <a:t>evidence of long-term benefit of 2 years compared to 1 year </a:t>
            </a:r>
            <a:r>
              <a:rPr lang="en-US" sz="1700" dirty="0" err="1" smtClean="0">
                <a:latin typeface="Calibri"/>
                <a:cs typeface="Calibri"/>
              </a:rPr>
              <a:t>trastuzumab</a:t>
            </a:r>
            <a:endParaRPr lang="en-US" sz="1700" dirty="0" smtClean="0">
              <a:latin typeface="Calibri"/>
              <a:cs typeface="Calibri"/>
            </a:endParaRPr>
          </a:p>
          <a:p>
            <a:pPr lvl="1">
              <a:spcBef>
                <a:spcPts val="200"/>
              </a:spcBef>
            </a:pPr>
            <a:r>
              <a:rPr lang="en-US" sz="1700" dirty="0" smtClean="0">
                <a:latin typeface="Calibri"/>
                <a:cs typeface="Calibri"/>
              </a:rPr>
              <a:t>Sustained </a:t>
            </a:r>
            <a:r>
              <a:rPr lang="en-US" sz="1700" dirty="0">
                <a:latin typeface="Calibri"/>
                <a:cs typeface="Calibri"/>
              </a:rPr>
              <a:t>and statistically significant DFS and OS benefit for 1 year </a:t>
            </a:r>
            <a:r>
              <a:rPr lang="en-US" sz="1700" dirty="0" err="1">
                <a:latin typeface="Calibri"/>
                <a:cs typeface="Calibri"/>
              </a:rPr>
              <a:t>trastuzumab</a:t>
            </a:r>
            <a:r>
              <a:rPr lang="en-US" sz="1700" dirty="0">
                <a:latin typeface="Calibri"/>
                <a:cs typeface="Calibri"/>
              </a:rPr>
              <a:t> versus observation in ITT analyses despite selective </a:t>
            </a:r>
            <a:r>
              <a:rPr lang="en-US" sz="1700" dirty="0" smtClean="0">
                <a:latin typeface="Calibri"/>
                <a:cs typeface="Calibri"/>
              </a:rPr>
              <a:t>crossover </a:t>
            </a:r>
          </a:p>
          <a:p>
            <a:pPr lvl="1">
              <a:spcBef>
                <a:spcPts val="200"/>
              </a:spcBef>
            </a:pPr>
            <a:r>
              <a:rPr lang="en-US" sz="1700" dirty="0" smtClean="0">
                <a:latin typeface="Calibri"/>
                <a:cs typeface="Calibri"/>
              </a:rPr>
              <a:t>1 </a:t>
            </a:r>
            <a:r>
              <a:rPr lang="en-US" sz="1700" dirty="0">
                <a:latin typeface="Calibri"/>
                <a:cs typeface="Calibri"/>
              </a:rPr>
              <a:t>year of </a:t>
            </a:r>
            <a:r>
              <a:rPr lang="en-US" sz="1700" dirty="0" err="1">
                <a:latin typeface="Calibri"/>
                <a:cs typeface="Calibri"/>
              </a:rPr>
              <a:t>trastuzumab</a:t>
            </a:r>
            <a:r>
              <a:rPr lang="en-US" sz="1700" dirty="0">
                <a:latin typeface="Calibri"/>
                <a:cs typeface="Calibri"/>
              </a:rPr>
              <a:t> remains the standard of care as part of </a:t>
            </a:r>
            <a:r>
              <a:rPr lang="en-US" sz="1700" dirty="0" smtClean="0">
                <a:latin typeface="Calibri"/>
                <a:cs typeface="Calibri"/>
              </a:rPr>
              <a:t>adjuvant </a:t>
            </a:r>
            <a:r>
              <a:rPr lang="en-US" sz="1700" dirty="0">
                <a:latin typeface="Calibri"/>
                <a:cs typeface="Calibri"/>
              </a:rPr>
              <a:t>therapy for patients with HER2-positive early breast </a:t>
            </a:r>
            <a:r>
              <a:rPr lang="en-US" sz="1700" dirty="0" smtClean="0">
                <a:latin typeface="Calibri"/>
                <a:cs typeface="Calibri"/>
              </a:rPr>
              <a:t>cancer</a:t>
            </a:r>
            <a:endParaRPr lang="en-US" sz="1700" dirty="0">
              <a:latin typeface="Calibri"/>
              <a:cs typeface="Calibri"/>
            </a:endParaRPr>
          </a:p>
        </p:txBody>
      </p:sp>
    </p:spTree>
    <p:extLst>
      <p:ext uri="{BB962C8B-B14F-4D97-AF65-F5344CB8AC3E}">
        <p14:creationId xmlns:p14="http://schemas.microsoft.com/office/powerpoint/2010/main" val="337411550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772400" cy="5027613"/>
          </a:xfrm>
        </p:spPr>
        <p:txBody>
          <a:bodyPr/>
          <a:lstStyle/>
          <a:p>
            <a:pPr marL="0" indent="0" eaLnBrk="1" hangingPunct="1">
              <a:spcBef>
                <a:spcPts val="1680"/>
              </a:spcBef>
              <a:buFontTx/>
              <a:buNone/>
              <a:defRPr/>
            </a:pPr>
            <a:r>
              <a:rPr lang="en-US" sz="2000" b="1" dirty="0" smtClean="0">
                <a:solidFill>
                  <a:srgbClr val="EFC53D"/>
                </a:solidFill>
                <a:latin typeface="Arial" charset="0"/>
              </a:rPr>
              <a:t>Phase III APHINITY/BRE </a:t>
            </a:r>
            <a:r>
              <a:rPr lang="en-US" sz="2000" b="1" dirty="0">
                <a:solidFill>
                  <a:srgbClr val="EFC53D"/>
                </a:solidFill>
                <a:latin typeface="Arial" charset="0"/>
              </a:rPr>
              <a:t>193/</a:t>
            </a:r>
            <a:r>
              <a:rPr lang="en-US" sz="2000" b="1" dirty="0" smtClean="0">
                <a:solidFill>
                  <a:srgbClr val="EFC53D"/>
                </a:solidFill>
                <a:latin typeface="Arial" charset="0"/>
              </a:rPr>
              <a:t>BO25126: </a:t>
            </a:r>
            <a:r>
              <a:rPr lang="en-US" sz="2000" i="1" dirty="0">
                <a:latin typeface="Arial" charset="0"/>
              </a:rPr>
              <a:t>Chemotherapy + </a:t>
            </a:r>
            <a:r>
              <a:rPr lang="en-US" sz="2000" i="1" dirty="0" err="1">
                <a:latin typeface="Arial" charset="0"/>
              </a:rPr>
              <a:t>Trastuzumab</a:t>
            </a:r>
            <a:r>
              <a:rPr lang="en-US" sz="2000" i="1" dirty="0">
                <a:latin typeface="Arial" charset="0"/>
              </a:rPr>
              <a:t> + </a:t>
            </a:r>
            <a:r>
              <a:rPr lang="en-US" sz="2000" i="1" dirty="0" err="1">
                <a:latin typeface="Arial" charset="0"/>
              </a:rPr>
              <a:t>Pertuzumab</a:t>
            </a:r>
            <a:r>
              <a:rPr lang="en-US" sz="2000" i="1" dirty="0">
                <a:latin typeface="Arial" charset="0"/>
              </a:rPr>
              <a:t>/Placebo as Adjuvant </a:t>
            </a:r>
            <a:r>
              <a:rPr lang="en-US" sz="2000" i="1" dirty="0" smtClean="0">
                <a:latin typeface="Arial" charset="0"/>
              </a:rPr>
              <a:t>Therapy</a:t>
            </a:r>
          </a:p>
          <a:p>
            <a:pPr marL="0" indent="0" eaLnBrk="1" hangingPunct="1">
              <a:spcBef>
                <a:spcPts val="1680"/>
              </a:spcBef>
              <a:buFontTx/>
              <a:buNone/>
              <a:defRPr/>
            </a:pPr>
            <a:r>
              <a:rPr lang="en-US" sz="2000" b="1" dirty="0" smtClean="0">
                <a:solidFill>
                  <a:srgbClr val="EFC53D"/>
                </a:solidFill>
                <a:latin typeface="Arial" charset="0"/>
              </a:rPr>
              <a:t>Eligibility:</a:t>
            </a:r>
            <a:r>
              <a:rPr lang="en-US" sz="2000" dirty="0" smtClean="0">
                <a:solidFill>
                  <a:srgbClr val="EFC53D"/>
                </a:solidFill>
                <a:latin typeface="Arial" charset="0"/>
              </a:rPr>
              <a:t> </a:t>
            </a:r>
            <a:r>
              <a:rPr lang="en-US" sz="2000" dirty="0" smtClean="0">
                <a:latin typeface="Arial" charset="0"/>
              </a:rPr>
              <a:t>Operable HER2-positive primary breast cancer that is node-positive (except T0) or node-negative with at least one protocol-defined risk factor</a:t>
            </a:r>
            <a:endParaRPr lang="en-US" sz="2000" dirty="0">
              <a:latin typeface="Arial" charset="0"/>
            </a:endParaRPr>
          </a:p>
          <a:p>
            <a:pPr marL="0" indent="0" eaLnBrk="1" hangingPunct="1">
              <a:spcBef>
                <a:spcPts val="1680"/>
              </a:spcBef>
              <a:buFontTx/>
              <a:buNone/>
              <a:defRPr/>
            </a:pPr>
            <a:r>
              <a:rPr lang="en-US" sz="2000" b="1" dirty="0" err="1" smtClean="0">
                <a:solidFill>
                  <a:srgbClr val="EFC53D"/>
                </a:solidFill>
                <a:latin typeface="Arial" charset="0"/>
              </a:rPr>
              <a:t>Pertuzumab</a:t>
            </a:r>
            <a:r>
              <a:rPr lang="en-US" sz="2000" b="1" dirty="0">
                <a:solidFill>
                  <a:srgbClr val="EFC53D"/>
                </a:solidFill>
                <a:latin typeface="Arial" charset="0"/>
              </a:rPr>
              <a:t>: </a:t>
            </a:r>
          </a:p>
          <a:p>
            <a:pPr eaLnBrk="1" hangingPunct="1">
              <a:spcBef>
                <a:spcPts val="1080"/>
              </a:spcBef>
              <a:defRPr/>
            </a:pPr>
            <a:r>
              <a:rPr lang="en-US" sz="2000" dirty="0">
                <a:latin typeface="Arial" charset="0"/>
              </a:rPr>
              <a:t>A humanized monoclonal antibody based on human immunoglobulin G1 (IgG1) framework </a:t>
            </a:r>
            <a:r>
              <a:rPr lang="en-US" sz="2000" dirty="0" smtClean="0">
                <a:latin typeface="Arial" charset="0"/>
              </a:rPr>
              <a:t>sequences</a:t>
            </a:r>
            <a:endParaRPr lang="en-US" sz="2000" dirty="0">
              <a:latin typeface="Arial" charset="0"/>
            </a:endParaRPr>
          </a:p>
          <a:p>
            <a:pPr eaLnBrk="1" hangingPunct="1">
              <a:spcBef>
                <a:spcPts val="1680"/>
              </a:spcBef>
              <a:defRPr/>
            </a:pPr>
            <a:r>
              <a:rPr lang="en-US" sz="2000" dirty="0" smtClean="0">
                <a:latin typeface="Arial" charset="0"/>
              </a:rPr>
              <a:t>Mechanisms </a:t>
            </a:r>
            <a:r>
              <a:rPr lang="en-US" sz="2000" dirty="0">
                <a:latin typeface="Arial" charset="0"/>
              </a:rPr>
              <a:t>of </a:t>
            </a:r>
            <a:r>
              <a:rPr lang="en-US" sz="2000" dirty="0" smtClean="0">
                <a:latin typeface="Arial" charset="0"/>
              </a:rPr>
              <a:t>action </a:t>
            </a:r>
            <a:r>
              <a:rPr lang="en-US" sz="2000" dirty="0">
                <a:latin typeface="Arial" charset="0"/>
              </a:rPr>
              <a:t>of </a:t>
            </a:r>
            <a:r>
              <a:rPr lang="en-US" sz="2000" dirty="0" err="1">
                <a:latin typeface="Arial" charset="0"/>
              </a:rPr>
              <a:t>trastuzumab</a:t>
            </a:r>
            <a:r>
              <a:rPr lang="en-US" sz="2000" dirty="0">
                <a:latin typeface="Arial" charset="0"/>
              </a:rPr>
              <a:t> and </a:t>
            </a:r>
            <a:r>
              <a:rPr lang="en-US" sz="2000" dirty="0" err="1">
                <a:latin typeface="Arial" charset="0"/>
              </a:rPr>
              <a:t>pertuzumab</a:t>
            </a:r>
            <a:r>
              <a:rPr lang="en-US" sz="2000" dirty="0">
                <a:latin typeface="Arial" charset="0"/>
              </a:rPr>
              <a:t> are complementary. </a:t>
            </a:r>
            <a:r>
              <a:rPr lang="en-US" sz="2000" dirty="0" err="1">
                <a:latin typeface="Arial" charset="0"/>
              </a:rPr>
              <a:t>Trastuzumab</a:t>
            </a:r>
            <a:r>
              <a:rPr lang="en-US" sz="2000" dirty="0">
                <a:latin typeface="Arial" charset="0"/>
              </a:rPr>
              <a:t> inhibits HER2 extracellular domain shedding; </a:t>
            </a:r>
            <a:r>
              <a:rPr lang="en-US" sz="2000" dirty="0" err="1">
                <a:latin typeface="Arial" charset="0"/>
              </a:rPr>
              <a:t>pertuzumab</a:t>
            </a:r>
            <a:r>
              <a:rPr lang="en-US" sz="2000" dirty="0">
                <a:latin typeface="Arial" charset="0"/>
              </a:rPr>
              <a:t> can inhibit dimerization of HER2 with ligand-activated HER family members like HER3 and </a:t>
            </a:r>
            <a:r>
              <a:rPr lang="en-US" sz="2000" dirty="0" smtClean="0">
                <a:latin typeface="Arial" charset="0"/>
              </a:rPr>
              <a:t>HER1</a:t>
            </a:r>
            <a:endParaRPr lang="en-US" sz="2000" dirty="0">
              <a:latin typeface="Arial" charset="0"/>
            </a:endParaRPr>
          </a:p>
        </p:txBody>
      </p:sp>
      <p:sp>
        <p:nvSpPr>
          <p:cNvPr id="4098" name="Title 1"/>
          <p:cNvSpPr>
            <a:spLocks noGrp="1"/>
          </p:cNvSpPr>
          <p:nvPr>
            <p:ph type="title"/>
          </p:nvPr>
        </p:nvSpPr>
        <p:spPr/>
        <p:txBody>
          <a:bodyPr/>
          <a:lstStyle/>
          <a:p>
            <a:r>
              <a:rPr lang="en-US">
                <a:latin typeface="Arial" charset="0"/>
                <a:ea typeface="ＭＳ Ｐゴシック" charset="0"/>
                <a:cs typeface="ＭＳ Ｐゴシック" charset="0"/>
              </a:rPr>
              <a:t>Select Breast Cancer Trials Open to Florida Cancer Specialists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533400"/>
            <a:ext cx="7769225" cy="1295400"/>
          </a:xfrm>
          <a:prstGeom prst="rect">
            <a:avLst/>
          </a:prstGeom>
        </p:spPr>
        <p:txBody>
          <a:bodyPr/>
          <a:lstStyle>
            <a:lvl1pPr algn="ctr" rtl="0" eaLnBrk="0" fontAlgn="base" hangingPunct="0">
              <a:lnSpc>
                <a:spcPct val="90000"/>
              </a:lnSpc>
              <a:spcBef>
                <a:spcPct val="0"/>
              </a:spcBef>
              <a:spcAft>
                <a:spcPct val="0"/>
              </a:spcAft>
              <a:defRPr sz="3200" b="1">
                <a:solidFill>
                  <a:schemeClr val="tx2"/>
                </a:solidFill>
                <a:latin typeface="+mj-lt"/>
                <a:ea typeface="ＭＳ Ｐゴシック" pitchFamily="-108" charset="-128"/>
                <a:cs typeface="ＭＳ Ｐゴシック" pitchFamily="-108" charset="-128"/>
              </a:defRPr>
            </a:lvl1pPr>
            <a:lvl2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5pPr>
            <a:lvl6pPr marL="457092" algn="ctr" rtl="0" fontAlgn="base">
              <a:lnSpc>
                <a:spcPct val="90000"/>
              </a:lnSpc>
              <a:spcBef>
                <a:spcPct val="0"/>
              </a:spcBef>
              <a:spcAft>
                <a:spcPct val="0"/>
              </a:spcAft>
              <a:defRPr sz="3200" b="1">
                <a:solidFill>
                  <a:schemeClr val="tx2"/>
                </a:solidFill>
                <a:latin typeface="Arial" pitchFamily="-108" charset="0"/>
              </a:defRPr>
            </a:lvl6pPr>
            <a:lvl7pPr marL="914186" algn="ctr" rtl="0" fontAlgn="base">
              <a:lnSpc>
                <a:spcPct val="90000"/>
              </a:lnSpc>
              <a:spcBef>
                <a:spcPct val="0"/>
              </a:spcBef>
              <a:spcAft>
                <a:spcPct val="0"/>
              </a:spcAft>
              <a:defRPr sz="3200" b="1">
                <a:solidFill>
                  <a:schemeClr val="tx2"/>
                </a:solidFill>
                <a:latin typeface="Arial" pitchFamily="-108" charset="0"/>
              </a:defRPr>
            </a:lvl7pPr>
            <a:lvl8pPr marL="1371279" algn="ctr" rtl="0" fontAlgn="base">
              <a:lnSpc>
                <a:spcPct val="90000"/>
              </a:lnSpc>
              <a:spcBef>
                <a:spcPct val="0"/>
              </a:spcBef>
              <a:spcAft>
                <a:spcPct val="0"/>
              </a:spcAft>
              <a:defRPr sz="3200" b="1">
                <a:solidFill>
                  <a:schemeClr val="tx2"/>
                </a:solidFill>
                <a:latin typeface="Arial" pitchFamily="-108" charset="0"/>
              </a:defRPr>
            </a:lvl8pPr>
            <a:lvl9pPr marL="1828373" algn="ctr" rtl="0" fontAlgn="base">
              <a:lnSpc>
                <a:spcPct val="90000"/>
              </a:lnSpc>
              <a:spcBef>
                <a:spcPct val="0"/>
              </a:spcBef>
              <a:spcAft>
                <a:spcPct val="0"/>
              </a:spcAft>
              <a:defRPr sz="3200" b="1">
                <a:solidFill>
                  <a:schemeClr val="tx2"/>
                </a:solidFill>
                <a:latin typeface="Arial" pitchFamily="-108" charset="0"/>
              </a:defRPr>
            </a:lvl9pPr>
          </a:lstStyle>
          <a:p>
            <a:pPr algn="l"/>
            <a:r>
              <a:rPr lang="en-US" sz="2200" i="0" dirty="0" smtClean="0">
                <a:solidFill>
                  <a:schemeClr val="tx1"/>
                </a:solidFill>
                <a:ea typeface="ＭＳ Ｐゴシック" charset="0"/>
                <a:cs typeface="ＭＳ Ｐゴシック" charset="0"/>
              </a:rPr>
              <a:t>A 58-year-old woman with a 2.5-cm, ER-positive, HER2-negative, node-positive infiltrating ductal carcinoma receives AC </a:t>
            </a:r>
            <a:r>
              <a:rPr lang="en-US" sz="2200" dirty="0">
                <a:solidFill>
                  <a:schemeClr val="tx1"/>
                </a:solidFill>
                <a:latin typeface="Wingdings"/>
                <a:ea typeface="Wingdings"/>
                <a:cs typeface="Wingdings"/>
                <a:sym typeface="Wingdings"/>
              </a:rPr>
              <a:t> </a:t>
            </a:r>
            <a:r>
              <a:rPr lang="en-US" sz="2200" dirty="0" smtClean="0">
                <a:solidFill>
                  <a:schemeClr val="tx1"/>
                </a:solidFill>
                <a:latin typeface="Wingdings"/>
                <a:ea typeface="Wingdings"/>
                <a:cs typeface="Wingdings"/>
                <a:sym typeface="Wingdings"/>
              </a:rPr>
              <a:t>  </a:t>
            </a:r>
            <a:r>
              <a:rPr lang="en-US" sz="2200" dirty="0" err="1" smtClean="0">
                <a:solidFill>
                  <a:schemeClr val="tx1"/>
                </a:solidFill>
                <a:ea typeface="ＭＳ Ｐゴシック" charset="0"/>
                <a:cs typeface="ＭＳ Ｐゴシック" charset="0"/>
                <a:sym typeface="Wingdings"/>
              </a:rPr>
              <a:t>docetaxel</a:t>
            </a:r>
            <a:r>
              <a:rPr lang="en-US" sz="2200" dirty="0" smtClean="0">
                <a:solidFill>
                  <a:schemeClr val="tx1"/>
                </a:solidFill>
                <a:ea typeface="ＭＳ Ｐゴシック" charset="0"/>
                <a:cs typeface="ＭＳ Ｐゴシック" charset="0"/>
                <a:sym typeface="Wingdings"/>
              </a:rPr>
              <a:t> followed by </a:t>
            </a:r>
            <a:r>
              <a:rPr lang="en-US" sz="2200" dirty="0" err="1" smtClean="0">
                <a:solidFill>
                  <a:schemeClr val="tx1"/>
                </a:solidFill>
                <a:ea typeface="ＭＳ Ｐゴシック" charset="0"/>
                <a:cs typeface="ＭＳ Ｐゴシック" charset="0"/>
                <a:sym typeface="Wingdings"/>
              </a:rPr>
              <a:t>anastrozole</a:t>
            </a:r>
            <a:r>
              <a:rPr lang="en-US" sz="2200" dirty="0" smtClean="0">
                <a:solidFill>
                  <a:schemeClr val="tx1"/>
                </a:solidFill>
                <a:ea typeface="ＭＳ Ｐゴシック" charset="0"/>
                <a:cs typeface="ＭＳ Ｐゴシック" charset="0"/>
                <a:sym typeface="Wingdings"/>
              </a:rPr>
              <a:t>. In her fifth year of aromatase inhibitor (AI) therapy she is diagnosed with limited bone metastases. What treatment would you most likely recommend at this point?</a:t>
            </a:r>
            <a:endParaRPr lang="en-US" sz="2200" i="0" dirty="0">
              <a:solidFill>
                <a:schemeClr val="tx1"/>
              </a:solidFill>
              <a:ea typeface="ＭＳ Ｐゴシック" charset="0"/>
              <a:cs typeface="ＭＳ Ｐゴシック" charset="0"/>
            </a:endParaRPr>
          </a:p>
        </p:txBody>
      </p:sp>
      <p:graphicFrame>
        <p:nvGraphicFramePr>
          <p:cNvPr id="7" name="Chart 6"/>
          <p:cNvGraphicFramePr/>
          <p:nvPr>
            <p:extLst>
              <p:ext uri="{D42A27DB-BD31-4B8C-83A1-F6EECF244321}">
                <p14:modId xmlns:p14="http://schemas.microsoft.com/office/powerpoint/2010/main" val="3708872638"/>
              </p:ext>
            </p:extLst>
          </p:nvPr>
        </p:nvGraphicFramePr>
        <p:xfrm>
          <a:off x="228600" y="2667000"/>
          <a:ext cx="8610600" cy="3683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Arrow Connector 10"/>
          <p:cNvCxnSpPr/>
          <p:nvPr/>
        </p:nvCxnSpPr>
        <p:spPr>
          <a:xfrm>
            <a:off x="7162800" y="1066800"/>
            <a:ext cx="228600" cy="0"/>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6539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tiff"/>
          <p:cNvPicPr>
            <a:picLocks noChangeAspect="1"/>
          </p:cNvPicPr>
          <p:nvPr/>
        </p:nvPicPr>
        <p:blipFill rotWithShape="1">
          <a:blip r:embed="rId3">
            <a:extLst>
              <a:ext uri="{28A0092B-C50C-407E-A947-70E740481C1C}">
                <a14:useLocalDpi xmlns:a14="http://schemas.microsoft.com/office/drawing/2010/main" val="0"/>
              </a:ext>
            </a:extLst>
          </a:blip>
          <a:srcRect l="1501"/>
          <a:stretch/>
        </p:blipFill>
        <p:spPr>
          <a:xfrm>
            <a:off x="76200" y="749909"/>
            <a:ext cx="9006711" cy="4556836"/>
          </a:xfrm>
          <a:prstGeom prst="rect">
            <a:avLst/>
          </a:prstGeom>
        </p:spPr>
      </p:pic>
      <p:pic>
        <p:nvPicPr>
          <p:cNvPr id="3" name="Picture 2" descr="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872" y="5486400"/>
            <a:ext cx="4846328" cy="228600"/>
          </a:xfrm>
          <a:prstGeom prst="rect">
            <a:avLst/>
          </a:prstGeom>
        </p:spPr>
      </p:pic>
    </p:spTree>
    <p:extLst>
      <p:ext uri="{BB962C8B-B14F-4D97-AF65-F5344CB8AC3E}">
        <p14:creationId xmlns:p14="http://schemas.microsoft.com/office/powerpoint/2010/main" val="377959169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illerGraph4.png"/>
          <p:cNvPicPr>
            <a:picLocks noChangeAspect="1"/>
          </p:cNvPicPr>
          <p:nvPr/>
        </p:nvPicPr>
        <p:blipFill rotWithShape="1">
          <a:blip r:embed="rId3" cstate="print">
            <a:extLst>
              <a:ext uri="{28A0092B-C50C-407E-A947-70E740481C1C}">
                <a14:useLocalDpi xmlns:a14="http://schemas.microsoft.com/office/drawing/2010/main" val="0"/>
              </a:ext>
            </a:extLst>
          </a:blip>
          <a:srcRect l="1272" r="1355" b="1704"/>
          <a:stretch/>
        </p:blipFill>
        <p:spPr>
          <a:xfrm>
            <a:off x="838200" y="865910"/>
            <a:ext cx="7543800" cy="5687290"/>
          </a:xfrm>
          <a:prstGeom prst="rect">
            <a:avLst/>
          </a:prstGeom>
        </p:spPr>
      </p:pic>
      <p:sp>
        <p:nvSpPr>
          <p:cNvPr id="21" name="Trapezoid 20"/>
          <p:cNvSpPr/>
          <p:nvPr/>
        </p:nvSpPr>
        <p:spPr>
          <a:xfrm rot="10800000">
            <a:off x="1295400" y="3276600"/>
            <a:ext cx="1752600" cy="762000"/>
          </a:xfrm>
          <a:prstGeom prst="trapezoid">
            <a:avLst/>
          </a:prstGeom>
          <a:solidFill>
            <a:srgbClr val="FFA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3" name="Text Box 1"/>
          <p:cNvSpPr txBox="1">
            <a:spLocks noChangeArrowheads="1"/>
          </p:cNvSpPr>
          <p:nvPr/>
        </p:nvSpPr>
        <p:spPr bwMode="auto">
          <a:xfrm>
            <a:off x="325440" y="76200"/>
            <a:ext cx="8493120" cy="64400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dirty="0">
                <a:solidFill>
                  <a:srgbClr val="000000"/>
                </a:solidFill>
                <a:latin typeface="+mj-lt"/>
                <a:ea typeface="msgothic" charset="0"/>
                <a:cs typeface="msgothic" charset="0"/>
              </a:rPr>
              <a:t>Schematic of the </a:t>
            </a:r>
            <a:r>
              <a:rPr lang="en-GB" sz="2400" dirty="0" smtClean="0">
                <a:solidFill>
                  <a:srgbClr val="000000"/>
                </a:solidFill>
                <a:latin typeface="+mj-lt"/>
                <a:ea typeface="msgothic" charset="0"/>
                <a:cs typeface="msgothic" charset="0"/>
              </a:rPr>
              <a:t>phosphatidylinositol </a:t>
            </a:r>
            <a:r>
              <a:rPr lang="en-GB" sz="2400" dirty="0">
                <a:solidFill>
                  <a:srgbClr val="000000"/>
                </a:solidFill>
                <a:latin typeface="+mj-lt"/>
                <a:ea typeface="msgothic" charset="0"/>
                <a:cs typeface="msgothic" charset="0"/>
              </a:rPr>
              <a:t>3-kinase (PI3K)/AKT/mammalian target </a:t>
            </a:r>
            <a:r>
              <a:rPr lang="en-GB" sz="2400" dirty="0" smtClean="0">
                <a:solidFill>
                  <a:srgbClr val="000000"/>
                </a:solidFill>
                <a:latin typeface="+mj-lt"/>
                <a:ea typeface="msgothic" charset="0"/>
                <a:cs typeface="msgothic" charset="0"/>
              </a:rPr>
              <a:t>of </a:t>
            </a:r>
            <a:r>
              <a:rPr lang="en-GB" sz="2400" dirty="0" err="1">
                <a:solidFill>
                  <a:srgbClr val="000000"/>
                </a:solidFill>
                <a:latin typeface="+mj-lt"/>
                <a:ea typeface="msgothic" charset="0"/>
                <a:cs typeface="msgothic" charset="0"/>
              </a:rPr>
              <a:t>rapamycin</a:t>
            </a:r>
            <a:r>
              <a:rPr lang="en-GB" sz="2400" dirty="0">
                <a:solidFill>
                  <a:srgbClr val="000000"/>
                </a:solidFill>
                <a:latin typeface="+mj-lt"/>
                <a:ea typeface="msgothic" charset="0"/>
                <a:cs typeface="msgothic" charset="0"/>
              </a:rPr>
              <a:t> (</a:t>
            </a:r>
            <a:r>
              <a:rPr lang="en-GB" sz="2400" dirty="0" err="1">
                <a:solidFill>
                  <a:srgbClr val="000000"/>
                </a:solidFill>
                <a:latin typeface="+mj-lt"/>
                <a:ea typeface="msgothic" charset="0"/>
                <a:cs typeface="msgothic" charset="0"/>
              </a:rPr>
              <a:t>mTOR</a:t>
            </a:r>
            <a:r>
              <a:rPr lang="en-GB" sz="2400" dirty="0">
                <a:solidFill>
                  <a:srgbClr val="000000"/>
                </a:solidFill>
                <a:latin typeface="+mj-lt"/>
                <a:ea typeface="msgothic" charset="0"/>
                <a:cs typeface="msgothic" charset="0"/>
              </a:rPr>
              <a:t>) </a:t>
            </a:r>
            <a:r>
              <a:rPr lang="en-GB" sz="2400" dirty="0" smtClean="0">
                <a:solidFill>
                  <a:srgbClr val="000000"/>
                </a:solidFill>
                <a:latin typeface="+mj-lt"/>
                <a:ea typeface="msgothic" charset="0"/>
                <a:cs typeface="msgothic" charset="0"/>
              </a:rPr>
              <a:t>pathway </a:t>
            </a:r>
            <a:endParaRPr lang="en-GB" sz="2400" dirty="0">
              <a:solidFill>
                <a:srgbClr val="000000"/>
              </a:solidFill>
              <a:latin typeface="+mj-lt"/>
              <a:ea typeface="msgothic" charset="0"/>
              <a:cs typeface="msgothic" charset="0"/>
            </a:endParaRPr>
          </a:p>
        </p:txBody>
      </p:sp>
      <p:sp>
        <p:nvSpPr>
          <p:cNvPr id="3076" name="Text Box 4"/>
          <p:cNvSpPr txBox="1">
            <a:spLocks noChangeArrowheads="1"/>
          </p:cNvSpPr>
          <p:nvPr/>
        </p:nvSpPr>
        <p:spPr bwMode="auto">
          <a:xfrm>
            <a:off x="152400" y="6553200"/>
            <a:ext cx="5181600" cy="228600"/>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500" dirty="0" smtClean="0">
                <a:solidFill>
                  <a:srgbClr val="000000"/>
                </a:solidFill>
                <a:ea typeface="msgothic" charset="0"/>
                <a:cs typeface="Arial"/>
              </a:rPr>
              <a:t>Adapted from </a:t>
            </a:r>
            <a:r>
              <a:rPr lang="en-GB" sz="1500" dirty="0" err="1" smtClean="0">
                <a:solidFill>
                  <a:srgbClr val="000000"/>
                </a:solidFill>
                <a:ea typeface="msgothic" charset="0"/>
                <a:cs typeface="Arial"/>
              </a:rPr>
              <a:t>Rugo</a:t>
            </a:r>
            <a:r>
              <a:rPr lang="en-GB" sz="1500" dirty="0" smtClean="0">
                <a:solidFill>
                  <a:srgbClr val="000000"/>
                </a:solidFill>
                <a:ea typeface="msgothic" charset="0"/>
                <a:cs typeface="Arial"/>
              </a:rPr>
              <a:t> HS, </a:t>
            </a:r>
            <a:r>
              <a:rPr lang="en-GB" sz="1500" dirty="0">
                <a:solidFill>
                  <a:srgbClr val="000000"/>
                </a:solidFill>
                <a:ea typeface="msgothic" charset="0"/>
                <a:cs typeface="Arial"/>
              </a:rPr>
              <a:t>Keck </a:t>
            </a:r>
            <a:r>
              <a:rPr lang="en-GB" sz="1500" dirty="0" smtClean="0">
                <a:solidFill>
                  <a:srgbClr val="000000"/>
                </a:solidFill>
                <a:ea typeface="msgothic" charset="0"/>
                <a:cs typeface="Arial"/>
              </a:rPr>
              <a:t>S. </a:t>
            </a:r>
            <a:r>
              <a:rPr lang="en-US" sz="1500" i="1" dirty="0">
                <a:cs typeface="Arial"/>
              </a:rPr>
              <a:t>J </a:t>
            </a:r>
            <a:r>
              <a:rPr lang="en-US" sz="1500" i="1" dirty="0" err="1">
                <a:cs typeface="Arial"/>
              </a:rPr>
              <a:t>Clin</a:t>
            </a:r>
            <a:r>
              <a:rPr lang="en-US" sz="1500" i="1" dirty="0">
                <a:cs typeface="Arial"/>
              </a:rPr>
              <a:t> </a:t>
            </a:r>
            <a:r>
              <a:rPr lang="en-US" sz="1500" i="1" dirty="0" err="1">
                <a:cs typeface="Arial"/>
              </a:rPr>
              <a:t>Oncol</a:t>
            </a:r>
            <a:r>
              <a:rPr lang="en-GB" sz="1500" i="1" dirty="0" smtClean="0">
                <a:solidFill>
                  <a:srgbClr val="000000"/>
                </a:solidFill>
                <a:ea typeface="msgothic" charset="0"/>
                <a:cs typeface="Arial"/>
              </a:rPr>
              <a:t> </a:t>
            </a:r>
            <a:r>
              <a:rPr lang="en-GB" sz="1500" dirty="0">
                <a:solidFill>
                  <a:srgbClr val="000000"/>
                </a:solidFill>
                <a:ea typeface="msgothic" charset="0"/>
                <a:cs typeface="Arial"/>
              </a:rPr>
              <a:t>2012;30:2707-</a:t>
            </a:r>
            <a:r>
              <a:rPr lang="en-GB" sz="1500" dirty="0" smtClean="0">
                <a:solidFill>
                  <a:srgbClr val="000000"/>
                </a:solidFill>
                <a:ea typeface="msgothic" charset="0"/>
                <a:cs typeface="Arial"/>
              </a:rPr>
              <a:t>2709.</a:t>
            </a:r>
            <a:endParaRPr lang="en-GB" sz="1500" dirty="0">
              <a:solidFill>
                <a:srgbClr val="000000"/>
              </a:solidFill>
              <a:ea typeface="msgothic" charset="0"/>
              <a:cs typeface="Arial"/>
            </a:endParaRPr>
          </a:p>
        </p:txBody>
      </p:sp>
      <p:sp>
        <p:nvSpPr>
          <p:cNvPr id="4" name="Rectangle 3"/>
          <p:cNvSpPr/>
          <p:nvPr/>
        </p:nvSpPr>
        <p:spPr>
          <a:xfrm>
            <a:off x="6705600" y="2209800"/>
            <a:ext cx="914400" cy="304800"/>
          </a:xfrm>
          <a:prstGeom prst="rect">
            <a:avLst/>
          </a:prstGeom>
          <a:solidFill>
            <a:srgbClr val="B51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705600" y="2176046"/>
            <a:ext cx="914400" cy="338554"/>
          </a:xfrm>
          <a:prstGeom prst="rect">
            <a:avLst/>
          </a:prstGeom>
          <a:noFill/>
        </p:spPr>
        <p:txBody>
          <a:bodyPr wrap="square" rtlCol="0">
            <a:spAutoFit/>
          </a:bodyPr>
          <a:lstStyle/>
          <a:p>
            <a:pPr algn="ctr"/>
            <a:r>
              <a:rPr lang="en-US" sz="1600" dirty="0" err="1" smtClean="0">
                <a:latin typeface="Arial"/>
                <a:cs typeface="Arial"/>
              </a:rPr>
              <a:t>Rictor</a:t>
            </a:r>
            <a:endParaRPr lang="en-US" sz="1600" dirty="0">
              <a:latin typeface="Arial"/>
              <a:cs typeface="Arial"/>
            </a:endParaRPr>
          </a:p>
        </p:txBody>
      </p:sp>
      <p:sp>
        <p:nvSpPr>
          <p:cNvPr id="7" name="Rectangle 6"/>
          <p:cNvSpPr/>
          <p:nvPr/>
        </p:nvSpPr>
        <p:spPr>
          <a:xfrm>
            <a:off x="4267200" y="3843754"/>
            <a:ext cx="914400" cy="304800"/>
          </a:xfrm>
          <a:prstGeom prst="rect">
            <a:avLst/>
          </a:prstGeom>
          <a:solidFill>
            <a:srgbClr val="B51F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267200" y="3810000"/>
            <a:ext cx="914400" cy="338554"/>
          </a:xfrm>
          <a:prstGeom prst="rect">
            <a:avLst/>
          </a:prstGeom>
          <a:noFill/>
        </p:spPr>
        <p:txBody>
          <a:bodyPr wrap="square" rtlCol="0">
            <a:spAutoFit/>
          </a:bodyPr>
          <a:lstStyle/>
          <a:p>
            <a:pPr algn="ctr"/>
            <a:r>
              <a:rPr lang="en-US" sz="1600" dirty="0" smtClean="0">
                <a:latin typeface="Arial"/>
                <a:cs typeface="Arial"/>
              </a:rPr>
              <a:t>Raptor</a:t>
            </a:r>
            <a:endParaRPr lang="en-US" sz="1600" dirty="0">
              <a:latin typeface="Arial"/>
              <a:cs typeface="Arial"/>
            </a:endParaRPr>
          </a:p>
        </p:txBody>
      </p:sp>
      <p:sp>
        <p:nvSpPr>
          <p:cNvPr id="5" name="Oval 4"/>
          <p:cNvSpPr/>
          <p:nvPr/>
        </p:nvSpPr>
        <p:spPr>
          <a:xfrm>
            <a:off x="4191000" y="3124200"/>
            <a:ext cx="762000" cy="381000"/>
          </a:xfrm>
          <a:prstGeom prst="ellipse">
            <a:avLst/>
          </a:prstGeom>
          <a:solidFill>
            <a:srgbClr val="378E2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191000" y="3124200"/>
            <a:ext cx="762000" cy="338554"/>
          </a:xfrm>
          <a:prstGeom prst="rect">
            <a:avLst/>
          </a:prstGeom>
          <a:noFill/>
        </p:spPr>
        <p:txBody>
          <a:bodyPr wrap="square" rtlCol="0">
            <a:spAutoFit/>
          </a:bodyPr>
          <a:lstStyle/>
          <a:p>
            <a:pPr algn="ctr"/>
            <a:r>
              <a:rPr lang="en-US" sz="1600" dirty="0" smtClean="0">
                <a:latin typeface="Arial"/>
                <a:cs typeface="Arial"/>
              </a:rPr>
              <a:t>AKT</a:t>
            </a:r>
            <a:endParaRPr lang="en-US" sz="1600" dirty="0">
              <a:latin typeface="Arial"/>
              <a:cs typeface="Arial"/>
            </a:endParaRPr>
          </a:p>
        </p:txBody>
      </p:sp>
      <p:sp>
        <p:nvSpPr>
          <p:cNvPr id="11" name="Oval 10"/>
          <p:cNvSpPr/>
          <p:nvPr/>
        </p:nvSpPr>
        <p:spPr>
          <a:xfrm>
            <a:off x="1828800" y="1828800"/>
            <a:ext cx="762000" cy="381000"/>
          </a:xfrm>
          <a:prstGeom prst="ellipse">
            <a:avLst/>
          </a:prstGeom>
          <a:solidFill>
            <a:srgbClr val="E30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828800" y="1828800"/>
            <a:ext cx="762000" cy="338554"/>
          </a:xfrm>
          <a:prstGeom prst="rect">
            <a:avLst/>
          </a:prstGeom>
          <a:noFill/>
        </p:spPr>
        <p:txBody>
          <a:bodyPr wrap="square" rtlCol="0">
            <a:spAutoFit/>
          </a:bodyPr>
          <a:lstStyle/>
          <a:p>
            <a:pPr algn="ctr"/>
            <a:r>
              <a:rPr lang="en-US" sz="1600" dirty="0" smtClean="0">
                <a:latin typeface="Arial"/>
                <a:cs typeface="Arial"/>
              </a:rPr>
              <a:t>ER</a:t>
            </a:r>
            <a:endParaRPr lang="en-US" sz="1600" dirty="0">
              <a:latin typeface="Arial"/>
              <a:cs typeface="Arial"/>
            </a:endParaRPr>
          </a:p>
        </p:txBody>
      </p:sp>
      <p:sp>
        <p:nvSpPr>
          <p:cNvPr id="13" name="Oval 12"/>
          <p:cNvSpPr/>
          <p:nvPr/>
        </p:nvSpPr>
        <p:spPr>
          <a:xfrm>
            <a:off x="3352800" y="2438400"/>
            <a:ext cx="762000" cy="381000"/>
          </a:xfrm>
          <a:prstGeom prst="ellipse">
            <a:avLst/>
          </a:prstGeom>
          <a:solidFill>
            <a:srgbClr val="E30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3352800" y="2438400"/>
            <a:ext cx="762000" cy="338554"/>
          </a:xfrm>
          <a:prstGeom prst="rect">
            <a:avLst/>
          </a:prstGeom>
          <a:noFill/>
        </p:spPr>
        <p:txBody>
          <a:bodyPr wrap="square" rtlCol="0">
            <a:spAutoFit/>
          </a:bodyPr>
          <a:lstStyle/>
          <a:p>
            <a:pPr algn="ctr"/>
            <a:r>
              <a:rPr lang="en-US" sz="1600" dirty="0" smtClean="0">
                <a:latin typeface="Arial"/>
                <a:cs typeface="Arial"/>
              </a:rPr>
              <a:t>ER</a:t>
            </a:r>
            <a:endParaRPr lang="en-US" sz="1600" dirty="0">
              <a:latin typeface="Arial"/>
              <a:cs typeface="Arial"/>
            </a:endParaRPr>
          </a:p>
        </p:txBody>
      </p:sp>
      <p:sp>
        <p:nvSpPr>
          <p:cNvPr id="15" name="Oval 14"/>
          <p:cNvSpPr/>
          <p:nvPr/>
        </p:nvSpPr>
        <p:spPr>
          <a:xfrm>
            <a:off x="4191000" y="5181600"/>
            <a:ext cx="762000" cy="381000"/>
          </a:xfrm>
          <a:prstGeom prst="ellipse">
            <a:avLst/>
          </a:prstGeom>
          <a:solidFill>
            <a:srgbClr val="E302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191000" y="5181600"/>
            <a:ext cx="762000" cy="338554"/>
          </a:xfrm>
          <a:prstGeom prst="rect">
            <a:avLst/>
          </a:prstGeom>
          <a:noFill/>
        </p:spPr>
        <p:txBody>
          <a:bodyPr wrap="square" rtlCol="0">
            <a:spAutoFit/>
          </a:bodyPr>
          <a:lstStyle/>
          <a:p>
            <a:pPr algn="ctr"/>
            <a:r>
              <a:rPr lang="en-US" sz="1600" dirty="0" smtClean="0">
                <a:latin typeface="Arial"/>
                <a:cs typeface="Arial"/>
              </a:rPr>
              <a:t>ER</a:t>
            </a:r>
            <a:endParaRPr lang="en-US" sz="1600" dirty="0">
              <a:latin typeface="Arial"/>
              <a:cs typeface="Arial"/>
            </a:endParaRPr>
          </a:p>
        </p:txBody>
      </p:sp>
      <p:sp>
        <p:nvSpPr>
          <p:cNvPr id="17" name="Oval 16"/>
          <p:cNvSpPr/>
          <p:nvPr/>
        </p:nvSpPr>
        <p:spPr>
          <a:xfrm>
            <a:off x="3048000" y="4876800"/>
            <a:ext cx="838200" cy="38100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048000" y="4876800"/>
            <a:ext cx="838200" cy="338554"/>
          </a:xfrm>
          <a:prstGeom prst="rect">
            <a:avLst/>
          </a:prstGeom>
          <a:noFill/>
        </p:spPr>
        <p:txBody>
          <a:bodyPr wrap="square" rtlCol="0">
            <a:spAutoFit/>
          </a:bodyPr>
          <a:lstStyle/>
          <a:p>
            <a:pPr algn="ctr"/>
            <a:r>
              <a:rPr lang="en-US" sz="1600" dirty="0" smtClean="0">
                <a:latin typeface="Arial"/>
                <a:cs typeface="Arial"/>
              </a:rPr>
              <a:t>S6K1</a:t>
            </a:r>
            <a:endParaRPr lang="en-US" sz="1600" dirty="0">
              <a:latin typeface="Arial"/>
              <a:cs typeface="Arial"/>
            </a:endParaRPr>
          </a:p>
        </p:txBody>
      </p:sp>
      <p:sp>
        <p:nvSpPr>
          <p:cNvPr id="19" name="Oval 18"/>
          <p:cNvSpPr/>
          <p:nvPr/>
        </p:nvSpPr>
        <p:spPr>
          <a:xfrm>
            <a:off x="3124200" y="5562600"/>
            <a:ext cx="685800" cy="38100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124200" y="5562600"/>
            <a:ext cx="685800" cy="338554"/>
          </a:xfrm>
          <a:prstGeom prst="rect">
            <a:avLst/>
          </a:prstGeom>
          <a:noFill/>
        </p:spPr>
        <p:txBody>
          <a:bodyPr wrap="square" rtlCol="0">
            <a:spAutoFit/>
          </a:bodyPr>
          <a:lstStyle/>
          <a:p>
            <a:pPr algn="ctr"/>
            <a:r>
              <a:rPr lang="en-US" sz="1600" dirty="0" smtClean="0">
                <a:latin typeface="Arial"/>
                <a:cs typeface="Arial"/>
              </a:rPr>
              <a:t>S6</a:t>
            </a:r>
            <a:endParaRPr lang="en-US" sz="1600" dirty="0">
              <a:latin typeface="Arial"/>
              <a:cs typeface="Arial"/>
            </a:endParaRPr>
          </a:p>
        </p:txBody>
      </p:sp>
      <p:sp>
        <p:nvSpPr>
          <p:cNvPr id="24" name="TextBox 23"/>
          <p:cNvSpPr txBox="1"/>
          <p:nvPr/>
        </p:nvSpPr>
        <p:spPr>
          <a:xfrm>
            <a:off x="1447800" y="3505200"/>
            <a:ext cx="1447800" cy="338554"/>
          </a:xfrm>
          <a:prstGeom prst="rect">
            <a:avLst/>
          </a:prstGeom>
          <a:noFill/>
        </p:spPr>
        <p:txBody>
          <a:bodyPr wrap="square" rtlCol="0">
            <a:spAutoFit/>
          </a:bodyPr>
          <a:lstStyle/>
          <a:p>
            <a:pPr algn="ctr"/>
            <a:r>
              <a:rPr lang="en-US" sz="1600" dirty="0" err="1" smtClean="0">
                <a:latin typeface="Arial"/>
                <a:cs typeface="Arial"/>
              </a:rPr>
              <a:t>Everolimus</a:t>
            </a:r>
            <a:endParaRPr lang="en-US" sz="1600" dirty="0">
              <a:latin typeface="Arial"/>
              <a:cs typeface="Arial"/>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325438" y="381000"/>
            <a:ext cx="8494712" cy="223838"/>
          </a:xfrm>
          <a:prstGeom prst="rect">
            <a:avLst/>
          </a:prstGeom>
          <a:noFill/>
          <a:ln w="9525">
            <a:noFill/>
            <a:miter lim="800000"/>
            <a:headEnd/>
            <a:tailEnd/>
          </a:ln>
        </p:spPr>
        <p:txBody>
          <a:bodyPr lIns="0" tIns="0" rIns="0" bIns="0">
            <a:spAutoFit/>
          </a:bodyPr>
          <a:lstStyle/>
          <a:p>
            <a:pPr algn="ctr" hangingPunct="0">
              <a:lnSpc>
                <a:spcPct val="97000"/>
              </a:lnSpc>
              <a:buClr>
                <a:srgbClr val="FFFFFF"/>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1500" b="1">
                <a:solidFill>
                  <a:srgbClr val="FFFFFF"/>
                </a:solidFill>
              </a:rPr>
              <a:t>Kaplan–Meier Plot of Progression-free Survival.</a:t>
            </a:r>
          </a:p>
        </p:txBody>
      </p:sp>
      <p:sp>
        <p:nvSpPr>
          <p:cNvPr id="52227" name="Text Box 4"/>
          <p:cNvSpPr txBox="1">
            <a:spLocks noChangeArrowheads="1"/>
          </p:cNvSpPr>
          <p:nvPr/>
        </p:nvSpPr>
        <p:spPr bwMode="auto">
          <a:xfrm>
            <a:off x="228600" y="6477000"/>
            <a:ext cx="4953000" cy="225062"/>
          </a:xfrm>
          <a:prstGeom prst="rect">
            <a:avLst/>
          </a:prstGeom>
          <a:noFill/>
          <a:ln w="9525">
            <a:noFill/>
            <a:miter lim="800000"/>
            <a:headEnd/>
            <a:tailEnd/>
          </a:ln>
        </p:spPr>
        <p:txBody>
          <a:bodyPr wrap="square" lIns="0" tIns="0" rIns="0" bIns="0">
            <a:spAutoFit/>
          </a:bodyPr>
          <a:lstStyle/>
          <a:p>
            <a:pPr hangingPunct="0">
              <a:lnSpc>
                <a:spcPct val="97000"/>
              </a:lnSpc>
              <a:buClr>
                <a:srgbClr val="FFFFFF"/>
              </a:buClr>
              <a:buSzPct val="45000"/>
              <a:tabLst>
                <a:tab pos="655638" algn="l"/>
                <a:tab pos="1312863" algn="l"/>
                <a:tab pos="1968500" algn="l"/>
                <a:tab pos="2625725" algn="l"/>
                <a:tab pos="3282950" algn="l"/>
              </a:tabLst>
            </a:pPr>
            <a:r>
              <a:rPr lang="en-GB" sz="1500" dirty="0" err="1"/>
              <a:t>Baselga</a:t>
            </a:r>
            <a:r>
              <a:rPr lang="en-GB" sz="1500" dirty="0"/>
              <a:t> J et al. </a:t>
            </a:r>
            <a:r>
              <a:rPr lang="en-GB" sz="1500" i="1" dirty="0"/>
              <a:t>N </a:t>
            </a:r>
            <a:r>
              <a:rPr lang="en-GB" sz="1500" i="1" dirty="0" err="1"/>
              <a:t>Engl</a:t>
            </a:r>
            <a:r>
              <a:rPr lang="en-GB" sz="1500" i="1" dirty="0"/>
              <a:t> J Med </a:t>
            </a:r>
            <a:r>
              <a:rPr lang="en-GB" sz="1500" dirty="0"/>
              <a:t>2012;366:520-</a:t>
            </a:r>
            <a:r>
              <a:rPr lang="en-GB" sz="1500" dirty="0" smtClean="0"/>
              <a:t>529.</a:t>
            </a:r>
            <a:endParaRPr lang="en-GB" sz="1500" dirty="0"/>
          </a:p>
        </p:txBody>
      </p:sp>
      <p:sp>
        <p:nvSpPr>
          <p:cNvPr id="52229" name="TextBox 6"/>
          <p:cNvSpPr txBox="1">
            <a:spLocks noChangeArrowheads="1"/>
          </p:cNvSpPr>
          <p:nvPr/>
        </p:nvSpPr>
        <p:spPr bwMode="auto">
          <a:xfrm>
            <a:off x="935132" y="609600"/>
            <a:ext cx="3451035" cy="5262980"/>
          </a:xfrm>
          <a:prstGeom prst="rect">
            <a:avLst/>
          </a:prstGeom>
          <a:noFill/>
          <a:ln w="9525">
            <a:noFill/>
            <a:miter lim="800000"/>
            <a:headEnd/>
            <a:tailEnd/>
          </a:ln>
        </p:spPr>
        <p:txBody>
          <a:bodyPr wrap="none">
            <a:spAutoFit/>
          </a:bodyPr>
          <a:lstStyle/>
          <a:p>
            <a:pPr algn="ctr"/>
            <a:r>
              <a:rPr lang="en-US" sz="2800" b="1" u="sng" dirty="0"/>
              <a:t>BOLERO-2</a:t>
            </a:r>
          </a:p>
          <a:p>
            <a:pPr algn="ctr"/>
            <a:endParaRPr lang="en-US" sz="2800" b="1" dirty="0"/>
          </a:p>
          <a:p>
            <a:pPr algn="ctr"/>
            <a:r>
              <a:rPr lang="en-US" sz="2800" b="1" dirty="0"/>
              <a:t>Phase 3 RCT</a:t>
            </a:r>
          </a:p>
          <a:p>
            <a:pPr algn="ctr"/>
            <a:endParaRPr lang="en-US" sz="2800" b="1" dirty="0"/>
          </a:p>
          <a:p>
            <a:pPr algn="ctr"/>
            <a:r>
              <a:rPr lang="en-US" sz="2800" b="1" dirty="0" err="1"/>
              <a:t>Exemestane</a:t>
            </a:r>
            <a:r>
              <a:rPr lang="en-US" sz="2800" b="1" dirty="0"/>
              <a:t> ±</a:t>
            </a:r>
          </a:p>
          <a:p>
            <a:pPr algn="ctr"/>
            <a:r>
              <a:rPr lang="en-US" sz="2800" b="1" dirty="0" err="1"/>
              <a:t>e</a:t>
            </a:r>
            <a:r>
              <a:rPr lang="en-US" sz="2800" b="1" dirty="0" err="1" smtClean="0"/>
              <a:t>verolimus</a:t>
            </a:r>
            <a:r>
              <a:rPr lang="en-US" sz="2800" b="1" dirty="0" smtClean="0"/>
              <a:t> 10 mg </a:t>
            </a:r>
            <a:r>
              <a:rPr lang="en-US" sz="2800" b="1" dirty="0"/>
              <a:t>day</a:t>
            </a:r>
          </a:p>
          <a:p>
            <a:pPr algn="ctr"/>
            <a:endParaRPr lang="en-US" sz="2800" b="1" dirty="0"/>
          </a:p>
          <a:p>
            <a:pPr algn="ctr"/>
            <a:r>
              <a:rPr lang="en-US" sz="2800" b="1" dirty="0"/>
              <a:t>ER+ and </a:t>
            </a:r>
            <a:r>
              <a:rPr lang="en-US" sz="2800" b="1" dirty="0" smtClean="0"/>
              <a:t>HER2-neg</a:t>
            </a:r>
            <a:endParaRPr lang="en-US" sz="2800" b="1" dirty="0"/>
          </a:p>
          <a:p>
            <a:pPr algn="ctr"/>
            <a:endParaRPr lang="en-US" sz="2800" b="1" dirty="0"/>
          </a:p>
          <a:p>
            <a:pPr algn="ctr"/>
            <a:r>
              <a:rPr lang="en-US" sz="2800" b="1" dirty="0"/>
              <a:t>AI refractory</a:t>
            </a:r>
          </a:p>
          <a:p>
            <a:pPr algn="ctr"/>
            <a:endParaRPr lang="en-US" sz="2800" b="1" dirty="0"/>
          </a:p>
          <a:p>
            <a:pPr algn="ctr"/>
            <a:r>
              <a:rPr lang="en-US" sz="2800" b="1" dirty="0"/>
              <a:t>ECOG 0-</a:t>
            </a:r>
            <a:r>
              <a:rPr lang="en-US" sz="2800" b="1" dirty="0" smtClean="0"/>
              <a:t>2</a:t>
            </a:r>
            <a:endParaRPr lang="en-US" sz="2800" b="1" dirty="0"/>
          </a:p>
        </p:txBody>
      </p:sp>
      <p:sp>
        <p:nvSpPr>
          <p:cNvPr id="2" name="TextBox 1"/>
          <p:cNvSpPr txBox="1"/>
          <p:nvPr/>
        </p:nvSpPr>
        <p:spPr>
          <a:xfrm>
            <a:off x="5029200" y="762000"/>
            <a:ext cx="3505200" cy="5355313"/>
          </a:xfrm>
          <a:prstGeom prst="rect">
            <a:avLst/>
          </a:prstGeom>
          <a:noFill/>
        </p:spPr>
        <p:txBody>
          <a:bodyPr wrap="square" rtlCol="0">
            <a:spAutoFit/>
          </a:bodyPr>
          <a:lstStyle/>
          <a:p>
            <a:r>
              <a:rPr lang="en-US" b="1" dirty="0" smtClean="0"/>
              <a:t>Median </a:t>
            </a:r>
            <a:r>
              <a:rPr lang="en-US" b="1" dirty="0"/>
              <a:t>PFS (local assessment):</a:t>
            </a:r>
          </a:p>
          <a:p>
            <a:pPr marL="285750" indent="-285750">
              <a:buFont typeface="Arial"/>
              <a:buChar char="•"/>
            </a:pPr>
            <a:r>
              <a:rPr lang="en-US" dirty="0" err="1"/>
              <a:t>Everolimus</a:t>
            </a:r>
            <a:r>
              <a:rPr lang="en-US" dirty="0"/>
              <a:t> plus </a:t>
            </a:r>
            <a:r>
              <a:rPr lang="en-US" dirty="0" err="1"/>
              <a:t>exemestane</a:t>
            </a:r>
            <a:r>
              <a:rPr lang="en-US" dirty="0"/>
              <a:t>, 6.9 months</a:t>
            </a:r>
          </a:p>
          <a:p>
            <a:pPr marL="285750" indent="-285750">
              <a:buFont typeface="Arial"/>
              <a:buChar char="•"/>
            </a:pPr>
            <a:r>
              <a:rPr lang="en-US" dirty="0"/>
              <a:t>Placebo plus </a:t>
            </a:r>
            <a:r>
              <a:rPr lang="en-US" dirty="0" err="1"/>
              <a:t>exemestane</a:t>
            </a:r>
            <a:r>
              <a:rPr lang="en-US" dirty="0"/>
              <a:t>, 2.8 </a:t>
            </a:r>
            <a:r>
              <a:rPr lang="en-US" dirty="0" smtClean="0"/>
              <a:t>months</a:t>
            </a:r>
          </a:p>
          <a:p>
            <a:pPr marL="742950" lvl="1" indent="-285750">
              <a:buFont typeface="Lucida Grande"/>
              <a:buChar char="-"/>
            </a:pPr>
            <a:r>
              <a:rPr lang="en-US" dirty="0" smtClean="0"/>
              <a:t>Hazard </a:t>
            </a:r>
            <a:r>
              <a:rPr lang="en-US" dirty="0"/>
              <a:t>ratio for progression or death, 0.43; 95% CI 0.35 to 0.54</a:t>
            </a:r>
          </a:p>
          <a:p>
            <a:pPr marL="742950" lvl="1" indent="-285750">
              <a:buFont typeface="Lucida Grande"/>
              <a:buChar char="-"/>
            </a:pPr>
            <a:r>
              <a:rPr lang="en-US" dirty="0" smtClean="0"/>
              <a:t>P </a:t>
            </a:r>
            <a:r>
              <a:rPr lang="en-US" dirty="0"/>
              <a:t>&lt; 0.001</a:t>
            </a:r>
          </a:p>
          <a:p>
            <a:endParaRPr lang="en-US" dirty="0"/>
          </a:p>
          <a:p>
            <a:r>
              <a:rPr lang="en-US" b="1" dirty="0"/>
              <a:t>Median PFS (central assessment):</a:t>
            </a:r>
          </a:p>
          <a:p>
            <a:pPr marL="285750" indent="-285750">
              <a:buFont typeface="Arial"/>
              <a:buChar char="•"/>
            </a:pPr>
            <a:r>
              <a:rPr lang="en-US" dirty="0" err="1"/>
              <a:t>Everolimus</a:t>
            </a:r>
            <a:r>
              <a:rPr lang="en-US" dirty="0"/>
              <a:t> plus </a:t>
            </a:r>
            <a:r>
              <a:rPr lang="en-US" dirty="0" err="1"/>
              <a:t>exemestane</a:t>
            </a:r>
            <a:r>
              <a:rPr lang="en-US" dirty="0"/>
              <a:t>, 10.6 months</a:t>
            </a:r>
          </a:p>
          <a:p>
            <a:pPr marL="285750" indent="-285750">
              <a:buFont typeface="Arial"/>
              <a:buChar char="•"/>
            </a:pPr>
            <a:r>
              <a:rPr lang="en-US" dirty="0"/>
              <a:t>Placebo plus </a:t>
            </a:r>
            <a:r>
              <a:rPr lang="en-US" dirty="0" err="1"/>
              <a:t>exemestane</a:t>
            </a:r>
            <a:r>
              <a:rPr lang="en-US" dirty="0"/>
              <a:t>, 4.1 months</a:t>
            </a:r>
          </a:p>
          <a:p>
            <a:pPr marL="742950" lvl="1" indent="-285750">
              <a:buFont typeface="Lucida Grande"/>
              <a:buChar char="-"/>
            </a:pPr>
            <a:r>
              <a:rPr lang="en-US" dirty="0" smtClean="0"/>
              <a:t>Hazard </a:t>
            </a:r>
            <a:r>
              <a:rPr lang="en-US" dirty="0"/>
              <a:t>ratio, 0.36; 95% CI 0.27 to 0.47</a:t>
            </a:r>
          </a:p>
          <a:p>
            <a:pPr marL="742950" lvl="1" indent="-285750">
              <a:buFont typeface="Lucida Grande"/>
              <a:buChar char="-"/>
            </a:pPr>
            <a:r>
              <a:rPr lang="en-US" dirty="0" smtClean="0"/>
              <a:t>P </a:t>
            </a:r>
            <a:r>
              <a:rPr lang="en-US" dirty="0"/>
              <a:t>&lt; 0.001</a:t>
            </a:r>
            <a:endParaRPr lang="en-US" b="1" dirty="0"/>
          </a:p>
          <a:p>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Box 5"/>
          <p:cNvSpPr txBox="1">
            <a:spLocks noChangeArrowheads="1"/>
          </p:cNvSpPr>
          <p:nvPr/>
        </p:nvSpPr>
        <p:spPr bwMode="auto">
          <a:xfrm>
            <a:off x="381000" y="384175"/>
            <a:ext cx="8305800" cy="6093976"/>
          </a:xfrm>
          <a:prstGeom prst="rect">
            <a:avLst/>
          </a:prstGeom>
          <a:noFill/>
          <a:ln w="9525">
            <a:noFill/>
            <a:miter lim="800000"/>
            <a:headEnd/>
            <a:tailEnd/>
          </a:ln>
        </p:spPr>
        <p:txBody>
          <a:bodyPr wrap="square">
            <a:spAutoFit/>
          </a:bodyPr>
          <a:lstStyle/>
          <a:p>
            <a:pPr algn="ctr"/>
            <a:r>
              <a:rPr lang="en-US" sz="2800" b="1" u="sng" dirty="0"/>
              <a:t>Toxicity %</a:t>
            </a:r>
          </a:p>
          <a:p>
            <a:pPr algn="ctr"/>
            <a:endParaRPr lang="en-US" sz="2000" b="1" dirty="0"/>
          </a:p>
          <a:p>
            <a:pPr algn="ctr"/>
            <a:r>
              <a:rPr lang="en-US" sz="2000" dirty="0"/>
              <a:t>Stomatitis 56 </a:t>
            </a:r>
            <a:r>
              <a:rPr lang="en-US" sz="2000" dirty="0" err="1"/>
              <a:t>vs</a:t>
            </a:r>
            <a:r>
              <a:rPr lang="en-US" sz="2000" dirty="0"/>
              <a:t> 11</a:t>
            </a:r>
          </a:p>
          <a:p>
            <a:pPr algn="ctr"/>
            <a:endParaRPr lang="en-US" sz="2000" dirty="0"/>
          </a:p>
          <a:p>
            <a:pPr algn="ctr"/>
            <a:r>
              <a:rPr lang="en-US" sz="2000" dirty="0"/>
              <a:t>Rash  36 </a:t>
            </a:r>
            <a:r>
              <a:rPr lang="en-US" sz="2000" dirty="0" err="1"/>
              <a:t>vs</a:t>
            </a:r>
            <a:r>
              <a:rPr lang="en-US" sz="2000" dirty="0"/>
              <a:t> 6</a:t>
            </a:r>
          </a:p>
          <a:p>
            <a:pPr algn="ctr"/>
            <a:endParaRPr lang="en-US" sz="2000" dirty="0"/>
          </a:p>
          <a:p>
            <a:pPr algn="ctr"/>
            <a:r>
              <a:rPr lang="en-US" sz="2000" dirty="0"/>
              <a:t>Diarrhea 30 </a:t>
            </a:r>
            <a:r>
              <a:rPr lang="en-US" sz="2000" dirty="0" err="1"/>
              <a:t>vs</a:t>
            </a:r>
            <a:r>
              <a:rPr lang="en-US" sz="2000" dirty="0"/>
              <a:t> 16</a:t>
            </a:r>
          </a:p>
          <a:p>
            <a:pPr algn="ctr"/>
            <a:endParaRPr lang="en-US" sz="2000" dirty="0"/>
          </a:p>
          <a:p>
            <a:pPr algn="ctr"/>
            <a:r>
              <a:rPr lang="en-US" sz="2000" dirty="0" err="1"/>
              <a:t>Dysgeusia</a:t>
            </a:r>
            <a:r>
              <a:rPr lang="en-US" sz="2000" dirty="0"/>
              <a:t> 21 </a:t>
            </a:r>
            <a:r>
              <a:rPr lang="en-US" sz="2000" dirty="0" err="1"/>
              <a:t>vs</a:t>
            </a:r>
            <a:r>
              <a:rPr lang="en-US" sz="2000" dirty="0"/>
              <a:t> 5</a:t>
            </a:r>
          </a:p>
          <a:p>
            <a:pPr algn="ctr"/>
            <a:endParaRPr lang="en-US" sz="2000" dirty="0"/>
          </a:p>
          <a:p>
            <a:pPr algn="ctr"/>
            <a:r>
              <a:rPr lang="en-US" sz="2000" dirty="0" err="1"/>
              <a:t>Wt</a:t>
            </a:r>
            <a:r>
              <a:rPr lang="en-US" sz="2000" dirty="0"/>
              <a:t> loss 19 </a:t>
            </a:r>
            <a:r>
              <a:rPr lang="en-US" sz="2000" dirty="0" err="1"/>
              <a:t>vs</a:t>
            </a:r>
            <a:r>
              <a:rPr lang="en-US" sz="2000" dirty="0"/>
              <a:t> 5</a:t>
            </a:r>
          </a:p>
          <a:p>
            <a:pPr algn="ctr"/>
            <a:endParaRPr lang="en-US" sz="2000" dirty="0"/>
          </a:p>
          <a:p>
            <a:pPr algn="ctr"/>
            <a:r>
              <a:rPr lang="en-US" sz="2000" dirty="0"/>
              <a:t>Epistaxis 15 </a:t>
            </a:r>
            <a:r>
              <a:rPr lang="en-US" sz="2000" dirty="0" err="1"/>
              <a:t>vs</a:t>
            </a:r>
            <a:r>
              <a:rPr lang="en-US" sz="2000" dirty="0"/>
              <a:t> 1</a:t>
            </a:r>
          </a:p>
          <a:p>
            <a:pPr algn="ctr"/>
            <a:endParaRPr lang="en-US" sz="2000" dirty="0"/>
          </a:p>
          <a:p>
            <a:pPr algn="ctr"/>
            <a:r>
              <a:rPr lang="en-US" sz="2000" dirty="0"/>
              <a:t>Edema 14 </a:t>
            </a:r>
            <a:r>
              <a:rPr lang="en-US" sz="2000" dirty="0" err="1"/>
              <a:t>vs</a:t>
            </a:r>
            <a:r>
              <a:rPr lang="en-US" sz="2000" dirty="0"/>
              <a:t> 6</a:t>
            </a:r>
          </a:p>
          <a:p>
            <a:pPr algn="ctr"/>
            <a:endParaRPr lang="en-US" sz="2000" dirty="0"/>
          </a:p>
          <a:p>
            <a:pPr algn="ctr"/>
            <a:r>
              <a:rPr lang="en-US" sz="2000" dirty="0"/>
              <a:t>Hyperglycemia  13 </a:t>
            </a:r>
            <a:r>
              <a:rPr lang="en-US" sz="2000" dirty="0" err="1" smtClean="0"/>
              <a:t>vs</a:t>
            </a:r>
            <a:r>
              <a:rPr lang="en-US" sz="2000" dirty="0" smtClean="0"/>
              <a:t> </a:t>
            </a:r>
            <a:r>
              <a:rPr lang="en-US" sz="2000" dirty="0"/>
              <a:t>2</a:t>
            </a:r>
          </a:p>
          <a:p>
            <a:pPr algn="ctr"/>
            <a:endParaRPr lang="en-US" sz="2000" dirty="0"/>
          </a:p>
          <a:p>
            <a:pPr algn="ctr"/>
            <a:r>
              <a:rPr lang="en-US" sz="2000" dirty="0"/>
              <a:t>Pneumonitis 12 </a:t>
            </a:r>
            <a:r>
              <a:rPr lang="en-US" sz="2000" dirty="0" err="1"/>
              <a:t>vs</a:t>
            </a:r>
            <a:r>
              <a:rPr lang="en-US" sz="2000" dirty="0"/>
              <a:t> 0</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325438" y="233362"/>
            <a:ext cx="8494712" cy="390107"/>
          </a:xfrm>
          <a:prstGeom prst="rect">
            <a:avLst/>
          </a:prstGeom>
          <a:noFill/>
          <a:ln w="9525">
            <a:noFill/>
            <a:miter lim="800000"/>
            <a:headEnd/>
            <a:tailEnd/>
          </a:ln>
        </p:spPr>
        <p:txBody>
          <a:bodyPr lIns="0" tIns="0" rIns="0" bIns="0">
            <a:spAutoFit/>
          </a:bodyPr>
          <a:lstStyle/>
          <a:p>
            <a:pPr algn="ctr" hangingPunct="0">
              <a:lnSpc>
                <a:spcPct val="97000"/>
              </a:lnSpc>
              <a:buClr>
                <a:srgbClr val="FFFFFF"/>
              </a:buClr>
              <a:buSzPct val="45000"/>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sz="2600" dirty="0">
                <a:solidFill>
                  <a:srgbClr val="000000"/>
                </a:solidFill>
              </a:rPr>
              <a:t>Efficacy Analysis on the Basis of Local and Central </a:t>
            </a:r>
            <a:r>
              <a:rPr lang="en-GB" sz="2600" dirty="0" smtClean="0">
                <a:solidFill>
                  <a:srgbClr val="000000"/>
                </a:solidFill>
              </a:rPr>
              <a:t>Assessment</a:t>
            </a:r>
            <a:endParaRPr lang="en-GB" sz="2600" dirty="0">
              <a:solidFill>
                <a:srgbClr val="000000"/>
              </a:solidFill>
            </a:endParaRPr>
          </a:p>
        </p:txBody>
      </p:sp>
      <p:sp>
        <p:nvSpPr>
          <p:cNvPr id="56323" name="Text Box 4"/>
          <p:cNvSpPr txBox="1">
            <a:spLocks noChangeArrowheads="1"/>
          </p:cNvSpPr>
          <p:nvPr/>
        </p:nvSpPr>
        <p:spPr bwMode="auto">
          <a:xfrm>
            <a:off x="206375" y="6465534"/>
            <a:ext cx="4594225" cy="240066"/>
          </a:xfrm>
          <a:prstGeom prst="rect">
            <a:avLst/>
          </a:prstGeom>
          <a:noFill/>
          <a:ln w="9525">
            <a:noFill/>
            <a:miter lim="800000"/>
            <a:headEnd/>
            <a:tailEnd/>
          </a:ln>
        </p:spPr>
        <p:txBody>
          <a:bodyPr lIns="0" tIns="0" rIns="0" bIns="0">
            <a:spAutoFit/>
          </a:bodyPr>
          <a:lstStyle/>
          <a:p>
            <a:pPr hangingPunct="0">
              <a:lnSpc>
                <a:spcPct val="97000"/>
              </a:lnSpc>
              <a:buClr>
                <a:srgbClr val="FFFFFF"/>
              </a:buClr>
              <a:buSzPct val="45000"/>
              <a:tabLst>
                <a:tab pos="655638" algn="l"/>
                <a:tab pos="1312863" algn="l"/>
                <a:tab pos="1968500" algn="l"/>
                <a:tab pos="2625725" algn="l"/>
                <a:tab pos="3282950" algn="l"/>
              </a:tabLst>
            </a:pPr>
            <a:r>
              <a:rPr lang="en-GB" sz="1600" dirty="0"/>
              <a:t>Baselga J et al. </a:t>
            </a:r>
            <a:r>
              <a:rPr lang="en-GB" sz="1600" i="1" dirty="0"/>
              <a:t>N </a:t>
            </a:r>
            <a:r>
              <a:rPr lang="en-GB" sz="1600" i="1" dirty="0" err="1"/>
              <a:t>Engl</a:t>
            </a:r>
            <a:r>
              <a:rPr lang="en-GB" sz="1600" i="1" dirty="0"/>
              <a:t> J Med </a:t>
            </a:r>
            <a:r>
              <a:rPr lang="en-GB" sz="1600" dirty="0"/>
              <a:t>2012;366:520-</a:t>
            </a:r>
            <a:r>
              <a:rPr lang="en-GB" sz="1600" dirty="0" smtClean="0"/>
              <a:t>529.</a:t>
            </a:r>
            <a:endParaRPr lang="en-GB" sz="1600" dirty="0"/>
          </a:p>
        </p:txBody>
      </p:sp>
      <p:graphicFrame>
        <p:nvGraphicFramePr>
          <p:cNvPr id="3" name="Table 2"/>
          <p:cNvGraphicFramePr>
            <a:graphicFrameLocks noGrp="1"/>
          </p:cNvGraphicFramePr>
          <p:nvPr>
            <p:extLst>
              <p:ext uri="{D42A27DB-BD31-4B8C-83A1-F6EECF244321}">
                <p14:modId xmlns:p14="http://schemas.microsoft.com/office/powerpoint/2010/main" val="1806565976"/>
              </p:ext>
            </p:extLst>
          </p:nvPr>
        </p:nvGraphicFramePr>
        <p:xfrm>
          <a:off x="533400" y="838200"/>
          <a:ext cx="8041639" cy="5624423"/>
        </p:xfrm>
        <a:graphic>
          <a:graphicData uri="http://schemas.openxmlformats.org/drawingml/2006/table">
            <a:tbl>
              <a:tblPr firstRow="1" bandRow="1">
                <a:tableStyleId>{5C22544A-7EE6-4342-B048-85BDC9FD1C3A}</a:tableStyleId>
              </a:tblPr>
              <a:tblGrid>
                <a:gridCol w="2286000"/>
                <a:gridCol w="152400"/>
                <a:gridCol w="1600200"/>
                <a:gridCol w="1676400"/>
                <a:gridCol w="990600"/>
                <a:gridCol w="116840"/>
                <a:gridCol w="1219199"/>
              </a:tblGrid>
              <a:tr h="779149">
                <a:tc gridSpan="2">
                  <a:txBody>
                    <a:bodyPr/>
                    <a:lstStyle/>
                    <a:p>
                      <a:endParaRPr lang="en-US" sz="1500" baseline="0" dirty="0"/>
                    </a:p>
                  </a:txBody>
                  <a:tcPr/>
                </a:tc>
                <a:tc hMerge="1">
                  <a:txBody>
                    <a:bodyPr/>
                    <a:lstStyle/>
                    <a:p>
                      <a:endParaRPr lang="en-US"/>
                    </a:p>
                  </a:txBody>
                  <a:tcPr/>
                </a:tc>
                <a:tc>
                  <a:txBody>
                    <a:bodyPr/>
                    <a:lstStyle/>
                    <a:p>
                      <a:pPr algn="ctr"/>
                      <a:r>
                        <a:rPr lang="en-US" sz="1500" b="1" u="none" kern="1200" baseline="0" dirty="0" err="1" smtClean="0">
                          <a:solidFill>
                            <a:schemeClr val="lt1"/>
                          </a:solidFill>
                          <a:latin typeface="+mn-lt"/>
                          <a:ea typeface="+mn-ea"/>
                          <a:cs typeface="+mn-cs"/>
                        </a:rPr>
                        <a:t>Everolimus</a:t>
                      </a:r>
                      <a:r>
                        <a:rPr lang="en-US" sz="1500" b="1" u="none" kern="1200" baseline="0" dirty="0" smtClean="0">
                          <a:solidFill>
                            <a:schemeClr val="lt1"/>
                          </a:solidFill>
                          <a:latin typeface="+mn-lt"/>
                          <a:ea typeface="+mn-ea"/>
                          <a:cs typeface="+mn-cs"/>
                        </a:rPr>
                        <a:t> </a:t>
                      </a:r>
                      <a:r>
                        <a:rPr lang="en-US" sz="1500" b="1" kern="1200" baseline="0" dirty="0" smtClean="0">
                          <a:solidFill>
                            <a:schemeClr val="lt1"/>
                          </a:solidFill>
                          <a:latin typeface="+mn-lt"/>
                          <a:ea typeface="+mn-ea"/>
                          <a:cs typeface="+mn-cs"/>
                        </a:rPr>
                        <a:t>and </a:t>
                      </a:r>
                      <a:r>
                        <a:rPr lang="en-US" sz="1500" b="1" kern="1200" baseline="0" dirty="0" err="1" smtClean="0">
                          <a:solidFill>
                            <a:schemeClr val="lt1"/>
                          </a:solidFill>
                          <a:latin typeface="+mn-lt"/>
                          <a:ea typeface="+mn-ea"/>
                          <a:cs typeface="+mn-cs"/>
                        </a:rPr>
                        <a:t>Exemestane</a:t>
                      </a:r>
                      <a:r>
                        <a:rPr lang="en-US" sz="1500" b="1" kern="1200" baseline="0" dirty="0" smtClean="0">
                          <a:solidFill>
                            <a:schemeClr val="lt1"/>
                          </a:solidFill>
                          <a:latin typeface="+mn-lt"/>
                          <a:ea typeface="+mn-ea"/>
                          <a:cs typeface="+mn-cs"/>
                        </a:rPr>
                        <a:t/>
                      </a:r>
                      <a:br>
                        <a:rPr lang="en-US" sz="1500" b="1" kern="1200" baseline="0" dirty="0" smtClean="0">
                          <a:solidFill>
                            <a:schemeClr val="lt1"/>
                          </a:solidFill>
                          <a:latin typeface="+mn-lt"/>
                          <a:ea typeface="+mn-ea"/>
                          <a:cs typeface="+mn-cs"/>
                        </a:rPr>
                      </a:br>
                      <a:r>
                        <a:rPr lang="en-US" sz="1500" b="1" kern="1200" baseline="0" dirty="0" smtClean="0">
                          <a:solidFill>
                            <a:schemeClr val="lt1"/>
                          </a:solidFill>
                          <a:latin typeface="+mn-lt"/>
                          <a:ea typeface="+mn-ea"/>
                          <a:cs typeface="+mn-cs"/>
                        </a:rPr>
                        <a:t>(N = 485)</a:t>
                      </a:r>
                      <a:endParaRPr lang="en-US" sz="1500" baseline="0" dirty="0"/>
                    </a:p>
                  </a:txBody>
                  <a:tcPr anchor="b"/>
                </a:tc>
                <a:tc>
                  <a:txBody>
                    <a:bodyPr/>
                    <a:lstStyle/>
                    <a:p>
                      <a:pPr algn="ctr"/>
                      <a:r>
                        <a:rPr lang="en-US" sz="1500" b="1" kern="1200" baseline="0" dirty="0" smtClean="0">
                          <a:solidFill>
                            <a:schemeClr val="lt1"/>
                          </a:solidFill>
                          <a:latin typeface="+mn-lt"/>
                          <a:ea typeface="+mn-ea"/>
                          <a:cs typeface="+mn-cs"/>
                        </a:rPr>
                        <a:t> Placebo</a:t>
                      </a:r>
                      <a:br>
                        <a:rPr lang="en-US" sz="1500" b="1" kern="1200" baseline="0" dirty="0" smtClean="0">
                          <a:solidFill>
                            <a:schemeClr val="lt1"/>
                          </a:solidFill>
                          <a:latin typeface="+mn-lt"/>
                          <a:ea typeface="+mn-ea"/>
                          <a:cs typeface="+mn-cs"/>
                        </a:rPr>
                      </a:br>
                      <a:r>
                        <a:rPr lang="en-US" sz="1500" b="1" kern="1200" baseline="0" dirty="0" smtClean="0">
                          <a:solidFill>
                            <a:schemeClr val="lt1"/>
                          </a:solidFill>
                          <a:latin typeface="+mn-lt"/>
                          <a:ea typeface="+mn-ea"/>
                          <a:cs typeface="+mn-cs"/>
                        </a:rPr>
                        <a:t>and </a:t>
                      </a:r>
                      <a:r>
                        <a:rPr lang="en-US" sz="1500" b="1" kern="1200" baseline="0" dirty="0" err="1" smtClean="0">
                          <a:solidFill>
                            <a:schemeClr val="lt1"/>
                          </a:solidFill>
                          <a:latin typeface="+mn-lt"/>
                          <a:ea typeface="+mn-ea"/>
                          <a:cs typeface="+mn-cs"/>
                        </a:rPr>
                        <a:t>Exemestane</a:t>
                      </a:r>
                      <a:r>
                        <a:rPr lang="en-US" sz="1500" b="1" kern="1200" baseline="0" dirty="0" smtClean="0">
                          <a:solidFill>
                            <a:schemeClr val="lt1"/>
                          </a:solidFill>
                          <a:latin typeface="+mn-lt"/>
                          <a:ea typeface="+mn-ea"/>
                          <a:cs typeface="+mn-cs"/>
                        </a:rPr>
                        <a:t> </a:t>
                      </a:r>
                      <a:br>
                        <a:rPr lang="en-US" sz="1500" b="1" kern="1200" baseline="0" dirty="0" smtClean="0">
                          <a:solidFill>
                            <a:schemeClr val="lt1"/>
                          </a:solidFill>
                          <a:latin typeface="+mn-lt"/>
                          <a:ea typeface="+mn-ea"/>
                          <a:cs typeface="+mn-cs"/>
                        </a:rPr>
                      </a:br>
                      <a:r>
                        <a:rPr lang="en-US" sz="1500" b="1" kern="1200" baseline="0" dirty="0" smtClean="0">
                          <a:solidFill>
                            <a:schemeClr val="lt1"/>
                          </a:solidFill>
                          <a:latin typeface="+mn-lt"/>
                          <a:ea typeface="+mn-ea"/>
                          <a:cs typeface="+mn-cs"/>
                        </a:rPr>
                        <a:t> (N = 239) </a:t>
                      </a:r>
                      <a:endParaRPr lang="en-US" sz="1500" baseline="0" dirty="0"/>
                    </a:p>
                  </a:txBody>
                  <a:tcPr anchor="b"/>
                </a:tc>
                <a:tc gridSpan="2">
                  <a:txBody>
                    <a:bodyPr/>
                    <a:lstStyle/>
                    <a:p>
                      <a:pPr algn="ctr"/>
                      <a:r>
                        <a:rPr lang="en-US" sz="1500" b="1" kern="1200" baseline="0" dirty="0" smtClean="0">
                          <a:solidFill>
                            <a:schemeClr val="lt1"/>
                          </a:solidFill>
                          <a:latin typeface="+mn-lt"/>
                          <a:ea typeface="+mn-ea"/>
                          <a:cs typeface="+mn-cs"/>
                        </a:rPr>
                        <a:t>P Value </a:t>
                      </a:r>
                      <a:endParaRPr lang="en-US" sz="1500" baseline="0" dirty="0"/>
                    </a:p>
                  </a:txBody>
                  <a:tcPr anchor="b"/>
                </a:tc>
                <a:tc hMerge="1">
                  <a:txBody>
                    <a:bodyPr/>
                    <a:lstStyle/>
                    <a:p>
                      <a:endParaRPr lang="en-US"/>
                    </a:p>
                  </a:txBody>
                  <a:tcPr/>
                </a:tc>
                <a:tc>
                  <a:txBody>
                    <a:bodyPr/>
                    <a:lstStyle/>
                    <a:p>
                      <a:pPr algn="ctr"/>
                      <a:r>
                        <a:rPr lang="en-US" sz="1500" b="1" kern="1200" baseline="0" dirty="0" smtClean="0">
                          <a:solidFill>
                            <a:schemeClr val="lt1"/>
                          </a:solidFill>
                          <a:latin typeface="+mn-lt"/>
                          <a:ea typeface="+mn-ea"/>
                          <a:cs typeface="+mn-cs"/>
                        </a:rPr>
                        <a:t>Hazard Ratio</a:t>
                      </a:r>
                      <a:br>
                        <a:rPr lang="en-US" sz="1500" b="1" kern="1200" baseline="0" dirty="0" smtClean="0">
                          <a:solidFill>
                            <a:schemeClr val="lt1"/>
                          </a:solidFill>
                          <a:latin typeface="+mn-lt"/>
                          <a:ea typeface="+mn-ea"/>
                          <a:cs typeface="+mn-cs"/>
                        </a:rPr>
                      </a:br>
                      <a:r>
                        <a:rPr lang="en-US" sz="1500" b="1" kern="1200" baseline="0" dirty="0" smtClean="0">
                          <a:solidFill>
                            <a:schemeClr val="lt1"/>
                          </a:solidFill>
                          <a:latin typeface="+mn-lt"/>
                          <a:ea typeface="+mn-ea"/>
                          <a:cs typeface="+mn-cs"/>
                        </a:rPr>
                        <a:t>(95% CI)</a:t>
                      </a:r>
                      <a:endParaRPr lang="en-US" sz="1500" baseline="0" dirty="0"/>
                    </a:p>
                  </a:txBody>
                  <a:tcPr anchor="b"/>
                </a:tc>
              </a:tr>
              <a:tr h="363851">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u="none" kern="1200" baseline="0" dirty="0" smtClean="0">
                          <a:solidFill>
                            <a:srgbClr val="FFFFFF"/>
                          </a:solidFill>
                          <a:latin typeface="+mn-lt"/>
                          <a:ea typeface="+mn-ea"/>
                          <a:cs typeface="+mn-cs"/>
                        </a:rPr>
                        <a:t>Local assessment</a:t>
                      </a:r>
                    </a:p>
                  </a:txBody>
                  <a:tcPr>
                    <a:solidFill>
                      <a:srgbClr val="79A4D0"/>
                    </a:solidFill>
                  </a:tcPr>
                </a:tc>
                <a:tc hMerge="1">
                  <a:txBody>
                    <a:bodyPr/>
                    <a:lstStyle/>
                    <a:p>
                      <a:endParaRPr lang="en-US"/>
                    </a:p>
                  </a:txBody>
                  <a:tcPr/>
                </a:tc>
                <a:tc hMerge="1">
                  <a:txBody>
                    <a:bodyPr/>
                    <a:lstStyle/>
                    <a:p>
                      <a:pPr algn="ctr"/>
                      <a:endParaRPr lang="en-US" sz="1500" baseline="0" dirty="0"/>
                    </a:p>
                  </a:txBody>
                  <a:tcPr anchor="b"/>
                </a:tc>
                <a:tc hMerge="1">
                  <a:txBody>
                    <a:bodyPr/>
                    <a:lstStyle/>
                    <a:p>
                      <a:pPr algn="ctr"/>
                      <a:endParaRPr lang="en-US" sz="1500" baseline="0" dirty="0"/>
                    </a:p>
                  </a:txBody>
                  <a:tcPr anchor="b"/>
                </a:tc>
                <a:tc hMerge="1">
                  <a:txBody>
                    <a:bodyPr/>
                    <a:lstStyle/>
                    <a:p>
                      <a:pPr algn="ctr"/>
                      <a:endParaRPr lang="en-US" sz="1500" baseline="0" dirty="0"/>
                    </a:p>
                  </a:txBody>
                  <a:tcPr anchor="b"/>
                </a:tc>
                <a:tc hMerge="1">
                  <a:txBody>
                    <a:bodyPr/>
                    <a:lstStyle/>
                    <a:p>
                      <a:endParaRPr lang="en-US"/>
                    </a:p>
                  </a:txBody>
                  <a:tcPr/>
                </a:tc>
                <a:tc hMerge="1">
                  <a:txBody>
                    <a:bodyPr/>
                    <a:lstStyle/>
                    <a:p>
                      <a:pPr algn="ctr"/>
                      <a:endParaRPr lang="en-US" sz="1500" baseline="0" dirty="0"/>
                    </a:p>
                  </a:txBody>
                  <a:tcPr anchor="b"/>
                </a:tc>
              </a:tr>
              <a:tr h="304800">
                <a:tc gridSpan="7">
                  <a:txBody>
                    <a:bodyPr/>
                    <a:lstStyle/>
                    <a:p>
                      <a:r>
                        <a:rPr lang="en-US" sz="1500" b="1" u="none" kern="1200" baseline="0" dirty="0" smtClean="0">
                          <a:solidFill>
                            <a:schemeClr val="dk1"/>
                          </a:solidFill>
                          <a:latin typeface="+mn-lt"/>
                          <a:ea typeface="+mn-ea"/>
                          <a:cs typeface="+mn-cs"/>
                        </a:rPr>
                        <a:t>Progression-free survival</a:t>
                      </a:r>
                      <a:endParaRPr lang="en-US" sz="1500" b="1" baseline="0" dirty="0"/>
                    </a:p>
                  </a:txBody>
                  <a:tcPr/>
                </a:tc>
                <a:tc hMerge="1">
                  <a:txBody>
                    <a:bodyPr/>
                    <a:lstStyle/>
                    <a:p>
                      <a:endParaRPr lang="en-US"/>
                    </a:p>
                  </a:txBody>
                  <a:tcPr/>
                </a:tc>
                <a:tc hMerge="1">
                  <a:txBody>
                    <a:bodyPr/>
                    <a:lstStyle/>
                    <a:p>
                      <a:endParaRPr lang="en-US" sz="1600" baseline="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600" baseline="0" dirty="0"/>
                    </a:p>
                  </a:txBody>
                  <a:tcPr/>
                </a:tc>
              </a:tr>
              <a:tr h="548290">
                <a:tc>
                  <a:txBody>
                    <a:bodyPr/>
                    <a:lstStyle/>
                    <a:p>
                      <a:r>
                        <a:rPr lang="fr-FR" sz="1500" kern="1200" baseline="0" dirty="0" smtClean="0">
                          <a:solidFill>
                            <a:schemeClr val="dk1"/>
                          </a:solidFill>
                          <a:latin typeface="+mn-lt"/>
                          <a:ea typeface="+mn-ea"/>
                          <a:cs typeface="+mn-cs"/>
                        </a:rPr>
                        <a:t>Events — no. (%) </a:t>
                      </a:r>
                      <a:endParaRPr lang="en-US" sz="1500" baseline="0" dirty="0"/>
                    </a:p>
                  </a:txBody>
                  <a:tcPr anchor="ctr"/>
                </a:tc>
                <a:tc gridSpan="2">
                  <a:txBody>
                    <a:bodyPr/>
                    <a:lstStyle/>
                    <a:p>
                      <a:pPr algn="ctr"/>
                      <a:r>
                        <a:rPr lang="en-US" sz="1500" kern="1200" baseline="0" dirty="0" smtClean="0">
                          <a:solidFill>
                            <a:schemeClr val="dk1"/>
                          </a:solidFill>
                          <a:latin typeface="+mn-lt"/>
                          <a:ea typeface="+mn-ea"/>
                          <a:cs typeface="+mn-cs"/>
                        </a:rPr>
                        <a:t>202 (42)</a:t>
                      </a:r>
                      <a:endParaRPr lang="en-US" sz="1500" baseline="0" dirty="0"/>
                    </a:p>
                  </a:txBody>
                  <a:tcPr anchor="ctr"/>
                </a:tc>
                <a:tc hMerge="1">
                  <a:txBody>
                    <a:bodyPr/>
                    <a:lstStyle/>
                    <a:p>
                      <a:pPr algn="ctr"/>
                      <a:endParaRPr lang="en-US" sz="1600" baseline="0" dirty="0"/>
                    </a:p>
                  </a:txBody>
                  <a:tcPr anchor="ctr"/>
                </a:tc>
                <a:tc>
                  <a:txBody>
                    <a:bodyPr/>
                    <a:lstStyle/>
                    <a:p>
                      <a:pPr algn="ctr"/>
                      <a:r>
                        <a:rPr lang="en-US" sz="1500" kern="1200" baseline="0" dirty="0" smtClean="0">
                          <a:solidFill>
                            <a:schemeClr val="dk1"/>
                          </a:solidFill>
                          <a:latin typeface="+mn-lt"/>
                          <a:ea typeface="+mn-ea"/>
                          <a:cs typeface="+mn-cs"/>
                        </a:rPr>
                        <a:t>157 (66)</a:t>
                      </a:r>
                      <a:endParaRPr lang="en-US" sz="1500" baseline="0" dirty="0"/>
                    </a:p>
                  </a:txBody>
                  <a:tcPr anchor="ctr"/>
                </a:tc>
                <a:tc>
                  <a:txBody>
                    <a:bodyPr/>
                    <a:lstStyle/>
                    <a:p>
                      <a:pPr algn="ctr"/>
                      <a:r>
                        <a:rPr lang="en-US" sz="1500" kern="1200" baseline="0" dirty="0" smtClean="0">
                          <a:solidFill>
                            <a:schemeClr val="dk1"/>
                          </a:solidFill>
                          <a:latin typeface="+mn-lt"/>
                          <a:ea typeface="+mn-ea"/>
                          <a:cs typeface="+mn-cs"/>
                        </a:rPr>
                        <a:t>&lt;0.001</a:t>
                      </a:r>
                      <a:endParaRPr lang="en-US" sz="1500" baseline="0" dirty="0"/>
                    </a:p>
                  </a:txBody>
                  <a:tcPr anchor="ctr"/>
                </a:tc>
                <a:tc gridSpan="2">
                  <a:txBody>
                    <a:bodyPr/>
                    <a:lstStyle/>
                    <a:p>
                      <a:pPr algn="ctr"/>
                      <a:r>
                        <a:rPr lang="en-US" sz="1500" kern="1200" baseline="0" dirty="0" smtClean="0">
                          <a:solidFill>
                            <a:schemeClr val="dk1"/>
                          </a:solidFill>
                          <a:latin typeface="+mn-lt"/>
                          <a:ea typeface="+mn-ea"/>
                          <a:cs typeface="+mn-cs"/>
                        </a:rPr>
                        <a:t>0.43 </a:t>
                      </a:r>
                      <a:br>
                        <a:rPr lang="en-US" sz="1500" kern="1200" baseline="0" dirty="0" smtClean="0">
                          <a:solidFill>
                            <a:schemeClr val="dk1"/>
                          </a:solidFill>
                          <a:latin typeface="+mn-lt"/>
                          <a:ea typeface="+mn-ea"/>
                          <a:cs typeface="+mn-cs"/>
                        </a:rPr>
                      </a:br>
                      <a:r>
                        <a:rPr lang="en-US" sz="1500" kern="1200" baseline="0" dirty="0" smtClean="0">
                          <a:solidFill>
                            <a:schemeClr val="dk1"/>
                          </a:solidFill>
                          <a:latin typeface="+mn-lt"/>
                          <a:ea typeface="+mn-ea"/>
                          <a:cs typeface="+mn-cs"/>
                        </a:rPr>
                        <a:t>(0.35–0.54)</a:t>
                      </a:r>
                      <a:endParaRPr lang="en-US" sz="1500" baseline="0" dirty="0"/>
                    </a:p>
                  </a:txBody>
                  <a:tcPr anchor="ctr"/>
                </a:tc>
                <a:tc hMerge="1">
                  <a:txBody>
                    <a:bodyPr/>
                    <a:lstStyle/>
                    <a:p>
                      <a:pPr algn="ctr"/>
                      <a:endParaRPr lang="en-US" sz="1600" baseline="0" dirty="0"/>
                    </a:p>
                  </a:txBody>
                  <a:tcPr anchor="ctr"/>
                </a:tc>
              </a:tr>
              <a:tr h="319180">
                <a:tc gridSpan="7">
                  <a:txBody>
                    <a:bodyPr/>
                    <a:lstStyle/>
                    <a:p>
                      <a:r>
                        <a:rPr lang="en-US" sz="1500" b="0" kern="1200" baseline="0" dirty="0" smtClean="0">
                          <a:solidFill>
                            <a:schemeClr val="dk1"/>
                          </a:solidFill>
                          <a:latin typeface="+mn-lt"/>
                          <a:ea typeface="+mn-ea"/>
                          <a:cs typeface="+mn-cs"/>
                        </a:rPr>
                        <a:t>Duration — </a:t>
                      </a:r>
                      <a:r>
                        <a:rPr lang="en-US" sz="1500" b="0" kern="1200" baseline="0" dirty="0" err="1" smtClean="0">
                          <a:solidFill>
                            <a:schemeClr val="dk1"/>
                          </a:solidFill>
                          <a:latin typeface="+mn-lt"/>
                          <a:ea typeface="+mn-ea"/>
                          <a:cs typeface="+mn-cs"/>
                        </a:rPr>
                        <a:t>mo</a:t>
                      </a:r>
                      <a:endParaRPr lang="en-US" sz="1500" b="0" baseline="0" dirty="0"/>
                    </a:p>
                  </a:txBody>
                  <a:tcPr anchor="ctr"/>
                </a:tc>
                <a:tc hMerge="1">
                  <a:txBody>
                    <a:bodyPr/>
                    <a:lstStyle/>
                    <a:p>
                      <a:endParaRPr lang="en-US" dirty="0"/>
                    </a:p>
                  </a:txBody>
                  <a:tcPr anchor="ctr"/>
                </a:tc>
                <a:tc hMerge="1">
                  <a:txBody>
                    <a:bodyPr/>
                    <a:lstStyle/>
                    <a:p>
                      <a:pPr algn="ctr"/>
                      <a:endParaRPr lang="en-US" sz="1600" baseline="0"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sz="1600" baseline="0"/>
                    </a:p>
                  </a:txBody>
                  <a:tcPr anchor="ctr"/>
                </a:tc>
              </a:tr>
              <a:tr h="346289">
                <a:tc>
                  <a:txBody>
                    <a:bodyPr/>
                    <a:lstStyle/>
                    <a:p>
                      <a:r>
                        <a:rPr lang="en-US" sz="1500" kern="1200" baseline="0" dirty="0" smtClean="0">
                          <a:solidFill>
                            <a:schemeClr val="dk1"/>
                          </a:solidFill>
                          <a:latin typeface="+mn-lt"/>
                          <a:ea typeface="+mn-ea"/>
                          <a:cs typeface="+mn-cs"/>
                        </a:rPr>
                        <a:t>   Median </a:t>
                      </a:r>
                      <a:endParaRPr lang="en-US" sz="1500" baseline="0" dirty="0"/>
                    </a:p>
                  </a:txBody>
                  <a:tcPr anchor="ctr"/>
                </a:tc>
                <a:tc gridSpan="2">
                  <a:txBody>
                    <a:bodyPr/>
                    <a:lstStyle/>
                    <a:p>
                      <a:pPr algn="ctr"/>
                      <a:r>
                        <a:rPr lang="en-US" sz="1500" kern="1200" dirty="0" smtClean="0">
                          <a:solidFill>
                            <a:schemeClr val="dk1"/>
                          </a:solidFill>
                          <a:latin typeface="+mn-lt"/>
                          <a:ea typeface="+mn-ea"/>
                          <a:cs typeface="+mn-cs"/>
                        </a:rPr>
                        <a:t> 6.9 </a:t>
                      </a:r>
                      <a:endParaRPr lang="en-US" sz="1500" baseline="0" dirty="0"/>
                    </a:p>
                  </a:txBody>
                  <a:tcPr anchor="ctr"/>
                </a:tc>
                <a:tc hMerge="1">
                  <a:txBody>
                    <a:bodyPr/>
                    <a:lstStyle/>
                    <a:p>
                      <a:pPr algn="ctr"/>
                      <a:endParaRPr lang="en-US" sz="1600" baseline="0" dirty="0"/>
                    </a:p>
                  </a:txBody>
                  <a:tcPr anchor="ctr"/>
                </a:tc>
                <a:tc>
                  <a:txBody>
                    <a:bodyPr/>
                    <a:lstStyle/>
                    <a:p>
                      <a:pPr algn="ctr"/>
                      <a:r>
                        <a:rPr lang="en-US" sz="1500" baseline="0" dirty="0" smtClean="0"/>
                        <a:t>2.8</a:t>
                      </a:r>
                      <a:endParaRPr lang="en-US" sz="1500" baseline="0" dirty="0"/>
                    </a:p>
                  </a:txBody>
                  <a:tcPr anchor="ctr"/>
                </a:tc>
                <a:tc>
                  <a:txBody>
                    <a:bodyPr/>
                    <a:lstStyle/>
                    <a:p>
                      <a:endParaRPr lang="en-US" sz="1500"/>
                    </a:p>
                  </a:txBody>
                  <a:tcPr anchor="ctr"/>
                </a:tc>
                <a:tc gridSpan="2">
                  <a:txBody>
                    <a:bodyPr/>
                    <a:lstStyle/>
                    <a:p>
                      <a:endParaRPr lang="en-US" sz="1500"/>
                    </a:p>
                  </a:txBody>
                  <a:tcPr anchor="ctr"/>
                </a:tc>
                <a:tc hMerge="1">
                  <a:txBody>
                    <a:bodyPr/>
                    <a:lstStyle/>
                    <a:p>
                      <a:pPr algn="ctr"/>
                      <a:endParaRPr lang="en-US" sz="1600" baseline="0" dirty="0"/>
                    </a:p>
                  </a:txBody>
                  <a:tcPr anchor="ctr"/>
                </a:tc>
              </a:tr>
              <a:tr h="346289">
                <a:tc>
                  <a:txBody>
                    <a:bodyPr/>
                    <a:lstStyle/>
                    <a:p>
                      <a:r>
                        <a:rPr lang="en-US" sz="1500" kern="1200" baseline="0" dirty="0" smtClean="0">
                          <a:solidFill>
                            <a:schemeClr val="dk1"/>
                          </a:solidFill>
                          <a:latin typeface="+mn-lt"/>
                          <a:ea typeface="+mn-ea"/>
                          <a:cs typeface="+mn-cs"/>
                        </a:rPr>
                        <a:t>   95% CI </a:t>
                      </a:r>
                      <a:endParaRPr lang="en-US" sz="1500" baseline="0" dirty="0"/>
                    </a:p>
                  </a:txBody>
                  <a:tcPr anchor="ctr"/>
                </a:tc>
                <a:tc gridSpan="2">
                  <a:txBody>
                    <a:bodyPr/>
                    <a:lstStyle/>
                    <a:p>
                      <a:pPr algn="ctr"/>
                      <a:r>
                        <a:rPr lang="en-US" sz="1500" kern="1200" dirty="0" smtClean="0">
                          <a:solidFill>
                            <a:schemeClr val="dk1"/>
                          </a:solidFill>
                          <a:latin typeface="+mn-lt"/>
                          <a:ea typeface="+mn-ea"/>
                          <a:cs typeface="+mn-cs"/>
                        </a:rPr>
                        <a:t>6.4–8.1 </a:t>
                      </a:r>
                      <a:endParaRPr lang="en-US" sz="1500" baseline="0" dirty="0"/>
                    </a:p>
                  </a:txBody>
                  <a:tcPr anchor="ctr"/>
                </a:tc>
                <a:tc hMerge="1">
                  <a:txBody>
                    <a:bodyPr/>
                    <a:lstStyle/>
                    <a:p>
                      <a:pPr algn="ctr"/>
                      <a:endParaRPr lang="en-US" sz="1600" baseline="0" dirty="0"/>
                    </a:p>
                  </a:txBody>
                  <a:tcPr anchor="ctr"/>
                </a:tc>
                <a:tc>
                  <a:txBody>
                    <a:bodyPr/>
                    <a:lstStyle/>
                    <a:p>
                      <a:pPr algn="ctr"/>
                      <a:r>
                        <a:rPr lang="en-US" sz="1500" baseline="0" dirty="0" smtClean="0"/>
                        <a:t>2.8-4.1</a:t>
                      </a:r>
                      <a:endParaRPr lang="en-US" sz="1500" baseline="0" dirty="0"/>
                    </a:p>
                  </a:txBody>
                  <a:tcPr anchor="ctr"/>
                </a:tc>
                <a:tc>
                  <a:txBody>
                    <a:bodyPr/>
                    <a:lstStyle/>
                    <a:p>
                      <a:endParaRPr lang="en-US" sz="1500" dirty="0"/>
                    </a:p>
                  </a:txBody>
                  <a:tcPr anchor="ctr"/>
                </a:tc>
                <a:tc gridSpan="2">
                  <a:txBody>
                    <a:bodyPr/>
                    <a:lstStyle/>
                    <a:p>
                      <a:endParaRPr lang="en-US" sz="1500"/>
                    </a:p>
                  </a:txBody>
                  <a:tcPr anchor="ctr"/>
                </a:tc>
                <a:tc hMerge="1">
                  <a:txBody>
                    <a:bodyPr/>
                    <a:lstStyle/>
                    <a:p>
                      <a:pPr algn="ctr"/>
                      <a:endParaRPr lang="en-US" sz="1600" baseline="0" dirty="0"/>
                    </a:p>
                  </a:txBody>
                  <a:tcPr anchor="ctr"/>
                </a:tc>
              </a:tr>
              <a:tr h="319180">
                <a:tc gridSpan="7">
                  <a:txBody>
                    <a:bodyPr/>
                    <a:lstStyle/>
                    <a:p>
                      <a:r>
                        <a:rPr lang="en-US" sz="1500" b="1" kern="1200" baseline="0" dirty="0" smtClean="0">
                          <a:solidFill>
                            <a:schemeClr val="dk1"/>
                          </a:solidFill>
                          <a:latin typeface="+mn-lt"/>
                          <a:ea typeface="+mn-ea"/>
                          <a:cs typeface="+mn-cs"/>
                        </a:rPr>
                        <a:t>Best overall response — %</a:t>
                      </a:r>
                      <a:endParaRPr lang="en-US" sz="1500" b="1" baseline="0" dirty="0"/>
                    </a:p>
                  </a:txBody>
                  <a:tcPr anchor="ctr"/>
                </a:tc>
                <a:tc hMerge="1">
                  <a:txBody>
                    <a:bodyPr/>
                    <a:lstStyle/>
                    <a:p>
                      <a:endParaRPr lang="en-US" dirty="0"/>
                    </a:p>
                  </a:txBody>
                  <a:tcPr anchor="ctr"/>
                </a:tc>
                <a:tc hMerge="1">
                  <a:txBody>
                    <a:bodyPr/>
                    <a:lstStyle/>
                    <a:p>
                      <a:pPr algn="ctr"/>
                      <a:endParaRPr lang="en-US" sz="1600" baseline="0"/>
                    </a:p>
                  </a:txBody>
                  <a:tcPr anchor="ct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tc hMerge="1">
                  <a:txBody>
                    <a:bodyPr/>
                    <a:lstStyle/>
                    <a:p>
                      <a:pPr algn="ctr"/>
                      <a:endParaRPr lang="en-US" sz="1600" baseline="0" dirty="0"/>
                    </a:p>
                  </a:txBody>
                  <a:tcPr anchor="ctr"/>
                </a:tc>
              </a:tr>
              <a:tr h="346289">
                <a:tc>
                  <a:txBody>
                    <a:bodyPr/>
                    <a:lstStyle/>
                    <a:p>
                      <a:r>
                        <a:rPr lang="en-US" sz="1500" kern="1200" baseline="0" dirty="0" smtClean="0">
                          <a:solidFill>
                            <a:schemeClr val="dk1"/>
                          </a:solidFill>
                          <a:latin typeface="+mn-lt"/>
                          <a:ea typeface="+mn-ea"/>
                          <a:cs typeface="+mn-cs"/>
                        </a:rPr>
                        <a:t>   Complete response </a:t>
                      </a:r>
                      <a:endParaRPr lang="en-US" sz="1500" baseline="0" dirty="0"/>
                    </a:p>
                  </a:txBody>
                  <a:tcPr anchor="ctr"/>
                </a:tc>
                <a:tc gridSpan="2">
                  <a:txBody>
                    <a:bodyPr/>
                    <a:lstStyle/>
                    <a:p>
                      <a:pPr algn="ctr"/>
                      <a:r>
                        <a:rPr lang="en-US" sz="1500" kern="1200" dirty="0" smtClean="0">
                          <a:solidFill>
                            <a:schemeClr val="dk1"/>
                          </a:solidFill>
                          <a:latin typeface="+mn-lt"/>
                          <a:ea typeface="+mn-ea"/>
                          <a:cs typeface="+mn-cs"/>
                        </a:rPr>
                        <a:t> 0.4</a:t>
                      </a:r>
                      <a:endParaRPr lang="en-US" sz="1500" baseline="0" dirty="0"/>
                    </a:p>
                  </a:txBody>
                  <a:tcPr anchor="ctr"/>
                </a:tc>
                <a:tc hMerge="1">
                  <a:txBody>
                    <a:bodyPr/>
                    <a:lstStyle/>
                    <a:p>
                      <a:pPr algn="ctr"/>
                      <a:endParaRPr lang="en-US" sz="1600" baseline="0" dirty="0"/>
                    </a:p>
                  </a:txBody>
                  <a:tcPr anchor="ctr"/>
                </a:tc>
                <a:tc>
                  <a:txBody>
                    <a:bodyPr/>
                    <a:lstStyle/>
                    <a:p>
                      <a:pPr algn="ctr"/>
                      <a:r>
                        <a:rPr lang="en-US" sz="1500" baseline="0" dirty="0" smtClean="0"/>
                        <a:t>0.0</a:t>
                      </a:r>
                      <a:endParaRPr lang="en-US" sz="1500" baseline="0" dirty="0"/>
                    </a:p>
                  </a:txBody>
                  <a:tcPr anchor="ctr"/>
                </a:tc>
                <a:tc>
                  <a:txBody>
                    <a:bodyPr/>
                    <a:lstStyle/>
                    <a:p>
                      <a:endParaRPr lang="en-US" sz="1500"/>
                    </a:p>
                  </a:txBody>
                  <a:tcPr anchor="ctr"/>
                </a:tc>
                <a:tc gridSpan="2">
                  <a:txBody>
                    <a:bodyPr/>
                    <a:lstStyle/>
                    <a:p>
                      <a:endParaRPr lang="en-US" sz="1500"/>
                    </a:p>
                  </a:txBody>
                  <a:tcPr anchor="ctr"/>
                </a:tc>
                <a:tc hMerge="1">
                  <a:txBody>
                    <a:bodyPr/>
                    <a:lstStyle/>
                    <a:p>
                      <a:pPr algn="ctr"/>
                      <a:endParaRPr lang="en-US" sz="1600" baseline="0" dirty="0"/>
                    </a:p>
                  </a:txBody>
                  <a:tcPr anchor="ctr"/>
                </a:tc>
              </a:tr>
              <a:tr h="346289">
                <a:tc>
                  <a:txBody>
                    <a:bodyPr/>
                    <a:lstStyle/>
                    <a:p>
                      <a:r>
                        <a:rPr lang="en-US" sz="1500" kern="1200" baseline="0" dirty="0" smtClean="0">
                          <a:solidFill>
                            <a:schemeClr val="dk1"/>
                          </a:solidFill>
                          <a:latin typeface="+mn-lt"/>
                          <a:ea typeface="+mn-ea"/>
                          <a:cs typeface="+mn-cs"/>
                        </a:rPr>
                        <a:t>   Partial response </a:t>
                      </a:r>
                      <a:endParaRPr lang="en-US" sz="1500" baseline="0" dirty="0"/>
                    </a:p>
                  </a:txBody>
                  <a:tcPr anchor="ctr"/>
                </a:tc>
                <a:tc gridSpan="2">
                  <a:txBody>
                    <a:bodyPr/>
                    <a:lstStyle/>
                    <a:p>
                      <a:pPr algn="ctr"/>
                      <a:r>
                        <a:rPr lang="en-US" sz="1500" baseline="0" dirty="0" smtClean="0"/>
                        <a:t>9.1</a:t>
                      </a:r>
                      <a:endParaRPr lang="en-US" sz="1500" baseline="0" dirty="0"/>
                    </a:p>
                  </a:txBody>
                  <a:tcPr anchor="ctr"/>
                </a:tc>
                <a:tc hMerge="1">
                  <a:txBody>
                    <a:bodyPr/>
                    <a:lstStyle/>
                    <a:p>
                      <a:pPr algn="ctr"/>
                      <a:endParaRPr lang="en-US" sz="1600" baseline="0" dirty="0"/>
                    </a:p>
                  </a:txBody>
                  <a:tcPr anchor="ctr"/>
                </a:tc>
                <a:tc>
                  <a:txBody>
                    <a:bodyPr/>
                    <a:lstStyle/>
                    <a:p>
                      <a:pPr algn="ctr"/>
                      <a:r>
                        <a:rPr lang="en-US" sz="1500" baseline="0" dirty="0" smtClean="0"/>
                        <a:t>0.4</a:t>
                      </a:r>
                      <a:endParaRPr lang="en-US" sz="1500" baseline="0" dirty="0"/>
                    </a:p>
                  </a:txBody>
                  <a:tcPr anchor="ctr"/>
                </a:tc>
                <a:tc>
                  <a:txBody>
                    <a:bodyPr/>
                    <a:lstStyle/>
                    <a:p>
                      <a:endParaRPr lang="en-US" sz="1500" dirty="0"/>
                    </a:p>
                  </a:txBody>
                  <a:tcPr anchor="ctr"/>
                </a:tc>
                <a:tc gridSpan="2">
                  <a:txBody>
                    <a:bodyPr/>
                    <a:lstStyle/>
                    <a:p>
                      <a:endParaRPr lang="en-US" sz="1500"/>
                    </a:p>
                  </a:txBody>
                  <a:tcPr anchor="ctr"/>
                </a:tc>
                <a:tc hMerge="1">
                  <a:txBody>
                    <a:bodyPr/>
                    <a:lstStyle/>
                    <a:p>
                      <a:pPr algn="ctr"/>
                      <a:endParaRPr lang="en-US" sz="1600" baseline="0" dirty="0"/>
                    </a:p>
                  </a:txBody>
                  <a:tcPr anchor="ctr"/>
                </a:tc>
              </a:tr>
              <a:tr h="346289">
                <a:tc>
                  <a:txBody>
                    <a:bodyPr/>
                    <a:lstStyle/>
                    <a:p>
                      <a:r>
                        <a:rPr lang="en-US" sz="1500" kern="1200" baseline="0" dirty="0" smtClean="0">
                          <a:solidFill>
                            <a:schemeClr val="dk1"/>
                          </a:solidFill>
                          <a:latin typeface="+mn-lt"/>
                          <a:ea typeface="+mn-ea"/>
                          <a:cs typeface="+mn-cs"/>
                        </a:rPr>
                        <a:t>   Stable disease </a:t>
                      </a:r>
                      <a:endParaRPr lang="en-US" sz="1500" baseline="0" dirty="0"/>
                    </a:p>
                  </a:txBody>
                  <a:tcPr anchor="ctr"/>
                </a:tc>
                <a:tc gridSpan="2">
                  <a:txBody>
                    <a:bodyPr/>
                    <a:lstStyle/>
                    <a:p>
                      <a:pPr algn="ctr"/>
                      <a:r>
                        <a:rPr lang="en-US" sz="1500" baseline="0" dirty="0" smtClean="0"/>
                        <a:t>70.1</a:t>
                      </a:r>
                      <a:endParaRPr lang="en-US" sz="1500" baseline="0" dirty="0"/>
                    </a:p>
                  </a:txBody>
                  <a:tcPr anchor="ctr"/>
                </a:tc>
                <a:tc hMerge="1">
                  <a:txBody>
                    <a:bodyPr/>
                    <a:lstStyle/>
                    <a:p>
                      <a:pPr algn="ctr"/>
                      <a:endParaRPr lang="en-US" sz="1600" baseline="0" dirty="0"/>
                    </a:p>
                  </a:txBody>
                  <a:tcPr anchor="ctr"/>
                </a:tc>
                <a:tc>
                  <a:txBody>
                    <a:bodyPr/>
                    <a:lstStyle/>
                    <a:p>
                      <a:pPr algn="ctr"/>
                      <a:r>
                        <a:rPr lang="en-US" sz="1500" baseline="0" dirty="0" smtClean="0"/>
                        <a:t>58.6</a:t>
                      </a:r>
                      <a:endParaRPr lang="en-US" sz="1500" baseline="0" dirty="0"/>
                    </a:p>
                  </a:txBody>
                  <a:tcPr anchor="ctr"/>
                </a:tc>
                <a:tc>
                  <a:txBody>
                    <a:bodyPr/>
                    <a:lstStyle/>
                    <a:p>
                      <a:endParaRPr lang="en-US" sz="1500" dirty="0"/>
                    </a:p>
                  </a:txBody>
                  <a:tcPr anchor="ctr"/>
                </a:tc>
                <a:tc gridSpan="2">
                  <a:txBody>
                    <a:bodyPr/>
                    <a:lstStyle/>
                    <a:p>
                      <a:endParaRPr lang="en-US" sz="1500"/>
                    </a:p>
                  </a:txBody>
                  <a:tcPr anchor="ctr"/>
                </a:tc>
                <a:tc hMerge="1">
                  <a:txBody>
                    <a:bodyPr/>
                    <a:lstStyle/>
                    <a:p>
                      <a:pPr algn="ctr"/>
                      <a:endParaRPr lang="en-US" sz="1600" baseline="0" dirty="0"/>
                    </a:p>
                  </a:txBody>
                  <a:tcPr anchor="ctr"/>
                </a:tc>
              </a:tr>
              <a:tr h="346289">
                <a:tc>
                  <a:txBody>
                    <a:bodyPr/>
                    <a:lstStyle/>
                    <a:p>
                      <a:r>
                        <a:rPr lang="en-US" sz="1500" kern="1200" dirty="0" smtClean="0">
                          <a:solidFill>
                            <a:schemeClr val="dk1"/>
                          </a:solidFill>
                          <a:latin typeface="+mn-lt"/>
                          <a:ea typeface="+mn-ea"/>
                          <a:cs typeface="+mn-cs"/>
                        </a:rPr>
                        <a:t>   Progressive disease </a:t>
                      </a:r>
                      <a:endParaRPr lang="en-US" sz="1500" baseline="0" dirty="0"/>
                    </a:p>
                  </a:txBody>
                  <a:tcPr anchor="ctr"/>
                </a:tc>
                <a:tc gridSpan="2">
                  <a:txBody>
                    <a:bodyPr/>
                    <a:lstStyle/>
                    <a:p>
                      <a:pPr algn="ctr"/>
                      <a:r>
                        <a:rPr lang="en-US" sz="1500" baseline="0" dirty="0" smtClean="0"/>
                        <a:t>9.9</a:t>
                      </a:r>
                      <a:endParaRPr lang="en-US" sz="1500" baseline="0" dirty="0"/>
                    </a:p>
                  </a:txBody>
                  <a:tcPr anchor="ctr"/>
                </a:tc>
                <a:tc hMerge="1">
                  <a:txBody>
                    <a:bodyPr/>
                    <a:lstStyle/>
                    <a:p>
                      <a:pPr algn="ctr"/>
                      <a:endParaRPr lang="en-US" sz="1600" baseline="0" dirty="0"/>
                    </a:p>
                  </a:txBody>
                  <a:tcPr anchor="ctr"/>
                </a:tc>
                <a:tc>
                  <a:txBody>
                    <a:bodyPr/>
                    <a:lstStyle/>
                    <a:p>
                      <a:pPr algn="ctr"/>
                      <a:r>
                        <a:rPr lang="en-US" sz="1500" baseline="0" dirty="0" smtClean="0"/>
                        <a:t>31.4</a:t>
                      </a:r>
                      <a:endParaRPr lang="en-US" sz="1500" baseline="0" dirty="0"/>
                    </a:p>
                  </a:txBody>
                  <a:tcPr anchor="ctr"/>
                </a:tc>
                <a:tc>
                  <a:txBody>
                    <a:bodyPr/>
                    <a:lstStyle/>
                    <a:p>
                      <a:endParaRPr lang="en-US" sz="1500"/>
                    </a:p>
                  </a:txBody>
                  <a:tcPr anchor="ctr"/>
                </a:tc>
                <a:tc gridSpan="2">
                  <a:txBody>
                    <a:bodyPr/>
                    <a:lstStyle/>
                    <a:p>
                      <a:endParaRPr lang="en-US" sz="1500"/>
                    </a:p>
                  </a:txBody>
                  <a:tcPr anchor="ctr"/>
                </a:tc>
                <a:tc hMerge="1">
                  <a:txBody>
                    <a:bodyPr/>
                    <a:lstStyle/>
                    <a:p>
                      <a:pPr algn="ctr"/>
                      <a:endParaRPr lang="en-US" sz="1600" baseline="0" dirty="0"/>
                    </a:p>
                  </a:txBody>
                  <a:tcPr anchor="ctr"/>
                </a:tc>
              </a:tr>
              <a:tr h="346289">
                <a:tc>
                  <a:txBody>
                    <a:bodyPr/>
                    <a:lstStyle/>
                    <a:p>
                      <a:r>
                        <a:rPr lang="en-US" sz="1500" kern="1200" dirty="0" smtClean="0">
                          <a:solidFill>
                            <a:schemeClr val="dk1"/>
                          </a:solidFill>
                          <a:latin typeface="+mn-lt"/>
                          <a:ea typeface="+mn-ea"/>
                          <a:cs typeface="+mn-cs"/>
                        </a:rPr>
                        <a:t>   Unknown or too early </a:t>
                      </a:r>
                      <a:endParaRPr lang="en-US" sz="1500" baseline="0" dirty="0"/>
                    </a:p>
                  </a:txBody>
                  <a:tcPr anchor="ctr"/>
                </a:tc>
                <a:tc gridSpan="2">
                  <a:txBody>
                    <a:bodyPr/>
                    <a:lstStyle/>
                    <a:p>
                      <a:pPr algn="ctr"/>
                      <a:r>
                        <a:rPr lang="en-US" sz="1500" baseline="0" dirty="0" smtClean="0"/>
                        <a:t>10.5</a:t>
                      </a:r>
                      <a:endParaRPr lang="en-US" sz="1500" baseline="0" dirty="0"/>
                    </a:p>
                  </a:txBody>
                  <a:tcPr anchor="ctr"/>
                </a:tc>
                <a:tc hMerge="1">
                  <a:txBody>
                    <a:bodyPr/>
                    <a:lstStyle/>
                    <a:p>
                      <a:pPr algn="ctr"/>
                      <a:endParaRPr lang="en-US" sz="1600" baseline="0" dirty="0"/>
                    </a:p>
                  </a:txBody>
                  <a:tcPr anchor="ctr"/>
                </a:tc>
                <a:tc>
                  <a:txBody>
                    <a:bodyPr/>
                    <a:lstStyle/>
                    <a:p>
                      <a:pPr algn="ctr"/>
                      <a:r>
                        <a:rPr lang="en-US" sz="1500" baseline="0" dirty="0" smtClean="0"/>
                        <a:t>9.6</a:t>
                      </a:r>
                      <a:endParaRPr lang="en-US" sz="1500" baseline="0" dirty="0"/>
                    </a:p>
                  </a:txBody>
                  <a:tcPr anchor="ctr"/>
                </a:tc>
                <a:tc>
                  <a:txBody>
                    <a:bodyPr/>
                    <a:lstStyle/>
                    <a:p>
                      <a:endParaRPr lang="en-US" sz="1500"/>
                    </a:p>
                  </a:txBody>
                  <a:tcPr anchor="ctr"/>
                </a:tc>
                <a:tc gridSpan="2">
                  <a:txBody>
                    <a:bodyPr/>
                    <a:lstStyle/>
                    <a:p>
                      <a:endParaRPr lang="en-US" sz="1500" dirty="0"/>
                    </a:p>
                  </a:txBody>
                  <a:tcPr anchor="ctr"/>
                </a:tc>
                <a:tc hMerge="1">
                  <a:txBody>
                    <a:bodyPr/>
                    <a:lstStyle/>
                    <a:p>
                      <a:pPr algn="ctr"/>
                      <a:endParaRPr lang="en-US" sz="1600" baseline="0" dirty="0"/>
                    </a:p>
                  </a:txBody>
                  <a:tcPr anchor="ctr"/>
                </a:tc>
              </a:tr>
              <a:tr h="548290">
                <a:tc>
                  <a:txBody>
                    <a:bodyPr/>
                    <a:lstStyle/>
                    <a:p>
                      <a:r>
                        <a:rPr lang="en-US" sz="1500" b="1" kern="1200" dirty="0" smtClean="0">
                          <a:solidFill>
                            <a:schemeClr val="dk1"/>
                          </a:solidFill>
                          <a:latin typeface="+mn-lt"/>
                          <a:ea typeface="+mn-ea"/>
                          <a:cs typeface="+mn-cs"/>
                        </a:rPr>
                        <a:t>Objective response — </a:t>
                      </a:r>
                      <a:br>
                        <a:rPr lang="en-US" sz="1500" b="1" kern="1200" dirty="0" smtClean="0">
                          <a:solidFill>
                            <a:schemeClr val="dk1"/>
                          </a:solidFill>
                          <a:latin typeface="+mn-lt"/>
                          <a:ea typeface="+mn-ea"/>
                          <a:cs typeface="+mn-cs"/>
                        </a:rPr>
                      </a:br>
                      <a:r>
                        <a:rPr lang="en-US" sz="1500" b="1" kern="1200" dirty="0" smtClean="0">
                          <a:solidFill>
                            <a:schemeClr val="dk1"/>
                          </a:solidFill>
                          <a:latin typeface="+mn-lt"/>
                          <a:ea typeface="+mn-ea"/>
                          <a:cs typeface="+mn-cs"/>
                        </a:rPr>
                        <a:t>% (95% CI)</a:t>
                      </a:r>
                      <a:endParaRPr lang="en-US" sz="1500" b="1" baseline="0" dirty="0"/>
                    </a:p>
                  </a:txBody>
                  <a:tcPr anchor="ctr"/>
                </a:tc>
                <a:tc gridSpan="2">
                  <a:txBody>
                    <a:bodyPr/>
                    <a:lstStyle/>
                    <a:p>
                      <a:pPr algn="ctr"/>
                      <a:r>
                        <a:rPr lang="en-US" sz="1500" baseline="0" dirty="0" smtClean="0"/>
                        <a:t>9.5 (7.0-12.4)</a:t>
                      </a:r>
                      <a:endParaRPr lang="en-US" sz="1500" baseline="0" dirty="0"/>
                    </a:p>
                  </a:txBody>
                  <a:tcPr anchor="ctr"/>
                </a:tc>
                <a:tc hMerge="1">
                  <a:txBody>
                    <a:bodyPr/>
                    <a:lstStyle/>
                    <a:p>
                      <a:pPr algn="ctr"/>
                      <a:endParaRPr lang="en-US" sz="1600" baseline="0" dirty="0"/>
                    </a:p>
                  </a:txBody>
                  <a:tcPr anchor="ctr"/>
                </a:tc>
                <a:tc>
                  <a:txBody>
                    <a:bodyPr/>
                    <a:lstStyle/>
                    <a:p>
                      <a:pPr algn="ctr"/>
                      <a:r>
                        <a:rPr lang="en-US" sz="1500" baseline="0" dirty="0" smtClean="0"/>
                        <a:t>0.4 (0.0-2.3)</a:t>
                      </a:r>
                      <a:endParaRPr lang="en-US" sz="1500" baseline="0" dirty="0"/>
                    </a:p>
                  </a:txBody>
                  <a:tcPr anchor="ctr"/>
                </a:tc>
                <a:tc>
                  <a:txBody>
                    <a:bodyPr/>
                    <a:lstStyle/>
                    <a:p>
                      <a:pPr algn="ctr"/>
                      <a:r>
                        <a:rPr lang="en-US" sz="1500" baseline="0" dirty="0" smtClean="0"/>
                        <a:t>&lt;0.001</a:t>
                      </a:r>
                      <a:endParaRPr lang="en-US" sz="1500" baseline="0" dirty="0"/>
                    </a:p>
                  </a:txBody>
                  <a:tcPr anchor="ctr"/>
                </a:tc>
                <a:tc gridSpan="2">
                  <a:txBody>
                    <a:bodyPr/>
                    <a:lstStyle/>
                    <a:p>
                      <a:endParaRPr lang="en-US" sz="1500" dirty="0"/>
                    </a:p>
                  </a:txBody>
                  <a:tcPr anchor="ctr"/>
                </a:tc>
                <a:tc hMerge="1">
                  <a:txBody>
                    <a:bodyPr/>
                    <a:lstStyle/>
                    <a:p>
                      <a:pPr algn="ctr"/>
                      <a:endParaRPr lang="en-US" sz="1600" baseline="0" dirty="0"/>
                    </a:p>
                  </a:txBody>
                  <a:tcPr anchor="ctr"/>
                </a:tc>
              </a:tr>
            </a:tbl>
          </a:graphicData>
        </a:graphic>
      </p:graphicFrame>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533400"/>
            <a:ext cx="7769225" cy="1295400"/>
          </a:xfrm>
          <a:prstGeom prst="rect">
            <a:avLst/>
          </a:prstGeom>
        </p:spPr>
        <p:txBody>
          <a:bodyPr/>
          <a:lstStyle>
            <a:lvl1pPr algn="ctr" rtl="0" eaLnBrk="0" fontAlgn="base" hangingPunct="0">
              <a:lnSpc>
                <a:spcPct val="90000"/>
              </a:lnSpc>
              <a:spcBef>
                <a:spcPct val="0"/>
              </a:spcBef>
              <a:spcAft>
                <a:spcPct val="0"/>
              </a:spcAft>
              <a:defRPr sz="3200" b="1">
                <a:solidFill>
                  <a:schemeClr val="tx2"/>
                </a:solidFill>
                <a:latin typeface="+mj-lt"/>
                <a:ea typeface="ＭＳ Ｐゴシック" pitchFamily="-108" charset="-128"/>
                <a:cs typeface="ＭＳ Ｐゴシック" pitchFamily="-108" charset="-128"/>
              </a:defRPr>
            </a:lvl1pPr>
            <a:lvl2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5pPr>
            <a:lvl6pPr marL="457092" algn="ctr" rtl="0" fontAlgn="base">
              <a:lnSpc>
                <a:spcPct val="90000"/>
              </a:lnSpc>
              <a:spcBef>
                <a:spcPct val="0"/>
              </a:spcBef>
              <a:spcAft>
                <a:spcPct val="0"/>
              </a:spcAft>
              <a:defRPr sz="3200" b="1">
                <a:solidFill>
                  <a:schemeClr val="tx2"/>
                </a:solidFill>
                <a:latin typeface="Arial" pitchFamily="-108" charset="0"/>
              </a:defRPr>
            </a:lvl6pPr>
            <a:lvl7pPr marL="914186" algn="ctr" rtl="0" fontAlgn="base">
              <a:lnSpc>
                <a:spcPct val="90000"/>
              </a:lnSpc>
              <a:spcBef>
                <a:spcPct val="0"/>
              </a:spcBef>
              <a:spcAft>
                <a:spcPct val="0"/>
              </a:spcAft>
              <a:defRPr sz="3200" b="1">
                <a:solidFill>
                  <a:schemeClr val="tx2"/>
                </a:solidFill>
                <a:latin typeface="Arial" pitchFamily="-108" charset="0"/>
              </a:defRPr>
            </a:lvl7pPr>
            <a:lvl8pPr marL="1371279" algn="ctr" rtl="0" fontAlgn="base">
              <a:lnSpc>
                <a:spcPct val="90000"/>
              </a:lnSpc>
              <a:spcBef>
                <a:spcPct val="0"/>
              </a:spcBef>
              <a:spcAft>
                <a:spcPct val="0"/>
              </a:spcAft>
              <a:defRPr sz="3200" b="1">
                <a:solidFill>
                  <a:schemeClr val="tx2"/>
                </a:solidFill>
                <a:latin typeface="Arial" pitchFamily="-108" charset="0"/>
              </a:defRPr>
            </a:lvl8pPr>
            <a:lvl9pPr marL="1828373" algn="ctr" rtl="0" fontAlgn="base">
              <a:lnSpc>
                <a:spcPct val="90000"/>
              </a:lnSpc>
              <a:spcBef>
                <a:spcPct val="0"/>
              </a:spcBef>
              <a:spcAft>
                <a:spcPct val="0"/>
              </a:spcAft>
              <a:defRPr sz="3200" b="1">
                <a:solidFill>
                  <a:schemeClr val="tx2"/>
                </a:solidFill>
                <a:latin typeface="Arial" pitchFamily="-108" charset="0"/>
              </a:defRPr>
            </a:lvl9pPr>
          </a:lstStyle>
          <a:p>
            <a:pPr algn="l"/>
            <a:r>
              <a:rPr lang="en-US" sz="3000" i="0" dirty="0" smtClean="0">
                <a:solidFill>
                  <a:schemeClr val="tx1"/>
                </a:solidFill>
                <a:ea typeface="ＭＳ Ｐゴシック" charset="0"/>
                <a:cs typeface="ＭＳ Ｐゴシック" charset="0"/>
              </a:rPr>
              <a:t>The survival of women with metastatic HER2-negative breast cancer is approximately how much longer now than it was 15 years ago?</a:t>
            </a:r>
            <a:endParaRPr lang="en-US" sz="3000" i="0" dirty="0">
              <a:solidFill>
                <a:schemeClr val="tx1"/>
              </a:solidFill>
              <a:ea typeface="ＭＳ Ｐゴシック" charset="0"/>
              <a:cs typeface="ＭＳ Ｐゴシック" charset="0"/>
            </a:endParaRPr>
          </a:p>
        </p:txBody>
      </p:sp>
      <p:graphicFrame>
        <p:nvGraphicFramePr>
          <p:cNvPr id="3" name="Chart 2"/>
          <p:cNvGraphicFramePr/>
          <p:nvPr>
            <p:extLst>
              <p:ext uri="{D42A27DB-BD31-4B8C-83A1-F6EECF244321}">
                <p14:modId xmlns:p14="http://schemas.microsoft.com/office/powerpoint/2010/main" val="3204164084"/>
              </p:ext>
            </p:extLst>
          </p:nvPr>
        </p:nvGraphicFramePr>
        <p:xfrm>
          <a:off x="838200" y="2209800"/>
          <a:ext cx="7433094"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032879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4190999"/>
          </a:xfrm>
        </p:spPr>
        <p:txBody>
          <a:bodyPr>
            <a:noAutofit/>
          </a:bodyPr>
          <a:lstStyle/>
          <a:p>
            <a:r>
              <a:rPr lang="en-US" sz="3200" b="1" dirty="0">
                <a:latin typeface="Arial"/>
                <a:cs typeface="Arial"/>
              </a:rPr>
              <a:t>CALGB 40502/NCCTG N063H: Randomized </a:t>
            </a:r>
            <a:r>
              <a:rPr lang="en-US" sz="3200" b="1" dirty="0" smtClean="0">
                <a:latin typeface="Arial"/>
                <a:cs typeface="Arial"/>
              </a:rPr>
              <a:t>Phase </a:t>
            </a:r>
            <a:r>
              <a:rPr lang="en-US" sz="3200" b="1" dirty="0">
                <a:latin typeface="Arial"/>
                <a:cs typeface="Arial"/>
              </a:rPr>
              <a:t>III </a:t>
            </a:r>
            <a:r>
              <a:rPr lang="en-US" sz="3200" b="1" dirty="0" smtClean="0">
                <a:latin typeface="Arial"/>
                <a:cs typeface="Arial"/>
              </a:rPr>
              <a:t>Trial </a:t>
            </a:r>
            <a:r>
              <a:rPr lang="en-US" sz="3200" b="1" dirty="0">
                <a:latin typeface="Arial"/>
                <a:cs typeface="Arial"/>
              </a:rPr>
              <a:t>of </a:t>
            </a:r>
            <a:r>
              <a:rPr lang="en-US" sz="3200" b="1" dirty="0" smtClean="0">
                <a:latin typeface="Arial"/>
                <a:cs typeface="Arial"/>
              </a:rPr>
              <a:t>Weekly Paclitaxel </a:t>
            </a:r>
            <a:r>
              <a:rPr lang="en-US" sz="3200" b="1" dirty="0">
                <a:latin typeface="Arial"/>
                <a:cs typeface="Arial"/>
              </a:rPr>
              <a:t>(P) </a:t>
            </a:r>
            <a:r>
              <a:rPr lang="en-US" sz="3200" b="1" dirty="0" smtClean="0">
                <a:latin typeface="Arial"/>
                <a:cs typeface="Arial"/>
              </a:rPr>
              <a:t>Compared </a:t>
            </a:r>
            <a:r>
              <a:rPr lang="en-US" sz="3200" b="1" dirty="0">
                <a:latin typeface="Arial"/>
                <a:cs typeface="Arial"/>
              </a:rPr>
              <a:t>to </a:t>
            </a:r>
            <a:r>
              <a:rPr lang="en-US" sz="3200" b="1" dirty="0" smtClean="0">
                <a:latin typeface="Arial"/>
                <a:cs typeface="Arial"/>
              </a:rPr>
              <a:t>Weekly Nanoparticle Albumin Bound Nab-Paclitaxel </a:t>
            </a:r>
            <a:r>
              <a:rPr lang="en-US" sz="3200" b="1" dirty="0">
                <a:latin typeface="Arial"/>
                <a:cs typeface="Arial"/>
              </a:rPr>
              <a:t>(NP) or </a:t>
            </a:r>
            <a:r>
              <a:rPr lang="en-US" sz="3200" b="1" dirty="0" err="1" smtClean="0">
                <a:latin typeface="Arial"/>
                <a:cs typeface="Arial"/>
              </a:rPr>
              <a:t>Ixabepilone</a:t>
            </a:r>
            <a:r>
              <a:rPr lang="en-US" sz="3200" b="1" dirty="0" smtClean="0">
                <a:latin typeface="Arial"/>
                <a:cs typeface="Arial"/>
              </a:rPr>
              <a:t> </a:t>
            </a:r>
            <a:r>
              <a:rPr lang="en-US" sz="3200" b="1" dirty="0">
                <a:latin typeface="Arial"/>
                <a:cs typeface="Arial"/>
              </a:rPr>
              <a:t>(Ix) with or without </a:t>
            </a:r>
            <a:r>
              <a:rPr lang="en-US" sz="3200" b="1" dirty="0" err="1" smtClean="0">
                <a:latin typeface="Arial"/>
                <a:cs typeface="Arial"/>
              </a:rPr>
              <a:t>Bevacizumab</a:t>
            </a:r>
            <a:r>
              <a:rPr lang="en-US" sz="3200" b="1" dirty="0" smtClean="0">
                <a:latin typeface="Arial"/>
                <a:cs typeface="Arial"/>
              </a:rPr>
              <a:t> </a:t>
            </a:r>
            <a:r>
              <a:rPr lang="en-US" sz="3200" b="1" dirty="0">
                <a:latin typeface="Arial"/>
                <a:cs typeface="Arial"/>
              </a:rPr>
              <a:t>(B) as </a:t>
            </a:r>
            <a:r>
              <a:rPr lang="en-US" sz="3200" b="1" dirty="0" smtClean="0">
                <a:latin typeface="Arial"/>
                <a:cs typeface="Arial"/>
              </a:rPr>
              <a:t>First-Line Therapy </a:t>
            </a:r>
            <a:r>
              <a:rPr lang="en-US" sz="3200" b="1" dirty="0">
                <a:latin typeface="Arial"/>
                <a:cs typeface="Arial"/>
              </a:rPr>
              <a:t>for </a:t>
            </a:r>
            <a:r>
              <a:rPr lang="en-US" sz="3200" b="1" dirty="0" smtClean="0">
                <a:latin typeface="Arial"/>
                <a:cs typeface="Arial"/>
              </a:rPr>
              <a:t>Locally Recurrent </a:t>
            </a:r>
            <a:r>
              <a:rPr lang="en-US" sz="3200" b="1" dirty="0">
                <a:latin typeface="Arial"/>
                <a:cs typeface="Arial"/>
              </a:rPr>
              <a:t>or </a:t>
            </a:r>
            <a:r>
              <a:rPr lang="en-US" sz="3200" b="1" dirty="0" smtClean="0">
                <a:latin typeface="Arial"/>
                <a:cs typeface="Arial"/>
              </a:rPr>
              <a:t>Metastatic Breast Cancer </a:t>
            </a:r>
            <a:r>
              <a:rPr lang="en-US" sz="3200" b="1" dirty="0">
                <a:latin typeface="Arial"/>
                <a:cs typeface="Arial"/>
              </a:rPr>
              <a:t>(MBC</a:t>
            </a:r>
            <a:r>
              <a:rPr lang="en-US" sz="3200" b="1" dirty="0" smtClean="0">
                <a:latin typeface="Arial"/>
                <a:cs typeface="Arial"/>
              </a:rPr>
              <a:t>)</a:t>
            </a:r>
            <a:r>
              <a:rPr lang="en-US" sz="3200" b="1" dirty="0">
                <a:latin typeface="Arial"/>
                <a:cs typeface="Arial"/>
              </a:rPr>
              <a:t/>
            </a:r>
            <a:br>
              <a:rPr lang="en-US" sz="3200" b="1" dirty="0">
                <a:latin typeface="Arial"/>
                <a:cs typeface="Arial"/>
              </a:rPr>
            </a:br>
            <a:endParaRPr lang="en-US" sz="3200" dirty="0">
              <a:latin typeface="Arial"/>
              <a:cs typeface="Arial"/>
            </a:endParaRPr>
          </a:p>
        </p:txBody>
      </p:sp>
      <p:sp>
        <p:nvSpPr>
          <p:cNvPr id="3" name="Subtitle 2"/>
          <p:cNvSpPr>
            <a:spLocks noGrp="1"/>
          </p:cNvSpPr>
          <p:nvPr>
            <p:ph type="subTitle" idx="1"/>
          </p:nvPr>
        </p:nvSpPr>
        <p:spPr>
          <a:xfrm>
            <a:off x="1371600" y="5068937"/>
            <a:ext cx="6400800" cy="1752600"/>
          </a:xfrm>
        </p:spPr>
        <p:txBody>
          <a:bodyPr/>
          <a:lstStyle/>
          <a:p>
            <a:r>
              <a:rPr lang="en-US" b="1" dirty="0" err="1" smtClean="0">
                <a:solidFill>
                  <a:schemeClr val="tx1"/>
                </a:solidFill>
              </a:rPr>
              <a:t>Rugo</a:t>
            </a:r>
            <a:r>
              <a:rPr lang="en-US" b="1" dirty="0" smtClean="0">
                <a:solidFill>
                  <a:schemeClr val="tx1"/>
                </a:solidFill>
              </a:rPr>
              <a:t> HS et al.</a:t>
            </a:r>
          </a:p>
          <a:p>
            <a:r>
              <a:rPr lang="en-US" b="1" i="1" dirty="0" err="1" smtClean="0">
                <a:solidFill>
                  <a:schemeClr val="tx1"/>
                </a:solidFill>
              </a:rPr>
              <a:t>Proc</a:t>
            </a:r>
            <a:r>
              <a:rPr lang="en-US" b="1" i="1" dirty="0" smtClean="0">
                <a:solidFill>
                  <a:schemeClr val="tx1"/>
                </a:solidFill>
              </a:rPr>
              <a:t> ASCO 2012;Abstract CRA1002.</a:t>
            </a:r>
            <a:endParaRPr lang="en-US" b="1" i="1" dirty="0">
              <a:solidFill>
                <a:schemeClr val="tx1"/>
              </a:solidFill>
            </a:endParaRPr>
          </a:p>
        </p:txBody>
      </p:sp>
    </p:spTree>
    <p:extLst>
      <p:ext uri="{BB962C8B-B14F-4D97-AF65-F5344CB8AC3E}">
        <p14:creationId xmlns:p14="http://schemas.microsoft.com/office/powerpoint/2010/main" val="55382939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533400"/>
            <a:ext cx="7769225" cy="1295400"/>
          </a:xfrm>
          <a:prstGeom prst="rect">
            <a:avLst/>
          </a:prstGeom>
        </p:spPr>
        <p:txBody>
          <a:bodyPr/>
          <a:lstStyle>
            <a:lvl1pPr algn="ctr" rtl="0" eaLnBrk="0" fontAlgn="base" hangingPunct="0">
              <a:lnSpc>
                <a:spcPct val="90000"/>
              </a:lnSpc>
              <a:spcBef>
                <a:spcPct val="0"/>
              </a:spcBef>
              <a:spcAft>
                <a:spcPct val="0"/>
              </a:spcAft>
              <a:defRPr sz="3200" b="1">
                <a:solidFill>
                  <a:schemeClr val="tx2"/>
                </a:solidFill>
                <a:latin typeface="+mj-lt"/>
                <a:ea typeface="ＭＳ Ｐゴシック" pitchFamily="-108" charset="-128"/>
                <a:cs typeface="ＭＳ Ｐゴシック" pitchFamily="-108" charset="-128"/>
              </a:defRPr>
            </a:lvl1pPr>
            <a:lvl2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lnSpc>
                <a:spcPct val="90000"/>
              </a:lnSpc>
              <a:spcBef>
                <a:spcPct val="0"/>
              </a:spcBef>
              <a:spcAft>
                <a:spcPct val="0"/>
              </a:spcAft>
              <a:defRPr sz="3200" b="1">
                <a:solidFill>
                  <a:schemeClr val="tx2"/>
                </a:solidFill>
                <a:latin typeface="Arial" pitchFamily="-108" charset="0"/>
                <a:ea typeface="ＭＳ Ｐゴシック" pitchFamily="-108" charset="-128"/>
                <a:cs typeface="ＭＳ Ｐゴシック" pitchFamily="-108" charset="-128"/>
              </a:defRPr>
            </a:lvl5pPr>
            <a:lvl6pPr marL="457092" algn="ctr" rtl="0" fontAlgn="base">
              <a:lnSpc>
                <a:spcPct val="90000"/>
              </a:lnSpc>
              <a:spcBef>
                <a:spcPct val="0"/>
              </a:spcBef>
              <a:spcAft>
                <a:spcPct val="0"/>
              </a:spcAft>
              <a:defRPr sz="3200" b="1">
                <a:solidFill>
                  <a:schemeClr val="tx2"/>
                </a:solidFill>
                <a:latin typeface="Arial" pitchFamily="-108" charset="0"/>
              </a:defRPr>
            </a:lvl6pPr>
            <a:lvl7pPr marL="914186" algn="ctr" rtl="0" fontAlgn="base">
              <a:lnSpc>
                <a:spcPct val="90000"/>
              </a:lnSpc>
              <a:spcBef>
                <a:spcPct val="0"/>
              </a:spcBef>
              <a:spcAft>
                <a:spcPct val="0"/>
              </a:spcAft>
              <a:defRPr sz="3200" b="1">
                <a:solidFill>
                  <a:schemeClr val="tx2"/>
                </a:solidFill>
                <a:latin typeface="Arial" pitchFamily="-108" charset="0"/>
              </a:defRPr>
            </a:lvl7pPr>
            <a:lvl8pPr marL="1371279" algn="ctr" rtl="0" fontAlgn="base">
              <a:lnSpc>
                <a:spcPct val="90000"/>
              </a:lnSpc>
              <a:spcBef>
                <a:spcPct val="0"/>
              </a:spcBef>
              <a:spcAft>
                <a:spcPct val="0"/>
              </a:spcAft>
              <a:defRPr sz="3200" b="1">
                <a:solidFill>
                  <a:schemeClr val="tx2"/>
                </a:solidFill>
                <a:latin typeface="Arial" pitchFamily="-108" charset="0"/>
              </a:defRPr>
            </a:lvl8pPr>
            <a:lvl9pPr marL="1828373" algn="ctr" rtl="0" fontAlgn="base">
              <a:lnSpc>
                <a:spcPct val="90000"/>
              </a:lnSpc>
              <a:spcBef>
                <a:spcPct val="0"/>
              </a:spcBef>
              <a:spcAft>
                <a:spcPct val="0"/>
              </a:spcAft>
              <a:defRPr sz="3200" b="1">
                <a:solidFill>
                  <a:schemeClr val="tx2"/>
                </a:solidFill>
                <a:latin typeface="Arial" pitchFamily="-108" charset="0"/>
              </a:defRPr>
            </a:lvl9pPr>
          </a:lstStyle>
          <a:p>
            <a:pPr algn="l"/>
            <a:r>
              <a:rPr lang="en-US" sz="3000" i="0" dirty="0" smtClean="0">
                <a:solidFill>
                  <a:schemeClr val="tx1"/>
                </a:solidFill>
                <a:ea typeface="ＭＳ Ｐゴシック" charset="0"/>
                <a:cs typeface="ＭＳ Ｐゴシック" charset="0"/>
              </a:rPr>
              <a:t>What is your preferred systemic treatment for a woman presenting with primary breast cancer (ER/PR-negative, HER2-positive) and widespread metastases? (PS = 1)</a:t>
            </a:r>
            <a:endParaRPr lang="en-US" sz="3000" i="0" dirty="0">
              <a:solidFill>
                <a:schemeClr val="tx1"/>
              </a:solidFill>
              <a:ea typeface="ＭＳ Ｐゴシック" charset="0"/>
              <a:cs typeface="ＭＳ Ｐゴシック" charset="0"/>
            </a:endParaRPr>
          </a:p>
        </p:txBody>
      </p:sp>
      <p:graphicFrame>
        <p:nvGraphicFramePr>
          <p:cNvPr id="5" name="Chart 4"/>
          <p:cNvGraphicFramePr/>
          <p:nvPr>
            <p:extLst>
              <p:ext uri="{D42A27DB-BD31-4B8C-83A1-F6EECF244321}">
                <p14:modId xmlns:p14="http://schemas.microsoft.com/office/powerpoint/2010/main" val="2755321007"/>
              </p:ext>
            </p:extLst>
          </p:nvPr>
        </p:nvGraphicFramePr>
        <p:xfrm>
          <a:off x="228600" y="2667000"/>
          <a:ext cx="8610600" cy="368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689465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31"/>
          <p:cNvSpPr>
            <a:spLocks noChangeArrowheads="1"/>
          </p:cNvSpPr>
          <p:nvPr/>
        </p:nvSpPr>
        <p:spPr bwMode="auto">
          <a:xfrm>
            <a:off x="3810001" y="4114800"/>
            <a:ext cx="3505200" cy="696912"/>
          </a:xfrm>
          <a:prstGeom prst="rect">
            <a:avLst/>
          </a:prstGeom>
          <a:solidFill>
            <a:srgbClr val="7030A0"/>
          </a:solidFill>
          <a:ln w="9525">
            <a:noFill/>
            <a:miter lim="800000"/>
            <a:headEnd/>
            <a:tailEnd/>
          </a:ln>
        </p:spPr>
        <p:txBody>
          <a:bodyPr/>
          <a:lstStyle/>
          <a:p>
            <a:endParaRPr lang="en-US"/>
          </a:p>
        </p:txBody>
      </p:sp>
      <p:sp>
        <p:nvSpPr>
          <p:cNvPr id="41" name="Rectangle 31"/>
          <p:cNvSpPr>
            <a:spLocks noChangeArrowheads="1"/>
          </p:cNvSpPr>
          <p:nvPr/>
        </p:nvSpPr>
        <p:spPr bwMode="auto">
          <a:xfrm>
            <a:off x="3810001" y="3352800"/>
            <a:ext cx="3505200" cy="696912"/>
          </a:xfrm>
          <a:prstGeom prst="rect">
            <a:avLst/>
          </a:prstGeom>
          <a:solidFill>
            <a:srgbClr val="7030A0"/>
          </a:solidFill>
          <a:ln w="9525">
            <a:noFill/>
            <a:miter lim="800000"/>
            <a:headEnd/>
            <a:tailEnd/>
          </a:ln>
        </p:spPr>
        <p:txBody>
          <a:bodyPr/>
          <a:lstStyle/>
          <a:p>
            <a:endParaRPr lang="en-US"/>
          </a:p>
        </p:txBody>
      </p:sp>
      <p:sp>
        <p:nvSpPr>
          <p:cNvPr id="12299" name="Rectangle 5"/>
          <p:cNvSpPr>
            <a:spLocks noChangeArrowheads="1"/>
          </p:cNvSpPr>
          <p:nvPr/>
        </p:nvSpPr>
        <p:spPr bwMode="auto">
          <a:xfrm>
            <a:off x="1219200" y="665163"/>
            <a:ext cx="0" cy="492125"/>
          </a:xfrm>
          <a:prstGeom prst="rect">
            <a:avLst/>
          </a:prstGeom>
          <a:noFill/>
          <a:ln w="9525">
            <a:noFill/>
            <a:miter lim="800000"/>
            <a:headEnd/>
            <a:tailEnd/>
          </a:ln>
        </p:spPr>
        <p:txBody>
          <a:bodyPr wrap="none" lIns="0" tIns="0" rIns="0" bIns="0">
            <a:spAutoFit/>
          </a:bodyPr>
          <a:lstStyle/>
          <a:p>
            <a:endParaRPr lang="en-US" sz="3200"/>
          </a:p>
        </p:txBody>
      </p:sp>
      <p:sp>
        <p:nvSpPr>
          <p:cNvPr id="12302" name="Rectangle 14"/>
          <p:cNvSpPr>
            <a:spLocks noChangeArrowheads="1"/>
          </p:cNvSpPr>
          <p:nvPr/>
        </p:nvSpPr>
        <p:spPr bwMode="auto">
          <a:xfrm>
            <a:off x="1971675" y="2546350"/>
            <a:ext cx="403225" cy="2254250"/>
          </a:xfrm>
          <a:prstGeom prst="rect">
            <a:avLst/>
          </a:prstGeom>
          <a:solidFill>
            <a:srgbClr val="7030A0"/>
          </a:solidFill>
          <a:ln w="9525">
            <a:noFill/>
            <a:miter lim="800000"/>
            <a:headEnd/>
            <a:tailEnd/>
          </a:ln>
        </p:spPr>
        <p:txBody>
          <a:bodyPr/>
          <a:lstStyle/>
          <a:p>
            <a:endParaRPr lang="en-US"/>
          </a:p>
        </p:txBody>
      </p:sp>
      <p:sp>
        <p:nvSpPr>
          <p:cNvPr id="12303" name="Rectangle 16"/>
          <p:cNvSpPr>
            <a:spLocks noChangeArrowheads="1"/>
          </p:cNvSpPr>
          <p:nvPr/>
        </p:nvSpPr>
        <p:spPr bwMode="auto">
          <a:xfrm>
            <a:off x="2230438" y="4391025"/>
            <a:ext cx="0" cy="369887"/>
          </a:xfrm>
          <a:prstGeom prst="rect">
            <a:avLst/>
          </a:prstGeom>
          <a:noFill/>
          <a:ln w="9525">
            <a:noFill/>
            <a:miter lim="800000"/>
            <a:headEnd/>
            <a:tailEnd/>
          </a:ln>
        </p:spPr>
        <p:txBody>
          <a:bodyPr wrap="none" lIns="0" tIns="0" rIns="0" bIns="0">
            <a:spAutoFit/>
          </a:bodyPr>
          <a:lstStyle/>
          <a:p>
            <a:endParaRPr lang="en-US"/>
          </a:p>
        </p:txBody>
      </p:sp>
      <p:sp>
        <p:nvSpPr>
          <p:cNvPr id="12304" name="Freeform 17"/>
          <p:cNvSpPr>
            <a:spLocks/>
          </p:cNvSpPr>
          <p:nvPr/>
        </p:nvSpPr>
        <p:spPr bwMode="auto">
          <a:xfrm>
            <a:off x="2438400" y="3502025"/>
            <a:ext cx="590550" cy="350837"/>
          </a:xfrm>
          <a:custGeom>
            <a:avLst/>
            <a:gdLst>
              <a:gd name="T0" fmla="*/ 0 w 372"/>
              <a:gd name="T1" fmla="*/ 55 h 221"/>
              <a:gd name="T2" fmla="*/ 256 w 372"/>
              <a:gd name="T3" fmla="*/ 55 h 221"/>
              <a:gd name="T4" fmla="*/ 256 w 372"/>
              <a:gd name="T5" fmla="*/ 0 h 221"/>
              <a:gd name="T6" fmla="*/ 372 w 372"/>
              <a:gd name="T7" fmla="*/ 111 h 221"/>
              <a:gd name="T8" fmla="*/ 256 w 372"/>
              <a:gd name="T9" fmla="*/ 221 h 221"/>
              <a:gd name="T10" fmla="*/ 256 w 372"/>
              <a:gd name="T11" fmla="*/ 166 h 221"/>
              <a:gd name="T12" fmla="*/ 0 w 372"/>
              <a:gd name="T13" fmla="*/ 166 h 221"/>
              <a:gd name="T14" fmla="*/ 0 w 372"/>
              <a:gd name="T15" fmla="*/ 55 h 2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2" h="221">
                <a:moveTo>
                  <a:pt x="0" y="55"/>
                </a:moveTo>
                <a:lnTo>
                  <a:pt x="256" y="55"/>
                </a:lnTo>
                <a:lnTo>
                  <a:pt x="256" y="0"/>
                </a:lnTo>
                <a:lnTo>
                  <a:pt x="372" y="111"/>
                </a:lnTo>
                <a:lnTo>
                  <a:pt x="256" y="221"/>
                </a:lnTo>
                <a:lnTo>
                  <a:pt x="256" y="166"/>
                </a:lnTo>
                <a:lnTo>
                  <a:pt x="0" y="166"/>
                </a:lnTo>
                <a:lnTo>
                  <a:pt x="0" y="55"/>
                </a:lnTo>
                <a:close/>
              </a:path>
            </a:pathLst>
          </a:custGeom>
          <a:solidFill>
            <a:srgbClr val="7030A0"/>
          </a:solidFill>
          <a:ln w="9525">
            <a:noFill/>
            <a:round/>
            <a:headEnd/>
            <a:tailEnd/>
          </a:ln>
        </p:spPr>
        <p:txBody>
          <a:bodyPr/>
          <a:lstStyle/>
          <a:p>
            <a:endParaRPr lang="en-US"/>
          </a:p>
        </p:txBody>
      </p:sp>
      <p:sp>
        <p:nvSpPr>
          <p:cNvPr id="12306" name="Freeform 19"/>
          <p:cNvSpPr>
            <a:spLocks/>
          </p:cNvSpPr>
          <p:nvPr/>
        </p:nvSpPr>
        <p:spPr bwMode="auto">
          <a:xfrm>
            <a:off x="2454275" y="2736850"/>
            <a:ext cx="573087" cy="403225"/>
          </a:xfrm>
          <a:custGeom>
            <a:avLst/>
            <a:gdLst>
              <a:gd name="T0" fmla="*/ 0 w 361"/>
              <a:gd name="T1" fmla="*/ 155 h 254"/>
              <a:gd name="T2" fmla="*/ 231 w 361"/>
              <a:gd name="T3" fmla="*/ 50 h 254"/>
              <a:gd name="T4" fmla="*/ 205 w 361"/>
              <a:gd name="T5" fmla="*/ 0 h 254"/>
              <a:gd name="T6" fmla="*/ 361 w 361"/>
              <a:gd name="T7" fmla="*/ 52 h 254"/>
              <a:gd name="T8" fmla="*/ 306 w 361"/>
              <a:gd name="T9" fmla="*/ 199 h 254"/>
              <a:gd name="T10" fmla="*/ 281 w 361"/>
              <a:gd name="T11" fmla="*/ 149 h 254"/>
              <a:gd name="T12" fmla="*/ 50 w 361"/>
              <a:gd name="T13" fmla="*/ 254 h 254"/>
              <a:gd name="T14" fmla="*/ 0 w 361"/>
              <a:gd name="T15" fmla="*/ 155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1" h="254">
                <a:moveTo>
                  <a:pt x="0" y="155"/>
                </a:moveTo>
                <a:lnTo>
                  <a:pt x="231" y="50"/>
                </a:lnTo>
                <a:lnTo>
                  <a:pt x="205" y="0"/>
                </a:lnTo>
                <a:lnTo>
                  <a:pt x="361" y="52"/>
                </a:lnTo>
                <a:lnTo>
                  <a:pt x="306" y="199"/>
                </a:lnTo>
                <a:lnTo>
                  <a:pt x="281" y="149"/>
                </a:lnTo>
                <a:lnTo>
                  <a:pt x="50" y="254"/>
                </a:lnTo>
                <a:lnTo>
                  <a:pt x="0" y="155"/>
                </a:lnTo>
                <a:close/>
              </a:path>
            </a:pathLst>
          </a:custGeom>
          <a:solidFill>
            <a:srgbClr val="7030A0"/>
          </a:solidFill>
          <a:ln w="9525">
            <a:noFill/>
            <a:round/>
            <a:headEnd/>
            <a:tailEnd/>
          </a:ln>
        </p:spPr>
        <p:txBody>
          <a:bodyPr/>
          <a:lstStyle/>
          <a:p>
            <a:endParaRPr lang="en-US"/>
          </a:p>
        </p:txBody>
      </p:sp>
      <p:sp>
        <p:nvSpPr>
          <p:cNvPr id="12308" name="Freeform 21"/>
          <p:cNvSpPr>
            <a:spLocks/>
          </p:cNvSpPr>
          <p:nvPr/>
        </p:nvSpPr>
        <p:spPr bwMode="auto">
          <a:xfrm>
            <a:off x="2454275" y="4213225"/>
            <a:ext cx="573087" cy="404812"/>
          </a:xfrm>
          <a:custGeom>
            <a:avLst/>
            <a:gdLst>
              <a:gd name="T0" fmla="*/ 0 w 361"/>
              <a:gd name="T1" fmla="*/ 99 h 255"/>
              <a:gd name="T2" fmla="*/ 231 w 361"/>
              <a:gd name="T3" fmla="*/ 205 h 255"/>
              <a:gd name="T4" fmla="*/ 205 w 361"/>
              <a:gd name="T5" fmla="*/ 255 h 255"/>
              <a:gd name="T6" fmla="*/ 361 w 361"/>
              <a:gd name="T7" fmla="*/ 203 h 255"/>
              <a:gd name="T8" fmla="*/ 306 w 361"/>
              <a:gd name="T9" fmla="*/ 56 h 255"/>
              <a:gd name="T10" fmla="*/ 281 w 361"/>
              <a:gd name="T11" fmla="*/ 105 h 255"/>
              <a:gd name="T12" fmla="*/ 50 w 361"/>
              <a:gd name="T13" fmla="*/ 0 h 255"/>
              <a:gd name="T14" fmla="*/ 0 w 361"/>
              <a:gd name="T15" fmla="*/ 99 h 2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1" h="255">
                <a:moveTo>
                  <a:pt x="0" y="99"/>
                </a:moveTo>
                <a:lnTo>
                  <a:pt x="231" y="205"/>
                </a:lnTo>
                <a:lnTo>
                  <a:pt x="205" y="255"/>
                </a:lnTo>
                <a:lnTo>
                  <a:pt x="361" y="203"/>
                </a:lnTo>
                <a:lnTo>
                  <a:pt x="306" y="56"/>
                </a:lnTo>
                <a:lnTo>
                  <a:pt x="281" y="105"/>
                </a:lnTo>
                <a:lnTo>
                  <a:pt x="50" y="0"/>
                </a:lnTo>
                <a:lnTo>
                  <a:pt x="0" y="99"/>
                </a:lnTo>
                <a:close/>
              </a:path>
            </a:pathLst>
          </a:custGeom>
          <a:solidFill>
            <a:srgbClr val="7030A0"/>
          </a:solidFill>
          <a:ln w="9525">
            <a:noFill/>
            <a:round/>
            <a:headEnd/>
            <a:tailEnd/>
          </a:ln>
        </p:spPr>
        <p:txBody>
          <a:bodyPr/>
          <a:lstStyle/>
          <a:p>
            <a:endParaRPr lang="en-US"/>
          </a:p>
        </p:txBody>
      </p:sp>
      <p:sp>
        <p:nvSpPr>
          <p:cNvPr id="12312" name="Rectangle 31"/>
          <p:cNvSpPr>
            <a:spLocks noChangeArrowheads="1"/>
          </p:cNvSpPr>
          <p:nvPr/>
        </p:nvSpPr>
        <p:spPr bwMode="auto">
          <a:xfrm>
            <a:off x="3810001" y="2590800"/>
            <a:ext cx="3505200" cy="696912"/>
          </a:xfrm>
          <a:prstGeom prst="rect">
            <a:avLst/>
          </a:prstGeom>
          <a:solidFill>
            <a:srgbClr val="7030A0"/>
          </a:solidFill>
          <a:ln w="9525">
            <a:noFill/>
            <a:miter lim="800000"/>
            <a:headEnd/>
            <a:tailEnd/>
          </a:ln>
        </p:spPr>
        <p:txBody>
          <a:bodyPr/>
          <a:lstStyle/>
          <a:p>
            <a:endParaRPr lang="en-US"/>
          </a:p>
        </p:txBody>
      </p:sp>
      <p:sp>
        <p:nvSpPr>
          <p:cNvPr id="12316" name="Rectangle 45"/>
          <p:cNvSpPr>
            <a:spLocks noChangeArrowheads="1"/>
          </p:cNvSpPr>
          <p:nvPr/>
        </p:nvSpPr>
        <p:spPr bwMode="auto">
          <a:xfrm>
            <a:off x="3048000" y="3533775"/>
            <a:ext cx="693737" cy="276225"/>
          </a:xfrm>
          <a:prstGeom prst="rect">
            <a:avLst/>
          </a:prstGeom>
          <a:noFill/>
          <a:ln w="9525">
            <a:noFill/>
            <a:miter lim="800000"/>
            <a:headEnd/>
            <a:tailEnd/>
          </a:ln>
        </p:spPr>
        <p:txBody>
          <a:bodyPr wrap="none" lIns="0" tIns="0" rIns="0" bIns="0">
            <a:spAutoFit/>
          </a:bodyPr>
          <a:lstStyle/>
          <a:p>
            <a:r>
              <a:rPr lang="en-US" dirty="0">
                <a:solidFill>
                  <a:srgbClr val="000000"/>
                </a:solidFill>
                <a:latin typeface="Calibri" pitchFamily="34" charset="0"/>
              </a:rPr>
              <a:t>Control</a:t>
            </a:r>
            <a:endParaRPr lang="en-US" sz="2800" dirty="0">
              <a:solidFill>
                <a:srgbClr val="000000"/>
              </a:solidFill>
            </a:endParaRPr>
          </a:p>
        </p:txBody>
      </p:sp>
      <p:sp>
        <p:nvSpPr>
          <p:cNvPr id="12317" name="Rectangle 46"/>
          <p:cNvSpPr>
            <a:spLocks noChangeArrowheads="1"/>
          </p:cNvSpPr>
          <p:nvPr/>
        </p:nvSpPr>
        <p:spPr bwMode="auto">
          <a:xfrm>
            <a:off x="3095625" y="2619375"/>
            <a:ext cx="333375" cy="276225"/>
          </a:xfrm>
          <a:prstGeom prst="rect">
            <a:avLst/>
          </a:prstGeom>
          <a:noFill/>
          <a:ln w="9525">
            <a:noFill/>
            <a:miter lim="800000"/>
            <a:headEnd/>
            <a:tailEnd/>
          </a:ln>
        </p:spPr>
        <p:txBody>
          <a:bodyPr wrap="none" lIns="0" tIns="0" rIns="0" bIns="0">
            <a:spAutoFit/>
          </a:bodyPr>
          <a:lstStyle/>
          <a:p>
            <a:r>
              <a:rPr lang="en-US" dirty="0" err="1">
                <a:solidFill>
                  <a:srgbClr val="000000"/>
                </a:solidFill>
                <a:latin typeface="Calibri" pitchFamily="34" charset="0"/>
              </a:rPr>
              <a:t>Exp</a:t>
            </a:r>
            <a:endParaRPr lang="en-US" sz="2800" dirty="0">
              <a:solidFill>
                <a:srgbClr val="000000"/>
              </a:solidFill>
            </a:endParaRPr>
          </a:p>
        </p:txBody>
      </p:sp>
      <p:sp>
        <p:nvSpPr>
          <p:cNvPr id="12318" name="Rectangle 47"/>
          <p:cNvSpPr>
            <a:spLocks noChangeArrowheads="1"/>
          </p:cNvSpPr>
          <p:nvPr/>
        </p:nvSpPr>
        <p:spPr bwMode="auto">
          <a:xfrm>
            <a:off x="3563938" y="2695575"/>
            <a:ext cx="111125" cy="261937"/>
          </a:xfrm>
          <a:prstGeom prst="rect">
            <a:avLst/>
          </a:prstGeom>
          <a:noFill/>
          <a:ln w="9525">
            <a:noFill/>
            <a:miter lim="800000"/>
            <a:headEnd/>
            <a:tailEnd/>
          </a:ln>
        </p:spPr>
        <p:txBody>
          <a:bodyPr wrap="none" lIns="0" tIns="0" rIns="0" bIns="0">
            <a:spAutoFit/>
          </a:bodyPr>
          <a:lstStyle/>
          <a:p>
            <a:r>
              <a:rPr lang="en-US" sz="1700">
                <a:solidFill>
                  <a:schemeClr val="bg1"/>
                </a:solidFill>
                <a:latin typeface="Calibri" pitchFamily="34" charset="0"/>
              </a:rPr>
              <a:t>1</a:t>
            </a:r>
            <a:endParaRPr lang="en-US">
              <a:solidFill>
                <a:schemeClr val="bg1"/>
              </a:solidFill>
            </a:endParaRPr>
          </a:p>
        </p:txBody>
      </p:sp>
      <p:sp>
        <p:nvSpPr>
          <p:cNvPr id="12319" name="Rectangle 48"/>
          <p:cNvSpPr>
            <a:spLocks noChangeArrowheads="1"/>
          </p:cNvSpPr>
          <p:nvPr/>
        </p:nvSpPr>
        <p:spPr bwMode="auto">
          <a:xfrm>
            <a:off x="3078163" y="4343400"/>
            <a:ext cx="503237" cy="276225"/>
          </a:xfrm>
          <a:prstGeom prst="rect">
            <a:avLst/>
          </a:prstGeom>
          <a:noFill/>
          <a:ln w="9525">
            <a:noFill/>
            <a:miter lim="800000"/>
            <a:headEnd/>
            <a:tailEnd/>
          </a:ln>
        </p:spPr>
        <p:txBody>
          <a:bodyPr wrap="none" lIns="0" tIns="0" rIns="0" bIns="0">
            <a:spAutoFit/>
          </a:bodyPr>
          <a:lstStyle/>
          <a:p>
            <a:r>
              <a:rPr lang="en-US" dirty="0" err="1">
                <a:solidFill>
                  <a:srgbClr val="000000"/>
                </a:solidFill>
                <a:latin typeface="Calibri" pitchFamily="34" charset="0"/>
              </a:rPr>
              <a:t>Exp</a:t>
            </a:r>
            <a:r>
              <a:rPr lang="en-US" dirty="0">
                <a:solidFill>
                  <a:srgbClr val="000000"/>
                </a:solidFill>
                <a:latin typeface="Calibri" pitchFamily="34" charset="0"/>
              </a:rPr>
              <a:t> 2</a:t>
            </a:r>
            <a:endParaRPr lang="en-US" sz="2800" dirty="0">
              <a:solidFill>
                <a:srgbClr val="000000"/>
              </a:solidFill>
            </a:endParaRPr>
          </a:p>
        </p:txBody>
      </p:sp>
      <p:sp>
        <p:nvSpPr>
          <p:cNvPr id="12320" name="Freeform 49"/>
          <p:cNvSpPr>
            <a:spLocks/>
          </p:cNvSpPr>
          <p:nvPr/>
        </p:nvSpPr>
        <p:spPr bwMode="auto">
          <a:xfrm>
            <a:off x="7400925" y="3505200"/>
            <a:ext cx="295275" cy="350837"/>
          </a:xfrm>
          <a:custGeom>
            <a:avLst/>
            <a:gdLst>
              <a:gd name="T0" fmla="*/ 0 w 186"/>
              <a:gd name="T1" fmla="*/ 55 h 221"/>
              <a:gd name="T2" fmla="*/ 93 w 186"/>
              <a:gd name="T3" fmla="*/ 55 h 221"/>
              <a:gd name="T4" fmla="*/ 93 w 186"/>
              <a:gd name="T5" fmla="*/ 0 h 221"/>
              <a:gd name="T6" fmla="*/ 186 w 186"/>
              <a:gd name="T7" fmla="*/ 111 h 221"/>
              <a:gd name="T8" fmla="*/ 93 w 186"/>
              <a:gd name="T9" fmla="*/ 221 h 221"/>
              <a:gd name="T10" fmla="*/ 93 w 186"/>
              <a:gd name="T11" fmla="*/ 166 h 221"/>
              <a:gd name="T12" fmla="*/ 0 w 186"/>
              <a:gd name="T13" fmla="*/ 166 h 221"/>
              <a:gd name="T14" fmla="*/ 0 w 186"/>
              <a:gd name="T15" fmla="*/ 55 h 2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6" h="221">
                <a:moveTo>
                  <a:pt x="0" y="55"/>
                </a:moveTo>
                <a:lnTo>
                  <a:pt x="93" y="55"/>
                </a:lnTo>
                <a:lnTo>
                  <a:pt x="93" y="0"/>
                </a:lnTo>
                <a:lnTo>
                  <a:pt x="186" y="111"/>
                </a:lnTo>
                <a:lnTo>
                  <a:pt x="93" y="221"/>
                </a:lnTo>
                <a:lnTo>
                  <a:pt x="93" y="166"/>
                </a:lnTo>
                <a:lnTo>
                  <a:pt x="0" y="166"/>
                </a:lnTo>
                <a:lnTo>
                  <a:pt x="0" y="55"/>
                </a:lnTo>
                <a:close/>
              </a:path>
            </a:pathLst>
          </a:custGeom>
          <a:solidFill>
            <a:srgbClr val="7030A0"/>
          </a:solidFill>
          <a:ln w="9525">
            <a:noFill/>
            <a:round/>
            <a:headEnd/>
            <a:tailEnd/>
          </a:ln>
        </p:spPr>
        <p:txBody>
          <a:bodyPr/>
          <a:lstStyle/>
          <a:p>
            <a:endParaRPr lang="en-US"/>
          </a:p>
        </p:txBody>
      </p:sp>
      <p:sp>
        <p:nvSpPr>
          <p:cNvPr id="12322" name="Rectangle 51"/>
          <p:cNvSpPr>
            <a:spLocks noChangeArrowheads="1"/>
          </p:cNvSpPr>
          <p:nvPr/>
        </p:nvSpPr>
        <p:spPr bwMode="auto">
          <a:xfrm>
            <a:off x="7696200" y="3048000"/>
            <a:ext cx="1328737" cy="1401762"/>
          </a:xfrm>
          <a:prstGeom prst="rect">
            <a:avLst/>
          </a:prstGeom>
          <a:solidFill>
            <a:srgbClr val="7030A0"/>
          </a:solidFill>
          <a:ln w="9525">
            <a:noFill/>
            <a:miter lim="800000"/>
            <a:headEnd/>
            <a:tailEnd/>
          </a:ln>
        </p:spPr>
        <p:txBody>
          <a:bodyPr/>
          <a:lstStyle/>
          <a:p>
            <a:endParaRPr lang="en-US"/>
          </a:p>
        </p:txBody>
      </p:sp>
      <p:sp>
        <p:nvSpPr>
          <p:cNvPr id="12324" name="Rectangle 57"/>
          <p:cNvSpPr>
            <a:spLocks noChangeArrowheads="1"/>
          </p:cNvSpPr>
          <p:nvPr/>
        </p:nvSpPr>
        <p:spPr bwMode="auto">
          <a:xfrm>
            <a:off x="260350" y="2819400"/>
            <a:ext cx="1474787" cy="1798637"/>
          </a:xfrm>
          <a:prstGeom prst="rect">
            <a:avLst/>
          </a:prstGeom>
          <a:solidFill>
            <a:srgbClr val="7030A0"/>
          </a:solidFill>
          <a:ln w="9525">
            <a:noFill/>
            <a:miter lim="800000"/>
            <a:headEnd/>
            <a:tailEnd/>
          </a:ln>
        </p:spPr>
        <p:txBody>
          <a:bodyPr/>
          <a:lstStyle/>
          <a:p>
            <a:r>
              <a:rPr lang="en-US" sz="2000" b="1">
                <a:solidFill>
                  <a:schemeClr val="bg1"/>
                </a:solidFill>
                <a:latin typeface="Calibri" pitchFamily="34" charset="0"/>
              </a:rPr>
              <a:t>N = 900 (planned)</a:t>
            </a:r>
          </a:p>
          <a:p>
            <a:pPr>
              <a:lnSpc>
                <a:spcPts val="2163"/>
              </a:lnSpc>
            </a:pPr>
            <a:endParaRPr lang="en-US" sz="2000" b="1">
              <a:solidFill>
                <a:schemeClr val="bg1"/>
              </a:solidFill>
              <a:latin typeface="Calibri" pitchFamily="34" charset="0"/>
            </a:endParaRPr>
          </a:p>
          <a:p>
            <a:pPr>
              <a:lnSpc>
                <a:spcPts val="2163"/>
              </a:lnSpc>
            </a:pPr>
            <a:r>
              <a:rPr lang="en-US" b="1">
                <a:solidFill>
                  <a:schemeClr val="bg1"/>
                </a:solidFill>
                <a:latin typeface="Calibri" pitchFamily="34" charset="0"/>
              </a:rPr>
              <a:t>Strata:</a:t>
            </a:r>
          </a:p>
          <a:p>
            <a:pPr>
              <a:lnSpc>
                <a:spcPts val="2163"/>
              </a:lnSpc>
            </a:pPr>
            <a:r>
              <a:rPr lang="en-US" b="1">
                <a:solidFill>
                  <a:schemeClr val="bg1"/>
                </a:solidFill>
                <a:latin typeface="Calibri" pitchFamily="34" charset="0"/>
              </a:rPr>
              <a:t>Adj taxanes</a:t>
            </a:r>
          </a:p>
          <a:p>
            <a:pPr>
              <a:lnSpc>
                <a:spcPts val="2163"/>
              </a:lnSpc>
            </a:pPr>
            <a:r>
              <a:rPr lang="en-US" b="1">
                <a:solidFill>
                  <a:schemeClr val="bg1"/>
                </a:solidFill>
                <a:latin typeface="Calibri" pitchFamily="34" charset="0"/>
              </a:rPr>
              <a:t>ER/PR status</a:t>
            </a:r>
          </a:p>
        </p:txBody>
      </p:sp>
      <p:sp>
        <p:nvSpPr>
          <p:cNvPr id="12327" name="Rectangle 76"/>
          <p:cNvSpPr>
            <a:spLocks noChangeArrowheads="1"/>
          </p:cNvSpPr>
          <p:nvPr/>
        </p:nvSpPr>
        <p:spPr bwMode="auto">
          <a:xfrm>
            <a:off x="1395413" y="6259513"/>
            <a:ext cx="0" cy="369887"/>
          </a:xfrm>
          <a:prstGeom prst="rect">
            <a:avLst/>
          </a:prstGeom>
          <a:noFill/>
          <a:ln w="9525">
            <a:noFill/>
            <a:miter lim="800000"/>
            <a:headEnd/>
            <a:tailEnd/>
          </a:ln>
        </p:spPr>
        <p:txBody>
          <a:bodyPr wrap="none" lIns="0" tIns="0" rIns="0" bIns="0">
            <a:spAutoFit/>
          </a:bodyPr>
          <a:lstStyle/>
          <a:p>
            <a:endParaRPr lang="en-US"/>
          </a:p>
        </p:txBody>
      </p:sp>
      <p:sp>
        <p:nvSpPr>
          <p:cNvPr id="81" name="Rectangle 80"/>
          <p:cNvSpPr/>
          <p:nvPr/>
        </p:nvSpPr>
        <p:spPr>
          <a:xfrm>
            <a:off x="1177800" y="3498850"/>
            <a:ext cx="1956049" cy="400110"/>
          </a:xfrm>
          <a:prstGeom prst="rect">
            <a:avLst/>
          </a:prstGeom>
          <a:scene3d>
            <a:camera prst="orthographicFront">
              <a:rot lat="0" lon="0" rev="5400000"/>
            </a:camera>
            <a:lightRig rig="threePt" dir="t"/>
          </a:scene3d>
        </p:spPr>
        <p:txBody>
          <a:bodyPr wrap="none">
            <a:spAutoFit/>
          </a:bodyPr>
          <a:lstStyle/>
          <a:p>
            <a:pPr algn="ctr">
              <a:defRPr/>
            </a:pPr>
            <a:r>
              <a:rPr lang="en-US" sz="2000" b="1" dirty="0">
                <a:solidFill>
                  <a:srgbClr val="FFFFFF"/>
                </a:solidFill>
                <a:latin typeface="Calibri" pitchFamily="34" charset="0"/>
                <a:ea typeface="+mn-ea"/>
                <a:cs typeface="Arial" charset="0"/>
              </a:rPr>
              <a:t>Randomize 1:1:1</a:t>
            </a:r>
            <a:endParaRPr lang="en-US" sz="2000" b="1" dirty="0">
              <a:ea typeface="+mn-ea"/>
              <a:cs typeface="Arial" charset="0"/>
            </a:endParaRPr>
          </a:p>
        </p:txBody>
      </p:sp>
      <p:sp>
        <p:nvSpPr>
          <p:cNvPr id="12292" name="Rectangle 2"/>
          <p:cNvSpPr>
            <a:spLocks noChangeArrowheads="1"/>
          </p:cNvSpPr>
          <p:nvPr/>
        </p:nvSpPr>
        <p:spPr bwMode="auto">
          <a:xfrm>
            <a:off x="3817938" y="2590800"/>
            <a:ext cx="3530600" cy="646112"/>
          </a:xfrm>
          <a:prstGeom prst="rect">
            <a:avLst/>
          </a:prstGeom>
          <a:noFill/>
          <a:ln w="9525">
            <a:noFill/>
            <a:miter lim="800000"/>
            <a:headEnd/>
            <a:tailEnd/>
          </a:ln>
        </p:spPr>
        <p:txBody>
          <a:bodyPr>
            <a:spAutoFit/>
          </a:bodyPr>
          <a:lstStyle/>
          <a:p>
            <a:r>
              <a:rPr lang="en-US" b="1" dirty="0">
                <a:solidFill>
                  <a:srgbClr val="FFFFFF"/>
                </a:solidFill>
                <a:latin typeface="Calibri" pitchFamily="34" charset="0"/>
              </a:rPr>
              <a:t>nab-paclitaxel 150 mg/m</a:t>
            </a:r>
            <a:r>
              <a:rPr lang="en-US" b="1" baseline="30000" dirty="0">
                <a:solidFill>
                  <a:srgbClr val="FFFFFF"/>
                </a:solidFill>
                <a:latin typeface="Calibri" pitchFamily="34" charset="0"/>
              </a:rPr>
              <a:t>2</a:t>
            </a:r>
            <a:r>
              <a:rPr lang="en-US" b="1" dirty="0">
                <a:solidFill>
                  <a:srgbClr val="FFFFFF"/>
                </a:solidFill>
                <a:latin typeface="Calibri" pitchFamily="34" charset="0"/>
              </a:rPr>
              <a:t> </a:t>
            </a:r>
            <a:r>
              <a:rPr lang="en-US" sz="1600" b="1" dirty="0">
                <a:solidFill>
                  <a:srgbClr val="FFFFFF"/>
                </a:solidFill>
                <a:latin typeface="Calibri" pitchFamily="34" charset="0"/>
              </a:rPr>
              <a:t>weekly +</a:t>
            </a:r>
            <a:r>
              <a:rPr lang="en-US" b="1" dirty="0">
                <a:solidFill>
                  <a:srgbClr val="FFFFFF"/>
                </a:solidFill>
                <a:latin typeface="Calibri" pitchFamily="34" charset="0"/>
              </a:rPr>
              <a:t> </a:t>
            </a:r>
            <a:r>
              <a:rPr lang="en-US" b="1" dirty="0" err="1">
                <a:solidFill>
                  <a:srgbClr val="FFFFFF"/>
                </a:solidFill>
                <a:latin typeface="Calibri" pitchFamily="34" charset="0"/>
              </a:rPr>
              <a:t>bevacizumab</a:t>
            </a:r>
            <a:r>
              <a:rPr lang="en-US" b="1" dirty="0">
                <a:solidFill>
                  <a:srgbClr val="FFFFFF"/>
                </a:solidFill>
                <a:latin typeface="Calibri" pitchFamily="34" charset="0"/>
              </a:rPr>
              <a:t> 10 mg/kg q 2 wks</a:t>
            </a:r>
            <a:r>
              <a:rPr lang="en-US" b="1" baseline="30000" dirty="0">
                <a:solidFill>
                  <a:srgbClr val="FFFFFF"/>
                </a:solidFill>
                <a:latin typeface="Calibri" pitchFamily="34" charset="0"/>
              </a:rPr>
              <a:t>2</a:t>
            </a:r>
          </a:p>
        </p:txBody>
      </p:sp>
      <p:sp>
        <p:nvSpPr>
          <p:cNvPr id="12293" name="Rectangle 4"/>
          <p:cNvSpPr>
            <a:spLocks noChangeArrowheads="1"/>
          </p:cNvSpPr>
          <p:nvPr/>
        </p:nvSpPr>
        <p:spPr bwMode="auto">
          <a:xfrm>
            <a:off x="3883025" y="4114800"/>
            <a:ext cx="3397250" cy="646112"/>
          </a:xfrm>
          <a:prstGeom prst="rect">
            <a:avLst/>
          </a:prstGeom>
          <a:noFill/>
          <a:ln w="9525">
            <a:noFill/>
            <a:miter lim="800000"/>
            <a:headEnd/>
            <a:tailEnd/>
          </a:ln>
        </p:spPr>
        <p:txBody>
          <a:bodyPr>
            <a:spAutoFit/>
          </a:bodyPr>
          <a:lstStyle/>
          <a:p>
            <a:r>
              <a:rPr lang="en-US" b="1" dirty="0" err="1">
                <a:solidFill>
                  <a:srgbClr val="FFFFFF"/>
                </a:solidFill>
                <a:latin typeface="Calibri" pitchFamily="34" charset="0"/>
              </a:rPr>
              <a:t>ixabepilone</a:t>
            </a:r>
            <a:r>
              <a:rPr lang="en-US" b="1" dirty="0">
                <a:solidFill>
                  <a:srgbClr val="FFFFFF"/>
                </a:solidFill>
                <a:latin typeface="Calibri" pitchFamily="34" charset="0"/>
              </a:rPr>
              <a:t> 16 mg/m</a:t>
            </a:r>
            <a:r>
              <a:rPr lang="en-US" b="1" baseline="30000" dirty="0">
                <a:solidFill>
                  <a:srgbClr val="FFFFFF"/>
                </a:solidFill>
                <a:latin typeface="Calibri" pitchFamily="34" charset="0"/>
              </a:rPr>
              <a:t>2</a:t>
            </a:r>
            <a:r>
              <a:rPr lang="en-US" b="1" dirty="0">
                <a:solidFill>
                  <a:srgbClr val="FFFFFF"/>
                </a:solidFill>
                <a:latin typeface="Calibri" pitchFamily="34" charset="0"/>
              </a:rPr>
              <a:t> </a:t>
            </a:r>
            <a:r>
              <a:rPr lang="en-US" sz="1600" b="1" dirty="0">
                <a:solidFill>
                  <a:srgbClr val="FFFFFF"/>
                </a:solidFill>
                <a:latin typeface="Calibri" pitchFamily="34" charset="0"/>
              </a:rPr>
              <a:t>weekly +</a:t>
            </a:r>
            <a:endParaRPr lang="en-US" b="1" dirty="0">
              <a:solidFill>
                <a:srgbClr val="FFFFFF"/>
              </a:solidFill>
              <a:latin typeface="Calibri" pitchFamily="34" charset="0"/>
            </a:endParaRPr>
          </a:p>
          <a:p>
            <a:r>
              <a:rPr lang="en-US" b="1" dirty="0" err="1">
                <a:solidFill>
                  <a:srgbClr val="FFFFFF"/>
                </a:solidFill>
                <a:latin typeface="Calibri" pitchFamily="34" charset="0"/>
              </a:rPr>
              <a:t>bevacizumab</a:t>
            </a:r>
            <a:r>
              <a:rPr lang="en-US" b="1" dirty="0">
                <a:solidFill>
                  <a:srgbClr val="FFFFFF"/>
                </a:solidFill>
                <a:latin typeface="Calibri" pitchFamily="34" charset="0"/>
              </a:rPr>
              <a:t> 10 mg/kg q 2 wks</a:t>
            </a:r>
            <a:r>
              <a:rPr lang="en-US" b="1" baseline="30000" dirty="0">
                <a:solidFill>
                  <a:srgbClr val="FFFFFF"/>
                </a:solidFill>
                <a:latin typeface="Calibri" pitchFamily="34" charset="0"/>
              </a:rPr>
              <a:t>3</a:t>
            </a:r>
            <a:endParaRPr lang="en-US" b="1" dirty="0">
              <a:solidFill>
                <a:srgbClr val="FFFFFF"/>
              </a:solidFill>
              <a:latin typeface="Calibri" pitchFamily="34" charset="0"/>
            </a:endParaRPr>
          </a:p>
        </p:txBody>
      </p:sp>
      <p:sp>
        <p:nvSpPr>
          <p:cNvPr id="12294" name="TextBox 5"/>
          <p:cNvSpPr txBox="1">
            <a:spLocks noChangeArrowheads="1"/>
          </p:cNvSpPr>
          <p:nvPr/>
        </p:nvSpPr>
        <p:spPr bwMode="auto">
          <a:xfrm>
            <a:off x="7696201" y="3143250"/>
            <a:ext cx="1295400" cy="1200329"/>
          </a:xfrm>
          <a:prstGeom prst="rect">
            <a:avLst/>
          </a:prstGeom>
          <a:noFill/>
          <a:ln w="9525">
            <a:noFill/>
            <a:miter lim="800000"/>
            <a:headEnd/>
            <a:tailEnd/>
          </a:ln>
        </p:spPr>
        <p:txBody>
          <a:bodyPr wrap="square">
            <a:spAutoFit/>
          </a:bodyPr>
          <a:lstStyle/>
          <a:p>
            <a:pPr algn="ctr"/>
            <a:r>
              <a:rPr lang="en-US" b="1" dirty="0">
                <a:solidFill>
                  <a:schemeClr val="bg1"/>
                </a:solidFill>
                <a:latin typeface="Calibri" pitchFamily="34" charset="0"/>
              </a:rPr>
              <a:t>Restage q 2 cycles until disease progression</a:t>
            </a:r>
          </a:p>
        </p:txBody>
      </p:sp>
      <p:sp>
        <p:nvSpPr>
          <p:cNvPr id="12295" name="Rectangle 6"/>
          <p:cNvSpPr>
            <a:spLocks noChangeArrowheads="1"/>
          </p:cNvSpPr>
          <p:nvPr/>
        </p:nvSpPr>
        <p:spPr bwMode="auto">
          <a:xfrm>
            <a:off x="260350" y="341313"/>
            <a:ext cx="8518525" cy="1631216"/>
          </a:xfrm>
          <a:prstGeom prst="rect">
            <a:avLst/>
          </a:prstGeom>
          <a:noFill/>
          <a:ln w="9525">
            <a:noFill/>
            <a:miter lim="800000"/>
            <a:headEnd/>
            <a:tailEnd/>
          </a:ln>
        </p:spPr>
        <p:txBody>
          <a:bodyPr>
            <a:spAutoFit/>
          </a:bodyPr>
          <a:lstStyle/>
          <a:p>
            <a:pPr algn="ctr"/>
            <a:r>
              <a:rPr lang="en-US" sz="3600" dirty="0">
                <a:solidFill>
                  <a:srgbClr val="C00000"/>
                </a:solidFill>
                <a:latin typeface="Calibri" pitchFamily="34" charset="0"/>
              </a:rPr>
              <a:t>CALGB 40502 - NCCTG N063H - CTSU 40502</a:t>
            </a:r>
          </a:p>
          <a:p>
            <a:pPr algn="ctr"/>
            <a:r>
              <a:rPr lang="en-US" sz="3200" dirty="0">
                <a:solidFill>
                  <a:srgbClr val="C00000"/>
                </a:solidFill>
                <a:latin typeface="Calibri" pitchFamily="34" charset="0"/>
              </a:rPr>
              <a:t>An Open Label Phase III Trial of </a:t>
            </a:r>
            <a:r>
              <a:rPr lang="en-US" sz="3200" dirty="0" smtClean="0">
                <a:solidFill>
                  <a:srgbClr val="C00000"/>
                </a:solidFill>
                <a:latin typeface="Calibri" pitchFamily="34" charset="0"/>
              </a:rPr>
              <a:t>First-Line </a:t>
            </a:r>
            <a:r>
              <a:rPr lang="en-US" sz="3200" dirty="0">
                <a:solidFill>
                  <a:srgbClr val="C00000"/>
                </a:solidFill>
                <a:latin typeface="Calibri" pitchFamily="34" charset="0"/>
              </a:rPr>
              <a:t>Therapy for Locally Recurrent or Metastatic Breast Cancer</a:t>
            </a:r>
            <a:endParaRPr lang="en-US" sz="3200" dirty="0">
              <a:solidFill>
                <a:srgbClr val="C00000"/>
              </a:solidFill>
            </a:endParaRPr>
          </a:p>
        </p:txBody>
      </p:sp>
      <p:sp>
        <p:nvSpPr>
          <p:cNvPr id="12296" name="TextBox 7"/>
          <p:cNvSpPr txBox="1">
            <a:spLocks noChangeArrowheads="1"/>
          </p:cNvSpPr>
          <p:nvPr/>
        </p:nvSpPr>
        <p:spPr bwMode="auto">
          <a:xfrm>
            <a:off x="149225" y="5045075"/>
            <a:ext cx="8991600" cy="1200150"/>
          </a:xfrm>
          <a:prstGeom prst="rect">
            <a:avLst/>
          </a:prstGeom>
          <a:noFill/>
          <a:ln w="9525">
            <a:noFill/>
            <a:miter lim="800000"/>
            <a:headEnd/>
            <a:tailEnd/>
          </a:ln>
        </p:spPr>
        <p:txBody>
          <a:bodyPr>
            <a:spAutoFit/>
          </a:bodyPr>
          <a:lstStyle/>
          <a:p>
            <a:pPr marL="342900" indent="-342900">
              <a:buFont typeface="Arial" charset="0"/>
              <a:buChar char="•"/>
            </a:pPr>
            <a:r>
              <a:rPr lang="en-US" sz="2400" dirty="0">
                <a:solidFill>
                  <a:srgbClr val="C00000"/>
                </a:solidFill>
                <a:latin typeface="Calibri" pitchFamily="34" charset="0"/>
              </a:rPr>
              <a:t>All chemotherapy was given on a 3 week on, one week off schedule</a:t>
            </a:r>
          </a:p>
          <a:p>
            <a:pPr marL="342900" indent="-342900">
              <a:buFont typeface="Arial" charset="0"/>
              <a:buChar char="•"/>
            </a:pPr>
            <a:r>
              <a:rPr lang="en-US" sz="2400" dirty="0">
                <a:solidFill>
                  <a:srgbClr val="C00000"/>
                </a:solidFill>
                <a:latin typeface="Calibri" pitchFamily="34" charset="0"/>
              </a:rPr>
              <a:t>Patients could discontinue </a:t>
            </a:r>
            <a:r>
              <a:rPr lang="en-US" sz="2400" dirty="0" smtClean="0">
                <a:solidFill>
                  <a:srgbClr val="C00000"/>
                </a:solidFill>
                <a:latin typeface="Calibri" pitchFamily="34" charset="0"/>
              </a:rPr>
              <a:t>chemotherapy </a:t>
            </a:r>
            <a:r>
              <a:rPr lang="en-US" sz="2400" dirty="0">
                <a:solidFill>
                  <a:srgbClr val="C00000"/>
                </a:solidFill>
                <a:latin typeface="Calibri" pitchFamily="34" charset="0"/>
              </a:rPr>
              <a:t>and continue bevacizumab alone after 6 cycles if stable or responding disease</a:t>
            </a:r>
          </a:p>
        </p:txBody>
      </p:sp>
      <p:sp>
        <p:nvSpPr>
          <p:cNvPr id="12297" name="Rectangle 1"/>
          <p:cNvSpPr>
            <a:spLocks noChangeArrowheads="1"/>
          </p:cNvSpPr>
          <p:nvPr/>
        </p:nvSpPr>
        <p:spPr bwMode="auto">
          <a:xfrm>
            <a:off x="3860800" y="3360738"/>
            <a:ext cx="3378200" cy="646112"/>
          </a:xfrm>
          <a:prstGeom prst="rect">
            <a:avLst/>
          </a:prstGeom>
          <a:noFill/>
          <a:ln w="9525">
            <a:noFill/>
            <a:miter lim="800000"/>
            <a:headEnd/>
            <a:tailEnd/>
          </a:ln>
        </p:spPr>
        <p:txBody>
          <a:bodyPr>
            <a:spAutoFit/>
          </a:bodyPr>
          <a:lstStyle/>
          <a:p>
            <a:r>
              <a:rPr lang="en-US" b="1" dirty="0">
                <a:solidFill>
                  <a:schemeClr val="bg1"/>
                </a:solidFill>
                <a:latin typeface="Calibri" pitchFamily="34" charset="0"/>
              </a:rPr>
              <a:t>paclitaxel 90 mg/m</a:t>
            </a:r>
            <a:r>
              <a:rPr lang="en-US" b="1" baseline="30000" dirty="0">
                <a:solidFill>
                  <a:schemeClr val="bg1"/>
                </a:solidFill>
                <a:latin typeface="Calibri" pitchFamily="34" charset="0"/>
              </a:rPr>
              <a:t>2</a:t>
            </a:r>
            <a:r>
              <a:rPr lang="en-US" b="1" dirty="0">
                <a:solidFill>
                  <a:schemeClr val="bg1"/>
                </a:solidFill>
                <a:latin typeface="Calibri" pitchFamily="34" charset="0"/>
              </a:rPr>
              <a:t> </a:t>
            </a:r>
            <a:r>
              <a:rPr lang="en-US" sz="1600" b="1" dirty="0">
                <a:solidFill>
                  <a:schemeClr val="bg1"/>
                </a:solidFill>
                <a:latin typeface="Calibri" pitchFamily="34" charset="0"/>
              </a:rPr>
              <a:t>weekly +</a:t>
            </a:r>
            <a:r>
              <a:rPr lang="en-US" b="1" dirty="0">
                <a:solidFill>
                  <a:schemeClr val="bg1"/>
                </a:solidFill>
                <a:latin typeface="Calibri" pitchFamily="34" charset="0"/>
              </a:rPr>
              <a:t> </a:t>
            </a:r>
            <a:r>
              <a:rPr lang="en-US" b="1" dirty="0" err="1">
                <a:solidFill>
                  <a:schemeClr val="bg1"/>
                </a:solidFill>
                <a:latin typeface="Calibri" pitchFamily="34" charset="0"/>
              </a:rPr>
              <a:t>bevacizumab</a:t>
            </a:r>
            <a:r>
              <a:rPr lang="en-US" b="1" dirty="0">
                <a:solidFill>
                  <a:schemeClr val="bg1"/>
                </a:solidFill>
                <a:latin typeface="Calibri" pitchFamily="34" charset="0"/>
              </a:rPr>
              <a:t> 10 mg/kg q 2 wks</a:t>
            </a:r>
            <a:r>
              <a:rPr lang="en-US" b="1" baseline="30000" dirty="0">
                <a:solidFill>
                  <a:srgbClr val="FFFFFF"/>
                </a:solidFill>
                <a:latin typeface="Calibri" pitchFamily="34" charset="0"/>
              </a:rPr>
              <a:t>1 </a:t>
            </a:r>
            <a:endParaRPr lang="en-US" b="1" dirty="0">
              <a:solidFill>
                <a:schemeClr val="bg1"/>
              </a:solidFill>
              <a:latin typeface="Calibri" pitchFamily="34" charset="0"/>
            </a:endParaRPr>
          </a:p>
        </p:txBody>
      </p:sp>
      <p:sp>
        <p:nvSpPr>
          <p:cNvPr id="12298" name="TextBox 1"/>
          <p:cNvSpPr txBox="1">
            <a:spLocks noChangeArrowheads="1"/>
          </p:cNvSpPr>
          <p:nvPr/>
        </p:nvSpPr>
        <p:spPr bwMode="auto">
          <a:xfrm>
            <a:off x="228600" y="6484107"/>
            <a:ext cx="8915400" cy="323165"/>
          </a:xfrm>
          <a:prstGeom prst="rect">
            <a:avLst/>
          </a:prstGeom>
          <a:noFill/>
          <a:ln w="9525">
            <a:noFill/>
            <a:miter lim="800000"/>
            <a:headEnd/>
            <a:tailEnd/>
          </a:ln>
        </p:spPr>
        <p:txBody>
          <a:bodyPr wrap="square">
            <a:spAutoFit/>
          </a:bodyPr>
          <a:lstStyle/>
          <a:p>
            <a:r>
              <a:rPr lang="en-US" sz="1500" dirty="0">
                <a:solidFill>
                  <a:srgbClr val="000000"/>
                </a:solidFill>
              </a:rPr>
              <a:t>1. Miller et </a:t>
            </a:r>
            <a:r>
              <a:rPr lang="en-US" sz="1500" dirty="0" smtClean="0">
                <a:solidFill>
                  <a:srgbClr val="000000"/>
                </a:solidFill>
              </a:rPr>
              <a:t>al. </a:t>
            </a:r>
            <a:r>
              <a:rPr lang="en-US" sz="1500" i="1" dirty="0">
                <a:solidFill>
                  <a:srgbClr val="000000"/>
                </a:solidFill>
              </a:rPr>
              <a:t>N </a:t>
            </a:r>
            <a:r>
              <a:rPr lang="en-US" sz="1500" i="1" dirty="0" err="1">
                <a:solidFill>
                  <a:srgbClr val="000000"/>
                </a:solidFill>
              </a:rPr>
              <a:t>Engl</a:t>
            </a:r>
            <a:r>
              <a:rPr lang="en-US" sz="1500" i="1" dirty="0">
                <a:solidFill>
                  <a:srgbClr val="000000"/>
                </a:solidFill>
              </a:rPr>
              <a:t> J </a:t>
            </a:r>
            <a:r>
              <a:rPr lang="en-US" sz="1500" i="1" dirty="0" smtClean="0">
                <a:solidFill>
                  <a:srgbClr val="000000"/>
                </a:solidFill>
              </a:rPr>
              <a:t>Med </a:t>
            </a:r>
            <a:r>
              <a:rPr lang="en-US" sz="1500" dirty="0" smtClean="0">
                <a:solidFill>
                  <a:srgbClr val="000000"/>
                </a:solidFill>
              </a:rPr>
              <a:t>2007. </a:t>
            </a:r>
            <a:r>
              <a:rPr lang="en-US" sz="1500" dirty="0">
                <a:solidFill>
                  <a:srgbClr val="000000"/>
                </a:solidFill>
              </a:rPr>
              <a:t>2. </a:t>
            </a:r>
            <a:r>
              <a:rPr lang="en-US" sz="1500" dirty="0" err="1">
                <a:solidFill>
                  <a:srgbClr val="000000"/>
                </a:solidFill>
              </a:rPr>
              <a:t>Gradishar</a:t>
            </a:r>
            <a:r>
              <a:rPr lang="en-US" sz="1500" dirty="0">
                <a:solidFill>
                  <a:srgbClr val="000000"/>
                </a:solidFill>
              </a:rPr>
              <a:t> et </a:t>
            </a:r>
            <a:r>
              <a:rPr lang="en-US" sz="1500" dirty="0" smtClean="0">
                <a:solidFill>
                  <a:srgbClr val="000000"/>
                </a:solidFill>
              </a:rPr>
              <a:t>al. </a:t>
            </a:r>
            <a:r>
              <a:rPr lang="en-US" sz="1500" i="1" dirty="0">
                <a:solidFill>
                  <a:srgbClr val="000000"/>
                </a:solidFill>
              </a:rPr>
              <a:t>J </a:t>
            </a:r>
            <a:r>
              <a:rPr lang="en-US" sz="1500" i="1" dirty="0" err="1">
                <a:solidFill>
                  <a:srgbClr val="000000"/>
                </a:solidFill>
              </a:rPr>
              <a:t>Clin</a:t>
            </a:r>
            <a:r>
              <a:rPr lang="en-US" sz="1500" i="1" dirty="0">
                <a:solidFill>
                  <a:srgbClr val="000000"/>
                </a:solidFill>
              </a:rPr>
              <a:t> </a:t>
            </a:r>
            <a:r>
              <a:rPr lang="en-US" sz="1500" i="1" dirty="0" err="1" smtClean="0">
                <a:solidFill>
                  <a:srgbClr val="000000"/>
                </a:solidFill>
              </a:rPr>
              <a:t>Oncol</a:t>
            </a:r>
            <a:r>
              <a:rPr lang="en-US" sz="1500" dirty="0" smtClean="0">
                <a:solidFill>
                  <a:srgbClr val="000000"/>
                </a:solidFill>
              </a:rPr>
              <a:t> 2009. </a:t>
            </a:r>
            <a:r>
              <a:rPr lang="en-US" sz="1500" dirty="0">
                <a:solidFill>
                  <a:srgbClr val="000000"/>
                </a:solidFill>
              </a:rPr>
              <a:t>3. Dickson et </a:t>
            </a:r>
            <a:r>
              <a:rPr lang="en-US" sz="1500" dirty="0" smtClean="0">
                <a:solidFill>
                  <a:srgbClr val="000000"/>
                </a:solidFill>
              </a:rPr>
              <a:t>al. </a:t>
            </a:r>
            <a:r>
              <a:rPr lang="en-US" sz="1500" i="1" dirty="0" err="1">
                <a:solidFill>
                  <a:srgbClr val="000000"/>
                </a:solidFill>
              </a:rPr>
              <a:t>Proc</a:t>
            </a:r>
            <a:r>
              <a:rPr lang="en-US" sz="1500" i="1" dirty="0">
                <a:solidFill>
                  <a:srgbClr val="000000"/>
                </a:solidFill>
              </a:rPr>
              <a:t> ASCO </a:t>
            </a:r>
            <a:r>
              <a:rPr lang="en-US" sz="1500" dirty="0">
                <a:solidFill>
                  <a:srgbClr val="000000"/>
                </a:solidFill>
              </a:rPr>
              <a:t>2006.</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70788341"/>
              </p:ext>
            </p:extLst>
          </p:nvPr>
        </p:nvGraphicFramePr>
        <p:xfrm>
          <a:off x="1447800" y="3810000"/>
          <a:ext cx="5943600" cy="1600200"/>
        </p:xfrm>
        <a:graphic>
          <a:graphicData uri="http://schemas.openxmlformats.org/drawingml/2006/table">
            <a:tbl>
              <a:tblPr firstRow="1" bandRow="1">
                <a:tableStyleId>{5C22544A-7EE6-4342-B048-85BDC9FD1C3A}</a:tableStyleId>
              </a:tblPr>
              <a:tblGrid>
                <a:gridCol w="1859816"/>
                <a:gridCol w="894270"/>
                <a:gridCol w="1510281"/>
                <a:gridCol w="1679233"/>
              </a:tblGrid>
              <a:tr h="562814">
                <a:tc>
                  <a:txBody>
                    <a:bodyPr/>
                    <a:lstStyle/>
                    <a:p>
                      <a:pPr algn="l"/>
                      <a:r>
                        <a:rPr lang="en-US" sz="1800" dirty="0" smtClean="0">
                          <a:solidFill>
                            <a:srgbClr val="FFFFFF"/>
                          </a:solidFill>
                          <a:latin typeface="Calibri" pitchFamily="34" charset="0"/>
                          <a:cs typeface="Calibri" pitchFamily="34" charset="0"/>
                        </a:rPr>
                        <a:t>Comparison</a:t>
                      </a:r>
                      <a:endParaRPr lang="en-US" sz="1800" dirty="0">
                        <a:solidFill>
                          <a:srgbClr val="FFFFFF"/>
                        </a:solidFill>
                        <a:latin typeface="Calibri" pitchFamily="34" charset="0"/>
                        <a:cs typeface="Calibri" pitchFamily="34" charset="0"/>
                      </a:endParaRPr>
                    </a:p>
                  </a:txBody>
                  <a:tcPr marL="91439" marR="91439" marT="45733" marB="457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FFFFFF"/>
                          </a:solidFill>
                          <a:latin typeface="Calibri" pitchFamily="34" charset="0"/>
                          <a:cs typeface="Calibri" pitchFamily="34" charset="0"/>
                        </a:rPr>
                        <a:t>HR</a:t>
                      </a:r>
                      <a:endParaRPr lang="en-US" sz="1800" dirty="0">
                        <a:solidFill>
                          <a:srgbClr val="FFFFFF"/>
                        </a:solidFill>
                        <a:latin typeface="Calibri" pitchFamily="34" charset="0"/>
                        <a:cs typeface="Calibri" pitchFamily="34" charset="0"/>
                      </a:endParaRPr>
                    </a:p>
                  </a:txBody>
                  <a:tcPr marL="91439" marR="91439" marT="45733" marB="457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FFFFFF"/>
                          </a:solidFill>
                          <a:latin typeface="Calibri" pitchFamily="34" charset="0"/>
                          <a:cs typeface="Calibri" pitchFamily="34" charset="0"/>
                        </a:rPr>
                        <a:t>P-value</a:t>
                      </a:r>
                      <a:endParaRPr lang="en-US" sz="1800" dirty="0">
                        <a:solidFill>
                          <a:srgbClr val="FFFFFF"/>
                        </a:solidFill>
                        <a:latin typeface="Calibri" pitchFamily="34" charset="0"/>
                        <a:cs typeface="Calibri" pitchFamily="34" charset="0"/>
                      </a:endParaRPr>
                    </a:p>
                  </a:txBody>
                  <a:tcPr marL="91439" marR="91439" marT="45733" marB="457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FFFFFF"/>
                          </a:solidFill>
                          <a:latin typeface="Calibri" pitchFamily="34" charset="0"/>
                          <a:cs typeface="Calibri" pitchFamily="34" charset="0"/>
                        </a:rPr>
                        <a:t>95% CI</a:t>
                      </a:r>
                      <a:endParaRPr lang="en-US" sz="1800" dirty="0">
                        <a:solidFill>
                          <a:srgbClr val="FFFFFF"/>
                        </a:solidFill>
                        <a:latin typeface="Calibri" pitchFamily="34" charset="0"/>
                        <a:cs typeface="Calibri" pitchFamily="34" charset="0"/>
                      </a:endParaRPr>
                    </a:p>
                  </a:txBody>
                  <a:tcPr marL="91439" marR="91439" marT="45733" marB="457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562814">
                <a:tc>
                  <a:txBody>
                    <a:bodyPr/>
                    <a:lstStyle/>
                    <a:p>
                      <a:pPr algn="l"/>
                      <a:r>
                        <a:rPr lang="en-US" sz="1800" i="1" dirty="0" smtClean="0">
                          <a:solidFill>
                            <a:srgbClr val="000000"/>
                          </a:solidFill>
                          <a:latin typeface="Calibri" pitchFamily="34" charset="0"/>
                          <a:cs typeface="Calibri" pitchFamily="34" charset="0"/>
                        </a:rPr>
                        <a:t>Nab</a:t>
                      </a:r>
                      <a:r>
                        <a:rPr lang="en-US" sz="1800" dirty="0" smtClean="0">
                          <a:solidFill>
                            <a:srgbClr val="000000"/>
                          </a:solidFill>
                          <a:latin typeface="Calibri" pitchFamily="34" charset="0"/>
                          <a:cs typeface="Calibri" pitchFamily="34" charset="0"/>
                        </a:rPr>
                        <a:t> vs. </a:t>
                      </a:r>
                      <a:r>
                        <a:rPr lang="en-US" sz="1800" dirty="0" err="1" smtClean="0">
                          <a:solidFill>
                            <a:srgbClr val="000000"/>
                          </a:solidFill>
                          <a:latin typeface="Calibri" pitchFamily="34" charset="0"/>
                          <a:cs typeface="Calibri" pitchFamily="34" charset="0"/>
                        </a:rPr>
                        <a:t>pac</a:t>
                      </a:r>
                      <a:endParaRPr lang="en-US" sz="1800" dirty="0">
                        <a:solidFill>
                          <a:srgbClr val="000000"/>
                        </a:solidFill>
                        <a:latin typeface="Calibri" pitchFamily="34" charset="0"/>
                        <a:cs typeface="Calibri" pitchFamily="34" charset="0"/>
                      </a:endParaRPr>
                    </a:p>
                  </a:txBody>
                  <a:tcPr marL="91439" marR="91439"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1.19</a:t>
                      </a:r>
                      <a:endParaRPr lang="en-US" sz="1800" dirty="0">
                        <a:solidFill>
                          <a:srgbClr val="000000"/>
                        </a:solidFill>
                        <a:latin typeface="Calibri" pitchFamily="34" charset="0"/>
                        <a:cs typeface="Calibri" pitchFamily="34" charset="0"/>
                      </a:endParaRPr>
                    </a:p>
                  </a:txBody>
                  <a:tcPr marL="91439" marR="91439"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0.12</a:t>
                      </a:r>
                      <a:endParaRPr lang="en-US" sz="1800" dirty="0">
                        <a:solidFill>
                          <a:srgbClr val="000000"/>
                        </a:solidFill>
                        <a:latin typeface="Calibri" pitchFamily="34" charset="0"/>
                        <a:cs typeface="Calibri" pitchFamily="34" charset="0"/>
                      </a:endParaRPr>
                    </a:p>
                  </a:txBody>
                  <a:tcPr marL="91439" marR="91439"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0.96-1.49</a:t>
                      </a:r>
                      <a:endParaRPr lang="en-US" sz="1800" dirty="0">
                        <a:solidFill>
                          <a:srgbClr val="000000"/>
                        </a:solidFill>
                        <a:latin typeface="Calibri" pitchFamily="34" charset="0"/>
                        <a:cs typeface="Calibri" pitchFamily="34" charset="0"/>
                      </a:endParaRPr>
                    </a:p>
                  </a:txBody>
                  <a:tcPr marL="91439" marR="91439"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474572">
                <a:tc>
                  <a:txBody>
                    <a:bodyPr/>
                    <a:lstStyle/>
                    <a:p>
                      <a:pPr algn="l"/>
                      <a:r>
                        <a:rPr lang="en-US" sz="1800" dirty="0" err="1" smtClean="0">
                          <a:solidFill>
                            <a:srgbClr val="000000"/>
                          </a:solidFill>
                          <a:latin typeface="Calibri" pitchFamily="34" charset="0"/>
                          <a:cs typeface="Calibri" pitchFamily="34" charset="0"/>
                        </a:rPr>
                        <a:t>Ixa</a:t>
                      </a:r>
                      <a:r>
                        <a:rPr lang="en-US" sz="1800" dirty="0" smtClean="0">
                          <a:solidFill>
                            <a:srgbClr val="000000"/>
                          </a:solidFill>
                          <a:latin typeface="Calibri" pitchFamily="34" charset="0"/>
                          <a:cs typeface="Calibri" pitchFamily="34" charset="0"/>
                        </a:rPr>
                        <a:t> vs. </a:t>
                      </a:r>
                      <a:r>
                        <a:rPr lang="en-US" sz="1800" dirty="0" err="1" smtClean="0">
                          <a:solidFill>
                            <a:srgbClr val="000000"/>
                          </a:solidFill>
                          <a:latin typeface="Calibri" pitchFamily="34" charset="0"/>
                          <a:cs typeface="Calibri" pitchFamily="34" charset="0"/>
                        </a:rPr>
                        <a:t>pac</a:t>
                      </a:r>
                      <a:endParaRPr lang="en-US" sz="1800" dirty="0">
                        <a:solidFill>
                          <a:srgbClr val="000000"/>
                        </a:solidFill>
                        <a:latin typeface="Calibri" pitchFamily="34" charset="0"/>
                        <a:cs typeface="Calibri" pitchFamily="34" charset="0"/>
                      </a:endParaRPr>
                    </a:p>
                  </a:txBody>
                  <a:tcPr marL="91439" marR="91439"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1.53</a:t>
                      </a:r>
                      <a:endParaRPr lang="en-US" sz="1800" dirty="0">
                        <a:solidFill>
                          <a:srgbClr val="000000"/>
                        </a:solidFill>
                        <a:latin typeface="Calibri" pitchFamily="34" charset="0"/>
                        <a:cs typeface="Calibri" pitchFamily="34" charset="0"/>
                      </a:endParaRPr>
                    </a:p>
                  </a:txBody>
                  <a:tcPr marL="91439" marR="91439"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&lt; 0.0001</a:t>
                      </a:r>
                      <a:endParaRPr lang="en-US" sz="1800" dirty="0">
                        <a:solidFill>
                          <a:srgbClr val="000000"/>
                        </a:solidFill>
                        <a:latin typeface="Calibri" pitchFamily="34" charset="0"/>
                        <a:cs typeface="Calibri" pitchFamily="34" charset="0"/>
                      </a:endParaRPr>
                    </a:p>
                  </a:txBody>
                  <a:tcPr marL="91439" marR="91439"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1.24-1.90</a:t>
                      </a:r>
                      <a:endParaRPr lang="en-US" sz="1800" dirty="0">
                        <a:solidFill>
                          <a:srgbClr val="000000"/>
                        </a:solidFill>
                        <a:latin typeface="Calibri" pitchFamily="34" charset="0"/>
                        <a:cs typeface="Calibri" pitchFamily="34" charset="0"/>
                      </a:endParaRPr>
                    </a:p>
                  </a:txBody>
                  <a:tcPr marL="91439" marR="91439"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
        <p:nvSpPr>
          <p:cNvPr id="21530" name="TextBox 1"/>
          <p:cNvSpPr txBox="1">
            <a:spLocks noChangeArrowheads="1"/>
          </p:cNvSpPr>
          <p:nvPr/>
        </p:nvSpPr>
        <p:spPr bwMode="auto">
          <a:xfrm>
            <a:off x="76200" y="152400"/>
            <a:ext cx="9067800" cy="523220"/>
          </a:xfrm>
          <a:prstGeom prst="rect">
            <a:avLst/>
          </a:prstGeom>
          <a:noFill/>
          <a:ln w="9525">
            <a:noFill/>
            <a:miter lim="800000"/>
            <a:headEnd/>
            <a:tailEnd/>
          </a:ln>
        </p:spPr>
        <p:txBody>
          <a:bodyPr wrap="square">
            <a:spAutoFit/>
          </a:bodyPr>
          <a:lstStyle/>
          <a:p>
            <a:pPr algn="ctr"/>
            <a:r>
              <a:rPr lang="en-US" sz="2800" dirty="0">
                <a:solidFill>
                  <a:srgbClr val="000000"/>
                </a:solidFill>
                <a:latin typeface="Calibri" pitchFamily="34" charset="0"/>
              </a:rPr>
              <a:t>CALGB </a:t>
            </a:r>
            <a:r>
              <a:rPr lang="en-US" sz="2800" dirty="0" smtClean="0">
                <a:solidFill>
                  <a:srgbClr val="000000"/>
                </a:solidFill>
                <a:latin typeface="Calibri" pitchFamily="34" charset="0"/>
              </a:rPr>
              <a:t>40502: </a:t>
            </a:r>
            <a:r>
              <a:rPr lang="en-US" sz="2800" dirty="0">
                <a:solidFill>
                  <a:srgbClr val="000000"/>
                </a:solidFill>
                <a:latin typeface="Calibri" pitchFamily="34" charset="0"/>
              </a:rPr>
              <a:t> </a:t>
            </a:r>
            <a:r>
              <a:rPr lang="en-US" sz="2800" dirty="0" smtClean="0">
                <a:solidFill>
                  <a:srgbClr val="000000"/>
                </a:solidFill>
                <a:latin typeface="Calibri" pitchFamily="34" charset="0"/>
              </a:rPr>
              <a:t>Progression</a:t>
            </a:r>
            <a:r>
              <a:rPr lang="en-US" sz="2800" dirty="0">
                <a:solidFill>
                  <a:srgbClr val="000000"/>
                </a:solidFill>
                <a:latin typeface="Calibri" pitchFamily="34" charset="0"/>
              </a:rPr>
              <a:t>-Free Survival </a:t>
            </a:r>
            <a:r>
              <a:rPr lang="en-US" sz="2800" dirty="0" smtClean="0">
                <a:solidFill>
                  <a:srgbClr val="000000"/>
                </a:solidFill>
                <a:latin typeface="Calibri" pitchFamily="34" charset="0"/>
              </a:rPr>
              <a:t>by </a:t>
            </a:r>
            <a:r>
              <a:rPr lang="en-US" sz="2800" dirty="0">
                <a:solidFill>
                  <a:srgbClr val="000000"/>
                </a:solidFill>
                <a:latin typeface="Calibri" pitchFamily="34" charset="0"/>
              </a:rPr>
              <a:t>Treatment  Arm</a:t>
            </a:r>
          </a:p>
        </p:txBody>
      </p:sp>
      <p:graphicFrame>
        <p:nvGraphicFramePr>
          <p:cNvPr id="3" name="Table 2"/>
          <p:cNvGraphicFramePr>
            <a:graphicFrameLocks noGrp="1"/>
          </p:cNvGraphicFramePr>
          <p:nvPr>
            <p:extLst>
              <p:ext uri="{D42A27DB-BD31-4B8C-83A1-F6EECF244321}">
                <p14:modId xmlns:p14="http://schemas.microsoft.com/office/powerpoint/2010/main" val="3563406272"/>
              </p:ext>
            </p:extLst>
          </p:nvPr>
        </p:nvGraphicFramePr>
        <p:xfrm>
          <a:off x="1447800" y="1828800"/>
          <a:ext cx="5943600" cy="1600200"/>
        </p:xfrm>
        <a:graphic>
          <a:graphicData uri="http://schemas.openxmlformats.org/drawingml/2006/table">
            <a:tbl>
              <a:tblPr firstRow="1" bandRow="1">
                <a:tableStyleId>{5C22544A-7EE6-4342-B048-85BDC9FD1C3A}</a:tableStyleId>
              </a:tblPr>
              <a:tblGrid>
                <a:gridCol w="2377441"/>
                <a:gridCol w="1452880"/>
                <a:gridCol w="2113279"/>
              </a:tblGrid>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Agent</a:t>
                      </a:r>
                    </a:p>
                  </a:txBody>
                  <a:tcPr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FFFFFF"/>
                          </a:solidFill>
                        </a:rPr>
                        <a:t>N</a:t>
                      </a:r>
                      <a:endParaRPr lang="en-US" sz="1800" dirty="0">
                        <a:solidFill>
                          <a:srgbClr val="FFFFFF"/>
                        </a:solidFill>
                      </a:endParaRPr>
                    </a:p>
                  </a:txBody>
                  <a:tcPr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FFFFFF"/>
                          </a:solidFill>
                        </a:rPr>
                        <a:t>Median PFS</a:t>
                      </a:r>
                      <a:endParaRPr lang="en-US" sz="1800" dirty="0">
                        <a:solidFill>
                          <a:srgbClr val="FFFFFF"/>
                        </a:solidFill>
                      </a:endParaRPr>
                    </a:p>
                  </a:txBody>
                  <a:tcPr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Paclitaxel</a:t>
                      </a: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283</a:t>
                      </a:r>
                      <a:endParaRPr lang="en-US" sz="1800" dirty="0">
                        <a:solidFill>
                          <a:srgbClr val="002060"/>
                        </a:solidFill>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10.6</a:t>
                      </a:r>
                      <a:endParaRPr lang="en-US" sz="1800" dirty="0">
                        <a:solidFill>
                          <a:srgbClr val="002060"/>
                        </a:solidFill>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rgbClr val="000000"/>
                          </a:solidFill>
                        </a:rPr>
                        <a:t>Nab</a:t>
                      </a:r>
                      <a:r>
                        <a:rPr lang="en-US" sz="1800" i="0" baseline="0" dirty="0" smtClean="0">
                          <a:solidFill>
                            <a:srgbClr val="000000"/>
                          </a:solidFill>
                        </a:rPr>
                        <a:t> </a:t>
                      </a:r>
                      <a:r>
                        <a:rPr lang="en-US" sz="1800" dirty="0" smtClean="0">
                          <a:solidFill>
                            <a:srgbClr val="000000"/>
                          </a:solidFill>
                        </a:rPr>
                        <a:t>paclitaxel</a:t>
                      </a: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271</a:t>
                      </a:r>
                      <a:endParaRPr lang="en-US" sz="1800" dirty="0">
                        <a:solidFill>
                          <a:srgbClr val="002060"/>
                        </a:solidFill>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9.2</a:t>
                      </a:r>
                      <a:endParaRPr lang="en-US" sz="1800" dirty="0">
                        <a:solidFill>
                          <a:srgbClr val="002060"/>
                        </a:solidFill>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400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000000"/>
                          </a:solidFill>
                        </a:rPr>
                        <a:t>Ixabepilone</a:t>
                      </a:r>
                      <a:endParaRPr lang="en-US" sz="1800" dirty="0" smtClean="0">
                        <a:solidFill>
                          <a:srgbClr val="000000"/>
                        </a:solidFill>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245</a:t>
                      </a:r>
                      <a:endParaRPr lang="en-US" sz="1800" dirty="0">
                        <a:solidFill>
                          <a:srgbClr val="002060"/>
                        </a:solidFill>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7.6</a:t>
                      </a:r>
                      <a:endParaRPr lang="en-US" sz="1800" dirty="0">
                        <a:solidFill>
                          <a:srgbClr val="002060"/>
                        </a:solidFill>
                      </a:endParaRPr>
                    </a:p>
                  </a:txBody>
                  <a:tcPr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
        <p:nvSpPr>
          <p:cNvPr id="7" name="TextBox 6"/>
          <p:cNvSpPr txBox="1"/>
          <p:nvPr/>
        </p:nvSpPr>
        <p:spPr>
          <a:xfrm>
            <a:off x="76200" y="6400800"/>
            <a:ext cx="4851809" cy="369332"/>
          </a:xfrm>
          <a:prstGeom prst="rect">
            <a:avLst/>
          </a:prstGeom>
          <a:noFill/>
        </p:spPr>
        <p:txBody>
          <a:bodyPr wrap="none" rtlCol="0">
            <a:spAutoFit/>
          </a:bodyPr>
          <a:lstStyle/>
          <a:p>
            <a:r>
              <a:rPr lang="en-US" dirty="0" err="1" smtClean="0"/>
              <a:t>Rugo</a:t>
            </a:r>
            <a:r>
              <a:rPr lang="en-US" dirty="0" smtClean="0"/>
              <a:t> HS et al. </a:t>
            </a:r>
            <a:r>
              <a:rPr lang="en-US" dirty="0" err="1" smtClean="0"/>
              <a:t>Proc</a:t>
            </a:r>
            <a:r>
              <a:rPr lang="en-US" dirty="0" smtClean="0"/>
              <a:t> ASCO 2012;Abstract CRA1002.</a:t>
            </a:r>
            <a:endParaRPr lang="en-US" dirty="0"/>
          </a:p>
        </p:txBody>
      </p:sp>
    </p:spTree>
    <p:extLst>
      <p:ext uri="{BB962C8B-B14F-4D97-AF65-F5344CB8AC3E}">
        <p14:creationId xmlns:p14="http://schemas.microsoft.com/office/powerpoint/2010/main" val="295356868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7"/>
          <p:cNvSpPr txBox="1">
            <a:spLocks noChangeArrowheads="1"/>
          </p:cNvSpPr>
          <p:nvPr/>
        </p:nvSpPr>
        <p:spPr bwMode="auto">
          <a:xfrm>
            <a:off x="0" y="76200"/>
            <a:ext cx="9144000" cy="1077218"/>
          </a:xfrm>
          <a:prstGeom prst="rect">
            <a:avLst/>
          </a:prstGeom>
          <a:noFill/>
          <a:ln w="9525">
            <a:noFill/>
            <a:miter lim="800000"/>
            <a:headEnd/>
            <a:tailEnd/>
          </a:ln>
        </p:spPr>
        <p:txBody>
          <a:bodyPr wrap="square">
            <a:spAutoFit/>
          </a:bodyPr>
          <a:lstStyle/>
          <a:p>
            <a:pPr algn="ctr"/>
            <a:r>
              <a:rPr lang="en-US" sz="3200" dirty="0">
                <a:solidFill>
                  <a:srgbClr val="000000"/>
                </a:solidFill>
                <a:latin typeface="Calibri" pitchFamily="34" charset="0"/>
              </a:rPr>
              <a:t>CALGB 40502</a:t>
            </a:r>
          </a:p>
          <a:p>
            <a:pPr algn="ctr"/>
            <a:r>
              <a:rPr lang="en-US" sz="3200" dirty="0">
                <a:solidFill>
                  <a:srgbClr val="000000"/>
                </a:solidFill>
                <a:latin typeface="Calibri" pitchFamily="34" charset="0"/>
              </a:rPr>
              <a:t>Overall Survival</a:t>
            </a:r>
          </a:p>
        </p:txBody>
      </p:sp>
      <p:graphicFrame>
        <p:nvGraphicFramePr>
          <p:cNvPr id="14" name="Table 13"/>
          <p:cNvGraphicFramePr>
            <a:graphicFrameLocks noGrp="1"/>
          </p:cNvGraphicFramePr>
          <p:nvPr>
            <p:extLst>
              <p:ext uri="{D42A27DB-BD31-4B8C-83A1-F6EECF244321}">
                <p14:modId xmlns:p14="http://schemas.microsoft.com/office/powerpoint/2010/main" val="3859710553"/>
              </p:ext>
            </p:extLst>
          </p:nvPr>
        </p:nvGraphicFramePr>
        <p:xfrm>
          <a:off x="914400" y="3733800"/>
          <a:ext cx="6705600" cy="1828800"/>
        </p:xfrm>
        <a:graphic>
          <a:graphicData uri="http://schemas.openxmlformats.org/drawingml/2006/table">
            <a:tbl>
              <a:tblPr firstRow="1" bandRow="1">
                <a:tableStyleId>{5C22544A-7EE6-4342-B048-85BDC9FD1C3A}</a:tableStyleId>
              </a:tblPr>
              <a:tblGrid>
                <a:gridCol w="2094729"/>
                <a:gridCol w="1189903"/>
                <a:gridCol w="1636116"/>
                <a:gridCol w="1784852"/>
              </a:tblGrid>
              <a:tr h="643216">
                <a:tc>
                  <a:txBody>
                    <a:bodyPr/>
                    <a:lstStyle/>
                    <a:p>
                      <a:pPr algn="l"/>
                      <a:r>
                        <a:rPr lang="en-US" sz="1800" dirty="0" smtClean="0">
                          <a:solidFill>
                            <a:srgbClr val="FFFFFF"/>
                          </a:solidFill>
                          <a:latin typeface="Calibri" pitchFamily="34" charset="0"/>
                          <a:cs typeface="Calibri" pitchFamily="34" charset="0"/>
                        </a:rPr>
                        <a:t>Comparison</a:t>
                      </a:r>
                      <a:endParaRPr lang="en-US" sz="1800" dirty="0">
                        <a:solidFill>
                          <a:srgbClr val="FFFFFF"/>
                        </a:solidFill>
                        <a:latin typeface="Calibri" pitchFamily="34" charset="0"/>
                        <a:cs typeface="Calibri" pitchFamily="34" charset="0"/>
                      </a:endParaRPr>
                    </a:p>
                  </a:txBody>
                  <a:tcPr marL="91461" marR="91461" marT="45733" marB="457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FFFFFF"/>
                          </a:solidFill>
                          <a:latin typeface="Calibri" pitchFamily="34" charset="0"/>
                          <a:cs typeface="Calibri" pitchFamily="34" charset="0"/>
                        </a:rPr>
                        <a:t>HR</a:t>
                      </a:r>
                      <a:endParaRPr lang="en-US" sz="1800" dirty="0">
                        <a:solidFill>
                          <a:srgbClr val="FFFFFF"/>
                        </a:solidFill>
                        <a:latin typeface="Calibri" pitchFamily="34" charset="0"/>
                        <a:cs typeface="Calibri" pitchFamily="34" charset="0"/>
                      </a:endParaRPr>
                    </a:p>
                  </a:txBody>
                  <a:tcPr marL="91461" marR="91461" marT="45733" marB="457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FFFFFF"/>
                          </a:solidFill>
                          <a:latin typeface="Calibri" pitchFamily="34" charset="0"/>
                          <a:cs typeface="Calibri" pitchFamily="34" charset="0"/>
                        </a:rPr>
                        <a:t>P-value</a:t>
                      </a:r>
                      <a:endParaRPr lang="en-US" sz="1800" dirty="0">
                        <a:solidFill>
                          <a:srgbClr val="FFFFFF"/>
                        </a:solidFill>
                        <a:latin typeface="Calibri" pitchFamily="34" charset="0"/>
                        <a:cs typeface="Calibri" pitchFamily="34" charset="0"/>
                      </a:endParaRPr>
                    </a:p>
                  </a:txBody>
                  <a:tcPr marL="91461" marR="91461" marT="45733" marB="457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FFFFFF"/>
                          </a:solidFill>
                          <a:latin typeface="Calibri" pitchFamily="34" charset="0"/>
                          <a:cs typeface="Calibri" pitchFamily="34" charset="0"/>
                        </a:rPr>
                        <a:t>95% CI</a:t>
                      </a:r>
                      <a:endParaRPr lang="en-US" sz="1800" dirty="0">
                        <a:solidFill>
                          <a:srgbClr val="FFFFFF"/>
                        </a:solidFill>
                        <a:latin typeface="Calibri" pitchFamily="34" charset="0"/>
                        <a:cs typeface="Calibri" pitchFamily="34" charset="0"/>
                      </a:endParaRPr>
                    </a:p>
                  </a:txBody>
                  <a:tcPr marL="91461" marR="91461" marT="45733" marB="457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643216">
                <a:tc>
                  <a:txBody>
                    <a:bodyPr/>
                    <a:lstStyle/>
                    <a:p>
                      <a:pPr algn="l"/>
                      <a:r>
                        <a:rPr lang="en-US" sz="1800" i="1" dirty="0" smtClean="0">
                          <a:solidFill>
                            <a:srgbClr val="000000"/>
                          </a:solidFill>
                          <a:latin typeface="Calibri" pitchFamily="34" charset="0"/>
                          <a:cs typeface="Calibri" pitchFamily="34" charset="0"/>
                        </a:rPr>
                        <a:t>Nab</a:t>
                      </a:r>
                      <a:r>
                        <a:rPr lang="en-US" sz="1800" dirty="0" smtClean="0">
                          <a:solidFill>
                            <a:srgbClr val="000000"/>
                          </a:solidFill>
                          <a:latin typeface="Calibri" pitchFamily="34" charset="0"/>
                          <a:cs typeface="Calibri" pitchFamily="34" charset="0"/>
                        </a:rPr>
                        <a:t> vs. </a:t>
                      </a:r>
                      <a:r>
                        <a:rPr lang="en-US" sz="1800" dirty="0" err="1" smtClean="0">
                          <a:solidFill>
                            <a:srgbClr val="000000"/>
                          </a:solidFill>
                          <a:latin typeface="Calibri" pitchFamily="34" charset="0"/>
                          <a:cs typeface="Calibri" pitchFamily="34" charset="0"/>
                        </a:rPr>
                        <a:t>pac</a:t>
                      </a:r>
                      <a:endParaRPr lang="en-US" sz="1800" dirty="0">
                        <a:solidFill>
                          <a:srgbClr val="000000"/>
                        </a:solidFill>
                        <a:latin typeface="Calibri" pitchFamily="34" charset="0"/>
                        <a:cs typeface="Calibri" pitchFamily="34" charset="0"/>
                      </a:endParaRPr>
                    </a:p>
                  </a:txBody>
                  <a:tcPr marL="91461" marR="91461"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1.02</a:t>
                      </a:r>
                      <a:endParaRPr lang="en-US" sz="1800" dirty="0">
                        <a:solidFill>
                          <a:srgbClr val="000000"/>
                        </a:solidFill>
                        <a:latin typeface="Calibri" pitchFamily="34" charset="0"/>
                        <a:cs typeface="Calibri" pitchFamily="34" charset="0"/>
                      </a:endParaRPr>
                    </a:p>
                  </a:txBody>
                  <a:tcPr marL="91461" marR="91461"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0.92</a:t>
                      </a:r>
                      <a:endParaRPr lang="en-US" sz="1800" dirty="0">
                        <a:solidFill>
                          <a:srgbClr val="000000"/>
                        </a:solidFill>
                        <a:latin typeface="Calibri" pitchFamily="34" charset="0"/>
                        <a:cs typeface="Calibri" pitchFamily="34" charset="0"/>
                      </a:endParaRPr>
                    </a:p>
                  </a:txBody>
                  <a:tcPr marL="91461" marR="91461"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0.75-1.38</a:t>
                      </a:r>
                      <a:endParaRPr lang="en-US" sz="1800" dirty="0">
                        <a:solidFill>
                          <a:srgbClr val="000000"/>
                        </a:solidFill>
                        <a:latin typeface="Calibri" pitchFamily="34" charset="0"/>
                        <a:cs typeface="Calibri" pitchFamily="34" charset="0"/>
                      </a:endParaRPr>
                    </a:p>
                  </a:txBody>
                  <a:tcPr marL="91461" marR="91461"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542368">
                <a:tc>
                  <a:txBody>
                    <a:bodyPr/>
                    <a:lstStyle/>
                    <a:p>
                      <a:pPr algn="l"/>
                      <a:r>
                        <a:rPr lang="en-US" sz="1800" dirty="0" err="1" smtClean="0">
                          <a:solidFill>
                            <a:srgbClr val="000000"/>
                          </a:solidFill>
                          <a:latin typeface="Calibri" pitchFamily="34" charset="0"/>
                          <a:cs typeface="Calibri" pitchFamily="34" charset="0"/>
                        </a:rPr>
                        <a:t>Ixa</a:t>
                      </a:r>
                      <a:r>
                        <a:rPr lang="en-US" sz="1800" dirty="0" smtClean="0">
                          <a:solidFill>
                            <a:srgbClr val="000000"/>
                          </a:solidFill>
                          <a:latin typeface="Calibri" pitchFamily="34" charset="0"/>
                          <a:cs typeface="Calibri" pitchFamily="34" charset="0"/>
                        </a:rPr>
                        <a:t> vs. </a:t>
                      </a:r>
                      <a:r>
                        <a:rPr lang="en-US" sz="1800" dirty="0" err="1" smtClean="0">
                          <a:solidFill>
                            <a:srgbClr val="000000"/>
                          </a:solidFill>
                          <a:latin typeface="Calibri" pitchFamily="34" charset="0"/>
                          <a:cs typeface="Calibri" pitchFamily="34" charset="0"/>
                        </a:rPr>
                        <a:t>pac</a:t>
                      </a:r>
                      <a:endParaRPr lang="en-US" sz="1800" dirty="0">
                        <a:solidFill>
                          <a:srgbClr val="000000"/>
                        </a:solidFill>
                        <a:latin typeface="Calibri" pitchFamily="34" charset="0"/>
                        <a:cs typeface="Calibri" pitchFamily="34" charset="0"/>
                      </a:endParaRPr>
                    </a:p>
                  </a:txBody>
                  <a:tcPr marL="91461" marR="91461"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1.28</a:t>
                      </a:r>
                      <a:endParaRPr lang="en-US" sz="1800" dirty="0">
                        <a:solidFill>
                          <a:srgbClr val="000000"/>
                        </a:solidFill>
                        <a:latin typeface="Calibri" pitchFamily="34" charset="0"/>
                        <a:cs typeface="Calibri" pitchFamily="34" charset="0"/>
                      </a:endParaRPr>
                    </a:p>
                  </a:txBody>
                  <a:tcPr marL="91461" marR="91461"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0.10</a:t>
                      </a:r>
                      <a:endParaRPr lang="en-US" sz="1800" dirty="0">
                        <a:solidFill>
                          <a:srgbClr val="000000"/>
                        </a:solidFill>
                        <a:latin typeface="Calibri" pitchFamily="34" charset="0"/>
                        <a:cs typeface="Calibri" pitchFamily="34" charset="0"/>
                      </a:endParaRPr>
                    </a:p>
                  </a:txBody>
                  <a:tcPr marL="91461" marR="91461"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0000"/>
                          </a:solidFill>
                          <a:latin typeface="Calibri" pitchFamily="34" charset="0"/>
                          <a:cs typeface="Calibri" pitchFamily="34" charset="0"/>
                        </a:rPr>
                        <a:t>0.95-1.72</a:t>
                      </a:r>
                      <a:endParaRPr lang="en-US" sz="1800" dirty="0">
                        <a:solidFill>
                          <a:srgbClr val="000000"/>
                        </a:solidFill>
                        <a:latin typeface="Calibri" pitchFamily="34" charset="0"/>
                        <a:cs typeface="Calibri" pitchFamily="34" charset="0"/>
                      </a:endParaRPr>
                    </a:p>
                  </a:txBody>
                  <a:tcPr marL="91461" marR="91461" marT="45733" marB="457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426757980"/>
              </p:ext>
            </p:extLst>
          </p:nvPr>
        </p:nvGraphicFramePr>
        <p:xfrm>
          <a:off x="914400" y="1737360"/>
          <a:ext cx="6705600" cy="1463040"/>
        </p:xfrm>
        <a:graphic>
          <a:graphicData uri="http://schemas.openxmlformats.org/drawingml/2006/table">
            <a:tbl>
              <a:tblPr firstRow="1" bandRow="1">
                <a:tableStyleId>{5C22544A-7EE6-4342-B048-85BDC9FD1C3A}</a:tableStyleId>
              </a:tblPr>
              <a:tblGrid>
                <a:gridCol w="2816353"/>
                <a:gridCol w="1341119"/>
                <a:gridCol w="2548128"/>
              </a:tblGrid>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FFFF"/>
                          </a:solidFill>
                        </a:rPr>
                        <a:t>Agent</a:t>
                      </a:r>
                    </a:p>
                  </a:txBody>
                  <a:tcPr marL="91433" marR="914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FFFFFF"/>
                          </a:solidFill>
                        </a:rPr>
                        <a:t>N</a:t>
                      </a:r>
                      <a:endParaRPr lang="en-US" sz="1800" dirty="0">
                        <a:solidFill>
                          <a:srgbClr val="FFFFFF"/>
                        </a:solidFill>
                      </a:endParaRPr>
                    </a:p>
                  </a:txBody>
                  <a:tcPr marL="91433" marR="914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FFFFFF"/>
                          </a:solidFill>
                        </a:rPr>
                        <a:t>Median OS</a:t>
                      </a:r>
                      <a:endParaRPr lang="en-US" sz="1800" dirty="0">
                        <a:solidFill>
                          <a:srgbClr val="FFFFFF"/>
                        </a:solidFill>
                      </a:endParaRPr>
                    </a:p>
                  </a:txBody>
                  <a:tcPr marL="91433" marR="91433" anchor="b">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rPr>
                        <a:t>Paclitaxel</a:t>
                      </a:r>
                    </a:p>
                  </a:txBody>
                  <a:tcPr marL="91433" marR="914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283</a:t>
                      </a:r>
                      <a:endParaRPr lang="en-US" sz="1800" dirty="0">
                        <a:solidFill>
                          <a:srgbClr val="002060"/>
                        </a:solidFill>
                      </a:endParaRPr>
                    </a:p>
                  </a:txBody>
                  <a:tcPr marL="91433" marR="914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26</a:t>
                      </a:r>
                      <a:endParaRPr lang="en-US" sz="1800" dirty="0">
                        <a:solidFill>
                          <a:srgbClr val="002060"/>
                        </a:solidFill>
                      </a:endParaRPr>
                    </a:p>
                  </a:txBody>
                  <a:tcPr marL="91433" marR="914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rgbClr val="000000"/>
                          </a:solidFill>
                        </a:rPr>
                        <a:t>Nab</a:t>
                      </a:r>
                      <a:r>
                        <a:rPr lang="en-US" sz="1800" i="1" baseline="0" dirty="0" smtClean="0">
                          <a:solidFill>
                            <a:srgbClr val="000000"/>
                          </a:solidFill>
                        </a:rPr>
                        <a:t> </a:t>
                      </a:r>
                      <a:r>
                        <a:rPr lang="en-US" sz="1800" dirty="0" smtClean="0">
                          <a:solidFill>
                            <a:srgbClr val="000000"/>
                          </a:solidFill>
                        </a:rPr>
                        <a:t>paclitaxel</a:t>
                      </a:r>
                    </a:p>
                  </a:txBody>
                  <a:tcPr marL="91433" marR="914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271</a:t>
                      </a:r>
                      <a:endParaRPr lang="en-US" sz="1800" dirty="0">
                        <a:solidFill>
                          <a:srgbClr val="002060"/>
                        </a:solidFill>
                      </a:endParaRPr>
                    </a:p>
                  </a:txBody>
                  <a:tcPr marL="91433" marR="914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27</a:t>
                      </a:r>
                      <a:endParaRPr lang="en-US" sz="1800" dirty="0">
                        <a:solidFill>
                          <a:srgbClr val="002060"/>
                        </a:solidFill>
                      </a:endParaRPr>
                    </a:p>
                  </a:txBody>
                  <a:tcPr marL="91433" marR="914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000000"/>
                          </a:solidFill>
                        </a:rPr>
                        <a:t>Ixabepilone</a:t>
                      </a:r>
                      <a:endParaRPr lang="en-US" sz="1800" dirty="0" smtClean="0">
                        <a:solidFill>
                          <a:srgbClr val="000000"/>
                        </a:solidFill>
                      </a:endParaRPr>
                    </a:p>
                  </a:txBody>
                  <a:tcPr marL="91433" marR="914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245</a:t>
                      </a:r>
                      <a:endParaRPr lang="en-US" sz="1800" dirty="0">
                        <a:solidFill>
                          <a:srgbClr val="002060"/>
                        </a:solidFill>
                      </a:endParaRPr>
                    </a:p>
                  </a:txBody>
                  <a:tcPr marL="91433" marR="914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c>
                  <a:txBody>
                    <a:bodyPr/>
                    <a:lstStyle/>
                    <a:p>
                      <a:pPr algn="ctr"/>
                      <a:r>
                        <a:rPr lang="en-US" sz="1800" dirty="0" smtClean="0">
                          <a:solidFill>
                            <a:srgbClr val="002060"/>
                          </a:solidFill>
                        </a:rPr>
                        <a:t>21</a:t>
                      </a:r>
                      <a:endParaRPr lang="en-US" sz="1800" dirty="0">
                        <a:solidFill>
                          <a:srgbClr val="002060"/>
                        </a:solidFill>
                      </a:endParaRPr>
                    </a:p>
                  </a:txBody>
                  <a:tcPr marL="91433" marR="91433"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tcPr>
                </a:tc>
              </a:tr>
            </a:tbl>
          </a:graphicData>
        </a:graphic>
      </p:graphicFrame>
      <p:sp>
        <p:nvSpPr>
          <p:cNvPr id="16" name="TextBox 15"/>
          <p:cNvSpPr txBox="1"/>
          <p:nvPr/>
        </p:nvSpPr>
        <p:spPr>
          <a:xfrm>
            <a:off x="76200" y="6400800"/>
            <a:ext cx="4851809" cy="369332"/>
          </a:xfrm>
          <a:prstGeom prst="rect">
            <a:avLst/>
          </a:prstGeom>
          <a:noFill/>
        </p:spPr>
        <p:txBody>
          <a:bodyPr wrap="none" rtlCol="0">
            <a:spAutoFit/>
          </a:bodyPr>
          <a:lstStyle/>
          <a:p>
            <a:r>
              <a:rPr lang="en-US" dirty="0" err="1" smtClean="0"/>
              <a:t>Rugo</a:t>
            </a:r>
            <a:r>
              <a:rPr lang="en-US" dirty="0" smtClean="0"/>
              <a:t> HS et al. </a:t>
            </a:r>
            <a:r>
              <a:rPr lang="en-US" dirty="0" err="1" smtClean="0"/>
              <a:t>Proc</a:t>
            </a:r>
            <a:r>
              <a:rPr lang="en-US" dirty="0" smtClean="0"/>
              <a:t> ASCO 2012;Abstract CRA1002.</a:t>
            </a: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4" name="Rectangle 1"/>
          <p:cNvSpPr>
            <a:spLocks noChangeArrowheads="1"/>
          </p:cNvSpPr>
          <p:nvPr/>
        </p:nvSpPr>
        <p:spPr bwMode="auto">
          <a:xfrm>
            <a:off x="1447800" y="3429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0" hangingPunct="0">
              <a:tabLst>
                <a:tab pos="457200" algn="r"/>
                <a:tab pos="2743200" algn="ctr"/>
                <a:tab pos="5486400" algn="r"/>
              </a:tabLst>
              <a:defRPr/>
            </a:pPr>
            <a:endParaRPr lang="en-US">
              <a:latin typeface="Times New Roman" charset="0"/>
              <a:ea typeface="ＭＳ Ｐゴシック"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2697879"/>
              </p:ext>
            </p:extLst>
          </p:nvPr>
        </p:nvGraphicFramePr>
        <p:xfrm>
          <a:off x="609600" y="1428750"/>
          <a:ext cx="7619999" cy="4667250"/>
        </p:xfrm>
        <a:graphic>
          <a:graphicData uri="http://schemas.openxmlformats.org/drawingml/2006/table">
            <a:tbl>
              <a:tblPr/>
              <a:tblGrid>
                <a:gridCol w="1965439"/>
                <a:gridCol w="1358270"/>
                <a:gridCol w="1358270"/>
                <a:gridCol w="1358270"/>
                <a:gridCol w="1579750"/>
              </a:tblGrid>
              <a:tr h="598647">
                <a:tc rowSpan="2">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endParaRPr kumimoji="0" lang="en-US" sz="2800" b="1" i="0" u="none" strike="noStrike" cap="none" normalizeH="0" baseline="0" dirty="0" smtClean="0">
                        <a:ln>
                          <a:noFill/>
                        </a:ln>
                        <a:solidFill>
                          <a:srgbClr val="FFFFFF"/>
                        </a:solidFill>
                        <a:effectLst/>
                        <a:latin typeface="Calibri" pitchFamily="34" charset="0"/>
                        <a:cs typeface="Calibri" pitchFamily="34" charset="0"/>
                      </a:endParaRPr>
                    </a:p>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smtClean="0">
                          <a:ln>
                            <a:noFill/>
                          </a:ln>
                          <a:solidFill>
                            <a:srgbClr val="FFFFFF"/>
                          </a:solidFill>
                          <a:effectLst/>
                          <a:latin typeface="Calibri" pitchFamily="34" charset="0"/>
                          <a:cs typeface="Calibri" pitchFamily="34" charset="0"/>
                        </a:rPr>
                        <a:t>Arm</a:t>
                      </a:r>
                      <a:endParaRPr kumimoji="0" lang="en-US" sz="28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Grade</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tab pos="457200" algn="l"/>
                          <a:tab pos="2743200" algn="ctr"/>
                          <a:tab pos="5486400" algn="r"/>
                        </a:tabLst>
                      </a:pPr>
                      <a:endPar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15000"/>
                        </a:lnSpc>
                        <a:spcBef>
                          <a:spcPct val="0"/>
                        </a:spcBef>
                        <a:spcAft>
                          <a:spcPct val="0"/>
                        </a:spcAft>
                        <a:buClrTx/>
                        <a:buSzTx/>
                        <a:buFontTx/>
                        <a:buNone/>
                        <a:tabLst>
                          <a:tab pos="457200" algn="l"/>
                          <a:tab pos="2743200" algn="ctr"/>
                          <a:tab pos="5486400" algn="r"/>
                        </a:tabLst>
                      </a:pPr>
                      <a:endPar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Grade 3+</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598647">
                <a:tc vMerge="1">
                  <a:txBody>
                    <a:bodyPr/>
                    <a:lstStyle/>
                    <a:p>
                      <a:pPr marL="0" marR="0" lvl="0" indent="0" algn="l" defTabSz="914400" rtl="0" eaLnBrk="1" fontAlgn="base" latinLnBrk="0" hangingPunct="1">
                        <a:lnSpc>
                          <a:spcPct val="115000"/>
                        </a:lnSpc>
                        <a:spcBef>
                          <a:spcPct val="0"/>
                        </a:spcBef>
                        <a:spcAft>
                          <a:spcPct val="0"/>
                        </a:spcAft>
                        <a:buClrTx/>
                        <a:buSzTx/>
                        <a:buFontTx/>
                        <a:buNone/>
                        <a:tabLst>
                          <a:tab pos="457200" algn="l"/>
                          <a:tab pos="2743200" algn="ctr"/>
                          <a:tab pos="5486400" algn="r"/>
                        </a:tabLst>
                      </a:pPr>
                      <a:endParaRPr kumimoji="0" lang="en-US" sz="18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2</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smtClean="0">
                          <a:ln>
                            <a:noFill/>
                          </a:ln>
                          <a:solidFill>
                            <a:srgbClr val="FFFFFF"/>
                          </a:solidFill>
                          <a:effectLst/>
                          <a:latin typeface="Calibri" pitchFamily="34" charset="0"/>
                          <a:cs typeface="Calibri" pitchFamily="34" charset="0"/>
                        </a:rPr>
                        <a:t>3</a:t>
                      </a:r>
                      <a:endParaRPr kumimoji="0" lang="en-US" sz="28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4</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vMerge="1">
                  <a:txBody>
                    <a:bodyPr/>
                    <a:lstStyle/>
                    <a:p>
                      <a:pPr marL="0" marR="0" lvl="0" indent="0" algn="ctr" defTabSz="914400" rtl="0" eaLnBrk="1" fontAlgn="base" latinLnBrk="0" hangingPunct="1">
                        <a:lnSpc>
                          <a:spcPct val="115000"/>
                        </a:lnSpc>
                        <a:spcBef>
                          <a:spcPct val="0"/>
                        </a:spcBef>
                        <a:spcAft>
                          <a:spcPct val="0"/>
                        </a:spcAft>
                        <a:buClrTx/>
                        <a:buSzTx/>
                        <a:buFontTx/>
                        <a:buNone/>
                        <a:tabLst>
                          <a:tab pos="457200" algn="l"/>
                          <a:tab pos="2743200" algn="ctr"/>
                          <a:tab pos="5486400" algn="r"/>
                        </a:tabLst>
                      </a:pPr>
                      <a:endParaRPr kumimoji="0" lang="en-US"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56652">
                <a:tc>
                  <a:txBody>
                    <a:bodyPr/>
                    <a:lstStyle/>
                    <a:p>
                      <a:pPr marL="0" marR="0" lvl="0" indent="0" algn="l"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smtClean="0">
                          <a:ln>
                            <a:noFill/>
                          </a:ln>
                          <a:solidFill>
                            <a:srgbClr val="FFFFFF"/>
                          </a:solidFill>
                          <a:effectLst/>
                          <a:latin typeface="Calibri" pitchFamily="34" charset="0"/>
                          <a:cs typeface="Calibri" pitchFamily="34" charset="0"/>
                        </a:rPr>
                        <a:t>nab </a:t>
                      </a:r>
                    </a:p>
                    <a:p>
                      <a:pPr marL="0" marR="0" lvl="0" indent="0" algn="l"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smtClean="0">
                          <a:ln>
                            <a:noFill/>
                          </a:ln>
                          <a:solidFill>
                            <a:srgbClr val="FFFFFF"/>
                          </a:solidFill>
                          <a:effectLst/>
                          <a:latin typeface="Calibri" pitchFamily="34" charset="0"/>
                          <a:cs typeface="Calibri" pitchFamily="34" charset="0"/>
                        </a:rPr>
                        <a:t>  </a:t>
                      </a:r>
                      <a:r>
                        <a:rPr kumimoji="0" lang="en-US" sz="2400" b="1" i="0" u="none" strike="noStrike" cap="none" normalizeH="0" baseline="0" dirty="0" smtClean="0">
                          <a:ln>
                            <a:noFill/>
                          </a:ln>
                          <a:solidFill>
                            <a:srgbClr val="FFFFFF"/>
                          </a:solidFill>
                          <a:effectLst/>
                          <a:latin typeface="Calibri" pitchFamily="34" charset="0"/>
                          <a:cs typeface="Calibri" pitchFamily="34" charset="0"/>
                        </a:rPr>
                        <a:t>(N = 258)</a:t>
                      </a:r>
                      <a:endParaRPr kumimoji="0" lang="en-US" sz="2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Calibri" pitchFamily="34" charset="0"/>
                        </a:rPr>
                        <a:t>27%</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chemeClr val="tx1">
                              <a:lumMod val="65000"/>
                              <a:lumOff val="35000"/>
                            </a:schemeClr>
                          </a:solidFill>
                          <a:effectLst/>
                          <a:latin typeface="Calibri" pitchFamily="34" charset="0"/>
                          <a:cs typeface="Calibri" pitchFamily="34" charset="0"/>
                        </a:rPr>
                        <a:t>24%</a:t>
                      </a:r>
                      <a:endParaRPr kumimoji="0" lang="en-US" sz="28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Calibri" pitchFamily="34" charset="0"/>
                        </a:rPr>
                        <a:t>1%</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25%</a:t>
                      </a:r>
                    </a:p>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400" b="0" i="1"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p</a:t>
                      </a:r>
                      <a:r>
                        <a:rPr kumimoji="0" lang="en-US" sz="24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 = 0.012</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1156652">
                <a:tc>
                  <a:txBody>
                    <a:bodyPr/>
                    <a:lstStyle/>
                    <a:p>
                      <a:pPr marL="0" marR="0" lvl="0" indent="0" algn="l"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err="1" smtClean="0">
                          <a:ln>
                            <a:noFill/>
                          </a:ln>
                          <a:solidFill>
                            <a:srgbClr val="FFFFFF"/>
                          </a:solidFill>
                          <a:effectLst/>
                          <a:latin typeface="Calibri" pitchFamily="34" charset="0"/>
                          <a:cs typeface="Calibri" pitchFamily="34" charset="0"/>
                        </a:rPr>
                        <a:t>pac</a:t>
                      </a:r>
                      <a:r>
                        <a:rPr kumimoji="0" lang="en-US" sz="2800" b="1" i="0" u="none" strike="noStrike" cap="none" normalizeH="0" baseline="0" dirty="0" smtClean="0">
                          <a:ln>
                            <a:noFill/>
                          </a:ln>
                          <a:solidFill>
                            <a:srgbClr val="FFFFFF"/>
                          </a:solidFill>
                          <a:effectLst/>
                          <a:latin typeface="Calibri" pitchFamily="34" charset="0"/>
                          <a:cs typeface="Calibri" pitchFamily="34" charset="0"/>
                        </a:rPr>
                        <a:t> </a:t>
                      </a:r>
                    </a:p>
                    <a:p>
                      <a:pPr marL="0" marR="0" lvl="0" indent="0" algn="l"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smtClean="0">
                          <a:ln>
                            <a:noFill/>
                          </a:ln>
                          <a:solidFill>
                            <a:srgbClr val="FFFFFF"/>
                          </a:solidFill>
                          <a:effectLst/>
                          <a:latin typeface="Calibri" pitchFamily="34" charset="0"/>
                          <a:cs typeface="Calibri" pitchFamily="34" charset="0"/>
                        </a:rPr>
                        <a:t>  </a:t>
                      </a:r>
                      <a:r>
                        <a:rPr kumimoji="0" lang="en-US" sz="2400" b="1" i="0" u="none" strike="noStrike" cap="none" normalizeH="0" baseline="0" dirty="0" smtClean="0">
                          <a:ln>
                            <a:noFill/>
                          </a:ln>
                          <a:solidFill>
                            <a:srgbClr val="FFFFFF"/>
                          </a:solidFill>
                          <a:effectLst/>
                          <a:latin typeface="Calibri" pitchFamily="34" charset="0"/>
                          <a:cs typeface="Calibri" pitchFamily="34" charset="0"/>
                        </a:rPr>
                        <a:t>(N = 262)</a:t>
                      </a:r>
                      <a:endParaRPr kumimoji="0" lang="en-US" sz="2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Calibri" pitchFamily="34" charset="0"/>
                        </a:rPr>
                        <a:t>27%</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chemeClr val="tx1">
                              <a:lumMod val="65000"/>
                              <a:lumOff val="35000"/>
                            </a:schemeClr>
                          </a:solidFill>
                          <a:effectLst/>
                          <a:latin typeface="Calibri" pitchFamily="34" charset="0"/>
                          <a:cs typeface="Calibri" pitchFamily="34" charset="0"/>
                        </a:rPr>
                        <a:t>16%</a:t>
                      </a:r>
                      <a:endParaRPr kumimoji="0" lang="en-US" sz="28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Calibri" pitchFamily="34" charset="0"/>
                        </a:rPr>
                        <a:t>&lt;1%</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16%</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r h="1156652">
                <a:tc>
                  <a:txBody>
                    <a:bodyPr/>
                    <a:lstStyle/>
                    <a:p>
                      <a:pPr marL="0" marR="0" lvl="0" indent="0" algn="l"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err="1" smtClean="0">
                          <a:ln>
                            <a:noFill/>
                          </a:ln>
                          <a:solidFill>
                            <a:srgbClr val="FFFFFF"/>
                          </a:solidFill>
                          <a:effectLst/>
                          <a:latin typeface="Calibri" pitchFamily="34" charset="0"/>
                          <a:cs typeface="Calibri" pitchFamily="34" charset="0"/>
                        </a:rPr>
                        <a:t>ixa</a:t>
                      </a:r>
                      <a:r>
                        <a:rPr kumimoji="0" lang="en-US" sz="2800" b="1" i="0" u="none" strike="noStrike" cap="none" normalizeH="0" baseline="0" dirty="0" smtClean="0">
                          <a:ln>
                            <a:noFill/>
                          </a:ln>
                          <a:solidFill>
                            <a:srgbClr val="FFFFFF"/>
                          </a:solidFill>
                          <a:effectLst/>
                          <a:latin typeface="Calibri" pitchFamily="34" charset="0"/>
                          <a:cs typeface="Calibri" pitchFamily="34" charset="0"/>
                        </a:rPr>
                        <a:t> </a:t>
                      </a:r>
                    </a:p>
                    <a:p>
                      <a:pPr marL="0" marR="0" lvl="0" indent="0" algn="l"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1" i="0" u="none" strike="noStrike" cap="none" normalizeH="0" baseline="0" dirty="0" smtClean="0">
                          <a:ln>
                            <a:noFill/>
                          </a:ln>
                          <a:solidFill>
                            <a:srgbClr val="FFFFFF"/>
                          </a:solidFill>
                          <a:effectLst/>
                          <a:latin typeface="Calibri" pitchFamily="34" charset="0"/>
                          <a:cs typeface="Calibri" pitchFamily="34" charset="0"/>
                        </a:rPr>
                        <a:t>  </a:t>
                      </a:r>
                      <a:r>
                        <a:rPr kumimoji="0" lang="en-US" sz="2400" b="1" i="0" u="none" strike="noStrike" cap="none" normalizeH="0" baseline="0" dirty="0" smtClean="0">
                          <a:ln>
                            <a:noFill/>
                          </a:ln>
                          <a:solidFill>
                            <a:srgbClr val="FFFFFF"/>
                          </a:solidFill>
                          <a:effectLst/>
                          <a:latin typeface="Calibri" pitchFamily="34" charset="0"/>
                          <a:cs typeface="Calibri" pitchFamily="34" charset="0"/>
                        </a:rPr>
                        <a:t>(N = 237)</a:t>
                      </a:r>
                      <a:endParaRPr kumimoji="0" lang="en-US" sz="2400" b="1"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Calibri" pitchFamily="34" charset="0"/>
                        </a:rPr>
                        <a:t>22%</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chemeClr val="tx1">
                              <a:lumMod val="65000"/>
                              <a:lumOff val="35000"/>
                            </a:schemeClr>
                          </a:solidFill>
                          <a:effectLst/>
                          <a:latin typeface="Calibri" pitchFamily="34" charset="0"/>
                          <a:cs typeface="Calibri" pitchFamily="34" charset="0"/>
                        </a:rPr>
                        <a:t>22%</a:t>
                      </a:r>
                      <a:endParaRPr kumimoji="0" lang="en-US" sz="28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Calibri" pitchFamily="34" charset="0"/>
                      </a:endParaRP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chemeClr val="tx1">
                              <a:lumMod val="65000"/>
                              <a:lumOff val="35000"/>
                            </a:schemeClr>
                          </a:solidFill>
                          <a:effectLst/>
                          <a:latin typeface="Calibri" pitchFamily="34" charset="0"/>
                          <a:ea typeface="Times New Roman" pitchFamily="18" charset="0"/>
                          <a:cs typeface="Calibri" pitchFamily="34" charset="0"/>
                        </a:rPr>
                        <a:t>3%</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CBECDE"/>
                    </a:solidFill>
                  </a:tcPr>
                </a:tc>
                <a:tc>
                  <a:txBody>
                    <a:bodyPr/>
                    <a:lstStyle/>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8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25%</a:t>
                      </a:r>
                    </a:p>
                    <a:p>
                      <a:pPr marL="0" marR="0" lvl="0" indent="0" algn="ctr" defTabSz="914400" rtl="0" eaLnBrk="1" fontAlgn="base" latinLnBrk="0" hangingPunct="1">
                        <a:lnSpc>
                          <a:spcPts val="2960"/>
                        </a:lnSpc>
                        <a:spcBef>
                          <a:spcPct val="0"/>
                        </a:spcBef>
                        <a:spcAft>
                          <a:spcPct val="0"/>
                        </a:spcAft>
                        <a:buClrTx/>
                        <a:buSzTx/>
                        <a:buFontTx/>
                        <a:buNone/>
                        <a:tabLst>
                          <a:tab pos="457200" algn="l"/>
                          <a:tab pos="2743200" algn="ctr"/>
                          <a:tab pos="5486400" algn="r"/>
                        </a:tabLst>
                      </a:pPr>
                      <a:r>
                        <a:rPr kumimoji="0" lang="en-US" sz="2400" b="0" i="1"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p</a:t>
                      </a:r>
                      <a:r>
                        <a:rPr kumimoji="0" lang="en-US" sz="2400" b="0" i="0" u="none" strike="noStrike" cap="none" normalizeH="0" baseline="0" dirty="0" smtClean="0">
                          <a:ln>
                            <a:noFill/>
                          </a:ln>
                          <a:solidFill>
                            <a:srgbClr val="FFFFFF"/>
                          </a:solidFill>
                          <a:effectLst/>
                          <a:latin typeface="Calibri" pitchFamily="34" charset="0"/>
                          <a:ea typeface="Times New Roman" pitchFamily="18" charset="0"/>
                          <a:cs typeface="Calibri" pitchFamily="34" charset="0"/>
                        </a:rPr>
                        <a:t> = 0.022</a:t>
                      </a:r>
                    </a:p>
                  </a:txBody>
                  <a:tcPr marL="68580" marR="68580" marT="0" marB="0"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28709" name="Title 1"/>
          <p:cNvSpPr>
            <a:spLocks noGrp="1"/>
          </p:cNvSpPr>
          <p:nvPr>
            <p:ph type="title"/>
          </p:nvPr>
        </p:nvSpPr>
        <p:spPr>
          <a:xfrm>
            <a:off x="685800" y="228600"/>
            <a:ext cx="7772400" cy="838200"/>
          </a:xfrm>
        </p:spPr>
        <p:txBody>
          <a:bodyPr>
            <a:normAutofit/>
          </a:bodyPr>
          <a:lstStyle/>
          <a:p>
            <a:r>
              <a:rPr lang="en-US" sz="4000" dirty="0" smtClean="0">
                <a:ea typeface="ＭＳ Ｐゴシック" pitchFamily="34" charset="-128"/>
              </a:rPr>
              <a:t>Sensory Neuropathy</a:t>
            </a:r>
          </a:p>
        </p:txBody>
      </p:sp>
      <p:sp>
        <p:nvSpPr>
          <p:cNvPr id="5" name="TextBox 4"/>
          <p:cNvSpPr txBox="1"/>
          <p:nvPr/>
        </p:nvSpPr>
        <p:spPr>
          <a:xfrm>
            <a:off x="76200" y="6400800"/>
            <a:ext cx="4851809" cy="369332"/>
          </a:xfrm>
          <a:prstGeom prst="rect">
            <a:avLst/>
          </a:prstGeom>
          <a:noFill/>
        </p:spPr>
        <p:txBody>
          <a:bodyPr wrap="none" rtlCol="0">
            <a:spAutoFit/>
          </a:bodyPr>
          <a:lstStyle/>
          <a:p>
            <a:r>
              <a:rPr lang="en-US" dirty="0" err="1" smtClean="0"/>
              <a:t>Rugo</a:t>
            </a:r>
            <a:r>
              <a:rPr lang="en-US" dirty="0" smtClean="0"/>
              <a:t> HS et al. </a:t>
            </a:r>
            <a:r>
              <a:rPr lang="en-US" dirty="0" err="1" smtClean="0"/>
              <a:t>Proc</a:t>
            </a:r>
            <a:r>
              <a:rPr lang="en-US" dirty="0" smtClean="0"/>
              <a:t> ASCO 2012;Abstract CRA1002.</a:t>
            </a:r>
            <a:endParaRPr lang="en-US" dirty="0"/>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685800" y="1752600"/>
            <a:ext cx="7772400" cy="1470025"/>
          </a:xfrm>
        </p:spPr>
        <p:txBody>
          <a:bodyPr/>
          <a:lstStyle/>
          <a:p>
            <a:r>
              <a:rPr lang="en-US" sz="2800">
                <a:latin typeface="Calibri" charset="0"/>
                <a:ea typeface="MS PGothic" charset="0"/>
              </a:rPr>
              <a:t>Prognostic Impact of the 21-Gene Recurrence Score</a:t>
            </a:r>
            <a:r>
              <a:rPr lang="en-US" sz="3200" baseline="30000">
                <a:latin typeface="Calibri" charset="0"/>
                <a:ea typeface="MS PGothic" charset="0"/>
              </a:rPr>
              <a:t>®</a:t>
            </a:r>
            <a:r>
              <a:rPr lang="en-US" sz="2800">
                <a:latin typeface="Calibri" charset="0"/>
                <a:ea typeface="MS PGothic" charset="0"/>
              </a:rPr>
              <a:t> Result on Disease-Free and Overall Survival of Node-Positive, ER-Positive Breast Cancer Patients Treated with Adjuvant Chemotherapy: Results from NSABP B-28</a:t>
            </a:r>
            <a:endParaRPr lang="en-US" sz="2800">
              <a:latin typeface="News Gothic MT" charset="0"/>
              <a:ea typeface="MS PGothic" charset="0"/>
            </a:endParaRPr>
          </a:p>
        </p:txBody>
      </p:sp>
      <p:sp>
        <p:nvSpPr>
          <p:cNvPr id="5122" name="Subtitle 4"/>
          <p:cNvSpPr>
            <a:spLocks noGrp="1"/>
          </p:cNvSpPr>
          <p:nvPr>
            <p:ph type="subTitle" idx="1"/>
          </p:nvPr>
        </p:nvSpPr>
        <p:spPr>
          <a:xfrm>
            <a:off x="1143000" y="3886200"/>
            <a:ext cx="6858000" cy="1752600"/>
          </a:xfrm>
        </p:spPr>
        <p:txBody>
          <a:bodyPr/>
          <a:lstStyle/>
          <a:p>
            <a:r>
              <a:rPr lang="en-US" sz="2000">
                <a:latin typeface="Calibri" charset="0"/>
                <a:ea typeface="MS PGothic" charset="0"/>
              </a:rPr>
              <a:t>Mamounas EP,</a:t>
            </a:r>
            <a:r>
              <a:rPr lang="en-US" sz="2000" baseline="30000">
                <a:latin typeface="Calibri" charset="0"/>
                <a:ea typeface="MS PGothic" charset="0"/>
              </a:rPr>
              <a:t>1</a:t>
            </a:r>
            <a:r>
              <a:rPr lang="en-US" sz="2000">
                <a:latin typeface="Calibri" charset="0"/>
                <a:ea typeface="MS PGothic" charset="0"/>
              </a:rPr>
              <a:t> Tang G,</a:t>
            </a:r>
            <a:r>
              <a:rPr lang="en-US" sz="2000" baseline="30000">
                <a:latin typeface="Calibri" charset="0"/>
                <a:ea typeface="MS PGothic" charset="0"/>
              </a:rPr>
              <a:t>1</a:t>
            </a:r>
            <a:r>
              <a:rPr lang="en-US" sz="2000">
                <a:latin typeface="Calibri" charset="0"/>
                <a:ea typeface="MS PGothic" charset="0"/>
              </a:rPr>
              <a:t> Paik S,</a:t>
            </a:r>
            <a:r>
              <a:rPr lang="en-US" sz="2000" baseline="30000">
                <a:latin typeface="Calibri" charset="0"/>
                <a:ea typeface="MS PGothic" charset="0"/>
              </a:rPr>
              <a:t>1</a:t>
            </a:r>
            <a:r>
              <a:rPr lang="en-US" sz="2000">
                <a:latin typeface="Calibri" charset="0"/>
                <a:ea typeface="MS PGothic" charset="0"/>
              </a:rPr>
              <a:t> Baehner FL,</a:t>
            </a:r>
            <a:r>
              <a:rPr lang="en-US" sz="2000" baseline="30000">
                <a:latin typeface="Calibri" charset="0"/>
                <a:ea typeface="MS PGothic" charset="0"/>
              </a:rPr>
              <a:t>2</a:t>
            </a:r>
            <a:r>
              <a:rPr lang="en-US" sz="2000">
                <a:latin typeface="Calibri" charset="0"/>
                <a:ea typeface="MS PGothic" charset="0"/>
              </a:rPr>
              <a:t> Liu Q,</a:t>
            </a:r>
            <a:r>
              <a:rPr lang="en-US" sz="2000" baseline="30000">
                <a:latin typeface="Calibri" charset="0"/>
                <a:ea typeface="MS PGothic" charset="0"/>
              </a:rPr>
              <a:t>1</a:t>
            </a:r>
            <a:r>
              <a:rPr lang="en-US" sz="2000">
                <a:latin typeface="Calibri" charset="0"/>
                <a:ea typeface="MS PGothic" charset="0"/>
              </a:rPr>
              <a:t> Jeong J-H,</a:t>
            </a:r>
            <a:r>
              <a:rPr lang="en-US" sz="2000" baseline="30000">
                <a:latin typeface="Calibri" charset="0"/>
                <a:ea typeface="MS PGothic" charset="0"/>
              </a:rPr>
              <a:t>1</a:t>
            </a:r>
            <a:r>
              <a:rPr lang="en-US" sz="2000">
                <a:latin typeface="Calibri" charset="0"/>
                <a:ea typeface="MS PGothic" charset="0"/>
              </a:rPr>
              <a:t> Kim S-R,</a:t>
            </a:r>
            <a:r>
              <a:rPr lang="en-US" sz="2000" baseline="30000">
                <a:latin typeface="Calibri" charset="0"/>
                <a:ea typeface="MS PGothic" charset="0"/>
              </a:rPr>
              <a:t>1</a:t>
            </a:r>
            <a:r>
              <a:rPr lang="en-US" sz="2000">
                <a:latin typeface="Calibri" charset="0"/>
                <a:ea typeface="MS PGothic" charset="0"/>
              </a:rPr>
              <a:t> Butler SM,</a:t>
            </a:r>
            <a:r>
              <a:rPr lang="en-US" sz="2000" baseline="30000">
                <a:latin typeface="Calibri" charset="0"/>
                <a:ea typeface="MS PGothic" charset="0"/>
              </a:rPr>
              <a:t>2</a:t>
            </a:r>
            <a:r>
              <a:rPr lang="en-US" sz="2000">
                <a:latin typeface="Calibri" charset="0"/>
                <a:ea typeface="MS PGothic" charset="0"/>
              </a:rPr>
              <a:t> Jamshidian F,</a:t>
            </a:r>
            <a:r>
              <a:rPr lang="en-US" sz="2000" baseline="30000">
                <a:latin typeface="Calibri" charset="0"/>
                <a:ea typeface="MS PGothic" charset="0"/>
              </a:rPr>
              <a:t>2</a:t>
            </a:r>
            <a:r>
              <a:rPr lang="en-US" sz="2000">
                <a:latin typeface="Calibri" charset="0"/>
                <a:ea typeface="MS PGothic" charset="0"/>
              </a:rPr>
              <a:t> Cherbavaz DB,</a:t>
            </a:r>
            <a:r>
              <a:rPr lang="en-US" sz="2000" baseline="30000">
                <a:latin typeface="Calibri" charset="0"/>
                <a:ea typeface="MS PGothic" charset="0"/>
              </a:rPr>
              <a:t>2</a:t>
            </a:r>
            <a:r>
              <a:rPr lang="en-US" sz="2000">
                <a:latin typeface="Calibri" charset="0"/>
                <a:ea typeface="MS PGothic" charset="0"/>
              </a:rPr>
              <a:t> Shak S,</a:t>
            </a:r>
            <a:r>
              <a:rPr lang="en-US" sz="2000" baseline="30000">
                <a:latin typeface="Calibri" charset="0"/>
                <a:ea typeface="MS PGothic" charset="0"/>
              </a:rPr>
              <a:t>2</a:t>
            </a:r>
            <a:r>
              <a:rPr lang="en-US" sz="2000">
                <a:latin typeface="Calibri" charset="0"/>
                <a:ea typeface="MS PGothic" charset="0"/>
              </a:rPr>
              <a:t> Julian T,</a:t>
            </a:r>
            <a:r>
              <a:rPr lang="en-US" sz="2000" baseline="30000">
                <a:latin typeface="Calibri" charset="0"/>
                <a:ea typeface="MS PGothic" charset="0"/>
              </a:rPr>
              <a:t>1</a:t>
            </a:r>
            <a:r>
              <a:rPr lang="en-US" sz="2000">
                <a:latin typeface="Calibri" charset="0"/>
                <a:ea typeface="MS PGothic" charset="0"/>
              </a:rPr>
              <a:t> Lembersky B,</a:t>
            </a:r>
            <a:r>
              <a:rPr lang="en-US" sz="2000" baseline="30000">
                <a:latin typeface="Calibri" charset="0"/>
                <a:ea typeface="MS PGothic" charset="0"/>
              </a:rPr>
              <a:t>1</a:t>
            </a:r>
            <a:r>
              <a:rPr lang="en-US" sz="2000">
                <a:latin typeface="Calibri" charset="0"/>
                <a:ea typeface="MS PGothic" charset="0"/>
              </a:rPr>
              <a:t> Wickerham DL,</a:t>
            </a:r>
            <a:r>
              <a:rPr lang="en-US" sz="2000" baseline="30000">
                <a:latin typeface="Calibri" charset="0"/>
                <a:ea typeface="MS PGothic" charset="0"/>
              </a:rPr>
              <a:t>1</a:t>
            </a:r>
            <a:r>
              <a:rPr lang="en-US" sz="2000">
                <a:latin typeface="Calibri" charset="0"/>
                <a:ea typeface="MS PGothic" charset="0"/>
              </a:rPr>
              <a:t> Costantino JP,</a:t>
            </a:r>
            <a:r>
              <a:rPr lang="en-US" sz="2000" baseline="30000">
                <a:latin typeface="Calibri" charset="0"/>
                <a:ea typeface="MS PGothic" charset="0"/>
              </a:rPr>
              <a:t>1</a:t>
            </a:r>
            <a:r>
              <a:rPr lang="en-US" sz="2000">
                <a:latin typeface="Calibri" charset="0"/>
                <a:ea typeface="MS PGothic" charset="0"/>
              </a:rPr>
              <a:t> Wolmark N</a:t>
            </a:r>
            <a:r>
              <a:rPr lang="en-US" sz="2000" baseline="30000">
                <a:latin typeface="Calibri" charset="0"/>
                <a:ea typeface="MS PGothic" charset="0"/>
              </a:rPr>
              <a:t>1</a:t>
            </a:r>
            <a:r>
              <a:rPr lang="en-US" sz="2000">
                <a:latin typeface="Calibri" charset="0"/>
                <a:ea typeface="MS PGothic" charset="0"/>
              </a:rPr>
              <a:t> </a:t>
            </a:r>
          </a:p>
          <a:p>
            <a:endParaRPr lang="en-US" sz="2000">
              <a:latin typeface="Calibri" charset="0"/>
              <a:ea typeface="MS PGothic" charset="0"/>
            </a:endParaRPr>
          </a:p>
          <a:p>
            <a:r>
              <a:rPr lang="en-US" sz="2000" baseline="30000">
                <a:latin typeface="Calibri" charset="0"/>
                <a:ea typeface="MS PGothic" charset="0"/>
              </a:rPr>
              <a:t>1</a:t>
            </a:r>
            <a:r>
              <a:rPr lang="en-US" sz="2000">
                <a:latin typeface="Calibri" charset="0"/>
                <a:ea typeface="MS PGothic" charset="0"/>
              </a:rPr>
              <a:t>NSABP Operations and Biostatistical Center, Pittsburgh, PA </a:t>
            </a:r>
            <a:r>
              <a:rPr lang="en-US" sz="2000" baseline="30000">
                <a:latin typeface="Calibri" charset="0"/>
                <a:ea typeface="MS PGothic" charset="0"/>
              </a:rPr>
              <a:t>2</a:t>
            </a:r>
            <a:r>
              <a:rPr lang="en-US" sz="2000">
                <a:latin typeface="Calibri" charset="0"/>
                <a:ea typeface="MS PGothic" charset="0"/>
              </a:rPr>
              <a:t>Genomic Health, Inc., Redwood City, CA</a:t>
            </a:r>
          </a:p>
        </p:txBody>
      </p:sp>
      <p:sp>
        <p:nvSpPr>
          <p:cNvPr id="5123" name="Rectangle 4"/>
          <p:cNvSpPr>
            <a:spLocks noChangeArrowheads="1"/>
          </p:cNvSpPr>
          <p:nvPr/>
        </p:nvSpPr>
        <p:spPr bwMode="auto">
          <a:xfrm>
            <a:off x="0" y="6600825"/>
            <a:ext cx="3962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fontAlgn="base">
              <a:spcBef>
                <a:spcPct val="0"/>
              </a:spcBef>
              <a:spcAft>
                <a:spcPct val="0"/>
              </a:spcAft>
            </a:pPr>
            <a:r>
              <a:rPr lang="en-US" sz="1000" smtClean="0">
                <a:solidFill>
                  <a:srgbClr val="FFFFFF"/>
                </a:solidFill>
                <a:latin typeface="Calibri" charset="0"/>
                <a:ea typeface="ＭＳ Ｐゴシック" charset="0"/>
                <a:cs typeface="ＭＳ Ｐゴシック" charset="0"/>
              </a:rPr>
              <a:t>Mamounas et al. ASCO Breast Cancer Symposium 2012.</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25"/>
          <p:cNvSpPr txBox="1">
            <a:spLocks noChangeArrowheads="1"/>
          </p:cNvSpPr>
          <p:nvPr/>
        </p:nvSpPr>
        <p:spPr bwMode="auto">
          <a:xfrm>
            <a:off x="3886200" y="4307831"/>
            <a:ext cx="1066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00FF00"/>
                </a:solidFill>
              </a:rPr>
              <a:t>90.0%</a:t>
            </a: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340793"/>
            <a:ext cx="34607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3871268"/>
            <a:ext cx="34607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850" y="3871268"/>
            <a:ext cx="34607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9850" y="1340793"/>
            <a:ext cx="34607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4" name="Title 1"/>
          <p:cNvSpPr>
            <a:spLocks noGrp="1"/>
          </p:cNvSpPr>
          <p:nvPr>
            <p:ph type="title"/>
          </p:nvPr>
        </p:nvSpPr>
        <p:spPr>
          <a:xfrm>
            <a:off x="457200" y="213668"/>
            <a:ext cx="8229600" cy="1143000"/>
          </a:xfrm>
        </p:spPr>
        <p:txBody>
          <a:bodyPr/>
          <a:lstStyle/>
          <a:p>
            <a:r>
              <a:rPr lang="en-US" sz="3000">
                <a:latin typeface="Calibri" charset="0"/>
                <a:ea typeface="MS PGothic" charset="0"/>
              </a:rPr>
              <a:t>Kaplan Meier Curves for Multiple Endpoints by </a:t>
            </a:r>
            <a:br>
              <a:rPr lang="en-US" sz="3000">
                <a:latin typeface="Calibri" charset="0"/>
                <a:ea typeface="MS PGothic" charset="0"/>
              </a:rPr>
            </a:br>
            <a:r>
              <a:rPr lang="en-US" sz="3000">
                <a:latin typeface="Calibri" charset="0"/>
                <a:ea typeface="MS PGothic" charset="0"/>
              </a:rPr>
              <a:t>Recurrence Score</a:t>
            </a:r>
            <a:r>
              <a:rPr lang="en-US" sz="2800" baseline="30000">
                <a:latin typeface="Calibri" charset="0"/>
                <a:ea typeface="MS PGothic" charset="0"/>
              </a:rPr>
              <a:t>®</a:t>
            </a:r>
            <a:r>
              <a:rPr lang="en-US" sz="3000">
                <a:latin typeface="Calibri" charset="0"/>
                <a:ea typeface="MS PGothic" charset="0"/>
              </a:rPr>
              <a:t> Risk Groups </a:t>
            </a:r>
          </a:p>
        </p:txBody>
      </p:sp>
      <p:sp>
        <p:nvSpPr>
          <p:cNvPr id="7175" name="TextBox 8"/>
          <p:cNvSpPr txBox="1">
            <a:spLocks noChangeArrowheads="1"/>
          </p:cNvSpPr>
          <p:nvPr/>
        </p:nvSpPr>
        <p:spPr bwMode="auto">
          <a:xfrm>
            <a:off x="152400" y="1409056"/>
            <a:ext cx="99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b="1" dirty="0" smtClean="0">
                <a:solidFill>
                  <a:srgbClr val="FFFFFF"/>
                </a:solidFill>
              </a:rPr>
              <a:t>DFS</a:t>
            </a:r>
          </a:p>
        </p:txBody>
      </p:sp>
      <p:sp>
        <p:nvSpPr>
          <p:cNvPr id="7176" name="TextBox 9"/>
          <p:cNvSpPr txBox="1">
            <a:spLocks noChangeArrowheads="1"/>
          </p:cNvSpPr>
          <p:nvPr/>
        </p:nvSpPr>
        <p:spPr bwMode="auto">
          <a:xfrm>
            <a:off x="4572000" y="1409056"/>
            <a:ext cx="990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b="1" smtClean="0">
                <a:solidFill>
                  <a:srgbClr val="FFFFFF"/>
                </a:solidFill>
              </a:rPr>
              <a:t>DRFI</a:t>
            </a:r>
          </a:p>
        </p:txBody>
      </p:sp>
      <p:sp>
        <p:nvSpPr>
          <p:cNvPr id="7177" name="TextBox 10"/>
          <p:cNvSpPr txBox="1">
            <a:spLocks noChangeArrowheads="1"/>
          </p:cNvSpPr>
          <p:nvPr/>
        </p:nvSpPr>
        <p:spPr bwMode="auto">
          <a:xfrm>
            <a:off x="152400" y="3947468"/>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b="1" smtClean="0">
                <a:solidFill>
                  <a:srgbClr val="FFFFFF"/>
                </a:solidFill>
              </a:rPr>
              <a:t>OS</a:t>
            </a:r>
          </a:p>
        </p:txBody>
      </p:sp>
      <p:sp>
        <p:nvSpPr>
          <p:cNvPr id="7178" name="TextBox 11"/>
          <p:cNvSpPr txBox="1">
            <a:spLocks noChangeArrowheads="1"/>
          </p:cNvSpPr>
          <p:nvPr/>
        </p:nvSpPr>
        <p:spPr bwMode="auto">
          <a:xfrm>
            <a:off x="4572000" y="3947468"/>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b="1" smtClean="0">
                <a:solidFill>
                  <a:srgbClr val="FFFFFF"/>
                </a:solidFill>
              </a:rPr>
              <a:t>BCSS</a:t>
            </a:r>
          </a:p>
        </p:txBody>
      </p:sp>
      <p:graphicFrame>
        <p:nvGraphicFramePr>
          <p:cNvPr id="15" name="Table 14"/>
          <p:cNvGraphicFramePr>
            <a:graphicFrameLocks noGrp="1"/>
          </p:cNvGraphicFramePr>
          <p:nvPr>
            <p:extLst>
              <p:ext uri="{D42A27DB-BD31-4B8C-83A1-F6EECF244321}">
                <p14:modId xmlns:p14="http://schemas.microsoft.com/office/powerpoint/2010/main" val="3097067777"/>
              </p:ext>
            </p:extLst>
          </p:nvPr>
        </p:nvGraphicFramePr>
        <p:xfrm>
          <a:off x="6251575" y="3004493"/>
          <a:ext cx="2587626" cy="806583"/>
        </p:xfrm>
        <a:graphic>
          <a:graphicData uri="http://schemas.openxmlformats.org/drawingml/2006/table">
            <a:tbl>
              <a:tblPr firstRow="1" firstCol="1" bandRow="1"/>
              <a:tblGrid>
                <a:gridCol w="1015047"/>
                <a:gridCol w="704080"/>
                <a:gridCol w="868499"/>
              </a:tblGrid>
              <a:tr h="192741">
                <a:tc>
                  <a:txBody>
                    <a:bodyPr/>
                    <a:lstStyle/>
                    <a:p>
                      <a:pPr marL="0" marR="0" algn="r">
                        <a:lnSpc>
                          <a:spcPct val="115000"/>
                        </a:lnSpc>
                        <a:spcBef>
                          <a:spcPts val="0"/>
                        </a:spcBef>
                        <a:spcAft>
                          <a:spcPts val="0"/>
                        </a:spcAft>
                      </a:pP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N</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Events</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741">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Low</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386</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85</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741">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Intermediate</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364</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134</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226">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High</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315</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140</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192" name="TextBox 15"/>
          <p:cNvSpPr txBox="1">
            <a:spLocks noChangeArrowheads="1"/>
          </p:cNvSpPr>
          <p:nvPr/>
        </p:nvSpPr>
        <p:spPr bwMode="auto">
          <a:xfrm>
            <a:off x="5634038" y="2312343"/>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smtClean="0">
                <a:solidFill>
                  <a:srgbClr val="FFFFFF"/>
                </a:solidFill>
              </a:rPr>
              <a:t>P &lt; 0.001</a:t>
            </a:r>
          </a:p>
        </p:txBody>
      </p:sp>
      <p:graphicFrame>
        <p:nvGraphicFramePr>
          <p:cNvPr id="17" name="Table 16"/>
          <p:cNvGraphicFramePr>
            <a:graphicFrameLocks noGrp="1"/>
          </p:cNvGraphicFramePr>
          <p:nvPr>
            <p:extLst>
              <p:ext uri="{D42A27DB-BD31-4B8C-83A1-F6EECF244321}">
                <p14:modId xmlns:p14="http://schemas.microsoft.com/office/powerpoint/2010/main" val="826045652"/>
              </p:ext>
            </p:extLst>
          </p:nvPr>
        </p:nvGraphicFramePr>
        <p:xfrm>
          <a:off x="1755775" y="5503218"/>
          <a:ext cx="2587626" cy="806583"/>
        </p:xfrm>
        <a:graphic>
          <a:graphicData uri="http://schemas.openxmlformats.org/drawingml/2006/table">
            <a:tbl>
              <a:tblPr firstRow="1" firstCol="1" bandRow="1"/>
              <a:tblGrid>
                <a:gridCol w="1015047"/>
                <a:gridCol w="704080"/>
                <a:gridCol w="868499"/>
              </a:tblGrid>
              <a:tr h="192741">
                <a:tc>
                  <a:txBody>
                    <a:bodyPr/>
                    <a:lstStyle/>
                    <a:p>
                      <a:pPr marL="0" marR="0" algn="r">
                        <a:lnSpc>
                          <a:spcPct val="115000"/>
                        </a:lnSpc>
                        <a:spcBef>
                          <a:spcPts val="0"/>
                        </a:spcBef>
                        <a:spcAft>
                          <a:spcPts val="0"/>
                        </a:spcAft>
                      </a:pP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N</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Events</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741">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Low</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386</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48</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741">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Intermediate</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364</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105</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226">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High</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315</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121</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206" name="TextBox 17"/>
          <p:cNvSpPr txBox="1">
            <a:spLocks noChangeArrowheads="1"/>
          </p:cNvSpPr>
          <p:nvPr/>
        </p:nvSpPr>
        <p:spPr bwMode="auto">
          <a:xfrm>
            <a:off x="1138238" y="4861868"/>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smtClean="0">
                <a:solidFill>
                  <a:srgbClr val="FFFFFF"/>
                </a:solidFill>
              </a:rPr>
              <a:t>P &lt; 0.001</a:t>
            </a:r>
          </a:p>
        </p:txBody>
      </p:sp>
      <p:graphicFrame>
        <p:nvGraphicFramePr>
          <p:cNvPr id="19" name="Table 18"/>
          <p:cNvGraphicFramePr>
            <a:graphicFrameLocks noGrp="1"/>
          </p:cNvGraphicFramePr>
          <p:nvPr>
            <p:extLst>
              <p:ext uri="{D42A27DB-BD31-4B8C-83A1-F6EECF244321}">
                <p14:modId xmlns:p14="http://schemas.microsoft.com/office/powerpoint/2010/main" val="2827897521"/>
              </p:ext>
            </p:extLst>
          </p:nvPr>
        </p:nvGraphicFramePr>
        <p:xfrm>
          <a:off x="6251575" y="5503218"/>
          <a:ext cx="2587626" cy="806583"/>
        </p:xfrm>
        <a:graphic>
          <a:graphicData uri="http://schemas.openxmlformats.org/drawingml/2006/table">
            <a:tbl>
              <a:tblPr firstRow="1" firstCol="1" bandRow="1"/>
              <a:tblGrid>
                <a:gridCol w="1015047"/>
                <a:gridCol w="704080"/>
                <a:gridCol w="868499"/>
              </a:tblGrid>
              <a:tr h="192741">
                <a:tc>
                  <a:txBody>
                    <a:bodyPr/>
                    <a:lstStyle/>
                    <a:p>
                      <a:pPr marL="0" marR="0" algn="r">
                        <a:lnSpc>
                          <a:spcPct val="115000"/>
                        </a:lnSpc>
                        <a:spcBef>
                          <a:spcPts val="0"/>
                        </a:spcBef>
                        <a:spcAft>
                          <a:spcPts val="0"/>
                        </a:spcAft>
                      </a:pP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N</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Events</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741">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Low</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386</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28</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741">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Intermediate </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364</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87</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226">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High</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315</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102</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220" name="TextBox 19"/>
          <p:cNvSpPr txBox="1">
            <a:spLocks noChangeArrowheads="1"/>
          </p:cNvSpPr>
          <p:nvPr/>
        </p:nvSpPr>
        <p:spPr bwMode="auto">
          <a:xfrm>
            <a:off x="5638800" y="4861868"/>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smtClean="0">
                <a:solidFill>
                  <a:srgbClr val="FFFFFF"/>
                </a:solidFill>
              </a:rPr>
              <a:t>P &lt; 0.001</a:t>
            </a:r>
          </a:p>
        </p:txBody>
      </p:sp>
      <p:sp>
        <p:nvSpPr>
          <p:cNvPr id="7221" name="TextBox 20"/>
          <p:cNvSpPr txBox="1">
            <a:spLocks noChangeArrowheads="1"/>
          </p:cNvSpPr>
          <p:nvPr/>
        </p:nvSpPr>
        <p:spPr bwMode="auto">
          <a:xfrm>
            <a:off x="8458200" y="4176068"/>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00FF00"/>
                </a:solidFill>
              </a:rPr>
              <a:t>95.0%</a:t>
            </a:r>
          </a:p>
        </p:txBody>
      </p:sp>
      <p:sp>
        <p:nvSpPr>
          <p:cNvPr id="7222" name="TextBox 21"/>
          <p:cNvSpPr txBox="1">
            <a:spLocks noChangeArrowheads="1"/>
          </p:cNvSpPr>
          <p:nvPr/>
        </p:nvSpPr>
        <p:spPr bwMode="auto">
          <a:xfrm>
            <a:off x="8458200" y="4480868"/>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FFFF00"/>
                </a:solidFill>
              </a:rPr>
              <a:t>78.9%</a:t>
            </a:r>
          </a:p>
        </p:txBody>
      </p:sp>
      <p:sp>
        <p:nvSpPr>
          <p:cNvPr id="7223" name="TextBox 22"/>
          <p:cNvSpPr txBox="1">
            <a:spLocks noChangeArrowheads="1"/>
          </p:cNvSpPr>
          <p:nvPr/>
        </p:nvSpPr>
        <p:spPr bwMode="auto">
          <a:xfrm>
            <a:off x="8458200" y="4785668"/>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FF0000"/>
                </a:solidFill>
              </a:rPr>
              <a:t>68.2%</a:t>
            </a:r>
          </a:p>
        </p:txBody>
      </p:sp>
      <p:sp>
        <p:nvSpPr>
          <p:cNvPr id="7224" name="TextBox 23"/>
          <p:cNvSpPr txBox="1">
            <a:spLocks noChangeArrowheads="1"/>
          </p:cNvSpPr>
          <p:nvPr/>
        </p:nvSpPr>
        <p:spPr bwMode="auto">
          <a:xfrm>
            <a:off x="3886200" y="4785668"/>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FF0000"/>
                </a:solidFill>
              </a:rPr>
              <a:t>63.0%</a:t>
            </a:r>
          </a:p>
        </p:txBody>
      </p:sp>
      <p:sp>
        <p:nvSpPr>
          <p:cNvPr id="7225" name="TextBox 24"/>
          <p:cNvSpPr txBox="1">
            <a:spLocks noChangeArrowheads="1"/>
          </p:cNvSpPr>
          <p:nvPr/>
        </p:nvSpPr>
        <p:spPr bwMode="auto">
          <a:xfrm>
            <a:off x="3886200" y="4606281"/>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FFFF00"/>
                </a:solidFill>
              </a:rPr>
              <a:t>74.7%</a:t>
            </a:r>
          </a:p>
        </p:txBody>
      </p:sp>
      <p:sp>
        <p:nvSpPr>
          <p:cNvPr id="7226" name="TextBox 26"/>
          <p:cNvSpPr txBox="1">
            <a:spLocks noChangeArrowheads="1"/>
          </p:cNvSpPr>
          <p:nvPr/>
        </p:nvSpPr>
        <p:spPr bwMode="auto">
          <a:xfrm>
            <a:off x="3910013" y="2039293"/>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00FF00"/>
                </a:solidFill>
              </a:rPr>
              <a:t>75.8%</a:t>
            </a:r>
          </a:p>
        </p:txBody>
      </p:sp>
      <p:sp>
        <p:nvSpPr>
          <p:cNvPr id="7227" name="TextBox 27"/>
          <p:cNvSpPr txBox="1">
            <a:spLocks noChangeArrowheads="1"/>
          </p:cNvSpPr>
          <p:nvPr/>
        </p:nvSpPr>
        <p:spPr bwMode="auto">
          <a:xfrm>
            <a:off x="3910013" y="2420293"/>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FFFF00"/>
                </a:solidFill>
              </a:rPr>
              <a:t>57.0%</a:t>
            </a:r>
          </a:p>
        </p:txBody>
      </p:sp>
      <p:sp>
        <p:nvSpPr>
          <p:cNvPr id="7228" name="TextBox 28"/>
          <p:cNvSpPr txBox="1">
            <a:spLocks noChangeArrowheads="1"/>
          </p:cNvSpPr>
          <p:nvPr/>
        </p:nvSpPr>
        <p:spPr bwMode="auto">
          <a:xfrm>
            <a:off x="3910013" y="2648893"/>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FF0000"/>
                </a:solidFill>
              </a:rPr>
              <a:t>48.0%</a:t>
            </a:r>
          </a:p>
        </p:txBody>
      </p:sp>
      <p:sp>
        <p:nvSpPr>
          <p:cNvPr id="7229" name="TextBox 29"/>
          <p:cNvSpPr txBox="1">
            <a:spLocks noChangeArrowheads="1"/>
          </p:cNvSpPr>
          <p:nvPr/>
        </p:nvSpPr>
        <p:spPr bwMode="auto">
          <a:xfrm>
            <a:off x="8458200" y="1966268"/>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00FF00"/>
                </a:solidFill>
              </a:rPr>
              <a:t>80.9%</a:t>
            </a:r>
          </a:p>
        </p:txBody>
      </p:sp>
      <p:sp>
        <p:nvSpPr>
          <p:cNvPr id="7230" name="TextBox 30"/>
          <p:cNvSpPr txBox="1">
            <a:spLocks noChangeArrowheads="1"/>
          </p:cNvSpPr>
          <p:nvPr/>
        </p:nvSpPr>
        <p:spPr bwMode="auto">
          <a:xfrm>
            <a:off x="8458200" y="2244081"/>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FFFF00"/>
                </a:solidFill>
              </a:rPr>
              <a:t>64.9%</a:t>
            </a:r>
          </a:p>
        </p:txBody>
      </p:sp>
      <p:sp>
        <p:nvSpPr>
          <p:cNvPr id="7231" name="TextBox 31"/>
          <p:cNvSpPr txBox="1">
            <a:spLocks noChangeArrowheads="1"/>
          </p:cNvSpPr>
          <p:nvPr/>
        </p:nvSpPr>
        <p:spPr bwMode="auto">
          <a:xfrm>
            <a:off x="8458200" y="2496493"/>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400" b="1" smtClean="0">
                <a:solidFill>
                  <a:srgbClr val="FF0000"/>
                </a:solidFill>
              </a:rPr>
              <a:t>55.8%</a:t>
            </a:r>
          </a:p>
        </p:txBody>
      </p:sp>
      <p:graphicFrame>
        <p:nvGraphicFramePr>
          <p:cNvPr id="13" name="Table 12"/>
          <p:cNvGraphicFramePr>
            <a:graphicFrameLocks noGrp="1"/>
          </p:cNvGraphicFramePr>
          <p:nvPr>
            <p:extLst>
              <p:ext uri="{D42A27DB-BD31-4B8C-83A1-F6EECF244321}">
                <p14:modId xmlns:p14="http://schemas.microsoft.com/office/powerpoint/2010/main" val="3465390668"/>
              </p:ext>
            </p:extLst>
          </p:nvPr>
        </p:nvGraphicFramePr>
        <p:xfrm>
          <a:off x="1752600" y="3004493"/>
          <a:ext cx="2590800" cy="806583"/>
        </p:xfrm>
        <a:graphic>
          <a:graphicData uri="http://schemas.openxmlformats.org/drawingml/2006/table">
            <a:tbl>
              <a:tblPr firstRow="1" firstCol="1" bandRow="1"/>
              <a:tblGrid>
                <a:gridCol w="1018319"/>
                <a:gridCol w="704036"/>
                <a:gridCol w="868445"/>
              </a:tblGrid>
              <a:tr h="192741">
                <a:tc>
                  <a:txBody>
                    <a:bodyPr/>
                    <a:lstStyle/>
                    <a:p>
                      <a:pPr marL="0" marR="0" algn="l">
                        <a:lnSpc>
                          <a:spcPct val="115000"/>
                        </a:lnSpc>
                        <a:spcBef>
                          <a:spcPts val="0"/>
                        </a:spcBef>
                        <a:spcAft>
                          <a:spcPts val="0"/>
                        </a:spcAft>
                      </a:pP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N</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Events</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741">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Low </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386</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109</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2741">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Intermediate</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364</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162</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8226">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RS High</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315</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15000"/>
                        </a:lnSpc>
                        <a:spcBef>
                          <a:spcPts val="0"/>
                        </a:spcBef>
                        <a:spcAft>
                          <a:spcPts val="0"/>
                        </a:spcAft>
                      </a:pPr>
                      <a:r>
                        <a:rPr lang="en-US" sz="1100" b="1" dirty="0" smtClean="0">
                          <a:solidFill>
                            <a:schemeClr val="bg1"/>
                          </a:solidFill>
                          <a:effectLst/>
                          <a:latin typeface="Calibri"/>
                          <a:ea typeface="Calibri"/>
                          <a:cs typeface="Times New Roman"/>
                        </a:rPr>
                        <a:t>168</a:t>
                      </a:r>
                      <a:endParaRPr lang="en-US" sz="1100" b="1" dirty="0">
                        <a:solidFill>
                          <a:schemeClr val="bg1"/>
                        </a:solidFill>
                        <a:effectLst/>
                        <a:latin typeface="Calibri"/>
                        <a:ea typeface="Calibri"/>
                        <a:cs typeface="Times New Roman"/>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245" name="TextBox 13"/>
          <p:cNvSpPr txBox="1">
            <a:spLocks noChangeArrowheads="1"/>
          </p:cNvSpPr>
          <p:nvPr/>
        </p:nvSpPr>
        <p:spPr bwMode="auto">
          <a:xfrm>
            <a:off x="1143000" y="2347268"/>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r>
              <a:rPr lang="en-US" sz="1200" smtClean="0">
                <a:solidFill>
                  <a:srgbClr val="FFFFFF"/>
                </a:solidFill>
              </a:rPr>
              <a:t>P &lt; 0.001</a:t>
            </a:r>
          </a:p>
        </p:txBody>
      </p:sp>
      <p:sp>
        <p:nvSpPr>
          <p:cNvPr id="7246" name="Rectangle 39"/>
          <p:cNvSpPr>
            <a:spLocks noChangeArrowheads="1"/>
          </p:cNvSpPr>
          <p:nvPr/>
        </p:nvSpPr>
        <p:spPr bwMode="auto">
          <a:xfrm>
            <a:off x="0" y="6627168"/>
            <a:ext cx="3962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28600" indent="-228600" fontAlgn="base">
              <a:spcBef>
                <a:spcPct val="0"/>
              </a:spcBef>
              <a:spcAft>
                <a:spcPct val="0"/>
              </a:spcAft>
            </a:pPr>
            <a:r>
              <a:rPr lang="en-US" sz="900" dirty="0">
                <a:solidFill>
                  <a:schemeClr val="bg1"/>
                </a:solidFill>
                <a:latin typeface="Calibri"/>
                <a:cs typeface="Calibri"/>
              </a:rPr>
              <a:t>With permission </a:t>
            </a:r>
            <a:r>
              <a:rPr lang="en-US" sz="900" dirty="0" smtClean="0">
                <a:solidFill>
                  <a:schemeClr val="bg1"/>
                </a:solidFill>
                <a:latin typeface="Calibri"/>
                <a:cs typeface="Calibri"/>
              </a:rPr>
              <a:t>from </a:t>
            </a:r>
            <a:r>
              <a:rPr lang="en-US" sz="900" dirty="0" err="1" smtClean="0">
                <a:solidFill>
                  <a:schemeClr val="bg1"/>
                </a:solidFill>
                <a:latin typeface="Calibri"/>
                <a:ea typeface="ＭＳ Ｐゴシック" charset="0"/>
                <a:cs typeface="Calibri"/>
              </a:rPr>
              <a:t>Mamounas</a:t>
            </a:r>
            <a:r>
              <a:rPr lang="en-US" sz="900" dirty="0" smtClean="0">
                <a:solidFill>
                  <a:schemeClr val="bg1"/>
                </a:solidFill>
                <a:latin typeface="Calibri"/>
                <a:ea typeface="ＭＳ Ｐゴシック" charset="0"/>
                <a:cs typeface="Calibri"/>
              </a:rPr>
              <a:t> et al. ASCO Breast Cancer Symposium 2012.</a:t>
            </a:r>
          </a:p>
        </p:txBody>
      </p:sp>
      <p:pic>
        <p:nvPicPr>
          <p:cNvPr id="7247" name="Picture 2" descr="C:\Users\eburke\AppData\Local\Microsoft\Windows\Temporary Internet Files\Content.Outlook\IAKI02MF\RS lmh blue bg.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575868"/>
            <a:ext cx="1616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8" name="Picture 2" descr="C:\Users\eburke\AppData\Local\Microsoft\Windows\Temporary Internet Files\Content.Outlook\IAKI02MF\RS lmh blue bg.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090468"/>
            <a:ext cx="1616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49" name="Picture 2" descr="C:\Users\eburke\AppData\Local\Microsoft\Windows\Temporary Internet Files\Content.Outlook\IAKI02MF\RS lmh blue bg.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3163" y="5090468"/>
            <a:ext cx="1616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50" name="Picture 2" descr="C:\Users\eburke\AppData\Local\Microsoft\Windows\Temporary Internet Files\Content.Outlook\IAKI02MF\RS lmh blue bg.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574281"/>
            <a:ext cx="16160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rstein_Slide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69080"/>
            <a:ext cx="5611226" cy="3336320"/>
          </a:xfrm>
          <a:prstGeom prst="rect">
            <a:avLst/>
          </a:prstGeom>
        </p:spPr>
      </p:pic>
      <p:sp>
        <p:nvSpPr>
          <p:cNvPr id="2" name="Title 1"/>
          <p:cNvSpPr>
            <a:spLocks noGrp="1"/>
          </p:cNvSpPr>
          <p:nvPr>
            <p:ph type="title"/>
          </p:nvPr>
        </p:nvSpPr>
        <p:spPr>
          <a:xfrm>
            <a:off x="0" y="274638"/>
            <a:ext cx="9144000" cy="1143000"/>
          </a:xfrm>
        </p:spPr>
        <p:txBody>
          <a:bodyPr>
            <a:normAutofit fontScale="90000"/>
          </a:bodyPr>
          <a:lstStyle/>
          <a:p>
            <a:pPr eaLnBrk="1" hangingPunct="1">
              <a:defRPr/>
            </a:pPr>
            <a:r>
              <a:rPr lang="en-US" dirty="0" smtClean="0"/>
              <a:t>MBC: Duration of therapy by line </a:t>
            </a:r>
            <a:br>
              <a:rPr lang="en-US" dirty="0" smtClean="0"/>
            </a:br>
            <a:r>
              <a:rPr lang="en-US" dirty="0" smtClean="0"/>
              <a:t>and subset</a:t>
            </a:r>
            <a:endParaRPr lang="en-US" dirty="0"/>
          </a:p>
        </p:txBody>
      </p:sp>
      <p:pic>
        <p:nvPicPr>
          <p:cNvPr id="13315" name="Picture 873"/>
          <p:cNvPicPr>
            <a:picLocks noGrp="1" noChangeAspect="1" noChangeArrowheads="1"/>
          </p:cNvPicPr>
          <p:nvPr>
            <p:ph sz="half" idx="2"/>
          </p:nvPr>
        </p:nvPicPr>
        <p:blipFill rotWithShape="1">
          <a:blip r:embed="rId4" cstate="print"/>
          <a:srcRect l="-2389" r="1666"/>
          <a:stretch/>
        </p:blipFill>
        <p:spPr>
          <a:xfrm>
            <a:off x="5593017" y="2486025"/>
            <a:ext cx="3384297" cy="3640138"/>
          </a:xfrm>
        </p:spPr>
      </p:pic>
      <p:sp>
        <p:nvSpPr>
          <p:cNvPr id="13317" name="TextBox 6"/>
          <p:cNvSpPr txBox="1">
            <a:spLocks noChangeArrowheads="1"/>
          </p:cNvSpPr>
          <p:nvPr/>
        </p:nvSpPr>
        <p:spPr bwMode="auto">
          <a:xfrm>
            <a:off x="228600" y="6324600"/>
            <a:ext cx="5234595" cy="323165"/>
          </a:xfrm>
          <a:prstGeom prst="rect">
            <a:avLst/>
          </a:prstGeom>
          <a:noFill/>
          <a:ln w="9525">
            <a:noFill/>
            <a:miter lim="800000"/>
            <a:headEnd/>
            <a:tailEnd/>
          </a:ln>
        </p:spPr>
        <p:txBody>
          <a:bodyPr wrap="none">
            <a:spAutoFit/>
          </a:bodyPr>
          <a:lstStyle/>
          <a:p>
            <a:r>
              <a:rPr lang="en-US" sz="1500" dirty="0"/>
              <a:t>With permission from </a:t>
            </a:r>
            <a:r>
              <a:rPr lang="en-US" sz="1500" dirty="0" err="1" smtClean="0"/>
              <a:t>Seah</a:t>
            </a:r>
            <a:r>
              <a:rPr lang="en-US" sz="1500" dirty="0" smtClean="0"/>
              <a:t> </a:t>
            </a:r>
            <a:r>
              <a:rPr lang="en-US" sz="1500" dirty="0"/>
              <a:t>et al. </a:t>
            </a:r>
            <a:r>
              <a:rPr lang="en-US" sz="1500" dirty="0" err="1"/>
              <a:t>Proc</a:t>
            </a:r>
            <a:r>
              <a:rPr lang="en-US" sz="1500" dirty="0"/>
              <a:t> ASCO 2012;Abstract 6089.</a:t>
            </a:r>
          </a:p>
        </p:txBody>
      </p:sp>
      <p:sp>
        <p:nvSpPr>
          <p:cNvPr id="8" name="TextBox 7"/>
          <p:cNvSpPr txBox="1"/>
          <p:nvPr/>
        </p:nvSpPr>
        <p:spPr>
          <a:xfrm>
            <a:off x="3683000" y="1978025"/>
            <a:ext cx="1196975" cy="1016000"/>
          </a:xfrm>
          <a:prstGeom prst="rect">
            <a:avLst/>
          </a:prstGeom>
          <a:noFill/>
        </p:spPr>
        <p:txBody>
          <a:bodyPr>
            <a:spAutoFit/>
          </a:bodyPr>
          <a:lstStyle/>
          <a:p>
            <a:pPr>
              <a:defRPr/>
            </a:pPr>
            <a:r>
              <a:rPr lang="en-US" sz="2000" b="1" dirty="0">
                <a:solidFill>
                  <a:srgbClr val="0000FF"/>
                </a:solidFill>
                <a:latin typeface="Arial" charset="0"/>
                <a:ea typeface="ＭＳ Ｐゴシック" charset="0"/>
              </a:rPr>
              <a:t>HER2+</a:t>
            </a:r>
          </a:p>
          <a:p>
            <a:pPr>
              <a:defRPr/>
            </a:pPr>
            <a:r>
              <a:rPr lang="en-US" sz="2000" b="1" dirty="0">
                <a:solidFill>
                  <a:srgbClr val="408000"/>
                </a:solidFill>
                <a:latin typeface="Arial" charset="0"/>
                <a:ea typeface="ＭＳ Ｐゴシック" charset="0"/>
              </a:rPr>
              <a:t>ER+</a:t>
            </a:r>
          </a:p>
          <a:p>
            <a:pPr>
              <a:defRPr/>
            </a:pPr>
            <a:r>
              <a:rPr lang="en-US" sz="2000" b="1" dirty="0">
                <a:solidFill>
                  <a:schemeClr val="bg2">
                    <a:lumMod val="50000"/>
                  </a:schemeClr>
                </a:solidFill>
                <a:latin typeface="Arial" charset="0"/>
                <a:ea typeface="ＭＳ Ｐゴシック" charset="0"/>
              </a:rPr>
              <a:t>TN</a:t>
            </a:r>
          </a:p>
        </p:txBody>
      </p:sp>
      <p:sp>
        <p:nvSpPr>
          <p:cNvPr id="9" name="TextBox 8"/>
          <p:cNvSpPr txBox="1"/>
          <p:nvPr/>
        </p:nvSpPr>
        <p:spPr>
          <a:xfrm>
            <a:off x="7489825" y="2743200"/>
            <a:ext cx="1196975" cy="1014413"/>
          </a:xfrm>
          <a:prstGeom prst="rect">
            <a:avLst/>
          </a:prstGeom>
          <a:noFill/>
        </p:spPr>
        <p:txBody>
          <a:bodyPr>
            <a:spAutoFit/>
          </a:bodyPr>
          <a:lstStyle/>
          <a:p>
            <a:pPr>
              <a:defRPr/>
            </a:pPr>
            <a:r>
              <a:rPr lang="en-US" sz="2000" b="1" dirty="0">
                <a:solidFill>
                  <a:srgbClr val="0000FF"/>
                </a:solidFill>
                <a:latin typeface="Arial" charset="0"/>
                <a:ea typeface="ＭＳ Ｐゴシック" charset="0"/>
              </a:rPr>
              <a:t>HER2+</a:t>
            </a:r>
          </a:p>
          <a:p>
            <a:pPr>
              <a:defRPr/>
            </a:pPr>
            <a:r>
              <a:rPr lang="en-US" sz="2000" b="1" dirty="0">
                <a:solidFill>
                  <a:srgbClr val="408000"/>
                </a:solidFill>
                <a:latin typeface="Arial" charset="0"/>
                <a:ea typeface="ＭＳ Ｐゴシック" charset="0"/>
              </a:rPr>
              <a:t>ER+</a:t>
            </a:r>
          </a:p>
          <a:p>
            <a:pPr>
              <a:defRPr/>
            </a:pPr>
            <a:r>
              <a:rPr lang="en-US" sz="2000" b="1" dirty="0">
                <a:solidFill>
                  <a:schemeClr val="bg2">
                    <a:lumMod val="50000"/>
                  </a:schemeClr>
                </a:solidFill>
                <a:latin typeface="Arial" charset="0"/>
                <a:ea typeface="ＭＳ Ｐゴシック" charset="0"/>
              </a:rPr>
              <a:t>TN</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lerGrap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0"/>
            <a:ext cx="8456227" cy="6553200"/>
          </a:xfrm>
          <a:prstGeom prst="rect">
            <a:avLst/>
          </a:prstGeom>
        </p:spPr>
      </p:pic>
      <p:sp>
        <p:nvSpPr>
          <p:cNvPr id="17411" name="Text Box 4"/>
          <p:cNvSpPr txBox="1">
            <a:spLocks noChangeArrowheads="1"/>
          </p:cNvSpPr>
          <p:nvPr/>
        </p:nvSpPr>
        <p:spPr bwMode="auto">
          <a:xfrm>
            <a:off x="228600" y="6553200"/>
            <a:ext cx="6477000" cy="235590"/>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US" sz="1500" dirty="0">
                <a:latin typeface="Calibri"/>
                <a:cs typeface="Calibri"/>
              </a:rPr>
              <a:t>Adapted from </a:t>
            </a:r>
            <a:r>
              <a:rPr lang="en-US" sz="1500" dirty="0" smtClean="0">
                <a:latin typeface="Calibri"/>
                <a:cs typeface="Calibri"/>
              </a:rPr>
              <a:t>Olson </a:t>
            </a:r>
            <a:r>
              <a:rPr lang="en-US" sz="1500" dirty="0">
                <a:latin typeface="Calibri"/>
                <a:cs typeface="Calibri"/>
              </a:rPr>
              <a:t>EM. </a:t>
            </a:r>
            <a:r>
              <a:rPr lang="en-US" sz="1500" i="1" dirty="0">
                <a:latin typeface="Calibri"/>
                <a:cs typeface="Calibri"/>
              </a:rPr>
              <a:t>J </a:t>
            </a:r>
            <a:r>
              <a:rPr lang="en-US" sz="1500" i="1" dirty="0" err="1">
                <a:latin typeface="Calibri"/>
                <a:cs typeface="Calibri"/>
              </a:rPr>
              <a:t>Clin</a:t>
            </a:r>
            <a:r>
              <a:rPr lang="en-US" sz="1500" i="1" dirty="0">
                <a:latin typeface="Calibri"/>
                <a:cs typeface="Calibri"/>
              </a:rPr>
              <a:t> </a:t>
            </a:r>
            <a:r>
              <a:rPr lang="en-US" sz="1500" i="1" dirty="0" err="1">
                <a:latin typeface="Calibri"/>
                <a:cs typeface="Calibri"/>
              </a:rPr>
              <a:t>Oncol</a:t>
            </a:r>
            <a:r>
              <a:rPr lang="en-US" sz="1500" i="1" dirty="0">
                <a:latin typeface="Calibri"/>
                <a:cs typeface="Calibri"/>
              </a:rPr>
              <a:t> </a:t>
            </a:r>
            <a:r>
              <a:rPr lang="en-US" sz="1500" dirty="0">
                <a:latin typeface="Calibri"/>
                <a:cs typeface="Calibri"/>
              </a:rPr>
              <a:t>2012;30:1712-1714.</a:t>
            </a:r>
            <a:endParaRPr lang="en-GB" sz="1500" b="1" dirty="0">
              <a:solidFill>
                <a:srgbClr val="000000"/>
              </a:solidFill>
              <a:latin typeface="Calibri"/>
              <a:ea typeface="msgothic"/>
              <a:cs typeface="Calibri"/>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illerGraph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14400"/>
            <a:ext cx="7696200" cy="6257011"/>
          </a:xfrm>
          <a:prstGeom prst="rect">
            <a:avLst/>
          </a:prstGeom>
        </p:spPr>
      </p:pic>
      <p:sp>
        <p:nvSpPr>
          <p:cNvPr id="7" name="Rectangle 6"/>
          <p:cNvSpPr/>
          <p:nvPr/>
        </p:nvSpPr>
        <p:spPr>
          <a:xfrm>
            <a:off x="-19609" y="6229351"/>
            <a:ext cx="9163609" cy="6287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143000"/>
          </a:xfrm>
        </p:spPr>
        <p:txBody>
          <a:bodyPr>
            <a:normAutofit/>
          </a:bodyPr>
          <a:lstStyle/>
          <a:p>
            <a:r>
              <a:rPr lang="en-US" sz="3200" dirty="0" smtClean="0"/>
              <a:t>Targeted Therapies for HER2+ Breast Cancer: Trastuzumab, Lapatinib, and T-DM1</a:t>
            </a:r>
            <a:endParaRPr lang="en-US" sz="3200" dirty="0"/>
          </a:p>
        </p:txBody>
      </p:sp>
      <p:sp>
        <p:nvSpPr>
          <p:cNvPr id="47" name="TextBox 34"/>
          <p:cNvSpPr txBox="1">
            <a:spLocks noChangeArrowheads="1"/>
          </p:cNvSpPr>
          <p:nvPr/>
        </p:nvSpPr>
        <p:spPr bwMode="auto">
          <a:xfrm>
            <a:off x="5105400" y="4800600"/>
            <a:ext cx="877228" cy="369332"/>
          </a:xfrm>
          <a:prstGeom prst="rect">
            <a:avLst/>
          </a:prstGeom>
          <a:noFill/>
          <a:ln w="9525">
            <a:noFill/>
            <a:miter lim="800000"/>
            <a:headEnd/>
            <a:tailEnd/>
          </a:ln>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dirty="0" smtClean="0">
                <a:solidFill>
                  <a:srgbClr val="000000"/>
                </a:solidFill>
                <a:cs typeface="Arial" pitchFamily="34" charset="0"/>
              </a:rPr>
              <a:t>T-DM1</a:t>
            </a:r>
          </a:p>
        </p:txBody>
      </p:sp>
      <p:sp>
        <p:nvSpPr>
          <p:cNvPr id="21" name="TextBox 33"/>
          <p:cNvSpPr txBox="1">
            <a:spLocks noChangeArrowheads="1"/>
          </p:cNvSpPr>
          <p:nvPr/>
        </p:nvSpPr>
        <p:spPr bwMode="auto">
          <a:xfrm>
            <a:off x="6553200" y="1981200"/>
            <a:ext cx="144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b="1" dirty="0" smtClean="0">
                <a:solidFill>
                  <a:srgbClr val="000000"/>
                </a:solidFill>
                <a:cs typeface="Arial" pitchFamily="34" charset="0"/>
              </a:rPr>
              <a:t>Antibody: Trastuzumab</a:t>
            </a:r>
          </a:p>
        </p:txBody>
      </p:sp>
      <p:sp>
        <p:nvSpPr>
          <p:cNvPr id="46" name="TextBox 33"/>
          <p:cNvSpPr txBox="1">
            <a:spLocks noChangeArrowheads="1"/>
          </p:cNvSpPr>
          <p:nvPr/>
        </p:nvSpPr>
        <p:spPr bwMode="auto">
          <a:xfrm>
            <a:off x="3429000" y="2971800"/>
            <a:ext cx="729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600" b="1" dirty="0" smtClean="0">
                <a:solidFill>
                  <a:srgbClr val="000000"/>
                </a:solidFill>
                <a:cs typeface="Arial" pitchFamily="34" charset="0"/>
              </a:rPr>
              <a:t>HER2</a:t>
            </a:r>
          </a:p>
        </p:txBody>
      </p:sp>
      <p:sp>
        <p:nvSpPr>
          <p:cNvPr id="59" name="TextBox 20"/>
          <p:cNvSpPr txBox="1">
            <a:spLocks noChangeArrowheads="1"/>
          </p:cNvSpPr>
          <p:nvPr/>
        </p:nvSpPr>
        <p:spPr bwMode="auto">
          <a:xfrm>
            <a:off x="381000" y="4419600"/>
            <a:ext cx="1746410" cy="369332"/>
          </a:xfrm>
          <a:prstGeom prst="rect">
            <a:avLst/>
          </a:prstGeom>
          <a:no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dirty="0" smtClean="0">
                <a:solidFill>
                  <a:srgbClr val="000000"/>
                </a:solidFill>
                <a:cs typeface="Arial" pitchFamily="34" charset="0"/>
              </a:rPr>
              <a:t>Trastuzumab</a:t>
            </a:r>
          </a:p>
        </p:txBody>
      </p:sp>
      <p:sp>
        <p:nvSpPr>
          <p:cNvPr id="60" name="TextBox 20"/>
          <p:cNvSpPr txBox="1">
            <a:spLocks noChangeArrowheads="1"/>
          </p:cNvSpPr>
          <p:nvPr/>
        </p:nvSpPr>
        <p:spPr bwMode="auto">
          <a:xfrm>
            <a:off x="2667000" y="4419600"/>
            <a:ext cx="1392769" cy="369332"/>
          </a:xfrm>
          <a:prstGeom prst="rect">
            <a:avLst/>
          </a:prstGeom>
          <a:noFill/>
          <a:ln>
            <a:noFill/>
          </a:ln>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dirty="0" smtClean="0">
                <a:solidFill>
                  <a:srgbClr val="000000"/>
                </a:solidFill>
                <a:cs typeface="Arial" pitchFamily="34" charset="0"/>
              </a:rPr>
              <a:t>Lapatinib</a:t>
            </a:r>
          </a:p>
        </p:txBody>
      </p:sp>
      <p:sp>
        <p:nvSpPr>
          <p:cNvPr id="40" name="TextBox 20"/>
          <p:cNvSpPr txBox="1">
            <a:spLocks noChangeArrowheads="1"/>
          </p:cNvSpPr>
          <p:nvPr/>
        </p:nvSpPr>
        <p:spPr bwMode="auto">
          <a:xfrm>
            <a:off x="2209800" y="5791200"/>
            <a:ext cx="113855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600" b="1" dirty="0" smtClean="0">
                <a:solidFill>
                  <a:srgbClr val="000000"/>
                </a:solidFill>
                <a:cs typeface="Arial" pitchFamily="34" charset="0"/>
              </a:rPr>
              <a:t>Nucleus</a:t>
            </a:r>
          </a:p>
        </p:txBody>
      </p:sp>
      <p:sp>
        <p:nvSpPr>
          <p:cNvPr id="31" name="TextBox 6"/>
          <p:cNvSpPr txBox="1">
            <a:spLocks noChangeArrowheads="1"/>
          </p:cNvSpPr>
          <p:nvPr/>
        </p:nvSpPr>
        <p:spPr bwMode="auto">
          <a:xfrm>
            <a:off x="-18081" y="6338882"/>
            <a:ext cx="8564824" cy="523220"/>
          </a:xfrm>
          <a:prstGeom prst="rect">
            <a:avLst/>
          </a:prstGeom>
          <a:solidFill>
            <a:schemeClr val="bg1"/>
          </a:solidFill>
          <a:ln>
            <a:noFill/>
          </a:ln>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dirty="0"/>
              <a:t>Adapted from: </a:t>
            </a:r>
            <a:r>
              <a:rPr lang="en-US" sz="1400" dirty="0" smtClean="0">
                <a:solidFill>
                  <a:srgbClr val="000000"/>
                </a:solidFill>
              </a:rPr>
              <a:t>Spector</a:t>
            </a:r>
            <a:r>
              <a:rPr lang="en-US" sz="1400" dirty="0">
                <a:solidFill>
                  <a:srgbClr val="000000"/>
                </a:solidFill>
              </a:rPr>
              <a:t> NL, Blackwell </a:t>
            </a:r>
            <a:r>
              <a:rPr lang="en-US" sz="1400" dirty="0" smtClean="0">
                <a:solidFill>
                  <a:srgbClr val="000000"/>
                </a:solidFill>
              </a:rPr>
              <a:t>KL. </a:t>
            </a:r>
            <a:r>
              <a:rPr lang="en-US" sz="1400" i="1" dirty="0">
                <a:solidFill>
                  <a:srgbClr val="000000"/>
                </a:solidFill>
              </a:rPr>
              <a:t>J Clin </a:t>
            </a:r>
            <a:r>
              <a:rPr lang="en-US" sz="1400" i="1" dirty="0" smtClean="0">
                <a:solidFill>
                  <a:srgbClr val="000000"/>
                </a:solidFill>
              </a:rPr>
              <a:t>Oncol</a:t>
            </a:r>
            <a:r>
              <a:rPr lang="en-US" sz="1400" dirty="0" smtClean="0">
                <a:solidFill>
                  <a:srgbClr val="000000"/>
                </a:solidFill>
              </a:rPr>
              <a:t> 2009; </a:t>
            </a:r>
            <a:r>
              <a:rPr lang="fr-FR" sz="1400" dirty="0">
                <a:solidFill>
                  <a:srgbClr val="000000"/>
                </a:solidFill>
              </a:rPr>
              <a:t>Nelson </a:t>
            </a:r>
            <a:r>
              <a:rPr lang="fr-FR" sz="1400" dirty="0" smtClean="0">
                <a:solidFill>
                  <a:srgbClr val="000000"/>
                </a:solidFill>
              </a:rPr>
              <a:t>MH </a:t>
            </a:r>
            <a:r>
              <a:rPr lang="fr-FR" sz="1400" dirty="0">
                <a:solidFill>
                  <a:srgbClr val="000000"/>
                </a:solidFill>
              </a:rPr>
              <a:t>et al. </a:t>
            </a:r>
            <a:r>
              <a:rPr lang="fr-FR" sz="1400" i="1" dirty="0" smtClean="0">
                <a:solidFill>
                  <a:srgbClr val="000000"/>
                </a:solidFill>
              </a:rPr>
              <a:t>Ann Pharmacother </a:t>
            </a:r>
            <a:r>
              <a:rPr lang="fr-FR" sz="1400" dirty="0" smtClean="0">
                <a:solidFill>
                  <a:srgbClr val="000000"/>
                </a:solidFill>
              </a:rPr>
              <a:t>2006; </a:t>
            </a:r>
            <a:br>
              <a:rPr lang="fr-FR" sz="1400" dirty="0" smtClean="0">
                <a:solidFill>
                  <a:srgbClr val="000000"/>
                </a:solidFill>
              </a:rPr>
            </a:br>
            <a:r>
              <a:rPr lang="fr-FR" sz="1400" dirty="0" smtClean="0">
                <a:solidFill>
                  <a:srgbClr val="000000"/>
                </a:solidFill>
              </a:rPr>
              <a:t>Lewis Phillips GD et al. </a:t>
            </a:r>
            <a:r>
              <a:rPr lang="fr-FR" sz="1400" i="1" dirty="0" smtClean="0">
                <a:solidFill>
                  <a:srgbClr val="000000"/>
                </a:solidFill>
              </a:rPr>
              <a:t>Cancer Res </a:t>
            </a:r>
            <a:r>
              <a:rPr lang="fr-FR" sz="1400" dirty="0" smtClean="0">
                <a:solidFill>
                  <a:srgbClr val="000000"/>
                </a:solidFill>
              </a:rPr>
              <a:t>2008.</a:t>
            </a:r>
            <a:endParaRPr lang="fr-FR" sz="1400" dirty="0">
              <a:solidFill>
                <a:srgbClr val="000000"/>
              </a:solidFill>
            </a:endParaRPr>
          </a:p>
        </p:txBody>
      </p:sp>
      <p:pic>
        <p:nvPicPr>
          <p:cNvPr id="42" name="Picture 41" descr="MOA rebuild.png"/>
          <p:cNvPicPr>
            <a:picLocks noChangeAspect="1"/>
          </p:cNvPicPr>
          <p:nvPr/>
        </p:nvPicPr>
        <p:blipFill>
          <a:blip r:embed="rId4" cstate="print"/>
          <a:stretch>
            <a:fillRect/>
          </a:stretch>
        </p:blipFill>
        <p:spPr>
          <a:xfrm rot="480000">
            <a:off x="3072252" y="3292462"/>
            <a:ext cx="253557" cy="366244"/>
          </a:xfrm>
          <a:prstGeom prst="rect">
            <a:avLst/>
          </a:prstGeom>
          <a:effectLst/>
        </p:spPr>
      </p:pic>
      <p:sp>
        <p:nvSpPr>
          <p:cNvPr id="12" name="Right Brace 11"/>
          <p:cNvSpPr/>
          <p:nvPr/>
        </p:nvSpPr>
        <p:spPr>
          <a:xfrm rot="18783614">
            <a:off x="6284814" y="1743947"/>
            <a:ext cx="436728" cy="1540811"/>
          </a:xfrm>
          <a:prstGeom prst="rightBrace">
            <a:avLst>
              <a:gd name="adj1" fmla="val 8333"/>
              <a:gd name="adj2" fmla="val 49641"/>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Arrow Connector 60"/>
          <p:cNvCxnSpPr/>
          <p:nvPr/>
        </p:nvCxnSpPr>
        <p:spPr>
          <a:xfrm flipH="1" flipV="1">
            <a:off x="6595158" y="3268284"/>
            <a:ext cx="110442" cy="107511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2" name="TextBox 33"/>
          <p:cNvSpPr txBox="1">
            <a:spLocks noChangeArrowheads="1"/>
          </p:cNvSpPr>
          <p:nvPr/>
        </p:nvSpPr>
        <p:spPr bwMode="auto">
          <a:xfrm>
            <a:off x="7922191" y="4267200"/>
            <a:ext cx="1221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600" b="1" dirty="0" smtClean="0">
                <a:solidFill>
                  <a:srgbClr val="000000"/>
                </a:solidFill>
                <a:cs typeface="Arial" pitchFamily="34" charset="0"/>
              </a:rPr>
              <a:t>Emtansine</a:t>
            </a:r>
          </a:p>
        </p:txBody>
      </p:sp>
      <p:sp>
        <p:nvSpPr>
          <p:cNvPr id="63" name="TextBox 33"/>
          <p:cNvSpPr txBox="1">
            <a:spLocks noChangeArrowheads="1"/>
          </p:cNvSpPr>
          <p:nvPr/>
        </p:nvSpPr>
        <p:spPr bwMode="auto">
          <a:xfrm>
            <a:off x="6781800" y="3733800"/>
            <a:ext cx="1098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400" b="1" dirty="0" smtClean="0">
                <a:solidFill>
                  <a:srgbClr val="000000"/>
                </a:solidFill>
                <a:cs typeface="Arial" pitchFamily="34" charset="0"/>
              </a:rPr>
              <a:t>Cytotoxic: </a:t>
            </a:r>
            <a:br>
              <a:rPr lang="en-US" sz="1400" b="1" dirty="0" smtClean="0">
                <a:solidFill>
                  <a:srgbClr val="000000"/>
                </a:solidFill>
                <a:cs typeface="Arial" pitchFamily="34" charset="0"/>
              </a:rPr>
            </a:br>
            <a:r>
              <a:rPr lang="en-US" sz="1400" b="1" dirty="0" smtClean="0">
                <a:solidFill>
                  <a:srgbClr val="000000"/>
                </a:solidFill>
                <a:cs typeface="Arial" pitchFamily="34" charset="0"/>
              </a:rPr>
              <a:t>DM1</a:t>
            </a:r>
          </a:p>
        </p:txBody>
      </p:sp>
      <p:sp>
        <p:nvSpPr>
          <p:cNvPr id="64" name="TextBox 33"/>
          <p:cNvSpPr txBox="1">
            <a:spLocks noChangeArrowheads="1"/>
          </p:cNvSpPr>
          <p:nvPr/>
        </p:nvSpPr>
        <p:spPr bwMode="auto">
          <a:xfrm>
            <a:off x="6781800" y="4267200"/>
            <a:ext cx="7713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400" b="1" dirty="0" smtClean="0">
                <a:solidFill>
                  <a:srgbClr val="000000"/>
                </a:solidFill>
                <a:cs typeface="Arial" pitchFamily="34" charset="0"/>
              </a:rPr>
              <a:t>Stable </a:t>
            </a:r>
            <a:br>
              <a:rPr lang="en-US" sz="1400" b="1" dirty="0" smtClean="0">
                <a:solidFill>
                  <a:srgbClr val="000000"/>
                </a:solidFill>
                <a:cs typeface="Arial" pitchFamily="34" charset="0"/>
              </a:rPr>
            </a:br>
            <a:r>
              <a:rPr lang="en-US" sz="1400" b="1" dirty="0" smtClean="0">
                <a:solidFill>
                  <a:srgbClr val="000000"/>
                </a:solidFill>
                <a:cs typeface="Arial" pitchFamily="34" charset="0"/>
              </a:rPr>
              <a:t>linker: </a:t>
            </a:r>
            <a:br>
              <a:rPr lang="en-US" sz="1400" b="1" dirty="0" smtClean="0">
                <a:solidFill>
                  <a:srgbClr val="000000"/>
                </a:solidFill>
                <a:cs typeface="Arial" pitchFamily="34" charset="0"/>
              </a:rPr>
            </a:br>
            <a:r>
              <a:rPr lang="en-US" sz="1400" b="1" dirty="0" smtClean="0">
                <a:solidFill>
                  <a:srgbClr val="000000"/>
                </a:solidFill>
                <a:cs typeface="Arial" pitchFamily="34" charset="0"/>
              </a:rPr>
              <a:t>MCC</a:t>
            </a:r>
          </a:p>
        </p:txBody>
      </p:sp>
      <p:cxnSp>
        <p:nvCxnSpPr>
          <p:cNvPr id="65" name="Straight Arrow Connector 64"/>
          <p:cNvCxnSpPr/>
          <p:nvPr/>
        </p:nvCxnSpPr>
        <p:spPr>
          <a:xfrm flipH="1" flipV="1">
            <a:off x="6629400" y="3124200"/>
            <a:ext cx="304800" cy="68580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Right Bracket 65"/>
          <p:cNvSpPr/>
          <p:nvPr/>
        </p:nvSpPr>
        <p:spPr>
          <a:xfrm>
            <a:off x="7696200" y="3810000"/>
            <a:ext cx="180581" cy="1198864"/>
          </a:xfrm>
          <a:prstGeom prst="rightBracket">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50265572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llerGrap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5924"/>
            <a:ext cx="8186847" cy="5865876"/>
          </a:xfrm>
          <a:prstGeom prst="rect">
            <a:avLst/>
          </a:prstGeom>
        </p:spPr>
      </p:pic>
      <p:pic>
        <p:nvPicPr>
          <p:cNvPr id="27" name="Picture 26" descr="nucleus.png"/>
          <p:cNvPicPr>
            <a:picLocks noChangeAspect="1"/>
          </p:cNvPicPr>
          <p:nvPr/>
        </p:nvPicPr>
        <p:blipFill>
          <a:blip r:embed="rId4" cstate="print"/>
          <a:stretch>
            <a:fillRect/>
          </a:stretch>
        </p:blipFill>
        <p:spPr>
          <a:xfrm>
            <a:off x="-10366" y="5791201"/>
            <a:ext cx="4293281" cy="533400"/>
          </a:xfrm>
          <a:prstGeom prst="rect">
            <a:avLst/>
          </a:prstGeom>
        </p:spPr>
      </p:pic>
      <p:sp>
        <p:nvSpPr>
          <p:cNvPr id="2" name="Title 1"/>
          <p:cNvSpPr>
            <a:spLocks noGrp="1"/>
          </p:cNvSpPr>
          <p:nvPr>
            <p:ph type="title"/>
          </p:nvPr>
        </p:nvSpPr>
        <p:spPr>
          <a:xfrm>
            <a:off x="0" y="36945"/>
            <a:ext cx="9144000" cy="919163"/>
          </a:xfrm>
        </p:spPr>
        <p:txBody>
          <a:bodyPr/>
          <a:lstStyle/>
          <a:p>
            <a:r>
              <a:rPr lang="en-US" sz="3200" dirty="0" smtClean="0"/>
              <a:t>T-DM1: Mechanism of Action</a:t>
            </a:r>
            <a:endParaRPr lang="en-US" sz="3200" dirty="0"/>
          </a:p>
        </p:txBody>
      </p:sp>
      <p:sp>
        <p:nvSpPr>
          <p:cNvPr id="58" name="TextBox 22"/>
          <p:cNvSpPr txBox="1">
            <a:spLocks noChangeArrowheads="1"/>
          </p:cNvSpPr>
          <p:nvPr/>
        </p:nvSpPr>
        <p:spPr bwMode="auto">
          <a:xfrm>
            <a:off x="1828800" y="2438400"/>
            <a:ext cx="11820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b="1" dirty="0" smtClean="0">
                <a:solidFill>
                  <a:srgbClr val="000000"/>
                </a:solidFill>
                <a:cs typeface="Arial" pitchFamily="34" charset="0"/>
              </a:rPr>
              <a:t>Emtansine release</a:t>
            </a:r>
          </a:p>
        </p:txBody>
      </p:sp>
      <p:sp>
        <p:nvSpPr>
          <p:cNvPr id="61" name="TextBox 25"/>
          <p:cNvSpPr txBox="1">
            <a:spLocks noChangeArrowheads="1"/>
          </p:cNvSpPr>
          <p:nvPr/>
        </p:nvSpPr>
        <p:spPr bwMode="auto">
          <a:xfrm>
            <a:off x="51500" y="3886200"/>
            <a:ext cx="1701100" cy="7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b="1" dirty="0" smtClean="0">
                <a:solidFill>
                  <a:srgbClr val="000000"/>
                </a:solidFill>
                <a:cs typeface="Arial" pitchFamily="34" charset="0"/>
              </a:rPr>
              <a:t>Inhibition of microtubule polymerization</a:t>
            </a:r>
          </a:p>
        </p:txBody>
      </p:sp>
      <p:sp>
        <p:nvSpPr>
          <p:cNvPr id="81" name="TextBox 22"/>
          <p:cNvSpPr txBox="1">
            <a:spLocks noChangeArrowheads="1"/>
          </p:cNvSpPr>
          <p:nvPr/>
        </p:nvSpPr>
        <p:spPr bwMode="auto">
          <a:xfrm>
            <a:off x="5943600" y="5257800"/>
            <a:ext cx="1386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b="1" dirty="0" smtClean="0">
                <a:solidFill>
                  <a:srgbClr val="000000"/>
                </a:solidFill>
                <a:cs typeface="Arial" pitchFamily="34" charset="0"/>
              </a:rPr>
              <a:t>Internalization</a:t>
            </a:r>
          </a:p>
        </p:txBody>
      </p:sp>
      <p:sp>
        <p:nvSpPr>
          <p:cNvPr id="86" name="TextBox 33"/>
          <p:cNvSpPr txBox="1">
            <a:spLocks noChangeArrowheads="1"/>
          </p:cNvSpPr>
          <p:nvPr/>
        </p:nvSpPr>
        <p:spPr bwMode="auto">
          <a:xfrm>
            <a:off x="4876800" y="990600"/>
            <a:ext cx="729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600" b="1" dirty="0" smtClean="0">
                <a:solidFill>
                  <a:srgbClr val="000000"/>
                </a:solidFill>
                <a:cs typeface="Arial" pitchFamily="34" charset="0"/>
              </a:rPr>
              <a:t>HER2</a:t>
            </a:r>
          </a:p>
        </p:txBody>
      </p:sp>
      <p:sp>
        <p:nvSpPr>
          <p:cNvPr id="89" name="TextBox 34"/>
          <p:cNvSpPr txBox="1">
            <a:spLocks noChangeArrowheads="1"/>
          </p:cNvSpPr>
          <p:nvPr/>
        </p:nvSpPr>
        <p:spPr bwMode="auto">
          <a:xfrm>
            <a:off x="6858000" y="1371600"/>
            <a:ext cx="8772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b="1" dirty="0" smtClean="0">
                <a:solidFill>
                  <a:srgbClr val="000000"/>
                </a:solidFill>
                <a:cs typeface="Arial" pitchFamily="34" charset="0"/>
              </a:rPr>
              <a:t>T-DM1</a:t>
            </a:r>
          </a:p>
        </p:txBody>
      </p:sp>
      <p:sp>
        <p:nvSpPr>
          <p:cNvPr id="33" name="TextBox 22"/>
          <p:cNvSpPr txBox="1">
            <a:spLocks noChangeArrowheads="1"/>
          </p:cNvSpPr>
          <p:nvPr/>
        </p:nvSpPr>
        <p:spPr bwMode="auto">
          <a:xfrm>
            <a:off x="3429000" y="4343400"/>
            <a:ext cx="12345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b="1" dirty="0" smtClean="0">
                <a:solidFill>
                  <a:srgbClr val="000000"/>
                </a:solidFill>
                <a:cs typeface="Arial" pitchFamily="34" charset="0"/>
              </a:rPr>
              <a:t>Lysosome</a:t>
            </a:r>
          </a:p>
        </p:txBody>
      </p:sp>
      <p:sp>
        <p:nvSpPr>
          <p:cNvPr id="34" name="TextBox 20"/>
          <p:cNvSpPr txBox="1">
            <a:spLocks noChangeArrowheads="1"/>
          </p:cNvSpPr>
          <p:nvPr/>
        </p:nvSpPr>
        <p:spPr bwMode="auto">
          <a:xfrm>
            <a:off x="2286000" y="5943600"/>
            <a:ext cx="1138553" cy="30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1400" b="1" dirty="0" smtClean="0">
                <a:solidFill>
                  <a:srgbClr val="000000"/>
                </a:solidFill>
                <a:cs typeface="Arial" pitchFamily="34" charset="0"/>
              </a:rPr>
              <a:t>Nucleus</a:t>
            </a:r>
          </a:p>
        </p:txBody>
      </p:sp>
      <p:sp>
        <p:nvSpPr>
          <p:cNvPr id="30" name="Rectangle 29"/>
          <p:cNvSpPr/>
          <p:nvPr/>
        </p:nvSpPr>
        <p:spPr>
          <a:xfrm>
            <a:off x="0" y="6324599"/>
            <a:ext cx="9144000" cy="5394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TextBox 1"/>
          <p:cNvSpPr txBox="1">
            <a:spLocks noChangeArrowheads="1"/>
          </p:cNvSpPr>
          <p:nvPr/>
        </p:nvSpPr>
        <p:spPr bwMode="auto">
          <a:xfrm>
            <a:off x="1588" y="6477000"/>
            <a:ext cx="7501502" cy="323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1500" dirty="0" smtClean="0">
                <a:solidFill>
                  <a:srgbClr val="000000"/>
                </a:solidFill>
                <a:cs typeface="Arial" pitchFamily="34" charset="0"/>
              </a:rPr>
              <a:t>Adapted from </a:t>
            </a:r>
            <a:r>
              <a:rPr lang="en-US" sz="1500" dirty="0" err="1" smtClean="0">
                <a:solidFill>
                  <a:srgbClr val="000000"/>
                </a:solidFill>
                <a:cs typeface="Arial" pitchFamily="34" charset="0"/>
              </a:rPr>
              <a:t>LoRusso</a:t>
            </a:r>
            <a:r>
              <a:rPr lang="en-US" sz="1500" dirty="0" smtClean="0">
                <a:solidFill>
                  <a:srgbClr val="000000"/>
                </a:solidFill>
                <a:cs typeface="Arial" pitchFamily="34" charset="0"/>
              </a:rPr>
              <a:t> PM et al. </a:t>
            </a:r>
            <a:r>
              <a:rPr lang="en-US" sz="1500" i="1" dirty="0" smtClean="0">
                <a:solidFill>
                  <a:srgbClr val="000000"/>
                </a:solidFill>
                <a:cs typeface="Arial" pitchFamily="34" charset="0"/>
              </a:rPr>
              <a:t>Clin Cancer Res</a:t>
            </a:r>
            <a:r>
              <a:rPr lang="en-US" sz="1500" dirty="0" smtClean="0">
                <a:solidFill>
                  <a:srgbClr val="000000"/>
                </a:solidFill>
                <a:cs typeface="Arial" pitchFamily="34" charset="0"/>
              </a:rPr>
              <a:t> 2011.</a:t>
            </a:r>
          </a:p>
        </p:txBody>
      </p:sp>
    </p:spTree>
    <p:extLst>
      <p:ext uri="{BB962C8B-B14F-4D97-AF65-F5344CB8AC3E}">
        <p14:creationId xmlns:p14="http://schemas.microsoft.com/office/powerpoint/2010/main" val="333067681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12"/>
            <a:ext cx="8458200" cy="3746011"/>
          </a:xfrm>
        </p:spPr>
        <p:txBody>
          <a:bodyPr>
            <a:noAutofit/>
          </a:bodyPr>
          <a:lstStyle/>
          <a:p>
            <a:r>
              <a:rPr lang="en-US" sz="2000" b="1" dirty="0">
                <a:latin typeface="Arial"/>
                <a:cs typeface="Arial"/>
              </a:rPr>
              <a:t>Primary results from EMILIA, a phase III study of </a:t>
            </a:r>
            <a:r>
              <a:rPr lang="en-US" sz="2000" b="1" dirty="0" err="1">
                <a:latin typeface="Arial"/>
                <a:cs typeface="Arial"/>
              </a:rPr>
              <a:t>trastuzumab</a:t>
            </a:r>
            <a:r>
              <a:rPr lang="en-US" sz="2000" b="1" dirty="0">
                <a:latin typeface="Arial"/>
                <a:cs typeface="Arial"/>
              </a:rPr>
              <a:t> </a:t>
            </a:r>
            <a:r>
              <a:rPr lang="en-US" sz="2000" b="1" dirty="0" err="1">
                <a:latin typeface="Arial"/>
                <a:cs typeface="Arial"/>
              </a:rPr>
              <a:t>emtansine</a:t>
            </a:r>
            <a:r>
              <a:rPr lang="en-US" sz="2000" b="1" dirty="0">
                <a:latin typeface="Arial"/>
                <a:cs typeface="Arial"/>
              </a:rPr>
              <a:t> (T-DM1) versus </a:t>
            </a:r>
            <a:r>
              <a:rPr lang="en-US" sz="2000" b="1" dirty="0" err="1">
                <a:latin typeface="Arial"/>
                <a:cs typeface="Arial"/>
              </a:rPr>
              <a:t>capecitabine</a:t>
            </a:r>
            <a:r>
              <a:rPr lang="en-US" sz="2000" b="1" dirty="0">
                <a:latin typeface="Arial"/>
                <a:cs typeface="Arial"/>
              </a:rPr>
              <a:t> (X) and </a:t>
            </a:r>
            <a:r>
              <a:rPr lang="en-US" sz="2000" b="1" dirty="0" err="1">
                <a:latin typeface="Arial"/>
                <a:cs typeface="Arial"/>
              </a:rPr>
              <a:t>lapatinib</a:t>
            </a:r>
            <a:r>
              <a:rPr lang="en-US" sz="2000" b="1" dirty="0">
                <a:latin typeface="Arial"/>
                <a:cs typeface="Arial"/>
              </a:rPr>
              <a:t> (L) in HER2-positive locally advanced or metastatic breast cancer (MBC) previously treated with </a:t>
            </a:r>
            <a:r>
              <a:rPr lang="en-US" sz="2000" b="1" dirty="0" err="1">
                <a:latin typeface="Arial"/>
                <a:cs typeface="Arial"/>
              </a:rPr>
              <a:t>trastuzumab</a:t>
            </a:r>
            <a:r>
              <a:rPr lang="en-US" sz="2000" b="1" dirty="0">
                <a:latin typeface="Arial"/>
                <a:cs typeface="Arial"/>
              </a:rPr>
              <a:t> (T) and a </a:t>
            </a:r>
            <a:r>
              <a:rPr lang="en-US" sz="2000" b="1" dirty="0" err="1">
                <a:latin typeface="Arial"/>
                <a:cs typeface="Arial"/>
              </a:rPr>
              <a:t>taxane</a:t>
            </a:r>
            <a:r>
              <a:rPr lang="en-US" sz="2000" b="1" dirty="0" smtClean="0">
                <a:latin typeface="Arial"/>
                <a:cs typeface="Arial"/>
              </a:rPr>
              <a:t>.</a:t>
            </a:r>
            <a:br>
              <a:rPr lang="en-US" sz="2000" b="1" dirty="0" smtClean="0">
                <a:latin typeface="Arial"/>
                <a:cs typeface="Arial"/>
              </a:rPr>
            </a:br>
            <a:r>
              <a:rPr lang="en-US" sz="2000" b="1" dirty="0" smtClean="0">
                <a:latin typeface="Arial"/>
                <a:cs typeface="Arial"/>
              </a:rPr>
              <a:t>Blackwell KL et al. </a:t>
            </a:r>
            <a:r>
              <a:rPr lang="en-US" sz="2000" b="1" dirty="0" err="1" smtClean="0">
                <a:latin typeface="Arial"/>
                <a:cs typeface="Arial"/>
              </a:rPr>
              <a:t>Proc</a:t>
            </a:r>
            <a:r>
              <a:rPr lang="en-US" sz="2000" b="1" dirty="0" smtClean="0">
                <a:latin typeface="Arial"/>
                <a:cs typeface="Arial"/>
              </a:rPr>
              <a:t> ASCO 2012;Abstract LBA1.</a:t>
            </a:r>
            <a:r>
              <a:rPr lang="en-US" sz="2400" b="1" dirty="0"/>
              <a:t/>
            </a:r>
            <a:br>
              <a:rPr lang="en-US" sz="2400" b="1" dirty="0"/>
            </a:br>
            <a:r>
              <a:rPr lang="en-US" sz="2400" b="1" dirty="0" smtClean="0"/>
              <a:t/>
            </a:r>
            <a:br>
              <a:rPr lang="en-US" sz="2400" b="1" dirty="0" smtClean="0"/>
            </a:br>
            <a:r>
              <a:rPr lang="en-US" sz="2000" b="1" dirty="0" smtClean="0">
                <a:latin typeface="Arial"/>
                <a:cs typeface="Arial"/>
              </a:rPr>
              <a:t>Updated </a:t>
            </a:r>
            <a:r>
              <a:rPr lang="en-US" sz="2000" b="1" dirty="0">
                <a:latin typeface="Arial"/>
                <a:cs typeface="Arial"/>
              </a:rPr>
              <a:t>o</a:t>
            </a:r>
            <a:r>
              <a:rPr lang="en-US" sz="2000" b="1" dirty="0" smtClean="0">
                <a:latin typeface="Arial"/>
                <a:cs typeface="Arial"/>
              </a:rPr>
              <a:t>verall </a:t>
            </a:r>
            <a:r>
              <a:rPr lang="en-US" sz="2000" b="1" dirty="0">
                <a:latin typeface="Arial"/>
                <a:cs typeface="Arial"/>
              </a:rPr>
              <a:t>s</a:t>
            </a:r>
            <a:r>
              <a:rPr lang="en-US" sz="2000" b="1" dirty="0" smtClean="0">
                <a:latin typeface="Arial"/>
                <a:cs typeface="Arial"/>
              </a:rPr>
              <a:t>urvival results </a:t>
            </a:r>
            <a:r>
              <a:rPr lang="en-US" sz="2000" b="1" dirty="0">
                <a:latin typeface="Arial"/>
                <a:cs typeface="Arial"/>
              </a:rPr>
              <a:t>from EMILIA, a phase 3 study </a:t>
            </a:r>
            <a:r>
              <a:rPr lang="en-US" sz="2000" b="1" dirty="0" smtClean="0">
                <a:latin typeface="Arial"/>
                <a:cs typeface="Arial"/>
              </a:rPr>
              <a:t>of </a:t>
            </a:r>
            <a:r>
              <a:rPr lang="en-US" sz="2000" b="1" dirty="0" err="1" smtClean="0">
                <a:latin typeface="Arial"/>
                <a:cs typeface="Arial"/>
              </a:rPr>
              <a:t>trastuzumab</a:t>
            </a:r>
            <a:r>
              <a:rPr lang="en-US" sz="2000" b="1" dirty="0" smtClean="0">
                <a:latin typeface="Arial"/>
                <a:cs typeface="Arial"/>
              </a:rPr>
              <a:t> </a:t>
            </a:r>
            <a:r>
              <a:rPr lang="en-US" sz="2000" b="1" dirty="0" err="1">
                <a:latin typeface="Arial"/>
                <a:cs typeface="Arial"/>
              </a:rPr>
              <a:t>emtansine</a:t>
            </a:r>
            <a:r>
              <a:rPr lang="en-US" sz="2000" b="1" dirty="0">
                <a:latin typeface="Arial"/>
                <a:cs typeface="Arial"/>
              </a:rPr>
              <a:t>  </a:t>
            </a:r>
            <a:r>
              <a:rPr lang="en-US" sz="2000" b="1" dirty="0" smtClean="0">
                <a:latin typeface="Arial"/>
                <a:cs typeface="Arial"/>
              </a:rPr>
              <a:t>(</a:t>
            </a:r>
            <a:r>
              <a:rPr lang="en-US" sz="2000" b="1" dirty="0">
                <a:latin typeface="Arial"/>
                <a:cs typeface="Arial"/>
              </a:rPr>
              <a:t>T-DM1) </a:t>
            </a:r>
            <a:r>
              <a:rPr lang="en-US" sz="2000" b="1" dirty="0" err="1">
                <a:latin typeface="Arial"/>
                <a:cs typeface="Arial"/>
              </a:rPr>
              <a:t>vs</a:t>
            </a:r>
            <a:r>
              <a:rPr lang="en-US" sz="2000" b="1" dirty="0">
                <a:latin typeface="Arial"/>
                <a:cs typeface="Arial"/>
              </a:rPr>
              <a:t> </a:t>
            </a:r>
            <a:r>
              <a:rPr lang="en-US" sz="2000" b="1" dirty="0" err="1">
                <a:latin typeface="Arial"/>
                <a:cs typeface="Arial"/>
              </a:rPr>
              <a:t>capecitabine</a:t>
            </a:r>
            <a:r>
              <a:rPr lang="en-US" sz="2000" b="1" dirty="0">
                <a:latin typeface="Arial"/>
                <a:cs typeface="Arial"/>
              </a:rPr>
              <a:t> (X) and </a:t>
            </a:r>
            <a:r>
              <a:rPr lang="en-US" sz="2000" b="1" dirty="0" err="1">
                <a:latin typeface="Arial"/>
                <a:cs typeface="Arial"/>
              </a:rPr>
              <a:t>lapatinib</a:t>
            </a:r>
            <a:r>
              <a:rPr lang="en-US" sz="2000" b="1" dirty="0">
                <a:latin typeface="Arial"/>
                <a:cs typeface="Arial"/>
              </a:rPr>
              <a:t> (L) in HER2-positive </a:t>
            </a:r>
            <a:r>
              <a:rPr lang="en-US" sz="2000" b="1" dirty="0" smtClean="0">
                <a:latin typeface="Arial"/>
                <a:cs typeface="Arial"/>
              </a:rPr>
              <a:t>locally advanced </a:t>
            </a:r>
            <a:r>
              <a:rPr lang="en-US" sz="2000" b="1" dirty="0">
                <a:latin typeface="Arial"/>
                <a:cs typeface="Arial"/>
              </a:rPr>
              <a:t>or metastatic breast cancer (MBC</a:t>
            </a:r>
            <a:r>
              <a:rPr lang="en-US" sz="2000" b="1" dirty="0" smtClean="0">
                <a:latin typeface="Arial"/>
                <a:cs typeface="Arial"/>
              </a:rPr>
              <a:t>). </a:t>
            </a:r>
            <a:r>
              <a:rPr lang="en-US" sz="2000" b="1" dirty="0">
                <a:latin typeface="Arial"/>
                <a:cs typeface="Arial"/>
              </a:rPr>
              <a:t/>
            </a:r>
            <a:br>
              <a:rPr lang="en-US" sz="2000" b="1" dirty="0">
                <a:latin typeface="Arial"/>
                <a:cs typeface="Arial"/>
              </a:rPr>
            </a:br>
            <a:r>
              <a:rPr lang="en-US" sz="2000" b="1" dirty="0" err="1">
                <a:latin typeface="Arial"/>
                <a:cs typeface="Arial"/>
              </a:rPr>
              <a:t>Verma</a:t>
            </a:r>
            <a:r>
              <a:rPr lang="en-US" sz="2000" b="1" dirty="0">
                <a:latin typeface="Arial"/>
                <a:cs typeface="Arial"/>
              </a:rPr>
              <a:t> S et al. </a:t>
            </a:r>
            <a:r>
              <a:rPr lang="en-US" sz="2000" b="1" i="1" dirty="0" err="1" smtClean="0">
                <a:latin typeface="Arial"/>
                <a:cs typeface="Arial"/>
              </a:rPr>
              <a:t>Proc</a:t>
            </a:r>
            <a:r>
              <a:rPr lang="en-US" sz="2000" b="1" i="1" dirty="0" smtClean="0">
                <a:latin typeface="Arial"/>
                <a:cs typeface="Arial"/>
              </a:rPr>
              <a:t> ESMO</a:t>
            </a:r>
            <a:r>
              <a:rPr lang="en-US" sz="2000" b="1" dirty="0" smtClean="0">
                <a:latin typeface="Arial"/>
                <a:cs typeface="Arial"/>
              </a:rPr>
              <a:t> 2012;Abstract LBA12.</a:t>
            </a:r>
            <a:endParaRPr lang="en-US" sz="2000" b="1" dirty="0">
              <a:latin typeface="Arial"/>
              <a:cs typeface="Arial"/>
            </a:endParaRPr>
          </a:p>
        </p:txBody>
      </p:sp>
      <p:pic>
        <p:nvPicPr>
          <p:cNvPr id="4" name="Content Placeholder 3" descr="Screen Shot 2012-10-04 at 1.09.48 PM.png"/>
          <p:cNvPicPr>
            <a:picLocks noGrp="1" noChangeAspect="1"/>
          </p:cNvPicPr>
          <p:nvPr>
            <p:ph idx="1"/>
          </p:nvPr>
        </p:nvPicPr>
        <p:blipFill>
          <a:blip r:embed="rId3">
            <a:extLst>
              <a:ext uri="{28A0092B-C50C-407E-A947-70E740481C1C}">
                <a14:useLocalDpi xmlns:a14="http://schemas.microsoft.com/office/drawing/2010/main" val="0"/>
              </a:ext>
            </a:extLst>
          </a:blip>
          <a:srcRect l="10467" r="10467"/>
          <a:stretch>
            <a:fillRect/>
          </a:stretch>
        </p:blipFill>
        <p:spPr>
          <a:xfrm>
            <a:off x="990600" y="3733800"/>
            <a:ext cx="7162800" cy="2984499"/>
          </a:xfrm>
        </p:spPr>
      </p:pic>
    </p:spTree>
    <p:extLst>
      <p:ext uri="{BB962C8B-B14F-4D97-AF65-F5344CB8AC3E}">
        <p14:creationId xmlns:p14="http://schemas.microsoft.com/office/powerpoint/2010/main" val="342058118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 y="12611"/>
            <a:ext cx="9067800" cy="919163"/>
          </a:xfrm>
        </p:spPr>
        <p:txBody>
          <a:bodyPr/>
          <a:lstStyle/>
          <a:p>
            <a:pPr eaLnBrk="1" hangingPunct="1"/>
            <a:r>
              <a:rPr lang="en-US" sz="3600" dirty="0" smtClean="0"/>
              <a:t>EMILIA Study Design</a:t>
            </a:r>
          </a:p>
        </p:txBody>
      </p:sp>
      <p:sp>
        <p:nvSpPr>
          <p:cNvPr id="9219" name="Rectangle 7"/>
          <p:cNvSpPr txBox="1">
            <a:spLocks noChangeArrowheads="1"/>
          </p:cNvSpPr>
          <p:nvPr/>
        </p:nvSpPr>
        <p:spPr bwMode="auto">
          <a:xfrm>
            <a:off x="82550" y="4632412"/>
            <a:ext cx="8859838" cy="16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fontAlgn="base">
              <a:spcBef>
                <a:spcPts val="600"/>
              </a:spcBef>
              <a:spcAft>
                <a:spcPts val="300"/>
              </a:spcAft>
              <a:buFont typeface="Arial" pitchFamily="34" charset="0"/>
              <a:buChar char="•"/>
            </a:pPr>
            <a:r>
              <a:rPr lang="en-US" sz="2000" b="1" dirty="0" smtClean="0">
                <a:solidFill>
                  <a:srgbClr val="000000"/>
                </a:solidFill>
              </a:rPr>
              <a:t>Stratification factors:</a:t>
            </a:r>
            <a:r>
              <a:rPr lang="en-US" sz="2000" dirty="0" smtClean="0">
                <a:solidFill>
                  <a:srgbClr val="000000"/>
                </a:solidFill>
              </a:rPr>
              <a:t> World region, number of prior chemo regimens for </a:t>
            </a:r>
            <a:r>
              <a:rPr lang="en-US" sz="2000" dirty="0">
                <a:solidFill>
                  <a:srgbClr val="000000"/>
                </a:solidFill>
              </a:rPr>
              <a:t>MBC </a:t>
            </a:r>
            <a:r>
              <a:rPr lang="en-US" sz="2000" dirty="0" smtClean="0">
                <a:solidFill>
                  <a:srgbClr val="000000"/>
                </a:solidFill>
              </a:rPr>
              <a:t>or unresectable LABC, presence of visceral disease</a:t>
            </a:r>
          </a:p>
          <a:p>
            <a:pPr fontAlgn="base">
              <a:spcBef>
                <a:spcPts val="600"/>
              </a:spcBef>
              <a:spcAft>
                <a:spcPts val="300"/>
              </a:spcAft>
              <a:buFont typeface="Arial" pitchFamily="34" charset="0"/>
              <a:buChar char="•"/>
            </a:pPr>
            <a:r>
              <a:rPr lang="en-US" sz="2000" b="1" dirty="0" smtClean="0">
                <a:solidFill>
                  <a:srgbClr val="000000"/>
                </a:solidFill>
              </a:rPr>
              <a:t>Primary end points: </a:t>
            </a:r>
            <a:r>
              <a:rPr lang="en-US" sz="2000" dirty="0" smtClean="0">
                <a:solidFill>
                  <a:srgbClr val="000000"/>
                </a:solidFill>
              </a:rPr>
              <a:t>PFS by independent review, OS, and safety</a:t>
            </a:r>
          </a:p>
          <a:p>
            <a:pPr fontAlgn="base">
              <a:spcBef>
                <a:spcPts val="600"/>
              </a:spcBef>
              <a:spcAft>
                <a:spcPts val="300"/>
              </a:spcAft>
              <a:buFont typeface="Arial" pitchFamily="34" charset="0"/>
              <a:buChar char="•"/>
            </a:pPr>
            <a:r>
              <a:rPr lang="en-US" sz="2000" b="1" dirty="0" smtClean="0">
                <a:solidFill>
                  <a:srgbClr val="000000"/>
                </a:solidFill>
              </a:rPr>
              <a:t>Key secondary end points: </a:t>
            </a:r>
            <a:r>
              <a:rPr lang="en-US" sz="2000" dirty="0" smtClean="0">
                <a:solidFill>
                  <a:srgbClr val="000000"/>
                </a:solidFill>
              </a:rPr>
              <a:t>PFS by investigator, ORR, </a:t>
            </a:r>
            <a:r>
              <a:rPr lang="en-US" sz="2000" dirty="0">
                <a:solidFill>
                  <a:srgbClr val="000000"/>
                </a:solidFill>
              </a:rPr>
              <a:t>d</a:t>
            </a:r>
            <a:r>
              <a:rPr lang="en-US" sz="2000" dirty="0" smtClean="0">
                <a:solidFill>
                  <a:srgbClr val="000000"/>
                </a:solidFill>
              </a:rPr>
              <a:t>uration of response, time to symptom progression</a:t>
            </a:r>
          </a:p>
        </p:txBody>
      </p:sp>
      <p:sp>
        <p:nvSpPr>
          <p:cNvPr id="9220" name="Line 23"/>
          <p:cNvSpPr>
            <a:spLocks noChangeShapeType="1"/>
          </p:cNvSpPr>
          <p:nvPr/>
        </p:nvSpPr>
        <p:spPr bwMode="auto">
          <a:xfrm>
            <a:off x="6302375" y="3520029"/>
            <a:ext cx="1620838" cy="15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grpSp>
        <p:nvGrpSpPr>
          <p:cNvPr id="2" name="Group 22"/>
          <p:cNvGrpSpPr>
            <a:grpSpLocks/>
          </p:cNvGrpSpPr>
          <p:nvPr/>
        </p:nvGrpSpPr>
        <p:grpSpPr bwMode="auto">
          <a:xfrm>
            <a:off x="2498725" y="1964919"/>
            <a:ext cx="1031875" cy="1584325"/>
            <a:chOff x="1808" y="1053"/>
            <a:chExt cx="1274" cy="515"/>
          </a:xfrm>
        </p:grpSpPr>
        <p:sp>
          <p:nvSpPr>
            <p:cNvPr id="9239" name="Line 7"/>
            <p:cNvSpPr>
              <a:spLocks noChangeShapeType="1"/>
            </p:cNvSpPr>
            <p:nvPr/>
          </p:nvSpPr>
          <p:spPr bwMode="auto">
            <a:xfrm>
              <a:off x="1807" y="1319"/>
              <a:ext cx="81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9240" name="Line 8"/>
            <p:cNvSpPr>
              <a:spLocks noChangeShapeType="1"/>
            </p:cNvSpPr>
            <p:nvPr/>
          </p:nvSpPr>
          <p:spPr bwMode="auto">
            <a:xfrm flipV="1">
              <a:off x="2590" y="1053"/>
              <a:ext cx="493" cy="276"/>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9241" name="Line 9"/>
            <p:cNvSpPr>
              <a:spLocks noChangeShapeType="1"/>
            </p:cNvSpPr>
            <p:nvPr/>
          </p:nvSpPr>
          <p:spPr bwMode="auto">
            <a:xfrm>
              <a:off x="2590" y="1315"/>
              <a:ext cx="493" cy="25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grpSp>
      <p:sp>
        <p:nvSpPr>
          <p:cNvPr id="9222" name="Rectangle 4"/>
          <p:cNvSpPr>
            <a:spLocks noChangeArrowheads="1"/>
          </p:cNvSpPr>
          <p:nvPr/>
        </p:nvSpPr>
        <p:spPr bwMode="auto">
          <a:xfrm>
            <a:off x="592138" y="1429931"/>
            <a:ext cx="824865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dirty="0">
              <a:solidFill>
                <a:srgbClr val="731448"/>
              </a:solidFill>
              <a:latin typeface="Arial" pitchFamily="34" charset="0"/>
              <a:ea typeface="ＭＳ Ｐゴシック" pitchFamily="34" charset="-128"/>
            </a:endParaRPr>
          </a:p>
        </p:txBody>
      </p:sp>
      <p:sp>
        <p:nvSpPr>
          <p:cNvPr id="9223" name="Text Box 6"/>
          <p:cNvSpPr txBox="1">
            <a:spLocks noChangeArrowheads="1"/>
          </p:cNvSpPr>
          <p:nvPr/>
        </p:nvSpPr>
        <p:spPr bwMode="auto">
          <a:xfrm>
            <a:off x="2751138" y="2436406"/>
            <a:ext cx="457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nchor="b">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b="1" dirty="0" smtClean="0">
                <a:solidFill>
                  <a:srgbClr val="000000"/>
                </a:solidFill>
                <a:ea typeface="ヒラギノ角ゴ Pro W3"/>
                <a:cs typeface="ヒラギノ角ゴ Pro W3"/>
              </a:rPr>
              <a:t>1:1 </a:t>
            </a:r>
          </a:p>
        </p:txBody>
      </p:sp>
      <p:sp>
        <p:nvSpPr>
          <p:cNvPr id="12" name="AutoShape 10"/>
          <p:cNvSpPr>
            <a:spLocks noChangeArrowheads="1"/>
          </p:cNvSpPr>
          <p:nvPr/>
        </p:nvSpPr>
        <p:spPr bwMode="auto">
          <a:xfrm>
            <a:off x="266700" y="1277574"/>
            <a:ext cx="2396370" cy="2993230"/>
          </a:xfrm>
          <a:prstGeom prst="flowChartAlternateProcess">
            <a:avLst/>
          </a:prstGeom>
          <a:solidFill>
            <a:schemeClr val="bg1">
              <a:lumMod val="50000"/>
            </a:schemeClr>
          </a:solidFill>
          <a:ln w="9525">
            <a:solidFill>
              <a:schemeClr val="bg1">
                <a:lumMod val="50000"/>
              </a:schemeClr>
            </a:solidFill>
            <a:miter lim="800000"/>
            <a:headEnd/>
            <a:tailEnd/>
          </a:ln>
          <a:scene3d>
            <a:camera prst="orthographicFront"/>
            <a:lightRig rig="threePt" dir="t"/>
          </a:scene3d>
          <a:sp3d>
            <a:bevelT/>
          </a:sp3d>
        </p:spPr>
        <p:txBody>
          <a:bodyPr anchor="ctr"/>
          <a:lstStyle/>
          <a:p>
            <a:pPr algn="ctr" eaLnBrk="0" fontAlgn="base" hangingPunct="0">
              <a:spcBef>
                <a:spcPct val="0"/>
              </a:spcBef>
              <a:spcAft>
                <a:spcPct val="0"/>
              </a:spcAft>
              <a:defRPr/>
            </a:pPr>
            <a:r>
              <a:rPr lang="en-US" b="1" dirty="0">
                <a:solidFill>
                  <a:prstClr val="white"/>
                </a:solidFill>
                <a:latin typeface="Arial" charset="0"/>
                <a:ea typeface="ヒラギノ角ゴ Pro W3" pitchFamily="-64" charset="-128"/>
                <a:cs typeface="Arial" pitchFamily="34" charset="0"/>
              </a:rPr>
              <a:t>HER2+ (central) LABC or MBC (N=980)</a:t>
            </a:r>
          </a:p>
          <a:p>
            <a:pPr algn="ctr" eaLnBrk="0" fontAlgn="base" hangingPunct="0">
              <a:spcBef>
                <a:spcPct val="0"/>
              </a:spcBef>
              <a:spcAft>
                <a:spcPct val="0"/>
              </a:spcAft>
              <a:defRPr/>
            </a:pPr>
            <a:endParaRPr lang="en-US" sz="1500" b="1" dirty="0">
              <a:solidFill>
                <a:prstClr val="white"/>
              </a:solidFill>
              <a:latin typeface="Arial" charset="0"/>
              <a:ea typeface="ヒラギノ角ゴ Pro W3" pitchFamily="-64" charset="-128"/>
              <a:cs typeface="Arial" pitchFamily="34" charset="0"/>
            </a:endParaRPr>
          </a:p>
          <a:p>
            <a:pPr marL="228600" indent="-228600" eaLnBrk="0" fontAlgn="base" hangingPunct="0">
              <a:spcBef>
                <a:spcPts val="600"/>
              </a:spcBef>
              <a:spcAft>
                <a:spcPct val="0"/>
              </a:spcAft>
              <a:buFont typeface="Arial" pitchFamily="34" charset="0"/>
              <a:buChar char="•"/>
              <a:defRPr/>
            </a:pPr>
            <a:r>
              <a:rPr lang="en-US" sz="1500" b="1" dirty="0">
                <a:solidFill>
                  <a:prstClr val="white"/>
                </a:solidFill>
                <a:latin typeface="Arial" charset="0"/>
                <a:ea typeface="ヒラギノ角ゴ Pro W3" pitchFamily="-64" charset="-128"/>
                <a:cs typeface="Arial" pitchFamily="34" charset="0"/>
              </a:rPr>
              <a:t>Prior taxane and trastuzumab </a:t>
            </a:r>
          </a:p>
          <a:p>
            <a:pPr marL="228600" indent="-228600" eaLnBrk="0" fontAlgn="base" hangingPunct="0">
              <a:spcBef>
                <a:spcPts val="600"/>
              </a:spcBef>
              <a:spcAft>
                <a:spcPct val="0"/>
              </a:spcAft>
              <a:buFont typeface="Arial" pitchFamily="34" charset="0"/>
              <a:buChar char="•"/>
              <a:defRPr/>
            </a:pPr>
            <a:r>
              <a:rPr lang="en-US" sz="1500" b="1" dirty="0">
                <a:solidFill>
                  <a:prstClr val="white"/>
                </a:solidFill>
                <a:latin typeface="Arial" charset="0"/>
                <a:ea typeface="ヒラギノ角ゴ Pro W3" pitchFamily="-64" charset="-128"/>
                <a:cs typeface="Arial" pitchFamily="34" charset="0"/>
              </a:rPr>
              <a:t>Progression on metastatic tx or within 6 </a:t>
            </a:r>
            <a:r>
              <a:rPr lang="en-US" sz="1500" b="1" dirty="0" smtClean="0">
                <a:solidFill>
                  <a:prstClr val="white"/>
                </a:solidFill>
                <a:latin typeface="Arial" charset="0"/>
                <a:ea typeface="ヒラギノ角ゴ Pro W3" pitchFamily="-64" charset="-128"/>
                <a:cs typeface="Arial" pitchFamily="34" charset="0"/>
              </a:rPr>
              <a:t>mos </a:t>
            </a:r>
            <a:r>
              <a:rPr lang="en-US" sz="1500" b="1" dirty="0">
                <a:solidFill>
                  <a:prstClr val="white"/>
                </a:solidFill>
                <a:latin typeface="Arial" charset="0"/>
                <a:ea typeface="ヒラギノ角ゴ Pro W3" pitchFamily="-64" charset="-128"/>
                <a:cs typeface="Arial" pitchFamily="34" charset="0"/>
              </a:rPr>
              <a:t>of adjuvant tx</a:t>
            </a:r>
          </a:p>
        </p:txBody>
      </p:sp>
      <p:sp>
        <p:nvSpPr>
          <p:cNvPr id="9227" name="Line 23"/>
          <p:cNvSpPr>
            <a:spLocks noChangeShapeType="1"/>
          </p:cNvSpPr>
          <p:nvPr/>
        </p:nvSpPr>
        <p:spPr bwMode="auto">
          <a:xfrm>
            <a:off x="5832476" y="2010270"/>
            <a:ext cx="2090737" cy="15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dirty="0">
              <a:solidFill>
                <a:srgbClr val="731448"/>
              </a:solidFill>
              <a:latin typeface="Arial" pitchFamily="34" charset="0"/>
              <a:ea typeface="ＭＳ Ｐゴシック" pitchFamily="34" charset="-128"/>
            </a:endParaRPr>
          </a:p>
        </p:txBody>
      </p:sp>
      <p:sp>
        <p:nvSpPr>
          <p:cNvPr id="9228" name="Text Box 29"/>
          <p:cNvSpPr txBox="1">
            <a:spLocks noChangeArrowheads="1"/>
          </p:cNvSpPr>
          <p:nvPr/>
        </p:nvSpPr>
        <p:spPr bwMode="auto">
          <a:xfrm>
            <a:off x="7985615" y="1741810"/>
            <a:ext cx="4635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b="1" dirty="0" smtClean="0">
                <a:solidFill>
                  <a:srgbClr val="000000"/>
                </a:solidFill>
                <a:ea typeface="ヒラギノ角ゴ Pro W3"/>
                <a:cs typeface="ヒラギノ角ゴ Pro W3"/>
              </a:rPr>
              <a:t/>
            </a:r>
            <a:br>
              <a:rPr lang="en-US" b="1" dirty="0" smtClean="0">
                <a:solidFill>
                  <a:srgbClr val="000000"/>
                </a:solidFill>
                <a:ea typeface="ヒラギノ角ゴ Pro W3"/>
                <a:cs typeface="ヒラギノ角ゴ Pro W3"/>
              </a:rPr>
            </a:br>
            <a:r>
              <a:rPr lang="en-US" b="1" dirty="0" smtClean="0">
                <a:solidFill>
                  <a:srgbClr val="000000"/>
                </a:solidFill>
                <a:ea typeface="ヒラギノ角ゴ Pro W3"/>
                <a:cs typeface="ヒラギノ角ゴ Pro W3"/>
              </a:rPr>
              <a:t>PD</a:t>
            </a:r>
            <a:endParaRPr lang="en-US" b="1" baseline="30000" dirty="0" smtClean="0">
              <a:solidFill>
                <a:srgbClr val="000000"/>
              </a:solidFill>
              <a:ea typeface="ヒラギノ角ゴ Pro W3"/>
              <a:cs typeface="ヒラギノ角ゴ Pro W3"/>
            </a:endParaRPr>
          </a:p>
          <a:p>
            <a:pPr eaLnBrk="1" fontAlgn="base" hangingPunct="1">
              <a:spcBef>
                <a:spcPct val="0"/>
              </a:spcBef>
              <a:spcAft>
                <a:spcPct val="0"/>
              </a:spcAft>
            </a:pPr>
            <a:endParaRPr lang="en-US" b="1" dirty="0" smtClean="0">
              <a:solidFill>
                <a:srgbClr val="000000"/>
              </a:solidFill>
              <a:ea typeface="ヒラギノ角ゴ Pro W3"/>
              <a:cs typeface="ヒラギノ角ゴ Pro W3"/>
            </a:endParaRPr>
          </a:p>
        </p:txBody>
      </p:sp>
      <p:sp>
        <p:nvSpPr>
          <p:cNvPr id="9229" name="AutoShape 31"/>
          <p:cNvSpPr>
            <a:spLocks noChangeArrowheads="1"/>
          </p:cNvSpPr>
          <p:nvPr/>
        </p:nvSpPr>
        <p:spPr bwMode="auto">
          <a:xfrm>
            <a:off x="7921327" y="1572738"/>
            <a:ext cx="619125" cy="887413"/>
          </a:xfrm>
          <a:prstGeom prst="roundRect">
            <a:avLst>
              <a:gd name="adj" fmla="val 16667"/>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dirty="0">
              <a:solidFill>
                <a:srgbClr val="000000"/>
              </a:solidFill>
              <a:latin typeface="Arial" pitchFamily="34" charset="0"/>
              <a:ea typeface="ＭＳ Ｐゴシック" pitchFamily="34" charset="-128"/>
            </a:endParaRPr>
          </a:p>
        </p:txBody>
      </p:sp>
      <p:sp>
        <p:nvSpPr>
          <p:cNvPr id="31" name="AutoShape 10"/>
          <p:cNvSpPr>
            <a:spLocks noChangeArrowheads="1"/>
          </p:cNvSpPr>
          <p:nvPr/>
        </p:nvSpPr>
        <p:spPr bwMode="auto">
          <a:xfrm>
            <a:off x="3605907" y="1277573"/>
            <a:ext cx="3943212" cy="1463040"/>
          </a:xfrm>
          <a:prstGeom prst="flowChartAlternateProcess">
            <a:avLst/>
          </a:prstGeom>
          <a:solidFill>
            <a:srgbClr val="000099"/>
          </a:solidFill>
          <a:ln w="9525">
            <a:solidFill>
              <a:srgbClr val="00B0F0"/>
            </a:solidFill>
            <a:miter lim="800000"/>
            <a:headEnd/>
            <a:tailEnd/>
          </a:ln>
          <a:scene3d>
            <a:camera prst="orthographicFront"/>
            <a:lightRig rig="threePt" dir="t"/>
          </a:scene3d>
          <a:sp3d>
            <a:bevelT/>
          </a:sp3d>
        </p:spPr>
        <p:txBody>
          <a:bodyPr anchor="ctr"/>
          <a:lstStyle>
            <a:lvl1pPr eaLnBrk="0" hangingPunct="0">
              <a:defRPr b="1">
                <a:solidFill>
                  <a:schemeClr val="tx1"/>
                </a:solidFill>
                <a:latin typeface="Arial" charset="0"/>
                <a:ea typeface="ヒラギノ角ゴ Pro W3" pitchFamily="-64" charset="-128"/>
              </a:defRPr>
            </a:lvl1pPr>
            <a:lvl2pPr marL="742950" indent="-285750" eaLnBrk="0" hangingPunct="0">
              <a:defRPr b="1">
                <a:solidFill>
                  <a:schemeClr val="tx1"/>
                </a:solidFill>
                <a:latin typeface="Arial" charset="0"/>
                <a:ea typeface="ヒラギノ角ゴ Pro W3" pitchFamily="-64" charset="-128"/>
              </a:defRPr>
            </a:lvl2pPr>
            <a:lvl3pPr marL="1143000" indent="-228600" eaLnBrk="0" hangingPunct="0">
              <a:defRPr b="1">
                <a:solidFill>
                  <a:schemeClr val="tx1"/>
                </a:solidFill>
                <a:latin typeface="Arial" charset="0"/>
                <a:ea typeface="ヒラギノ角ゴ Pro W3" pitchFamily="-64" charset="-128"/>
              </a:defRPr>
            </a:lvl3pPr>
            <a:lvl4pPr marL="1600200" indent="-228600" eaLnBrk="0" hangingPunct="0">
              <a:defRPr b="1">
                <a:solidFill>
                  <a:schemeClr val="tx1"/>
                </a:solidFill>
                <a:latin typeface="Arial" charset="0"/>
                <a:ea typeface="ヒラギノ角ゴ Pro W3" pitchFamily="-64" charset="-128"/>
              </a:defRPr>
            </a:lvl4pPr>
            <a:lvl5pPr marL="2057400" indent="-228600" eaLnBrk="0" hangingPunct="0">
              <a:defRPr b="1">
                <a:solidFill>
                  <a:schemeClr val="tx1"/>
                </a:solidFill>
                <a:latin typeface="Arial" charset="0"/>
                <a:ea typeface="ヒラギノ角ゴ Pro W3" pitchFamily="-64" charset="-128"/>
              </a:defRPr>
            </a:lvl5pPr>
            <a:lvl6pPr marL="2514600" indent="-228600" algn="ctr" eaLnBrk="0" fontAlgn="base" hangingPunct="0">
              <a:spcBef>
                <a:spcPct val="0"/>
              </a:spcBef>
              <a:spcAft>
                <a:spcPct val="0"/>
              </a:spcAft>
              <a:defRPr b="1">
                <a:solidFill>
                  <a:schemeClr val="tx1"/>
                </a:solidFill>
                <a:latin typeface="Arial" charset="0"/>
                <a:ea typeface="ヒラギノ角ゴ Pro W3" pitchFamily="-64" charset="-128"/>
              </a:defRPr>
            </a:lvl6pPr>
            <a:lvl7pPr marL="2971800" indent="-228600" algn="ctr" eaLnBrk="0" fontAlgn="base" hangingPunct="0">
              <a:spcBef>
                <a:spcPct val="0"/>
              </a:spcBef>
              <a:spcAft>
                <a:spcPct val="0"/>
              </a:spcAft>
              <a:defRPr b="1">
                <a:solidFill>
                  <a:schemeClr val="tx1"/>
                </a:solidFill>
                <a:latin typeface="Arial" charset="0"/>
                <a:ea typeface="ヒラギノ角ゴ Pro W3" pitchFamily="-64" charset="-128"/>
              </a:defRPr>
            </a:lvl7pPr>
            <a:lvl8pPr marL="3429000" indent="-228600" algn="ctr" eaLnBrk="0" fontAlgn="base" hangingPunct="0">
              <a:spcBef>
                <a:spcPct val="0"/>
              </a:spcBef>
              <a:spcAft>
                <a:spcPct val="0"/>
              </a:spcAft>
              <a:defRPr b="1">
                <a:solidFill>
                  <a:schemeClr val="tx1"/>
                </a:solidFill>
                <a:latin typeface="Arial" charset="0"/>
                <a:ea typeface="ヒラギノ角ゴ Pro W3" pitchFamily="-64" charset="-128"/>
              </a:defRPr>
            </a:lvl8pPr>
            <a:lvl9pPr marL="3886200" indent="-228600" algn="ctr" eaLnBrk="0" fontAlgn="base" hangingPunct="0">
              <a:spcBef>
                <a:spcPct val="0"/>
              </a:spcBef>
              <a:spcAft>
                <a:spcPct val="0"/>
              </a:spcAft>
              <a:defRPr b="1">
                <a:solidFill>
                  <a:schemeClr val="tx1"/>
                </a:solidFill>
                <a:latin typeface="Arial" charset="0"/>
                <a:ea typeface="ヒラギノ角ゴ Pro W3" pitchFamily="-64" charset="-128"/>
              </a:defRPr>
            </a:lvl9pPr>
          </a:lstStyle>
          <a:p>
            <a:pPr algn="ctr" fontAlgn="base">
              <a:spcBef>
                <a:spcPct val="0"/>
              </a:spcBef>
              <a:spcAft>
                <a:spcPct val="0"/>
              </a:spcAft>
              <a:defRPr/>
            </a:pPr>
            <a:r>
              <a:rPr lang="en-US" dirty="0">
                <a:solidFill>
                  <a:prstClr val="white"/>
                </a:solidFill>
                <a:cs typeface="Arial" pitchFamily="34" charset="0"/>
              </a:rPr>
              <a:t>T-DM1</a:t>
            </a:r>
            <a:r>
              <a:rPr lang="en-US" sz="1600" dirty="0">
                <a:solidFill>
                  <a:prstClr val="white"/>
                </a:solidFill>
                <a:cs typeface="Arial" pitchFamily="34" charset="0"/>
              </a:rPr>
              <a:t> </a:t>
            </a:r>
            <a:endParaRPr lang="en-US" sz="1600" dirty="0" smtClean="0">
              <a:solidFill>
                <a:prstClr val="white"/>
              </a:solidFill>
              <a:cs typeface="Arial" pitchFamily="34" charset="0"/>
            </a:endParaRPr>
          </a:p>
          <a:p>
            <a:pPr algn="ctr" fontAlgn="base">
              <a:spcBef>
                <a:spcPct val="0"/>
              </a:spcBef>
              <a:spcAft>
                <a:spcPct val="0"/>
              </a:spcAft>
              <a:defRPr/>
            </a:pPr>
            <a:r>
              <a:rPr lang="en-US" sz="1500" dirty="0" smtClean="0">
                <a:solidFill>
                  <a:prstClr val="white"/>
                </a:solidFill>
                <a:cs typeface="Arial" pitchFamily="34" charset="0"/>
              </a:rPr>
              <a:t>3.6 mg/kg q3w IV</a:t>
            </a:r>
            <a:endParaRPr lang="en-US" sz="1500" dirty="0">
              <a:solidFill>
                <a:prstClr val="white"/>
              </a:solidFill>
              <a:cs typeface="Arial" pitchFamily="34" charset="0"/>
            </a:endParaRPr>
          </a:p>
        </p:txBody>
      </p:sp>
      <p:sp>
        <p:nvSpPr>
          <p:cNvPr id="32" name="AutoShape 10"/>
          <p:cNvSpPr>
            <a:spLocks noChangeArrowheads="1"/>
          </p:cNvSpPr>
          <p:nvPr/>
        </p:nvSpPr>
        <p:spPr bwMode="auto">
          <a:xfrm>
            <a:off x="3605906" y="2809045"/>
            <a:ext cx="3943213" cy="1461759"/>
          </a:xfrm>
          <a:prstGeom prst="flowChartAlternateProcess">
            <a:avLst/>
          </a:prstGeom>
          <a:solidFill>
            <a:srgbClr val="C00000"/>
          </a:solidFill>
          <a:ln w="9525">
            <a:solidFill>
              <a:srgbClr val="C00000"/>
            </a:solidFill>
            <a:miter lim="800000"/>
            <a:headEnd/>
            <a:tailEnd/>
          </a:ln>
          <a:scene3d>
            <a:camera prst="orthographicFront"/>
            <a:lightRig rig="threePt" dir="t"/>
          </a:scene3d>
          <a:sp3d>
            <a:bevelT/>
          </a:sp3d>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fontAlgn="base">
              <a:spcAft>
                <a:spcPct val="0"/>
              </a:spcAft>
              <a:defRPr/>
            </a:pPr>
            <a:r>
              <a:rPr lang="en-US" sz="1800" b="1" dirty="0" smtClean="0">
                <a:solidFill>
                  <a:srgbClr val="FFFFFF"/>
                </a:solidFill>
                <a:ea typeface="ヒラギノ角ゴ Pro W3" charset="-128"/>
              </a:rPr>
              <a:t>Capecitabine</a:t>
            </a:r>
            <a:r>
              <a:rPr lang="en-US" sz="1500" b="1" dirty="0" smtClean="0">
                <a:solidFill>
                  <a:srgbClr val="FFFFFF"/>
                </a:solidFill>
                <a:ea typeface="ヒラギノ角ゴ Pro W3" charset="-128"/>
              </a:rPr>
              <a:t> </a:t>
            </a:r>
          </a:p>
          <a:p>
            <a:pPr algn="ctr" fontAlgn="base">
              <a:spcAft>
                <a:spcPct val="0"/>
              </a:spcAft>
              <a:defRPr/>
            </a:pPr>
            <a:r>
              <a:rPr lang="en-US" sz="1500" b="1" dirty="0" smtClean="0">
                <a:solidFill>
                  <a:srgbClr val="FFFFFF"/>
                </a:solidFill>
                <a:ea typeface="ヒラギノ角ゴ Pro W3" charset="-128"/>
              </a:rPr>
              <a:t>1000 mg/m</a:t>
            </a:r>
            <a:r>
              <a:rPr lang="en-US" sz="1500" b="1" baseline="30000" dirty="0" smtClean="0">
                <a:solidFill>
                  <a:srgbClr val="FFFFFF"/>
                </a:solidFill>
                <a:ea typeface="ヒラギノ角ゴ Pro W3" charset="-128"/>
              </a:rPr>
              <a:t>2 </a:t>
            </a:r>
            <a:r>
              <a:rPr lang="en-US" sz="1500" b="1" dirty="0" smtClean="0">
                <a:solidFill>
                  <a:srgbClr val="FFFFFF"/>
                </a:solidFill>
                <a:ea typeface="ヒラギノ角ゴ Pro W3" charset="-128"/>
              </a:rPr>
              <a:t>orally bid, days 1–14, q3w</a:t>
            </a:r>
          </a:p>
          <a:p>
            <a:pPr algn="ctr" fontAlgn="base">
              <a:spcAft>
                <a:spcPct val="0"/>
              </a:spcAft>
              <a:defRPr/>
            </a:pPr>
            <a:r>
              <a:rPr lang="en-US" sz="1800" b="1" dirty="0">
                <a:solidFill>
                  <a:srgbClr val="FFFFFF"/>
                </a:solidFill>
                <a:ea typeface="ヒラギノ角ゴ Pro W3" charset="-128"/>
              </a:rPr>
              <a:t>+ </a:t>
            </a:r>
            <a:endParaRPr lang="en-US" sz="1800" b="1" dirty="0" smtClean="0">
              <a:solidFill>
                <a:srgbClr val="FFFFFF"/>
              </a:solidFill>
              <a:ea typeface="ヒラギノ角ゴ Pro W3" charset="-128"/>
            </a:endParaRPr>
          </a:p>
          <a:p>
            <a:pPr algn="ctr" fontAlgn="base">
              <a:spcAft>
                <a:spcPct val="0"/>
              </a:spcAft>
              <a:defRPr/>
            </a:pPr>
            <a:r>
              <a:rPr lang="en-US" sz="1800" b="1" dirty="0" smtClean="0">
                <a:solidFill>
                  <a:srgbClr val="FFFFFF"/>
                </a:solidFill>
                <a:ea typeface="ヒラギノ角ゴ Pro W3" charset="-128"/>
              </a:rPr>
              <a:t>Lapatinib </a:t>
            </a:r>
            <a:endParaRPr lang="en-US" sz="1800" b="1" dirty="0">
              <a:solidFill>
                <a:srgbClr val="FFFFFF"/>
              </a:solidFill>
              <a:ea typeface="ヒラギノ角ゴ Pro W3" charset="-128"/>
            </a:endParaRPr>
          </a:p>
          <a:p>
            <a:pPr algn="ctr" fontAlgn="base">
              <a:spcAft>
                <a:spcPct val="0"/>
              </a:spcAft>
              <a:defRPr/>
            </a:pPr>
            <a:r>
              <a:rPr lang="en-US" sz="1500" b="1" dirty="0">
                <a:solidFill>
                  <a:srgbClr val="FFFFFF"/>
                </a:solidFill>
                <a:ea typeface="ヒラギノ角ゴ Pro W3" charset="-128"/>
              </a:rPr>
              <a:t>1250 </a:t>
            </a:r>
            <a:r>
              <a:rPr lang="en-US" sz="1500" b="1" dirty="0" smtClean="0">
                <a:solidFill>
                  <a:srgbClr val="FFFFFF"/>
                </a:solidFill>
                <a:ea typeface="ヒラギノ角ゴ Pro W3" charset="-128"/>
              </a:rPr>
              <a:t>mg </a:t>
            </a:r>
            <a:r>
              <a:rPr lang="en-US" sz="1500" b="1" dirty="0">
                <a:solidFill>
                  <a:srgbClr val="FFFFFF"/>
                </a:solidFill>
                <a:ea typeface="ヒラギノ角ゴ Pro W3" charset="-128"/>
              </a:rPr>
              <a:t>orally </a:t>
            </a:r>
            <a:r>
              <a:rPr lang="en-US" sz="1500" b="1" dirty="0" smtClean="0">
                <a:solidFill>
                  <a:srgbClr val="FFFFFF"/>
                </a:solidFill>
                <a:ea typeface="ヒラギノ角ゴ Pro W3" charset="-128"/>
              </a:rPr>
              <a:t>qd</a:t>
            </a:r>
          </a:p>
        </p:txBody>
      </p:sp>
      <p:sp>
        <p:nvSpPr>
          <p:cNvPr id="9236" name="Text Box 29"/>
          <p:cNvSpPr txBox="1">
            <a:spLocks noChangeArrowheads="1"/>
          </p:cNvSpPr>
          <p:nvPr/>
        </p:nvSpPr>
        <p:spPr bwMode="auto">
          <a:xfrm>
            <a:off x="7985615" y="3263163"/>
            <a:ext cx="4635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b="1" dirty="0" smtClean="0">
                <a:solidFill>
                  <a:srgbClr val="000000"/>
                </a:solidFill>
                <a:ea typeface="ヒラギノ角ゴ Pro W3"/>
                <a:cs typeface="ヒラギノ角ゴ Pro W3"/>
              </a:rPr>
              <a:t/>
            </a:r>
            <a:br>
              <a:rPr lang="en-US" b="1" dirty="0" smtClean="0">
                <a:solidFill>
                  <a:srgbClr val="000000"/>
                </a:solidFill>
                <a:ea typeface="ヒラギノ角ゴ Pro W3"/>
                <a:cs typeface="ヒラギノ角ゴ Pro W3"/>
              </a:rPr>
            </a:br>
            <a:r>
              <a:rPr lang="en-US" b="1" dirty="0" smtClean="0">
                <a:solidFill>
                  <a:srgbClr val="000000"/>
                </a:solidFill>
                <a:ea typeface="ヒラギノ角ゴ Pro W3"/>
                <a:cs typeface="ヒラギノ角ゴ Pro W3"/>
              </a:rPr>
              <a:t>PD</a:t>
            </a:r>
            <a:endParaRPr lang="en-US" b="1" baseline="30000" dirty="0" smtClean="0">
              <a:solidFill>
                <a:srgbClr val="000000"/>
              </a:solidFill>
              <a:ea typeface="ヒラギノ角ゴ Pro W3"/>
              <a:cs typeface="ヒラギノ角ゴ Pro W3"/>
            </a:endParaRPr>
          </a:p>
          <a:p>
            <a:pPr eaLnBrk="1" fontAlgn="base" hangingPunct="1">
              <a:spcBef>
                <a:spcPct val="0"/>
              </a:spcBef>
              <a:spcAft>
                <a:spcPct val="0"/>
              </a:spcAft>
            </a:pPr>
            <a:endParaRPr lang="en-US" b="1" dirty="0" smtClean="0">
              <a:solidFill>
                <a:srgbClr val="000000"/>
              </a:solidFill>
              <a:ea typeface="ヒラギノ角ゴ Pro W3"/>
              <a:cs typeface="ヒラギノ角ゴ Pro W3"/>
            </a:endParaRPr>
          </a:p>
        </p:txBody>
      </p:sp>
      <p:sp>
        <p:nvSpPr>
          <p:cNvPr id="9237" name="AutoShape 31"/>
          <p:cNvSpPr>
            <a:spLocks noChangeArrowheads="1"/>
          </p:cNvSpPr>
          <p:nvPr/>
        </p:nvSpPr>
        <p:spPr bwMode="auto">
          <a:xfrm>
            <a:off x="7923213" y="3085363"/>
            <a:ext cx="620712" cy="887412"/>
          </a:xfrm>
          <a:prstGeom prst="roundRect">
            <a:avLst>
              <a:gd name="adj" fmla="val 16667"/>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dirty="0">
              <a:solidFill>
                <a:srgbClr val="000000"/>
              </a:solidFill>
              <a:latin typeface="Arial" pitchFamily="34" charset="0"/>
              <a:ea typeface="ＭＳ Ｐゴシック" pitchFamily="34" charset="-128"/>
            </a:endParaRPr>
          </a:p>
        </p:txBody>
      </p:sp>
      <p:sp>
        <p:nvSpPr>
          <p:cNvPr id="19" name="TextBox 18"/>
          <p:cNvSpPr txBox="1"/>
          <p:nvPr/>
        </p:nvSpPr>
        <p:spPr>
          <a:xfrm>
            <a:off x="6997" y="6488668"/>
            <a:ext cx="6019800" cy="369332"/>
          </a:xfrm>
          <a:prstGeom prst="rect">
            <a:avLst/>
          </a:prstGeom>
          <a:noFill/>
        </p:spPr>
        <p:txBody>
          <a:bodyPr wrap="square" rtlCol="0">
            <a:spAutoFit/>
          </a:bodyPr>
          <a:lstStyle/>
          <a:p>
            <a:r>
              <a:rPr lang="en-US" dirty="0" smtClean="0"/>
              <a:t>Blackwell KL et al. </a:t>
            </a:r>
            <a:r>
              <a:rPr lang="en-US" dirty="0" err="1" smtClean="0"/>
              <a:t>Proc</a:t>
            </a:r>
            <a:r>
              <a:rPr lang="en-US" dirty="0" smtClean="0"/>
              <a:t> ASCO 2012;Abstract LBA1.</a:t>
            </a:r>
            <a:endParaRPr lang="en-US" dirty="0"/>
          </a:p>
        </p:txBody>
      </p:sp>
    </p:spTree>
    <p:extLst>
      <p:ext uri="{BB962C8B-B14F-4D97-AF65-F5344CB8AC3E}">
        <p14:creationId xmlns:p14="http://schemas.microsoft.com/office/powerpoint/2010/main" val="329945472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501</TotalTime>
  <Words>2441</Words>
  <Application>Microsoft Macintosh PowerPoint</Application>
  <PresentationFormat>On-screen Show (4:3)</PresentationFormat>
  <Paragraphs>534</Paragraphs>
  <Slides>35</Slides>
  <Notes>35</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Blank Presentation</vt:lpstr>
      <vt:lpstr>14_Default Design</vt:lpstr>
      <vt:lpstr>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 </vt:lpstr>
      <vt:lpstr>Year in Review – Breast Cancer  Kathy D Miller, MD Sheila D Ward Scholar of Medicine Associate Professor of Medicine The Indiana University Melvin and Bren Simon Cancer Center  Orlando, Florida October 27, 2012</vt:lpstr>
      <vt:lpstr>PowerPoint Presentation</vt:lpstr>
      <vt:lpstr>MBC: Duration of therapy by line  and subset</vt:lpstr>
      <vt:lpstr>PowerPoint Presentation</vt:lpstr>
      <vt:lpstr>Targeted Therapies for HER2+ Breast Cancer: Trastuzumab, Lapatinib, and T-DM1</vt:lpstr>
      <vt:lpstr>T-DM1: Mechanism of Action</vt:lpstr>
      <vt:lpstr>Primary results from EMILIA, a phase III study of trastuzumab emtansine (T-DM1) versus capecitabine (X) and lapatinib (L) in HER2-positive locally advanced or metastatic breast cancer (MBC) previously treated with trastuzumab (T) and a taxane. Blackwell KL et al. Proc ASCO 2012;Abstract LBA1.  Updated overall survival results from EMILIA, a phase 3 study of trastuzumab emtansine  (T-DM1) vs capecitabine (X) and lapatinib (L) in HER2-positive locally advanced or metastatic breast cancer (MBC).  Verma S et al. Proc ESMO 2012;Abstract LBA12.</vt:lpstr>
      <vt:lpstr>EMILIA Study Design</vt:lpstr>
      <vt:lpstr>Progression-Free Survival  by Independent (IRC) and Investigator (INV) Review</vt:lpstr>
      <vt:lpstr>Objective Response Rate (ORR) and Duration of Response (DOR) in Patients with Measurable Disease</vt:lpstr>
      <vt:lpstr>Overall Survival: Second Interim Analysis</vt:lpstr>
      <vt:lpstr>TDM4450g/BO21976 Study Design</vt:lpstr>
      <vt:lpstr>Progression-Free Survival by Investigator Randomized Patients</vt:lpstr>
      <vt:lpstr>PowerPoint Presentation</vt:lpstr>
      <vt:lpstr>PowerPoint Presentation</vt:lpstr>
      <vt:lpstr>PowerPoint Presentation</vt:lpstr>
      <vt:lpstr>CLEOPATRA: Independently Assessed  Disease-Free Survival </vt:lpstr>
      <vt:lpstr>MARIANNE</vt:lpstr>
      <vt:lpstr>ESMO 2012 - Breast</vt:lpstr>
      <vt:lpstr>Select Breast Cancer Trials Open to Florida Cancer Specialists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CALGB 40502/NCCTG N063H: Randomized Phase III Trial of Weekly Paclitaxel (P) Compared to Weekly Nanoparticle Albumin Bound Nab-Paclitaxel (NP) or Ixabepilone (Ix) with or without Bevacizumab (B) as First-Line Therapy for Locally Recurrent or Metastatic Breast Cancer (MBC) </vt:lpstr>
      <vt:lpstr>PowerPoint Presentation</vt:lpstr>
      <vt:lpstr>PowerPoint Presentation</vt:lpstr>
      <vt:lpstr>PowerPoint Presentation</vt:lpstr>
      <vt:lpstr>Sensory Neuropathy</vt:lpstr>
      <vt:lpstr>Prognostic Impact of the 21-Gene Recurrence Score® Result on Disease-Free and Overall Survival of Node-Positive, ER-Positive Breast Cancer Patients Treated with Adjuvant Chemotherapy: Results from NSABP B-28</vt:lpstr>
      <vt:lpstr>Kaplan Meier Curves for Multiple Endpoints by  Recurrence Score® Risk Groups </vt:lpstr>
    </vt:vector>
  </TitlesOfParts>
  <Manager/>
  <Company>Research To Practice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98</cp:revision>
  <cp:lastPrinted>2012-10-26T23:50:38Z</cp:lastPrinted>
  <dcterms:created xsi:type="dcterms:W3CDTF">2012-11-09T22:16:54Z</dcterms:created>
  <dcterms:modified xsi:type="dcterms:W3CDTF">2012-11-12T12:56:33Z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-929423784</vt:i4>
  </property>
  <property fmtid="{D5CDD505-2E9C-101B-9397-08002B2CF9AE}" pid="3" name="_NewReviewCycle">
    <vt:lpwstr/>
  </property>
  <property fmtid="{D5CDD505-2E9C-101B-9397-08002B2CF9AE}" pid="4" name="_EmailSubject">
    <vt:lpwstr>Your slides assignment for the Year in Review program in NYC on Sat, 9/8/2012</vt:lpwstr>
  </property>
  <property fmtid="{D5CDD505-2E9C-101B-9397-08002B2CF9AE}" pid="5" name="_AuthorEmail">
    <vt:lpwstr>hal_burstein@dfci.harvard.edu</vt:lpwstr>
  </property>
  <property fmtid="{D5CDD505-2E9C-101B-9397-08002B2CF9AE}" pid="6" name="_AuthorEmailDisplayName">
    <vt:lpwstr>Burstein, Harold J.,M.D.,Ph.D.</vt:lpwstr>
  </property>
</Properties>
</file>